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5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520" cy="759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11418840" cy="275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60000" y="4097880"/>
            <a:ext cx="11418840" cy="275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520" cy="759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5572080" cy="275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11080" y="1080000"/>
            <a:ext cx="5572080" cy="275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211080" y="4097880"/>
            <a:ext cx="5572080" cy="275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60000" y="4097880"/>
            <a:ext cx="5572080" cy="275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520" cy="759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11418840" cy="57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60000" y="1080000"/>
            <a:ext cx="11418840" cy="57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48720" y="1079640"/>
            <a:ext cx="7241040" cy="577764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48720" y="1079640"/>
            <a:ext cx="7241040" cy="5777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520" cy="759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11418840" cy="577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520" cy="759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11418840" cy="57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520" cy="759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5572080" cy="57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11080" y="1080000"/>
            <a:ext cx="5572080" cy="57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520" cy="759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0028520" cy="352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520" cy="759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5572080" cy="275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60000" y="4097880"/>
            <a:ext cx="5572080" cy="275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11080" y="1080000"/>
            <a:ext cx="5572080" cy="57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520" cy="759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11418840" cy="577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520" cy="759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5572080" cy="57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11080" y="1080000"/>
            <a:ext cx="5572080" cy="275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11080" y="4097880"/>
            <a:ext cx="5572080" cy="275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520" cy="759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5572080" cy="275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11080" y="1080000"/>
            <a:ext cx="5572080" cy="275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360000" y="4097880"/>
            <a:ext cx="11418840" cy="275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520" cy="759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11418840" cy="275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60000" y="4097880"/>
            <a:ext cx="11418840" cy="275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520" cy="759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5572080" cy="275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11080" y="1080000"/>
            <a:ext cx="5572080" cy="275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211080" y="4097880"/>
            <a:ext cx="5572080" cy="275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360000" y="4097880"/>
            <a:ext cx="5572080" cy="275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520" cy="759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11418840" cy="57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60000" y="1080000"/>
            <a:ext cx="11418840" cy="57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48720" y="1079640"/>
            <a:ext cx="7241040" cy="577764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48720" y="1079640"/>
            <a:ext cx="7241040" cy="5777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520" cy="759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11418840" cy="57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520" cy="759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5572080" cy="57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11080" y="1080000"/>
            <a:ext cx="5572080" cy="57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520" cy="759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0028520" cy="352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520" cy="759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5572080" cy="275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60000" y="4097880"/>
            <a:ext cx="5572080" cy="275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11080" y="1080000"/>
            <a:ext cx="5572080" cy="57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520" cy="759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5572080" cy="57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11080" y="1080000"/>
            <a:ext cx="5572080" cy="275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11080" y="4097880"/>
            <a:ext cx="5572080" cy="275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520" cy="759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5572080" cy="275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11080" y="1080000"/>
            <a:ext cx="5572080" cy="275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4097880"/>
            <a:ext cx="11418840" cy="275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10800000">
            <a:off x="360" y="759600"/>
            <a:ext cx="12191760" cy="17640"/>
          </a:xfrm>
          <a:prstGeom prst="rect">
            <a:avLst/>
          </a:prstGeom>
          <a:solidFill>
            <a:srgbClr val="007348"/>
          </a:solidFill>
          <a:ln w="12600">
            <a:noFill/>
          </a:ln>
        </p:spPr>
      </p:sp>
      <p:pic>
        <p:nvPicPr>
          <p:cNvPr id="1" name="image1.png" descr=""/>
          <p:cNvPicPr/>
          <p:nvPr/>
        </p:nvPicPr>
        <p:blipFill>
          <a:blip r:embed="rId2"/>
          <a:srcRect l="0" t="1759784" r="0" b="0"/>
          <a:stretch>
            <a:fillRect/>
          </a:stretch>
        </p:blipFill>
        <p:spPr>
          <a:xfrm>
            <a:off x="10751760" y="176400"/>
            <a:ext cx="717120" cy="419760"/>
          </a:xfrm>
          <a:prstGeom prst="rect">
            <a:avLst/>
          </a:prstGeom>
          <a:ln w="12600">
            <a:noFill/>
          </a:ln>
        </p:spPr>
      </p:pic>
      <p:pic>
        <p:nvPicPr>
          <p:cNvPr id="2" name="image2.png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550960" y="129960"/>
            <a:ext cx="512640" cy="512640"/>
          </a:xfrm>
          <a:prstGeom prst="rect">
            <a:avLst/>
          </a:prstGeom>
          <a:ln w="12600">
            <a:noFill/>
          </a:ln>
        </p:spPr>
      </p:pic>
      <p:pic>
        <p:nvPicPr>
          <p:cNvPr id="3" name="image3.png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03320" y="6530760"/>
            <a:ext cx="256320" cy="256320"/>
          </a:xfrm>
          <a:prstGeom prst="rect">
            <a:avLst/>
          </a:prstGeom>
          <a:ln w="12600">
            <a:noFill/>
          </a:ln>
        </p:spPr>
      </p:pic>
      <p:sp>
        <p:nvSpPr>
          <p:cNvPr id="4" name="CustomShape 2"/>
          <p:cNvSpPr/>
          <p:nvPr/>
        </p:nvSpPr>
        <p:spPr>
          <a:xfrm>
            <a:off x="9888840" y="6459840"/>
            <a:ext cx="1684440" cy="209880"/>
          </a:xfrm>
          <a:prstGeom prst="rect">
            <a:avLst/>
          </a:prstGeom>
          <a:noFill/>
          <a:ln w="12600">
            <a:noFill/>
          </a:ln>
        </p:spPr>
        <p:txBody>
          <a:bodyPr wrap="none" lIns="43920" rIns="43920" tIns="43920" bIns="43920"/>
          <a:p>
            <a:pPr>
              <a:lnSpc>
                <a:spcPct val="100000"/>
              </a:lnSpc>
            </a:pPr>
            <a:r>
              <a:rPr lang="de-DE" sz="800">
                <a:solidFill>
                  <a:srgbClr val="44546a"/>
                </a:solidFill>
                <a:latin typeface="Arial"/>
                <a:ea typeface="Arial"/>
              </a:rPr>
              <a:t>© Philipp Schmurr., Karlsruhe 2016</a:t>
            </a:r>
            <a:endParaRPr/>
          </a:p>
        </p:txBody>
      </p:sp>
      <p:sp>
        <p:nvSpPr>
          <p:cNvPr id="5" name="CustomShape 3"/>
          <p:cNvSpPr/>
          <p:nvPr/>
        </p:nvSpPr>
        <p:spPr>
          <a:xfrm>
            <a:off x="10074960" y="6628320"/>
            <a:ext cx="1231560" cy="194040"/>
          </a:xfrm>
          <a:prstGeom prst="rect">
            <a:avLst/>
          </a:prstGeom>
          <a:noFill/>
          <a:ln w="12600">
            <a:noFill/>
          </a:ln>
        </p:spPr>
        <p:txBody>
          <a:bodyPr lIns="43920" rIns="43920" tIns="43920" bIns="43920"/>
          <a:p>
            <a:pPr>
              <a:lnSpc>
                <a:spcPct val="100000"/>
              </a:lnSpc>
            </a:pPr>
            <a:r>
              <a:rPr lang="de-DE" sz="700">
                <a:solidFill>
                  <a:srgbClr val="44546a"/>
                </a:solidFill>
                <a:latin typeface="Arial"/>
                <a:ea typeface="Arial"/>
              </a:rPr>
              <a:t>Alle Rechte vorbehalten</a:t>
            </a:r>
            <a:endParaRPr/>
          </a:p>
        </p:txBody>
      </p:sp>
      <p:sp>
        <p:nvSpPr>
          <p:cNvPr id="6" name="CustomShape 4"/>
          <p:cNvSpPr/>
          <p:nvPr/>
        </p:nvSpPr>
        <p:spPr>
          <a:xfrm>
            <a:off x="360000" y="6593400"/>
            <a:ext cx="1946520" cy="1378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900">
                <a:solidFill>
                  <a:srgbClr val="868889"/>
                </a:solidFill>
                <a:latin typeface="Arial"/>
                <a:ea typeface="Arial"/>
              </a:rPr>
              <a:t>Forschungszentrum für Informatik</a:t>
            </a:r>
            <a:endParaRPr/>
          </a:p>
        </p:txBody>
      </p:sp>
      <p:sp>
        <p:nvSpPr>
          <p:cNvPr id="7" name="PlaceHolder 5"/>
          <p:cNvSpPr>
            <a:spLocks noGrp="1"/>
          </p:cNvSpPr>
          <p:nvPr>
            <p:ph type="title"/>
          </p:nvPr>
        </p:nvSpPr>
        <p:spPr>
          <a:xfrm>
            <a:off x="0" y="0"/>
            <a:ext cx="10028520" cy="759240"/>
          </a:xfrm>
          <a:prstGeom prst="rect">
            <a:avLst/>
          </a:prstGeom>
        </p:spPr>
        <p:txBody>
          <a:bodyPr lIns="45720" rIns="45720" tIns="45000" bIns="45000" anchor="b"/>
          <a:p>
            <a:pPr>
              <a:lnSpc>
                <a:spcPct val="100000"/>
              </a:lnSpc>
            </a:pPr>
            <a:r>
              <a:rPr b="1" lang="de-DE" sz="1600">
                <a:latin typeface="Arial"/>
                <a:ea typeface="Arial"/>
              </a:rPr>
              <a:t>Klicken Sie, um das Format des Titeltextes zu bearbeitenTitelmasterformat durch Klicken bearbeiten</a:t>
            </a:r>
            <a:endParaRPr/>
          </a:p>
        </p:txBody>
      </p:sp>
      <p:sp>
        <p:nvSpPr>
          <p:cNvPr id="8" name="PlaceHolder 6"/>
          <p:cNvSpPr>
            <a:spLocks noGrp="1"/>
          </p:cNvSpPr>
          <p:nvPr>
            <p:ph type="body"/>
          </p:nvPr>
        </p:nvSpPr>
        <p:spPr>
          <a:xfrm>
            <a:off x="360000" y="1080000"/>
            <a:ext cx="11418840" cy="5777640"/>
          </a:xfrm>
          <a:prstGeom prst="rect">
            <a:avLst/>
          </a:prstGeom>
        </p:spPr>
        <p:txBody>
          <a:bodyPr lIns="45720" rIns="45720" tIns="45000" bIns="45000"/>
          <a:p>
            <a:pPr>
              <a:buSzPct val="45000"/>
              <a:buFont typeface="StarSymbol"/>
              <a:buChar char=""/>
            </a:pPr>
            <a:r>
              <a:rPr lang="de-DE" sz="1400">
                <a:latin typeface="Arial"/>
                <a:ea typeface="Arial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1400">
                <a:latin typeface="Arial"/>
                <a:ea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1400">
                <a:latin typeface="Arial"/>
                <a:ea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1400">
                <a:latin typeface="Arial"/>
                <a:ea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1400">
                <a:latin typeface="Arial"/>
                <a:ea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1400">
                <a:latin typeface="Arial"/>
                <a:ea typeface="Arial"/>
              </a:rPr>
              <a:t>Sechste Gliederungsebene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Siebente GliederungsebeneTextmasterformat bearbeiten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Fünfte Ebene</a:t>
            </a:r>
            <a:endParaRPr/>
          </a:p>
        </p:txBody>
      </p:sp>
      <p:sp>
        <p:nvSpPr>
          <p:cNvPr id="9" name="PlaceHolder 7"/>
          <p:cNvSpPr>
            <a:spLocks noGrp="1"/>
          </p:cNvSpPr>
          <p:nvPr>
            <p:ph type="sldNum"/>
          </p:nvPr>
        </p:nvSpPr>
        <p:spPr>
          <a:xfrm>
            <a:off x="11779200" y="6551640"/>
            <a:ext cx="412560" cy="214200"/>
          </a:xfrm>
          <a:prstGeom prst="rect">
            <a:avLst/>
          </a:prstGeom>
        </p:spPr>
        <p:txBody>
          <a:bodyPr lIns="45720" rIns="45720" tIns="45000" bIns="45000" anchor="ctr"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 rot="10800000">
            <a:off x="360" y="759600"/>
            <a:ext cx="12191760" cy="17640"/>
          </a:xfrm>
          <a:prstGeom prst="rect">
            <a:avLst/>
          </a:prstGeom>
          <a:solidFill>
            <a:srgbClr val="007348"/>
          </a:solidFill>
          <a:ln w="12600">
            <a:noFill/>
          </a:ln>
        </p:spPr>
      </p:sp>
      <p:pic>
        <p:nvPicPr>
          <p:cNvPr id="45" name="image1.png" descr=""/>
          <p:cNvPicPr/>
          <p:nvPr/>
        </p:nvPicPr>
        <p:blipFill>
          <a:blip r:embed="rId2"/>
          <a:srcRect l="0" t="1759784" r="0" b="0"/>
          <a:stretch>
            <a:fillRect/>
          </a:stretch>
        </p:blipFill>
        <p:spPr>
          <a:xfrm>
            <a:off x="10751760" y="176400"/>
            <a:ext cx="717120" cy="419760"/>
          </a:xfrm>
          <a:prstGeom prst="rect">
            <a:avLst/>
          </a:prstGeom>
          <a:ln w="12600">
            <a:noFill/>
          </a:ln>
        </p:spPr>
      </p:pic>
      <p:pic>
        <p:nvPicPr>
          <p:cNvPr id="46" name="image2.png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550960" y="129960"/>
            <a:ext cx="512640" cy="512640"/>
          </a:xfrm>
          <a:prstGeom prst="rect">
            <a:avLst/>
          </a:prstGeom>
          <a:ln w="12600">
            <a:noFill/>
          </a:ln>
        </p:spPr>
      </p:pic>
      <p:pic>
        <p:nvPicPr>
          <p:cNvPr id="47" name="image3.png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03320" y="6530760"/>
            <a:ext cx="256320" cy="256320"/>
          </a:xfrm>
          <a:prstGeom prst="rect">
            <a:avLst/>
          </a:prstGeom>
          <a:ln w="12600"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9888840" y="6459840"/>
            <a:ext cx="1684440" cy="209880"/>
          </a:xfrm>
          <a:prstGeom prst="rect">
            <a:avLst/>
          </a:prstGeom>
          <a:noFill/>
          <a:ln w="12600">
            <a:noFill/>
          </a:ln>
        </p:spPr>
        <p:txBody>
          <a:bodyPr wrap="none" lIns="43920" rIns="43920" tIns="43920" bIns="43920"/>
          <a:p>
            <a:pPr>
              <a:lnSpc>
                <a:spcPct val="100000"/>
              </a:lnSpc>
            </a:pPr>
            <a:r>
              <a:rPr lang="de-DE" sz="800">
                <a:solidFill>
                  <a:srgbClr val="44546a"/>
                </a:solidFill>
                <a:latin typeface="Arial"/>
                <a:ea typeface="Arial"/>
              </a:rPr>
              <a:t>© Philipp Schmurr., Karlsruhe 2016</a:t>
            </a:r>
            <a:endParaRPr/>
          </a:p>
        </p:txBody>
      </p:sp>
      <p:sp>
        <p:nvSpPr>
          <p:cNvPr id="49" name="CustomShape 3"/>
          <p:cNvSpPr/>
          <p:nvPr/>
        </p:nvSpPr>
        <p:spPr>
          <a:xfrm>
            <a:off x="10074960" y="6628320"/>
            <a:ext cx="1231560" cy="194040"/>
          </a:xfrm>
          <a:prstGeom prst="rect">
            <a:avLst/>
          </a:prstGeom>
          <a:noFill/>
          <a:ln w="12600">
            <a:noFill/>
          </a:ln>
        </p:spPr>
        <p:txBody>
          <a:bodyPr lIns="43920" rIns="43920" tIns="43920" bIns="43920"/>
          <a:p>
            <a:pPr>
              <a:lnSpc>
                <a:spcPct val="100000"/>
              </a:lnSpc>
            </a:pPr>
            <a:r>
              <a:rPr lang="de-DE" sz="700">
                <a:solidFill>
                  <a:srgbClr val="44546a"/>
                </a:solidFill>
                <a:latin typeface="Arial"/>
                <a:ea typeface="Arial"/>
              </a:rPr>
              <a:t>Alle Rechte vorbehalten</a:t>
            </a:r>
            <a:endParaRPr/>
          </a:p>
        </p:txBody>
      </p:sp>
      <p:sp>
        <p:nvSpPr>
          <p:cNvPr id="50" name="CustomShape 4"/>
          <p:cNvSpPr/>
          <p:nvPr/>
        </p:nvSpPr>
        <p:spPr>
          <a:xfrm>
            <a:off x="360000" y="6593400"/>
            <a:ext cx="1946520" cy="1378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900">
                <a:solidFill>
                  <a:srgbClr val="868889"/>
                </a:solidFill>
                <a:latin typeface="Arial"/>
                <a:ea typeface="Arial"/>
              </a:rPr>
              <a:t>Forschungszentrum für Informatik</a:t>
            </a:r>
            <a:endParaRPr/>
          </a:p>
        </p:txBody>
      </p:sp>
      <p:sp>
        <p:nvSpPr>
          <p:cNvPr id="51" name="CustomShape 5"/>
          <p:cNvSpPr/>
          <p:nvPr/>
        </p:nvSpPr>
        <p:spPr>
          <a:xfrm rot="10800000">
            <a:off x="360" y="759600"/>
            <a:ext cx="12191760" cy="17640"/>
          </a:xfrm>
          <a:prstGeom prst="rect">
            <a:avLst/>
          </a:prstGeom>
          <a:solidFill>
            <a:srgbClr val="007348"/>
          </a:solidFill>
          <a:ln w="12600">
            <a:noFill/>
          </a:ln>
        </p:spPr>
      </p:sp>
      <p:pic>
        <p:nvPicPr>
          <p:cNvPr id="52" name="image1.png" descr=""/>
          <p:cNvPicPr/>
          <p:nvPr/>
        </p:nvPicPr>
        <p:blipFill>
          <a:blip r:embed="rId5"/>
          <a:srcRect l="0" t="1759784" r="0" b="0"/>
          <a:stretch>
            <a:fillRect/>
          </a:stretch>
        </p:blipFill>
        <p:spPr>
          <a:xfrm>
            <a:off x="10751760" y="176400"/>
            <a:ext cx="717120" cy="419760"/>
          </a:xfrm>
          <a:prstGeom prst="rect">
            <a:avLst/>
          </a:prstGeom>
          <a:ln w="12600">
            <a:noFill/>
          </a:ln>
        </p:spPr>
      </p:pic>
      <p:pic>
        <p:nvPicPr>
          <p:cNvPr id="53" name="image2.png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11550960" y="129960"/>
            <a:ext cx="512640" cy="512640"/>
          </a:xfrm>
          <a:prstGeom prst="rect">
            <a:avLst/>
          </a:prstGeom>
          <a:ln w="12600">
            <a:noFill/>
          </a:ln>
        </p:spPr>
      </p:pic>
      <p:pic>
        <p:nvPicPr>
          <p:cNvPr id="54" name="image3.png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03320" y="6530760"/>
            <a:ext cx="256320" cy="256320"/>
          </a:xfrm>
          <a:prstGeom prst="rect">
            <a:avLst/>
          </a:prstGeom>
          <a:ln w="12600">
            <a:noFill/>
          </a:ln>
        </p:spPr>
      </p:pic>
      <p:sp>
        <p:nvSpPr>
          <p:cNvPr id="55" name="CustomShape 6"/>
          <p:cNvSpPr/>
          <p:nvPr/>
        </p:nvSpPr>
        <p:spPr>
          <a:xfrm>
            <a:off x="9888840" y="6459840"/>
            <a:ext cx="1684440" cy="209880"/>
          </a:xfrm>
          <a:prstGeom prst="rect">
            <a:avLst/>
          </a:prstGeom>
          <a:noFill/>
          <a:ln w="12600">
            <a:noFill/>
          </a:ln>
        </p:spPr>
        <p:txBody>
          <a:bodyPr wrap="none" lIns="43920" rIns="43920" tIns="43920" bIns="43920"/>
          <a:p>
            <a:pPr>
              <a:lnSpc>
                <a:spcPct val="100000"/>
              </a:lnSpc>
            </a:pPr>
            <a:r>
              <a:rPr lang="de-DE" sz="800">
                <a:solidFill>
                  <a:srgbClr val="44546a"/>
                </a:solidFill>
                <a:latin typeface="Arial"/>
                <a:ea typeface="Arial"/>
              </a:rPr>
              <a:t>© Philipp Schmurr., Karlsruhe 2016</a:t>
            </a:r>
            <a:endParaRPr/>
          </a:p>
        </p:txBody>
      </p:sp>
      <p:sp>
        <p:nvSpPr>
          <p:cNvPr id="56" name="CustomShape 7"/>
          <p:cNvSpPr/>
          <p:nvPr/>
        </p:nvSpPr>
        <p:spPr>
          <a:xfrm>
            <a:off x="10074960" y="6628320"/>
            <a:ext cx="1231560" cy="194040"/>
          </a:xfrm>
          <a:prstGeom prst="rect">
            <a:avLst/>
          </a:prstGeom>
          <a:noFill/>
          <a:ln w="12600">
            <a:noFill/>
          </a:ln>
        </p:spPr>
        <p:txBody>
          <a:bodyPr lIns="43920" rIns="43920" tIns="43920" bIns="43920"/>
          <a:p>
            <a:pPr>
              <a:lnSpc>
                <a:spcPct val="100000"/>
              </a:lnSpc>
            </a:pPr>
            <a:r>
              <a:rPr lang="de-DE" sz="700">
                <a:solidFill>
                  <a:srgbClr val="44546a"/>
                </a:solidFill>
                <a:latin typeface="Arial"/>
                <a:ea typeface="Arial"/>
              </a:rPr>
              <a:t>Alle Rechte vorbehalten</a:t>
            </a:r>
            <a:endParaRPr/>
          </a:p>
        </p:txBody>
      </p:sp>
      <p:sp>
        <p:nvSpPr>
          <p:cNvPr id="57" name="CustomShape 8"/>
          <p:cNvSpPr/>
          <p:nvPr/>
        </p:nvSpPr>
        <p:spPr>
          <a:xfrm>
            <a:off x="360000" y="6593400"/>
            <a:ext cx="1946520" cy="1378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900">
                <a:solidFill>
                  <a:srgbClr val="868889"/>
                </a:solidFill>
                <a:latin typeface="Arial"/>
                <a:ea typeface="Arial"/>
              </a:rPr>
              <a:t>Forschungszentrum für Informatik</a:t>
            </a:r>
            <a:endParaRPr/>
          </a:p>
        </p:txBody>
      </p:sp>
      <p:sp>
        <p:nvSpPr>
          <p:cNvPr id="58" name="PlaceHolder 9"/>
          <p:cNvSpPr>
            <a:spLocks noGrp="1"/>
          </p:cNvSpPr>
          <p:nvPr>
            <p:ph type="title"/>
          </p:nvPr>
        </p:nvSpPr>
        <p:spPr>
          <a:xfrm>
            <a:off x="0" y="0"/>
            <a:ext cx="10028520" cy="7592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1600">
                <a:latin typeface="Arial"/>
                <a:ea typeface="Arial"/>
              </a:rPr>
              <a:t>Klicken Sie, um das Format des Titeltextes zu bearbeitenTitle Text</a:t>
            </a:r>
            <a:endParaRPr/>
          </a:p>
        </p:txBody>
      </p:sp>
      <p:sp>
        <p:nvSpPr>
          <p:cNvPr id="59" name="PlaceHolder 10"/>
          <p:cNvSpPr>
            <a:spLocks noGrp="1"/>
          </p:cNvSpPr>
          <p:nvPr>
            <p:ph type="body"/>
          </p:nvPr>
        </p:nvSpPr>
        <p:spPr>
          <a:xfrm>
            <a:off x="360000" y="1080000"/>
            <a:ext cx="11418840" cy="5777640"/>
          </a:xfrm>
          <a:prstGeom prst="rect">
            <a:avLst/>
          </a:prstGeom>
        </p:spPr>
        <p:txBody>
          <a:bodyPr lIns="45720" rIns="45720" tIns="45000" bIns="45000"/>
          <a:p>
            <a:pPr>
              <a:buSzPct val="45000"/>
              <a:buFont typeface="StarSymbol"/>
              <a:buChar char=""/>
            </a:pPr>
            <a:r>
              <a:rPr lang="de-DE" sz="1400">
                <a:latin typeface="Arial"/>
                <a:ea typeface="Arial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1400">
                <a:latin typeface="Arial"/>
                <a:ea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1400">
                <a:latin typeface="Arial"/>
                <a:ea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1400">
                <a:latin typeface="Arial"/>
                <a:ea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1400">
                <a:latin typeface="Arial"/>
                <a:ea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1400">
                <a:latin typeface="Arial"/>
                <a:ea typeface="Arial"/>
              </a:rPr>
              <a:t>Sechste Gliederungsebene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Siebente GliederungsebeneBody Level One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Body Level Two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Body Level Three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Body Level Four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Body Level Five</a:t>
            </a:r>
            <a:endParaRPr/>
          </a:p>
        </p:txBody>
      </p:sp>
      <p:sp>
        <p:nvSpPr>
          <p:cNvPr id="60" name="PlaceHolder 11"/>
          <p:cNvSpPr>
            <a:spLocks noGrp="1"/>
          </p:cNvSpPr>
          <p:nvPr>
            <p:ph type="sldNum"/>
          </p:nvPr>
        </p:nvSpPr>
        <p:spPr>
          <a:xfrm>
            <a:off x="11779200" y="6551640"/>
            <a:ext cx="412560" cy="21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0" y="0"/>
            <a:ext cx="10028520" cy="759240"/>
          </a:xfrm>
          <a:prstGeom prst="rect">
            <a:avLst/>
          </a:prstGeom>
        </p:spPr>
        <p:txBody>
          <a:bodyPr lIns="45720" rIns="45720" tIns="45000" bIns="45000" anchor="b"/>
          <a:p>
            <a:pPr>
              <a:lnSpc>
                <a:spcPct val="100000"/>
              </a:lnSpc>
            </a:pPr>
            <a:r>
              <a:rPr b="1" lang="de-DE" sz="1600">
                <a:latin typeface="Arial"/>
                <a:ea typeface="Arial"/>
              </a:rPr>
              <a:t>Agenda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11779200" y="6459840"/>
            <a:ext cx="412560" cy="397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CustomShape 3"/>
          <p:cNvSpPr/>
          <p:nvPr/>
        </p:nvSpPr>
        <p:spPr>
          <a:xfrm>
            <a:off x="690840" y="2084400"/>
            <a:ext cx="10783080" cy="3548160"/>
          </a:xfrm>
          <a:prstGeom prst="rect">
            <a:avLst/>
          </a:prstGeom>
          <a:solidFill>
            <a:srgbClr val="e7e6e6"/>
          </a:solidFill>
          <a:ln w="19080">
            <a:solidFill>
              <a:srgbClr val="e7e6e6"/>
            </a:solidFill>
            <a:round/>
          </a:ln>
        </p:spPr>
      </p:sp>
      <p:sp>
        <p:nvSpPr>
          <p:cNvPr id="98" name="CustomShape 4"/>
          <p:cNvSpPr/>
          <p:nvPr/>
        </p:nvSpPr>
        <p:spPr>
          <a:xfrm>
            <a:off x="895320" y="3521160"/>
            <a:ext cx="4054320" cy="393480"/>
          </a:xfrm>
          <a:prstGeom prst="rect">
            <a:avLst/>
          </a:prstGeom>
          <a:solidFill>
            <a:srgbClr val="007348"/>
          </a:solidFill>
          <a:ln w="19080">
            <a:solidFill>
              <a:srgbClr val="007348"/>
            </a:solidFill>
            <a:miter/>
          </a:ln>
        </p:spPr>
      </p:sp>
      <p:pic>
        <p:nvPicPr>
          <p:cNvPr id="99" name="image6.pn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44720" y="2069280"/>
            <a:ext cx="2683800" cy="3578400"/>
          </a:xfrm>
          <a:prstGeom prst="rect">
            <a:avLst/>
          </a:prstGeom>
          <a:ln w="12600">
            <a:noFill/>
          </a:ln>
        </p:spPr>
      </p:pic>
      <p:sp>
        <p:nvSpPr>
          <p:cNvPr id="100" name="CustomShape 5"/>
          <p:cNvSpPr/>
          <p:nvPr/>
        </p:nvSpPr>
        <p:spPr>
          <a:xfrm>
            <a:off x="1017360" y="2294280"/>
            <a:ext cx="4114800" cy="26823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>
              <a:lnSpc>
                <a:spcPct val="110000"/>
              </a:lnSpc>
              <a:buFont typeface="StarSymbol"/>
              <a:buAutoNum type="arabicPeriod"/>
            </a:pPr>
            <a:r>
              <a:rPr lang="de-DE" sz="1600">
                <a:latin typeface="Arial"/>
                <a:ea typeface="Arial"/>
              </a:rPr>
              <a:t>Aufgabenstellung</a:t>
            </a:r>
            <a:endParaRPr/>
          </a:p>
          <a:p>
            <a:pPr>
              <a:lnSpc>
                <a:spcPct val="120000"/>
              </a:lnSpc>
              <a:buFont typeface="StarSymbol"/>
              <a:buAutoNum type="arabicPeriod"/>
            </a:pPr>
            <a:r>
              <a:rPr lang="de-DE" sz="1600">
                <a:latin typeface="Arial"/>
                <a:ea typeface="Arial"/>
              </a:rPr>
              <a:t>Vision Gruppe</a:t>
            </a:r>
            <a:endParaRPr/>
          </a:p>
          <a:p>
            <a:pPr>
              <a:lnSpc>
                <a:spcPct val="120000"/>
              </a:lnSpc>
              <a:buFont typeface="StarSymbol"/>
              <a:buAutoNum type="arabicPeriod"/>
            </a:pPr>
            <a:r>
              <a:rPr lang="de-DE" sz="1600">
                <a:latin typeface="Arial"/>
                <a:ea typeface="Arial"/>
              </a:rPr>
              <a:t>Kalman Gruppe</a:t>
            </a:r>
            <a:endParaRPr/>
          </a:p>
          <a:p>
            <a:pPr>
              <a:lnSpc>
                <a:spcPct val="120000"/>
              </a:lnSpc>
              <a:buFont typeface="StarSymbol"/>
              <a:buAutoNum type="arabicPeriod"/>
            </a:pPr>
            <a:r>
              <a:rPr lang="de-DE" sz="1600">
                <a:solidFill>
                  <a:srgbClr val="ffffff"/>
                </a:solidFill>
                <a:latin typeface="Arial"/>
                <a:ea typeface="Arial"/>
              </a:rPr>
              <a:t>Highlevel Gruppe</a:t>
            </a:r>
            <a:endParaRPr/>
          </a:p>
          <a:p>
            <a:pPr>
              <a:lnSpc>
                <a:spcPct val="120000"/>
              </a:lnSpc>
              <a:buFont typeface="StarSymbol"/>
              <a:buAutoNum type="arabicPeriod"/>
            </a:pPr>
            <a:r>
              <a:rPr lang="de-DE" sz="1600">
                <a:solidFill>
                  <a:srgbClr val="ffffff"/>
                </a:solidFill>
                <a:latin typeface="Arial"/>
                <a:ea typeface="Arial"/>
              </a:rPr>
              <a:t>Zusammenspiel</a:t>
            </a:r>
            <a:endParaRPr/>
          </a:p>
          <a:p>
            <a:pPr>
              <a:lnSpc>
                <a:spcPct val="120000"/>
              </a:lnSpc>
              <a:buFont typeface="StarSymbol"/>
              <a:buAutoNum type="arabicPeriod"/>
            </a:pPr>
            <a:r>
              <a:rPr lang="de-DE" sz="1600">
                <a:solidFill>
                  <a:srgbClr val="ffffff"/>
                </a:solidFill>
                <a:latin typeface="Arial"/>
                <a:ea typeface="Arial"/>
              </a:rPr>
              <a:t>Kernproblematiken</a:t>
            </a:r>
            <a:endParaRPr/>
          </a:p>
          <a:p>
            <a:pPr>
              <a:lnSpc>
                <a:spcPct val="120000"/>
              </a:lnSpc>
              <a:buFont typeface="StarSymbol"/>
              <a:buAutoNum type="arabicPeriod"/>
            </a:pPr>
            <a:r>
              <a:rPr lang="de-DE" sz="1600">
                <a:solidFill>
                  <a:srgbClr val="ffffff"/>
                </a:solidFill>
                <a:latin typeface="Arial"/>
                <a:ea typeface="Arial"/>
              </a:rPr>
              <a:t>Ausblick</a:t>
            </a:r>
            <a:endParaRPr/>
          </a:p>
        </p:txBody>
      </p:sp>
      <p:sp>
        <p:nvSpPr>
          <p:cNvPr id="101" name="CustomShape 6"/>
          <p:cNvSpPr/>
          <p:nvPr/>
        </p:nvSpPr>
        <p:spPr>
          <a:xfrm>
            <a:off x="690840" y="1661760"/>
            <a:ext cx="10783080" cy="396360"/>
          </a:xfrm>
          <a:prstGeom prst="rect">
            <a:avLst/>
          </a:prstGeom>
          <a:solidFill>
            <a:srgbClr val="808080"/>
          </a:solidFill>
          <a:ln w="12600">
            <a:solidFill>
              <a:srgbClr val="808080"/>
            </a:solidFill>
            <a:miter/>
          </a:ln>
        </p:spPr>
      </p:sp>
      <p:sp>
        <p:nvSpPr>
          <p:cNvPr id="102" name="CustomShape 7"/>
          <p:cNvSpPr/>
          <p:nvPr/>
        </p:nvSpPr>
        <p:spPr>
          <a:xfrm>
            <a:off x="690840" y="1723320"/>
            <a:ext cx="10783080" cy="273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>
                <a:solidFill>
                  <a:srgbClr val="ffffff"/>
                </a:solidFill>
                <a:latin typeface="Arial"/>
                <a:ea typeface="Arial"/>
              </a:rPr>
              <a:t>Agenda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0" y="0"/>
            <a:ext cx="10028520" cy="7592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1600">
                <a:latin typeface="Arial"/>
                <a:ea typeface="Arial"/>
              </a:rPr>
              <a:t>findBestAngle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360000" y="1080000"/>
            <a:ext cx="11418840" cy="5084640"/>
          </a:xfrm>
          <a:prstGeom prst="rect">
            <a:avLst/>
          </a:prstGeom>
        </p:spPr>
        <p:txBody>
          <a:bodyPr lIns="45720" rIns="45720" tIns="45000" bIns="45000"/>
          <a:p>
            <a:pPr>
              <a:buSzPct val="45000"/>
              <a:buFont typeface="StarSymbol"/>
              <a:buChar char=""/>
            </a:pPr>
            <a:r>
              <a:rPr lang="de-DE" sz="1400">
                <a:latin typeface="Arial"/>
              </a:rPr>
              <a:t>Insert picture here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130" name="TextShape 3"/>
          <p:cNvSpPr txBox="1"/>
          <p:nvPr/>
        </p:nvSpPr>
        <p:spPr>
          <a:xfrm>
            <a:off x="11779200" y="6352560"/>
            <a:ext cx="412560" cy="21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0" y="0"/>
            <a:ext cx="10028520" cy="7592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1600">
                <a:latin typeface="Arial"/>
                <a:ea typeface="Arial"/>
              </a:rPr>
              <a:t>Kidnap Recovery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360000" y="1080000"/>
            <a:ext cx="11418840" cy="5084640"/>
          </a:xfrm>
          <a:prstGeom prst="rect">
            <a:avLst/>
          </a:prstGeom>
        </p:spPr>
        <p:txBody>
          <a:bodyPr lIns="45720" rIns="45720" tIns="45000" bIns="45000"/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Maze-Solving-Algorithmus: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stopUntilStopped()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lookAround()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b="1" lang="de-DE" sz="1400">
                <a:latin typeface="Arial"/>
                <a:ea typeface="Arial"/>
              </a:rPr>
              <a:t>moveTowards(findBestAngle())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rotateFrontParallel()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moveForward()</a:t>
            </a:r>
            <a:endParaRPr/>
          </a:p>
        </p:txBody>
      </p:sp>
      <p:sp>
        <p:nvSpPr>
          <p:cNvPr id="133" name="TextShape 3"/>
          <p:cNvSpPr txBox="1"/>
          <p:nvPr/>
        </p:nvSpPr>
        <p:spPr>
          <a:xfrm>
            <a:off x="11779200" y="6352560"/>
            <a:ext cx="412560" cy="21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0" y="0"/>
            <a:ext cx="10028520" cy="7592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1600">
                <a:latin typeface="Arial"/>
                <a:ea typeface="Arial"/>
              </a:rPr>
              <a:t>moveTowards()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360000" y="1080000"/>
            <a:ext cx="11418840" cy="5084640"/>
          </a:xfrm>
          <a:prstGeom prst="rect">
            <a:avLst/>
          </a:prstGeom>
        </p:spPr>
        <p:txBody>
          <a:bodyPr lIns="45720" rIns="45720" tIns="45000" bIns="45000"/>
          <a:p>
            <a:pPr>
              <a:buSzPct val="45000"/>
              <a:buFont typeface="StarSymbol"/>
              <a:buChar char=""/>
            </a:pPr>
            <a:r>
              <a:rPr lang="de-DE" sz="1400">
                <a:latin typeface="Arial"/>
              </a:rPr>
              <a:t>Geschwindigkeitsbereiche picture here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1400">
                <a:latin typeface="Arial"/>
              </a:rPr>
              <a:t>Roboter rotiert sich um </a:t>
            </a:r>
            <a:r>
              <a:rPr b="1" lang="de-DE" sz="1400">
                <a:latin typeface="Arial"/>
              </a:rPr>
              <a:t>bestAngle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de-DE" sz="1400">
                <a:latin typeface="Arial"/>
              </a:rPr>
              <a:t>Roboter fährt nur bis </a:t>
            </a:r>
            <a:r>
              <a:rPr b="1" lang="de-DE" sz="1400">
                <a:latin typeface="Arial"/>
              </a:rPr>
              <a:t>&lt; Slow-Bereich</a:t>
            </a:r>
            <a:endParaRPr/>
          </a:p>
        </p:txBody>
      </p:sp>
      <p:sp>
        <p:nvSpPr>
          <p:cNvPr id="136" name="TextShape 3"/>
          <p:cNvSpPr txBox="1"/>
          <p:nvPr/>
        </p:nvSpPr>
        <p:spPr>
          <a:xfrm>
            <a:off x="11779200" y="6352560"/>
            <a:ext cx="412560" cy="21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0" y="0"/>
            <a:ext cx="10028520" cy="7592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1600">
                <a:latin typeface="Arial"/>
                <a:ea typeface="Arial"/>
              </a:rPr>
              <a:t>Kidnap Recovery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360000" y="1080000"/>
            <a:ext cx="11418840" cy="5084640"/>
          </a:xfrm>
          <a:prstGeom prst="rect">
            <a:avLst/>
          </a:prstGeom>
        </p:spPr>
        <p:txBody>
          <a:bodyPr lIns="45720" rIns="45720" tIns="45000" bIns="45000"/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Maze-Solving-Algorithmus: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stopUntilStopped()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lookAround()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moveTowards(findBestAngle())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b="1" lang="de-DE" sz="1400">
                <a:latin typeface="Arial"/>
                <a:ea typeface="Arial"/>
              </a:rPr>
              <a:t>rotateFrontParallel()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moveForward()</a:t>
            </a:r>
            <a:endParaRPr/>
          </a:p>
        </p:txBody>
      </p:sp>
      <p:sp>
        <p:nvSpPr>
          <p:cNvPr id="139" name="TextShape 3"/>
          <p:cNvSpPr txBox="1"/>
          <p:nvPr/>
        </p:nvSpPr>
        <p:spPr>
          <a:xfrm>
            <a:off x="11779200" y="6352560"/>
            <a:ext cx="412560" cy="21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0" y="0"/>
            <a:ext cx="10028520" cy="7592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1600">
                <a:latin typeface="Arial"/>
                <a:ea typeface="Arial"/>
              </a:rPr>
              <a:t>rotateFrontParallel()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360000" y="1080000"/>
            <a:ext cx="11418840" cy="5084640"/>
          </a:xfrm>
          <a:prstGeom prst="rect">
            <a:avLst/>
          </a:prstGeom>
        </p:spPr>
        <p:txBody>
          <a:bodyPr lIns="45720" rIns="45720" tIns="45000" bIns="45000"/>
          <a:p>
            <a:pPr>
              <a:buSzPct val="45000"/>
              <a:buFont typeface="StarSymbol"/>
              <a:buChar char=""/>
            </a:pPr>
            <a:r>
              <a:rPr lang="de-DE" sz="1400">
                <a:latin typeface="Arial"/>
              </a:rPr>
              <a:t>rotate(float degree)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1400">
                <a:latin typeface="Arial"/>
              </a:rPr>
              <a:t>Benutzt die Informationen von /slam_out_pose</a:t>
            </a:r>
            <a:r>
              <a:rPr lang="de-DE" sz="1400">
                <a:latin typeface="Arial"/>
              </a:rPr>
              <a:t>
</a:t>
            </a:r>
            <a:r>
              <a:rPr lang="de-DE" sz="1400">
                <a:latin typeface="Arial"/>
              </a:rPr>
              <a:t>
</a:t>
            </a:r>
            <a:r>
              <a:rPr lang="de-DE" sz="1400">
                <a:latin typeface="Arial"/>
              </a:rPr>
              <a:t>
</a:t>
            </a:r>
            <a:r>
              <a:rPr lang="de-DE" sz="1400">
                <a:latin typeface="Arial"/>
              </a:rPr>
              <a:t>
</a:t>
            </a:r>
            <a:r>
              <a:rPr lang="de-DE" sz="1400">
                <a:latin typeface="Arial"/>
              </a:rPr>
              <a:t>
</a:t>
            </a:r>
            <a:r>
              <a:rPr lang="de-DE" sz="1400">
                <a:latin typeface="Arial"/>
              </a:rPr>
              <a:t>
</a:t>
            </a:r>
            <a:r>
              <a:rPr lang="de-DE" sz="1400">
                <a:latin typeface="Arial"/>
              </a:rPr>
              <a:t>
</a:t>
            </a:r>
            <a:r>
              <a:rPr lang="de-DE" sz="1400">
                <a:latin typeface="Arial"/>
              </a:rPr>
              <a:t>
</a:t>
            </a:r>
            <a:r>
              <a:rPr lang="de-DE" sz="1400">
                <a:latin typeface="Arial"/>
              </a:rPr>
              <a:t>
</a:t>
            </a:r>
            <a:r>
              <a:rPr lang="de-DE" sz="1400">
                <a:latin typeface="Arial"/>
              </a:rPr>
              <a:t>
</a:t>
            </a:r>
            <a:r>
              <a:rPr lang="de-DE" sz="1400">
                <a:latin typeface="Arial"/>
              </a:rPr>
              <a:t>
</a:t>
            </a:r>
            <a:r>
              <a:rPr lang="de-DE" sz="1400">
                <a:latin typeface="Arial"/>
              </a:rPr>
              <a:t>
</a:t>
            </a:r>
            <a:r>
              <a:rPr lang="de-DE" sz="1400">
                <a:latin typeface="Arial"/>
              </a:rPr>
              <a:t>
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1400">
                <a:latin typeface="Arial"/>
              </a:rPr>
              <a:t>Mehr akkurat im Vergleich zu Timestamp (wegen ungleicher Ebene, und Beschleunigungen)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142" name="TextShape 3"/>
          <p:cNvSpPr txBox="1"/>
          <p:nvPr/>
        </p:nvSpPr>
        <p:spPr>
          <a:xfrm>
            <a:off x="11779200" y="6352560"/>
            <a:ext cx="412560" cy="21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0" y="0"/>
            <a:ext cx="10028520" cy="7592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1600">
                <a:latin typeface="Arial"/>
                <a:ea typeface="Arial"/>
              </a:rPr>
              <a:t>rotateFrontParallel()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360000" y="1080000"/>
            <a:ext cx="11418840" cy="5084640"/>
          </a:xfrm>
          <a:prstGeom prst="rect">
            <a:avLst/>
          </a:prstGeom>
        </p:spPr>
        <p:txBody>
          <a:bodyPr lIns="45720" rIns="45720" tIns="45000" bIns="45000"/>
          <a:p>
            <a:pPr>
              <a:buSzPct val="45000"/>
              <a:buFont typeface="StarSymbol"/>
              <a:buChar char=""/>
            </a:pPr>
            <a:r>
              <a:rPr lang="de-DE" sz="1400">
                <a:latin typeface="Arial"/>
              </a:rPr>
              <a:t>Parallel-Alignment: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1400">
                <a:latin typeface="Arial"/>
              </a:rPr>
              <a:t>Suche die relevanten Punktwolken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1400">
                <a:latin typeface="Arial"/>
              </a:rPr>
              <a:t>Average von der unteren Gruppe und oberen Gruppe wird berechnet. Dies wird dann genutzt zur Bestimmung von der parallelen Linie.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1400">
                <a:latin typeface="Arial"/>
              </a:rPr>
              <a:t>Berechnung des Winkels</a:t>
            </a:r>
            <a:endParaRPr/>
          </a:p>
        </p:txBody>
      </p:sp>
      <p:sp>
        <p:nvSpPr>
          <p:cNvPr id="145" name="TextShape 3"/>
          <p:cNvSpPr txBox="1"/>
          <p:nvPr/>
        </p:nvSpPr>
        <p:spPr>
          <a:xfrm>
            <a:off x="11779200" y="6352560"/>
            <a:ext cx="412560" cy="21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0" y="0"/>
            <a:ext cx="10028520" cy="7592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1600">
                <a:latin typeface="Arial"/>
                <a:ea typeface="Arial"/>
              </a:rPr>
              <a:t>Kidnap Recovery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360000" y="1080000"/>
            <a:ext cx="11418840" cy="5084640"/>
          </a:xfrm>
          <a:prstGeom prst="rect">
            <a:avLst/>
          </a:prstGeom>
        </p:spPr>
        <p:txBody>
          <a:bodyPr lIns="45720" rIns="45720" tIns="45000" bIns="45000"/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Maze-Solving-Algorithmus: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stopUntilStopped()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lookAround()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moveTowards(findBestAngle())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rotateFrontParallel()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b="1" lang="de-DE" sz="1400">
                <a:latin typeface="Arial"/>
                <a:ea typeface="Arial"/>
              </a:rPr>
              <a:t>moveForward()</a:t>
            </a:r>
            <a:endParaRPr/>
          </a:p>
        </p:txBody>
      </p:sp>
      <p:sp>
        <p:nvSpPr>
          <p:cNvPr id="148" name="TextShape 3"/>
          <p:cNvSpPr txBox="1"/>
          <p:nvPr/>
        </p:nvSpPr>
        <p:spPr>
          <a:xfrm>
            <a:off x="11779200" y="6352560"/>
            <a:ext cx="412560" cy="21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0" y="0"/>
            <a:ext cx="10028520" cy="7592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1600">
                <a:latin typeface="Arial"/>
                <a:ea typeface="Arial"/>
              </a:rPr>
              <a:t>moveForward()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360000" y="1080000"/>
            <a:ext cx="11418840" cy="5084640"/>
          </a:xfrm>
          <a:prstGeom prst="rect">
            <a:avLst/>
          </a:prstGeom>
        </p:spPr>
        <p:txBody>
          <a:bodyPr lIns="45720" rIns="45720" tIns="45000" bIns="45000"/>
          <a:p>
            <a:endParaRPr/>
          </a:p>
        </p:txBody>
      </p:sp>
      <p:sp>
        <p:nvSpPr>
          <p:cNvPr id="151" name="TextShape 3"/>
          <p:cNvSpPr txBox="1"/>
          <p:nvPr/>
        </p:nvSpPr>
        <p:spPr>
          <a:xfrm>
            <a:off x="11779200" y="6352560"/>
            <a:ext cx="412560" cy="21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0" y="0"/>
            <a:ext cx="10028520" cy="7592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1600">
                <a:latin typeface="Arial"/>
                <a:ea typeface="Arial"/>
              </a:rPr>
              <a:t>checkFreeSpaceLeft()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360000" y="1080000"/>
            <a:ext cx="11418840" cy="5084640"/>
          </a:xfrm>
          <a:prstGeom prst="rect">
            <a:avLst/>
          </a:prstGeom>
        </p:spPr>
        <p:txBody>
          <a:bodyPr lIns="45720" rIns="45720" tIns="45000" bIns="45000"/>
          <a:p>
            <a:endParaRPr/>
          </a:p>
        </p:txBody>
      </p:sp>
      <p:sp>
        <p:nvSpPr>
          <p:cNvPr id="154" name="TextShape 3"/>
          <p:cNvSpPr txBox="1"/>
          <p:nvPr/>
        </p:nvSpPr>
        <p:spPr>
          <a:xfrm>
            <a:off x="11779200" y="6352560"/>
            <a:ext cx="412560" cy="21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0" y="0"/>
            <a:ext cx="10028520" cy="7592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1600">
                <a:latin typeface="Arial"/>
                <a:ea typeface="Arial"/>
              </a:rPr>
              <a:t>adjust()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360000" y="1080000"/>
            <a:ext cx="11418840" cy="5084640"/>
          </a:xfrm>
          <a:prstGeom prst="rect">
            <a:avLst/>
          </a:prstGeom>
        </p:spPr>
        <p:txBody>
          <a:bodyPr lIns="45720" rIns="45720" tIns="45000" bIns="45000"/>
          <a:p>
            <a:endParaRPr/>
          </a:p>
        </p:txBody>
      </p:sp>
      <p:sp>
        <p:nvSpPr>
          <p:cNvPr id="157" name="TextShape 3"/>
          <p:cNvSpPr txBox="1"/>
          <p:nvPr/>
        </p:nvSpPr>
        <p:spPr>
          <a:xfrm>
            <a:off x="11779200" y="6352560"/>
            <a:ext cx="412560" cy="21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0" y="0"/>
            <a:ext cx="10028520" cy="7592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1600">
                <a:latin typeface="Arial"/>
                <a:ea typeface="Arial"/>
              </a:rPr>
              <a:t>Aufgaben  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360000" y="1080000"/>
            <a:ext cx="11418840" cy="5084640"/>
          </a:xfrm>
          <a:prstGeom prst="rect">
            <a:avLst/>
          </a:prstGeom>
        </p:spPr>
        <p:txBody>
          <a:bodyPr lIns="45720" rIns="45720" tIns="45000" bIns="45000"/>
          <a:p>
            <a:pPr>
              <a:lnSpc>
                <a:spcPct val="100000"/>
              </a:lnSpc>
              <a:buFont typeface="Wingdings" charset="2"/>
              <a:buChar char="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
</a:t>
            </a:r>
            <a:r>
              <a:rPr lang="de-DE" sz="1400">
                <a:latin typeface="Arial"/>
                <a:ea typeface="Arial"/>
              </a:rPr>
              <a:t>
</a:t>
            </a:r>
            <a:r>
              <a:rPr lang="de-DE" sz="1400">
                <a:latin typeface="Arial"/>
                <a:ea typeface="Arial"/>
              </a:rPr>
              <a:t>
</a:t>
            </a:r>
            <a:r>
              <a:rPr lang="de-DE" sz="1400">
                <a:latin typeface="Arial"/>
                <a:ea typeface="Arial"/>
              </a:rPr>
              <a:t>
</a:t>
            </a:r>
            <a:r>
              <a:rPr lang="de-DE" sz="1400">
                <a:latin typeface="Arial"/>
                <a:ea typeface="Arial"/>
              </a:rPr>
              <a:t>
</a:t>
            </a:r>
            <a:r>
              <a:rPr lang="de-DE" sz="1400">
                <a:latin typeface="Arial"/>
                <a:ea typeface="Arial"/>
              </a:rPr>
              <a:t>
</a:t>
            </a:r>
            <a:r>
              <a:rPr lang="de-DE" sz="1400">
                <a:latin typeface="Arial"/>
                <a:ea typeface="Arial"/>
              </a:rPr>
              <a:t>
</a:t>
            </a:r>
            <a:r>
              <a:rPr lang="de-DE" sz="1400">
                <a:latin typeface="Arial"/>
                <a:ea typeface="Arial"/>
              </a:rPr>
              <a:t>
</a:t>
            </a:r>
            <a:r>
              <a:rPr lang="de-DE" sz="1400">
                <a:latin typeface="Arial"/>
                <a:ea typeface="Arial"/>
              </a:rPr>
              <a:t>
</a:t>
            </a:r>
            <a:r>
              <a:rPr lang="de-DE" sz="1400">
                <a:latin typeface="Arial"/>
                <a:ea typeface="Arial"/>
              </a:rPr>
              <a:t>
</a:t>
            </a:r>
            <a:r>
              <a:rPr lang="de-DE" sz="1400">
                <a:latin typeface="Arial"/>
                <a:ea typeface="Arial"/>
              </a:rPr>
              <a:t>
</a:t>
            </a:r>
            <a:r>
              <a:rPr lang="de-DE" sz="1400">
                <a:latin typeface="Arial"/>
                <a:ea typeface="Arial"/>
              </a:rPr>
              <a:t>
</a:t>
            </a:r>
            <a:r>
              <a:rPr lang="de-DE" sz="1400">
                <a:latin typeface="Arial"/>
                <a:ea typeface="Arial"/>
              </a:rPr>
              <a:t>
</a:t>
            </a:r>
            <a:r>
              <a:rPr lang="de-DE" sz="1400">
                <a:latin typeface="Arial"/>
                <a:ea typeface="Arial"/>
              </a:rPr>
              <a:t>
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Hauptaufgaben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Erkennung einer Kidnapping Situation (kidnap_detection)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Re-lokalisierung (kidnap_recovery)</a:t>
            </a:r>
            <a:endParaRPr/>
          </a:p>
        </p:txBody>
      </p:sp>
      <p:sp>
        <p:nvSpPr>
          <p:cNvPr id="105" name="TextShape 3"/>
          <p:cNvSpPr txBox="1"/>
          <p:nvPr/>
        </p:nvSpPr>
        <p:spPr>
          <a:xfrm>
            <a:off x="11779200" y="6352560"/>
            <a:ext cx="412560" cy="21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3600" y="1067400"/>
            <a:ext cx="4604400" cy="350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0" y="0"/>
            <a:ext cx="10028520" cy="7592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1600">
                <a:latin typeface="Arial"/>
                <a:ea typeface="Arial"/>
              </a:rPr>
              <a:t>moveForwardSlowlyUntilNearbyLeftObstacleFound()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360000" y="1080000"/>
            <a:ext cx="11418840" cy="5084640"/>
          </a:xfrm>
          <a:prstGeom prst="rect">
            <a:avLst/>
          </a:prstGeom>
        </p:spPr>
        <p:txBody>
          <a:bodyPr lIns="45720" rIns="45720" tIns="45000" bIns="45000"/>
          <a:p>
            <a:endParaRPr/>
          </a:p>
        </p:txBody>
      </p:sp>
      <p:sp>
        <p:nvSpPr>
          <p:cNvPr id="160" name="TextShape 3"/>
          <p:cNvSpPr txBox="1"/>
          <p:nvPr/>
        </p:nvSpPr>
        <p:spPr>
          <a:xfrm>
            <a:off x="11779200" y="6352560"/>
            <a:ext cx="412560" cy="21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0" y="0"/>
            <a:ext cx="10028520" cy="7592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1600">
                <a:latin typeface="Arial"/>
                <a:ea typeface="Arial"/>
              </a:rPr>
              <a:t>Aufgetretene Probleme 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360000" y="1080000"/>
            <a:ext cx="11418840" cy="5084640"/>
          </a:xfrm>
          <a:prstGeom prst="rect">
            <a:avLst/>
          </a:prstGeom>
        </p:spPr>
        <p:txBody>
          <a:bodyPr lIns="45720" rIns="45720" tIns="45000" bIns="45000"/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Ungleiche Boden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1400">
                <a:latin typeface="Arial"/>
                <a:ea typeface="Arial"/>
              </a:rPr>
              <a:t>Räder dreht sich im Luft → falsche /slam_out_pose</a:t>
            </a:r>
            <a:endParaRPr/>
          </a:p>
          <a:p>
            <a:pPr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Gefälle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1400">
                <a:latin typeface="Arial"/>
                <a:ea typeface="Arial"/>
              </a:rPr>
              <a:t>stopUntilStopped()</a:t>
            </a:r>
            <a:r>
              <a:rPr lang="de-DE" sz="1400">
                <a:latin typeface="Arial"/>
                <a:ea typeface="Arial"/>
              </a:rPr>
              <a:t> braucht viel mehr Zeit als normal bis die Rädern nicht mehr drehen.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Transparente Büro-Fenster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1400">
                <a:latin typeface="Arial"/>
                <a:ea typeface="Arial"/>
              </a:rPr>
              <a:t>Punktwolken vom Fenster werden nicht richtig gefangen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WLAN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1400">
                <a:latin typeface="Arial"/>
                <a:ea typeface="Arial"/>
              </a:rPr>
              <a:t>Latency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Simulator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1400">
                <a:latin typeface="Arial"/>
                <a:ea typeface="Arial"/>
              </a:rPr>
              <a:t>Entspricht das echte Roboter nicht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1400">
                <a:latin typeface="Arial"/>
                <a:ea typeface="Arial"/>
              </a:rPr>
              <a:t>Viel Zeit dafür verschwendet</a:t>
            </a:r>
            <a:endParaRPr/>
          </a:p>
        </p:txBody>
      </p:sp>
      <p:sp>
        <p:nvSpPr>
          <p:cNvPr id="163" name="TextShape 3"/>
          <p:cNvSpPr txBox="1"/>
          <p:nvPr/>
        </p:nvSpPr>
        <p:spPr>
          <a:xfrm>
            <a:off x="11779200" y="6352560"/>
            <a:ext cx="412560" cy="21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0" y="0"/>
            <a:ext cx="10028520" cy="7592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1600">
                <a:latin typeface="Arial"/>
                <a:ea typeface="Arial"/>
              </a:rPr>
              <a:t>Aussicht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360000" y="1080000"/>
            <a:ext cx="11418840" cy="5084640"/>
          </a:xfrm>
          <a:prstGeom prst="rect">
            <a:avLst/>
          </a:prstGeom>
        </p:spPr>
        <p:txBody>
          <a:bodyPr lIns="45720" rIns="45720" tIns="45000" bIns="45000"/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Verbesserung von Kidnap Detection: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Maß für die Interpretation von Kovarianzmatrizen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Map-Matching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Konfidenzrate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Rotierbar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Verbesserung von Kidnap Recovery: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Map-Matching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Kinect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Zum Erkennen von anderen Hindernissen (Z-Achse) und “Löchern”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Kompass</a:t>
            </a:r>
            <a:endParaRPr/>
          </a:p>
        </p:txBody>
      </p:sp>
      <p:sp>
        <p:nvSpPr>
          <p:cNvPr id="166" name="TextShape 3"/>
          <p:cNvSpPr txBox="1"/>
          <p:nvPr/>
        </p:nvSpPr>
        <p:spPr>
          <a:xfrm>
            <a:off x="11779200" y="6352560"/>
            <a:ext cx="412560" cy="21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0" y="0"/>
            <a:ext cx="10028520" cy="759240"/>
          </a:xfrm>
          <a:prstGeom prst="rect">
            <a:avLst/>
          </a:prstGeom>
        </p:spPr>
        <p:txBody>
          <a:bodyPr lIns="45720" rIns="45720" tIns="45000" bIns="45000" anchor="b"/>
          <a:p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360000" y="1080000"/>
            <a:ext cx="11418840" cy="5084640"/>
          </a:xfrm>
          <a:prstGeom prst="rect">
            <a:avLst/>
          </a:prstGeom>
        </p:spPr>
        <p:txBody>
          <a:bodyPr lIns="45720" rIns="45720" tIns="45000" bIns="45000"/>
          <a:p>
            <a:endParaRPr/>
          </a:p>
        </p:txBody>
      </p:sp>
      <p:sp>
        <p:nvSpPr>
          <p:cNvPr id="169" name="TextShape 3"/>
          <p:cNvSpPr txBox="1"/>
          <p:nvPr/>
        </p:nvSpPr>
        <p:spPr>
          <a:xfrm>
            <a:off x="11779200" y="6459840"/>
            <a:ext cx="412560" cy="397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0" y="0"/>
            <a:ext cx="10028520" cy="7592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1600">
                <a:latin typeface="Arial"/>
                <a:ea typeface="Arial"/>
              </a:rPr>
              <a:t>Kidnap Detection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360000" y="1080000"/>
            <a:ext cx="11418840" cy="5084640"/>
          </a:xfrm>
          <a:prstGeom prst="rect">
            <a:avLst/>
          </a:prstGeom>
        </p:spPr>
        <p:txBody>
          <a:bodyPr lIns="45720" rIns="45720" tIns="45000" bIns="45000"/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Kriterien: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Timestamp (Odometrie)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Unexpected Marker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Hohe Kovarianzen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Überprüfung jedes Mal neue Daten angekommen sind</a:t>
            </a:r>
            <a:endParaRPr/>
          </a:p>
          <a:p>
            <a:pPr lvl="1"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/vision/unexpected_marker</a:t>
            </a:r>
            <a:endParaRPr/>
          </a:p>
          <a:p>
            <a:pPr lvl="1"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/robot/lauron/odom</a:t>
            </a:r>
            <a:endParaRPr/>
          </a:p>
          <a:p>
            <a:pPr lvl="1"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/kalman/fused_pose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Regelmäßige Überprüfung von Kidnapping-Situation (~2s) </a:t>
            </a:r>
            <a:endParaRPr/>
          </a:p>
        </p:txBody>
      </p:sp>
      <p:sp>
        <p:nvSpPr>
          <p:cNvPr id="109" name="TextShape 3"/>
          <p:cNvSpPr txBox="1"/>
          <p:nvPr/>
        </p:nvSpPr>
        <p:spPr>
          <a:xfrm>
            <a:off x="11779200" y="6352560"/>
            <a:ext cx="412560" cy="21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0" y="0"/>
            <a:ext cx="10028520" cy="7592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1600">
                <a:latin typeface="Arial"/>
                <a:ea typeface="Arial"/>
              </a:rPr>
              <a:t>Kidnap Recovery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360000" y="1080000"/>
            <a:ext cx="11418840" cy="5084640"/>
          </a:xfrm>
          <a:prstGeom prst="rect">
            <a:avLst/>
          </a:prstGeom>
        </p:spPr>
        <p:txBody>
          <a:bodyPr lIns="45720" rIns="45720" tIns="45000" bIns="45000"/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Maze-Solving-Algorithmus:</a:t>
            </a:r>
            <a:endParaRPr/>
          </a:p>
          <a:p>
            <a:pPr lvl="1" algn="just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stopUntilStopped()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lookAround()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moveTowards(findBestAngle())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rotateFrontParallel()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moveForward()</a:t>
            </a:r>
            <a:endParaRPr/>
          </a:p>
        </p:txBody>
      </p:sp>
      <p:sp>
        <p:nvSpPr>
          <p:cNvPr id="112" name="TextShape 3"/>
          <p:cNvSpPr txBox="1"/>
          <p:nvPr/>
        </p:nvSpPr>
        <p:spPr>
          <a:xfrm>
            <a:off x="11779200" y="6352560"/>
            <a:ext cx="412560" cy="21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0" y="0"/>
            <a:ext cx="10028520" cy="7592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1600">
                <a:latin typeface="Arial"/>
                <a:ea typeface="Arial"/>
              </a:rPr>
              <a:t>Geschwindigkeitsbereiche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360000" y="1080000"/>
            <a:ext cx="11418840" cy="5084640"/>
          </a:xfrm>
          <a:prstGeom prst="rect">
            <a:avLst/>
          </a:prstGeom>
        </p:spPr>
        <p:txBody>
          <a:bodyPr lIns="45720" rIns="45720" tIns="45000" bIns="45000"/>
          <a:p>
            <a:pPr>
              <a:buSzPct val="45000"/>
              <a:buFont typeface="StarSymbol"/>
              <a:buChar char=""/>
            </a:pPr>
            <a:r>
              <a:rPr lang="de-DE" sz="1400">
                <a:latin typeface="Arial"/>
              </a:rPr>
              <a:t>Insert picture here</a:t>
            </a:r>
            <a:endParaRPr/>
          </a:p>
        </p:txBody>
      </p:sp>
      <p:sp>
        <p:nvSpPr>
          <p:cNvPr id="115" name="TextShape 3"/>
          <p:cNvSpPr txBox="1"/>
          <p:nvPr/>
        </p:nvSpPr>
        <p:spPr>
          <a:xfrm>
            <a:off x="11779200" y="6352560"/>
            <a:ext cx="412560" cy="21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0" y="0"/>
            <a:ext cx="10028520" cy="7592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1600">
                <a:latin typeface="Arial"/>
                <a:ea typeface="Arial"/>
              </a:rPr>
              <a:t>Kidnap Recovery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360000" y="1080000"/>
            <a:ext cx="11418840" cy="5084640"/>
          </a:xfrm>
          <a:prstGeom prst="rect">
            <a:avLst/>
          </a:prstGeom>
        </p:spPr>
        <p:txBody>
          <a:bodyPr lIns="45720" rIns="45720" tIns="45000" bIns="45000"/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Maze-Solving-Algorithmus:</a:t>
            </a:r>
            <a:endParaRPr/>
          </a:p>
          <a:p>
            <a:pPr lvl="1" algn="just">
              <a:lnSpc>
                <a:spcPct val="100000"/>
              </a:lnSpc>
              <a:buFont typeface="Wingdings" charset="2"/>
              <a:buChar char=""/>
            </a:pPr>
            <a:r>
              <a:rPr b="1" lang="de-DE" sz="1400">
                <a:latin typeface="Arial"/>
                <a:ea typeface="Arial"/>
              </a:rPr>
              <a:t>stopUntilStopped()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lookAround()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moveTowards(findBestAngle())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rotateFrontParallel()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moveForward()</a:t>
            </a:r>
            <a:endParaRPr/>
          </a:p>
        </p:txBody>
      </p:sp>
      <p:sp>
        <p:nvSpPr>
          <p:cNvPr id="118" name="TextShape 3"/>
          <p:cNvSpPr txBox="1"/>
          <p:nvPr/>
        </p:nvSpPr>
        <p:spPr>
          <a:xfrm>
            <a:off x="11779200" y="6352560"/>
            <a:ext cx="412560" cy="21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0" y="0"/>
            <a:ext cx="10028520" cy="7592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1600">
                <a:latin typeface="Arial"/>
                <a:ea typeface="Arial"/>
              </a:rPr>
              <a:t>Kidnap Recovery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360000" y="1080000"/>
            <a:ext cx="11418840" cy="5084640"/>
          </a:xfrm>
          <a:prstGeom prst="rect">
            <a:avLst/>
          </a:prstGeom>
        </p:spPr>
        <p:txBody>
          <a:bodyPr lIns="45720" rIns="45720" tIns="45000" bIns="45000"/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Maze-Solving-Algorithmus: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stopUntilStopped()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b="1" lang="de-DE" sz="1400">
                <a:latin typeface="Arial"/>
                <a:ea typeface="Arial"/>
              </a:rPr>
              <a:t>lookAround()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moveTowards(findBestAngle())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rotateFrontParallel()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moveForward()</a:t>
            </a:r>
            <a:endParaRPr/>
          </a:p>
        </p:txBody>
      </p:sp>
      <p:sp>
        <p:nvSpPr>
          <p:cNvPr id="121" name="TextShape 3"/>
          <p:cNvSpPr txBox="1"/>
          <p:nvPr/>
        </p:nvSpPr>
        <p:spPr>
          <a:xfrm>
            <a:off x="11779200" y="6352560"/>
            <a:ext cx="412560" cy="21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0" y="0"/>
            <a:ext cx="10028520" cy="7592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1600">
                <a:latin typeface="Arial"/>
                <a:ea typeface="Arial"/>
              </a:rPr>
              <a:t>LookAround()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360000" y="1080000"/>
            <a:ext cx="11418840" cy="5084640"/>
          </a:xfrm>
          <a:prstGeom prst="rect">
            <a:avLst/>
          </a:prstGeom>
        </p:spPr>
        <p:txBody>
          <a:bodyPr lIns="45720" rIns="45720" tIns="45000" bIns="45000"/>
          <a:p>
            <a:pPr>
              <a:buSzPct val="45000"/>
              <a:buFont typeface="StarSymbol"/>
              <a:buChar char=""/>
            </a:pPr>
            <a:r>
              <a:rPr lang="de-DE" sz="1400">
                <a:latin typeface="Arial"/>
              </a:rPr>
              <a:t>Insert picture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1400">
                <a:latin typeface="Arial"/>
              </a:rPr>
              <a:t>Roboter rotiert sich um 360°.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1400">
                <a:latin typeface="Arial"/>
              </a:rPr>
              <a:t>Markers in der Nähe können hier detektiert werden. Sonst mach weiter mit dem Recovery.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1400">
                <a:latin typeface="Arial"/>
              </a:rPr>
              <a:t>Nur der Hindernispunkt was genau Vorne steht (180° von laser_vor) wird ge-sampled.</a:t>
            </a:r>
            <a:endParaRPr/>
          </a:p>
        </p:txBody>
      </p:sp>
      <p:sp>
        <p:nvSpPr>
          <p:cNvPr id="124" name="TextShape 3"/>
          <p:cNvSpPr txBox="1"/>
          <p:nvPr/>
        </p:nvSpPr>
        <p:spPr>
          <a:xfrm>
            <a:off x="11779200" y="6352560"/>
            <a:ext cx="412560" cy="21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0" y="0"/>
            <a:ext cx="10028520" cy="7592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1600">
                <a:latin typeface="Arial"/>
                <a:ea typeface="Arial"/>
              </a:rPr>
              <a:t>Kidnap Recovery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360000" y="1080000"/>
            <a:ext cx="11418840" cy="5084640"/>
          </a:xfrm>
          <a:prstGeom prst="rect">
            <a:avLst/>
          </a:prstGeom>
        </p:spPr>
        <p:txBody>
          <a:bodyPr lIns="45720" rIns="45720" tIns="45000" bIns="45000"/>
          <a:p>
            <a:pPr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Maze-Solving-Algorithmus: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stopUntilStopped()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lookAround()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moveTowards(</a:t>
            </a:r>
            <a:r>
              <a:rPr b="1" lang="de-DE" sz="1400">
                <a:latin typeface="Arial"/>
                <a:ea typeface="Arial"/>
              </a:rPr>
              <a:t>findBestAngle()</a:t>
            </a:r>
            <a:r>
              <a:rPr lang="de-DE" sz="1400">
                <a:latin typeface="Arial"/>
                <a:ea typeface="Arial"/>
              </a:rPr>
              <a:t>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rotateFrontParallel()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"/>
            </a:pPr>
            <a:r>
              <a:rPr lang="de-DE" sz="1400">
                <a:latin typeface="Arial"/>
                <a:ea typeface="Arial"/>
              </a:rPr>
              <a:t>moveForward()</a:t>
            </a:r>
            <a:endParaRPr/>
          </a:p>
        </p:txBody>
      </p:sp>
      <p:sp>
        <p:nvSpPr>
          <p:cNvPr id="127" name="TextShape 3"/>
          <p:cNvSpPr txBox="1"/>
          <p:nvPr/>
        </p:nvSpPr>
        <p:spPr>
          <a:xfrm>
            <a:off x="11779200" y="6352560"/>
            <a:ext cx="412560" cy="21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