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720" y="759600"/>
            <a:ext cx="12191400" cy="17280"/>
          </a:xfrm>
          <a:prstGeom prst="rect">
            <a:avLst/>
          </a:prstGeom>
          <a:solidFill>
            <a:srgbClr val="007348"/>
          </a:solidFill>
          <a:ln w="9360">
            <a:noFill/>
          </a:ln>
        </p:spPr>
      </p:sp>
      <p:pic>
        <p:nvPicPr>
          <p:cNvPr id="1" name="Picture 2" descr=""/>
          <p:cNvPicPr/>
          <p:nvPr/>
        </p:nvPicPr>
        <p:blipFill>
          <a:blip r:embed="rId2"/>
          <a:srcRect l="0" t="4097986" r="0" b="0"/>
          <a:stretch>
            <a:fillRect/>
          </a:stretch>
        </p:blipFill>
        <p:spPr>
          <a:xfrm>
            <a:off x="10751760" y="176400"/>
            <a:ext cx="716760" cy="419400"/>
          </a:xfrm>
          <a:prstGeom prst="rect">
            <a:avLst/>
          </a:prstGeom>
          <a:ln>
            <a:noFill/>
          </a:ln>
        </p:spPr>
      </p:pic>
      <p:pic>
        <p:nvPicPr>
          <p:cNvPr id="2" name="Grafik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550960" y="129960"/>
            <a:ext cx="512280" cy="512280"/>
          </a:xfrm>
          <a:prstGeom prst="rect">
            <a:avLst/>
          </a:prstGeom>
          <a:ln>
            <a:noFill/>
          </a:ln>
        </p:spPr>
      </p:pic>
      <p:pic>
        <p:nvPicPr>
          <p:cNvPr id="3" name="Grafik 1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03320" y="6530760"/>
            <a:ext cx="255960" cy="25596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9803160" y="6459840"/>
            <a:ext cx="1774800" cy="340920"/>
          </a:xfrm>
          <a:prstGeom prst="rect">
            <a:avLst/>
          </a:prstGeom>
          <a:noFill/>
          <a:ln w="9360">
            <a:noFill/>
          </a:ln>
        </p:spPr>
        <p:txBody>
          <a:bodyPr wrap="none" lIns="89280" rIns="89280" tIns="43920" bIns="43920"/>
          <a:p>
            <a:pPr algn="r">
              <a:lnSpc>
                <a:spcPct val="100000"/>
              </a:lnSpc>
            </a:pPr>
            <a:r>
              <a:rPr lang="de-DE" sz="800">
                <a:solidFill>
                  <a:srgbClr val="44546a"/>
                </a:solidFill>
                <a:latin typeface="Arial"/>
              </a:rPr>
              <a:t>© Philipp Schmurr., Karlsruhe 2016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10074960" y="6628320"/>
            <a:ext cx="1231200" cy="194400"/>
          </a:xfrm>
          <a:prstGeom prst="rect">
            <a:avLst/>
          </a:prstGeom>
          <a:noFill/>
          <a:ln w="9360">
            <a:noFill/>
          </a:ln>
        </p:spPr>
        <p:txBody>
          <a:bodyPr lIns="89280" rIns="89280" tIns="43920" bIns="43920"/>
          <a:p>
            <a:pPr algn="r">
              <a:lnSpc>
                <a:spcPct val="100000"/>
              </a:lnSpc>
            </a:pPr>
            <a:r>
              <a:rPr lang="de-DE" sz="700">
                <a:solidFill>
                  <a:srgbClr val="44546a"/>
                </a:solidFill>
                <a:latin typeface="Arial"/>
              </a:rPr>
              <a:t>Alle Rechte vorbehalten</a:t>
            </a:r>
            <a:endParaRPr/>
          </a:p>
        </p:txBody>
      </p:sp>
      <p:sp>
        <p:nvSpPr>
          <p:cNvPr id="6" name="CustomShape 4"/>
          <p:cNvSpPr/>
          <p:nvPr/>
        </p:nvSpPr>
        <p:spPr>
          <a:xfrm>
            <a:off x="360000" y="6467040"/>
            <a:ext cx="1946160" cy="39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900">
                <a:solidFill>
                  <a:srgbClr val="868889"/>
                </a:solidFill>
                <a:latin typeface="Arial"/>
              </a:rPr>
              <a:t>Forschungszentrum für Informatik</a:t>
            </a:r>
            <a:endParaRPr/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323D09A-5126-4A76-9CB7-1E641EA665DB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690840" y="2084400"/>
            <a:ext cx="10782720" cy="354780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46" name="CustomShape 4"/>
          <p:cNvSpPr/>
          <p:nvPr/>
        </p:nvSpPr>
        <p:spPr>
          <a:xfrm>
            <a:off x="895320" y="2667240"/>
            <a:ext cx="4053960" cy="393120"/>
          </a:xfrm>
          <a:prstGeom prst="rect">
            <a:avLst/>
          </a:prstGeom>
          <a:solidFill>
            <a:srgbClr val="007348"/>
          </a:solidFill>
          <a:ln w="19080">
            <a:solidFill>
              <a:srgbClr val="007348"/>
            </a:solidFill>
            <a:miter/>
          </a:ln>
        </p:spPr>
      </p:sp>
      <p:pic>
        <p:nvPicPr>
          <p:cNvPr id="4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4720" y="2069280"/>
            <a:ext cx="2683440" cy="3578040"/>
          </a:xfrm>
          <a:prstGeom prst="rect">
            <a:avLst/>
          </a:prstGeom>
          <a:ln w="19080">
            <a:noFill/>
          </a:ln>
        </p:spPr>
      </p:pic>
      <p:sp>
        <p:nvSpPr>
          <p:cNvPr id="48" name="CustomShape 5"/>
          <p:cNvSpPr/>
          <p:nvPr/>
        </p:nvSpPr>
        <p:spPr>
          <a:xfrm>
            <a:off x="1017360" y="2294280"/>
            <a:ext cx="4114440" cy="30387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45000" bIns="45000"/>
          <a:p>
            <a:pPr>
              <a:lnSpc>
                <a:spcPct val="11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Aufgabenstellung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ffffff"/>
                </a:solidFill>
                <a:latin typeface="Arial"/>
                <a:ea typeface="ヒラギノ角ゴ Pro W3"/>
              </a:rPr>
              <a:t>Vision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Kalman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Highlevel Gruppe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Zusammenspiel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Kernproblematiken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Ausblick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49" name="CustomShape 6"/>
          <p:cNvSpPr/>
          <p:nvPr/>
        </p:nvSpPr>
        <p:spPr>
          <a:xfrm>
            <a:off x="690840" y="1661760"/>
            <a:ext cx="10782720" cy="39600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ヒラギノ角ゴ Pro W3"/>
              </a:rPr>
              <a:t>Agenda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88A4EB5-43E4-46DC-A0FD-3E2A3FB08326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53080" y="771120"/>
            <a:ext cx="6946560" cy="539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Gesichtsfeld von Kinect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PTU Drehungsgeschwindigkeit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Dummy Programm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Tests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Vision Gruppe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73DE517-E472-4DBC-B9E0-7E665A0D42B0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690840" y="2084400"/>
            <a:ext cx="10782720" cy="3547800"/>
          </a:xfrm>
          <a:prstGeom prst="rect">
            <a:avLst/>
          </a:prstGeom>
          <a:solidFill>
            <a:srgbClr val="e7e6e6"/>
          </a:solidFill>
          <a:ln w="19080">
            <a:solidFill>
              <a:srgbClr val="e7e6e6"/>
            </a:solidFill>
            <a:round/>
          </a:ln>
        </p:spPr>
      </p:sp>
      <p:sp>
        <p:nvSpPr>
          <p:cNvPr id="53" name="CustomShape 4"/>
          <p:cNvSpPr/>
          <p:nvPr/>
        </p:nvSpPr>
        <p:spPr>
          <a:xfrm>
            <a:off x="1017360" y="2294280"/>
            <a:ext cx="4114440" cy="2645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45000" bIns="45000"/>
          <a:p>
            <a:pPr>
              <a:lnSpc>
                <a:spcPct val="11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Übersicht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Entwurf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Implementierung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Probleme and Herausforderungen</a:t>
            </a:r>
            <a:endParaRPr/>
          </a:p>
          <a:p>
            <a:pPr>
              <a:lnSpc>
                <a:spcPct val="120000"/>
              </a:lnSpc>
              <a:buFont typeface="Calibri Light"/>
              <a:buAutoNum type="arabicPeriod"/>
            </a:pPr>
            <a:r>
              <a:rPr lang="de-DE" sz="1600">
                <a:solidFill>
                  <a:srgbClr val="000000"/>
                </a:solidFill>
                <a:latin typeface="Arial"/>
                <a:ea typeface="ヒラギノ角ゴ Pro W3"/>
              </a:rPr>
              <a:t>Testen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54" name="CustomShape 5"/>
          <p:cNvSpPr/>
          <p:nvPr/>
        </p:nvSpPr>
        <p:spPr>
          <a:xfrm>
            <a:off x="690840" y="1661760"/>
            <a:ext cx="10782720" cy="396000"/>
          </a:xfrm>
          <a:prstGeom prst="rect">
            <a:avLst/>
          </a:prstGeom>
          <a:solidFill>
            <a:srgbClr val="808080"/>
          </a:solidFill>
          <a:ln w="12600">
            <a:solidFill>
              <a:srgbClr val="808080"/>
            </a:solidFill>
            <a:miter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de-DE">
                <a:solidFill>
                  <a:srgbClr val="ffffff"/>
                </a:solidFill>
                <a:latin typeface="Arial"/>
                <a:ea typeface="ヒラギノ角ゴ Pro W3"/>
              </a:rPr>
              <a:t>Agenda</a:t>
            </a:r>
            <a:endParaRPr/>
          </a:p>
        </p:txBody>
      </p:sp>
      <p:pic>
        <p:nvPicPr>
          <p:cNvPr id="55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55800" y="3196800"/>
            <a:ext cx="3711960" cy="161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Ziele: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Markererkennung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Markerverfolgung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Kidnapped – Umschauen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Nicht Kidnapped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2800">
                <a:solidFill>
                  <a:srgbClr val="000000"/>
                </a:solidFill>
                <a:latin typeface="Arial"/>
              </a:rPr>
              <a:t>Sieht Marker – Verfolgen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de-DE" sz="2800">
                <a:solidFill>
                  <a:srgbClr val="000000"/>
                </a:solidFill>
                <a:latin typeface="Arial"/>
              </a:rPr>
              <a:t>Sieht kein Marker – Kopf zum erwarteten Marker drehen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57" name="CustomShape 2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Übersicht</a:t>
            </a:r>
            <a:endParaRPr/>
          </a:p>
        </p:txBody>
      </p:sp>
      <p:sp>
        <p:nvSpPr>
          <p:cNvPr id="58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23A25760-C6F1-4328-9BDD-4D36B88F4AF2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Übersicht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BB85EBD-A6ED-43DD-8277-F09E5FDBFC3F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36036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Arbeitsablauf: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ROS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ar_track_alvar – AR Tag Tracker</a:t>
            </a:r>
            <a:endParaRPr/>
          </a:p>
          <a:p>
            <a:pPr lvl="1">
              <a:lnSpc>
                <a:spcPct val="15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>
                <a:solidFill>
                  <a:srgbClr val="000000"/>
                </a:solidFill>
                <a:latin typeface="Arial"/>
              </a:rPr>
              <a:t>Marker → Welt Koordinaten → Publishing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Pan-Tilt Unit – Kopfbewegung Simulieren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Entwurf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Verknüpfungen und Kontext zum Rest des Projects: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Ausgabe Kanäle: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vision/estimated_pose: PoseWithCovarianceStamped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vision/sees_marker: bool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vision/unexpected_marker: bool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Eingabe Kanäle: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HL/is_kidnapped: bool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kalman/fused_pose: PoseWithCovarianceStamped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64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3DA52F5-2F92-41D2-AB0C-36272F778C70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Entwurf - Kontext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3542D3A-2F01-41FC-AD63-746F86D64F45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3960" y="815760"/>
            <a:ext cx="5703480" cy="597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360000" y="1080000"/>
            <a:ext cx="11418480" cy="508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800">
                <a:solidFill>
                  <a:srgbClr val="000000"/>
                </a:solidFill>
                <a:latin typeface="Arial"/>
              </a:rPr>
              <a:t>Vision – verwendete Knoten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Marker_Broadcaster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Hauptfaden: Versorgung der TF Baumstruktur mit Marker</a:t>
            </a:r>
            <a:endParaRPr/>
          </a:p>
          <a:p>
            <a:pPr>
              <a:lnSpc>
                <a:spcPct val="9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Localizer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1: konvertiere Marker Transformation in Kamera Transformation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2: Auszug aus TF der Roboter Transformation in Weltkoordinaten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3: Aufnahme und Speichern der Daten von anderen Gruppen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800">
                <a:solidFill>
                  <a:srgbClr val="000000"/>
                </a:solidFill>
                <a:latin typeface="Arial"/>
              </a:rPr>
              <a:t>Faden 4: Kamera Drehung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0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B4D1188-38F6-4B92-B1C9-5525894C42F2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Implementierung - TF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3779B1AC-4275-47DB-BDB3-76A1887BC8D0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  <p:pic>
        <p:nvPicPr>
          <p:cNvPr id="7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8440" y="1066320"/>
            <a:ext cx="9434520" cy="510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10028160" cy="758880"/>
          </a:xfrm>
          <a:prstGeom prst="rect">
            <a:avLst/>
          </a:prstGeom>
          <a:noFill/>
          <a:ln>
            <a:noFill/>
          </a:ln>
        </p:spPr>
        <p:txBody>
          <a:bodyPr lIns="360000" rIns="90000" tIns="45000" bIns="45000" anchor="b"/>
          <a:p>
            <a:pPr>
              <a:lnSpc>
                <a:spcPct val="90000"/>
              </a:lnSpc>
            </a:pPr>
            <a:r>
              <a:rPr b="1" lang="de-DE" sz="3600">
                <a:solidFill>
                  <a:srgbClr val="000000"/>
                </a:solidFill>
                <a:latin typeface="Arial"/>
              </a:rPr>
              <a:t>Probleme und Herausforderungen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372960" y="1155240"/>
            <a:ext cx="11722680" cy="579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ar_track_alvar → nicht kalibrierte Kamera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Schlechte Kovarianz → Schlange mit 25 Samples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 </a:t>
            </a:r>
            <a:r>
              <a:rPr lang="de-DE" sz="3500">
                <a:solidFill>
                  <a:srgbClr val="000000"/>
                </a:solidFill>
                <a:latin typeface="Arial"/>
              </a:rPr>
              <a:t>Marker Platzierung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Kopfbewegung → atan2 mit Spezialfällen berücksichtigt</a:t>
            </a:r>
            <a:endParaRPr/>
          </a:p>
          <a:p>
            <a:pPr>
              <a:lnSpc>
                <a:spcPct val="160000"/>
              </a:lnSpc>
              <a:buFont typeface="Wingdings" charset="2"/>
              <a:buChar char=""/>
            </a:pPr>
            <a:r>
              <a:rPr lang="de-DE" sz="3500">
                <a:solidFill>
                  <a:srgbClr val="000000"/>
                </a:solidFill>
                <a:latin typeface="Arial"/>
              </a:rPr>
              <a:t>Usw.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11779200" y="6459840"/>
            <a:ext cx="412200" cy="39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78A32D3-BA00-4828-9B99-727A3E7E0424}" type="slidenum">
              <a:rPr lang="de-DE" sz="900">
                <a:solidFill>
                  <a:srgbClr val="868889"/>
                </a:solidFill>
                <a:latin typeface="Arial"/>
              </a:rPr>
              <a:t>&lt;Nummer&gt;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