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160" cy="7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11418480" cy="275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097520"/>
            <a:ext cx="11418480" cy="275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160" cy="7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5572080" cy="275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11080" y="1080000"/>
            <a:ext cx="5572080" cy="275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11080" y="4097520"/>
            <a:ext cx="5572080" cy="275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60000" y="4097520"/>
            <a:ext cx="5572080" cy="275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160" cy="7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11418480" cy="57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60000" y="1080000"/>
            <a:ext cx="11418480" cy="57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48720" y="1080000"/>
            <a:ext cx="7240680" cy="57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48720" y="1080000"/>
            <a:ext cx="7240680" cy="57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160" cy="7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11418480" cy="57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160" cy="7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11418480" cy="57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160" cy="7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5572080" cy="57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11080" y="1080000"/>
            <a:ext cx="5572080" cy="57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160" cy="7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28160" cy="352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160" cy="7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5572080" cy="275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0000" y="4097520"/>
            <a:ext cx="5572080" cy="275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11080" y="1080000"/>
            <a:ext cx="5572080" cy="57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160" cy="7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11418480" cy="57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160" cy="7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5572080" cy="57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11080" y="1080000"/>
            <a:ext cx="5572080" cy="275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11080" y="4097520"/>
            <a:ext cx="5572080" cy="275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160" cy="7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5572080" cy="275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11080" y="1080000"/>
            <a:ext cx="5572080" cy="275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60000" y="4097520"/>
            <a:ext cx="11418480" cy="275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160" cy="7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11418480" cy="275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60000" y="4097520"/>
            <a:ext cx="11418480" cy="275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160" cy="7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5572080" cy="275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11080" y="1080000"/>
            <a:ext cx="5572080" cy="275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11080" y="4097520"/>
            <a:ext cx="5572080" cy="275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360000" y="4097520"/>
            <a:ext cx="5572080" cy="275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160" cy="7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11418480" cy="57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60000" y="1080000"/>
            <a:ext cx="11418480" cy="57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48720" y="1080000"/>
            <a:ext cx="7240680" cy="577728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48720" y="1080000"/>
            <a:ext cx="7240680" cy="57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160" cy="7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11418480" cy="57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160" cy="7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5572080" cy="57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11080" y="1080000"/>
            <a:ext cx="5572080" cy="57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160" cy="7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28160" cy="352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160" cy="7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5572080" cy="275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60000" y="4097520"/>
            <a:ext cx="5572080" cy="275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11080" y="1080000"/>
            <a:ext cx="5572080" cy="57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160" cy="7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5572080" cy="57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11080" y="1080000"/>
            <a:ext cx="5572080" cy="275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11080" y="4097520"/>
            <a:ext cx="5572080" cy="275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160" cy="7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5572080" cy="275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11080" y="1080000"/>
            <a:ext cx="5572080" cy="275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097520"/>
            <a:ext cx="11418480" cy="275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0800000">
            <a:off x="720" y="759600"/>
            <a:ext cx="12191400" cy="17280"/>
          </a:xfrm>
          <a:prstGeom prst="rect">
            <a:avLst/>
          </a:prstGeom>
          <a:solidFill>
            <a:srgbClr val="007348"/>
          </a:solidFill>
          <a:ln w="12600">
            <a:noFill/>
          </a:ln>
        </p:spPr>
      </p:sp>
      <p:pic>
        <p:nvPicPr>
          <p:cNvPr id="1" name="image1.png" descr=""/>
          <p:cNvPicPr/>
          <p:nvPr/>
        </p:nvPicPr>
        <p:blipFill>
          <a:blip r:embed="rId2"/>
          <a:srcRect l="0" t="385512" r="0" b="0"/>
          <a:stretch>
            <a:fillRect/>
          </a:stretch>
        </p:blipFill>
        <p:spPr>
          <a:xfrm>
            <a:off x="10751760" y="176400"/>
            <a:ext cx="716760" cy="419400"/>
          </a:xfrm>
          <a:prstGeom prst="rect">
            <a:avLst/>
          </a:prstGeom>
          <a:ln w="12600">
            <a:noFill/>
          </a:ln>
        </p:spPr>
      </p:pic>
      <p:pic>
        <p:nvPicPr>
          <p:cNvPr id="2" name="image2.png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550960" y="129960"/>
            <a:ext cx="512280" cy="512280"/>
          </a:xfrm>
          <a:prstGeom prst="rect">
            <a:avLst/>
          </a:prstGeom>
          <a:ln w="12600">
            <a:noFill/>
          </a:ln>
        </p:spPr>
      </p:pic>
      <p:pic>
        <p:nvPicPr>
          <p:cNvPr id="3" name="image3.png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03320" y="6530760"/>
            <a:ext cx="255960" cy="255960"/>
          </a:xfrm>
          <a:prstGeom prst="rect">
            <a:avLst/>
          </a:prstGeom>
          <a:ln w="12600">
            <a:noFill/>
          </a:ln>
        </p:spPr>
      </p:pic>
      <p:sp>
        <p:nvSpPr>
          <p:cNvPr id="4" name="CustomShape 2"/>
          <p:cNvSpPr/>
          <p:nvPr/>
        </p:nvSpPr>
        <p:spPr>
          <a:xfrm>
            <a:off x="9888840" y="6459840"/>
            <a:ext cx="1684080" cy="209520"/>
          </a:xfrm>
          <a:prstGeom prst="rect">
            <a:avLst/>
          </a:prstGeom>
          <a:noFill/>
          <a:ln w="12600">
            <a:noFill/>
          </a:ln>
        </p:spPr>
        <p:txBody>
          <a:bodyPr wrap="none" lIns="43920" rIns="43920" tIns="43920" bIns="43920"/>
          <a:p>
            <a:pPr>
              <a:lnSpc>
                <a:spcPct val="100000"/>
              </a:lnSpc>
            </a:pPr>
            <a:r>
              <a:rPr lang="de-DE" sz="800">
                <a:solidFill>
                  <a:srgbClr val="44546a"/>
                </a:solidFill>
                <a:latin typeface="Arial"/>
                <a:ea typeface="Arial"/>
              </a:rPr>
              <a:t>© Philipp Schmurr., Karlsruhe 2016</a:t>
            </a:r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10074960" y="6628320"/>
            <a:ext cx="1231200" cy="193680"/>
          </a:xfrm>
          <a:prstGeom prst="rect">
            <a:avLst/>
          </a:prstGeom>
          <a:noFill/>
          <a:ln w="12600">
            <a:noFill/>
          </a:ln>
        </p:spPr>
        <p:txBody>
          <a:bodyPr lIns="43920" rIns="43920" tIns="43920" bIns="43920"/>
          <a:p>
            <a:pPr>
              <a:lnSpc>
                <a:spcPct val="100000"/>
              </a:lnSpc>
            </a:pPr>
            <a:r>
              <a:rPr lang="de-DE" sz="700">
                <a:solidFill>
                  <a:srgbClr val="44546a"/>
                </a:solidFill>
                <a:latin typeface="Arial"/>
                <a:ea typeface="Arial"/>
              </a:rPr>
              <a:t>Alle Rechte vorbehalten</a:t>
            </a:r>
            <a:endParaRPr/>
          </a:p>
        </p:txBody>
      </p:sp>
      <p:sp>
        <p:nvSpPr>
          <p:cNvPr id="6" name="CustomShape 4"/>
          <p:cNvSpPr/>
          <p:nvPr/>
        </p:nvSpPr>
        <p:spPr>
          <a:xfrm>
            <a:off x="360000" y="6593400"/>
            <a:ext cx="1946160" cy="137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900">
                <a:solidFill>
                  <a:srgbClr val="868889"/>
                </a:solidFill>
                <a:latin typeface="Arial"/>
                <a:ea typeface="Arial"/>
              </a:rPr>
              <a:t>Forschungszentrum für Informatik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0" y="0"/>
            <a:ext cx="10028160" cy="75924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>
                <a:latin typeface="Arial"/>
              </a:rPr>
              <a:t>Klicken Sie, um das Format des Titeltextes zu bearbeiten</a:t>
            </a:r>
            <a:endParaRPr/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360000" y="1080000"/>
            <a:ext cx="11418480" cy="57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Siebente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 rot="10800000">
            <a:off x="720" y="759600"/>
            <a:ext cx="12191400" cy="17280"/>
          </a:xfrm>
          <a:prstGeom prst="rect">
            <a:avLst/>
          </a:prstGeom>
          <a:solidFill>
            <a:srgbClr val="007348"/>
          </a:solidFill>
          <a:ln w="12600">
            <a:noFill/>
          </a:ln>
        </p:spPr>
      </p:sp>
      <p:pic>
        <p:nvPicPr>
          <p:cNvPr id="44" name="image1.png" descr=""/>
          <p:cNvPicPr/>
          <p:nvPr/>
        </p:nvPicPr>
        <p:blipFill>
          <a:blip r:embed="rId2"/>
          <a:srcRect l="0" t="385512" r="0" b="0"/>
          <a:stretch>
            <a:fillRect/>
          </a:stretch>
        </p:blipFill>
        <p:spPr>
          <a:xfrm>
            <a:off x="10751760" y="176400"/>
            <a:ext cx="716760" cy="419400"/>
          </a:xfrm>
          <a:prstGeom prst="rect">
            <a:avLst/>
          </a:prstGeom>
          <a:ln w="12600">
            <a:noFill/>
          </a:ln>
        </p:spPr>
      </p:pic>
      <p:pic>
        <p:nvPicPr>
          <p:cNvPr id="45" name="image2.png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550960" y="129960"/>
            <a:ext cx="512280" cy="512280"/>
          </a:xfrm>
          <a:prstGeom prst="rect">
            <a:avLst/>
          </a:prstGeom>
          <a:ln w="12600">
            <a:noFill/>
          </a:ln>
        </p:spPr>
      </p:pic>
      <p:pic>
        <p:nvPicPr>
          <p:cNvPr id="46" name="image3.png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03320" y="6530760"/>
            <a:ext cx="255960" cy="255960"/>
          </a:xfrm>
          <a:prstGeom prst="rect">
            <a:avLst/>
          </a:prstGeom>
          <a:ln w="12600"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9888840" y="6459840"/>
            <a:ext cx="1684080" cy="209520"/>
          </a:xfrm>
          <a:prstGeom prst="rect">
            <a:avLst/>
          </a:prstGeom>
          <a:noFill/>
          <a:ln w="12600">
            <a:noFill/>
          </a:ln>
        </p:spPr>
        <p:txBody>
          <a:bodyPr wrap="none" lIns="43920" rIns="43920" tIns="43920" bIns="43920"/>
          <a:p>
            <a:pPr>
              <a:lnSpc>
                <a:spcPct val="100000"/>
              </a:lnSpc>
            </a:pPr>
            <a:r>
              <a:rPr lang="de-DE" sz="800">
                <a:solidFill>
                  <a:srgbClr val="44546a"/>
                </a:solidFill>
                <a:latin typeface="Arial"/>
                <a:ea typeface="Arial"/>
              </a:rPr>
              <a:t>© Philipp Schmurr., Karlsruhe 2016</a:t>
            </a:r>
            <a:endParaRPr/>
          </a:p>
        </p:txBody>
      </p:sp>
      <p:sp>
        <p:nvSpPr>
          <p:cNvPr id="48" name="CustomShape 3"/>
          <p:cNvSpPr/>
          <p:nvPr/>
        </p:nvSpPr>
        <p:spPr>
          <a:xfrm>
            <a:off x="10074960" y="6628320"/>
            <a:ext cx="1231200" cy="193680"/>
          </a:xfrm>
          <a:prstGeom prst="rect">
            <a:avLst/>
          </a:prstGeom>
          <a:noFill/>
          <a:ln w="12600">
            <a:noFill/>
          </a:ln>
        </p:spPr>
        <p:txBody>
          <a:bodyPr lIns="43920" rIns="43920" tIns="43920" bIns="43920"/>
          <a:p>
            <a:pPr>
              <a:lnSpc>
                <a:spcPct val="100000"/>
              </a:lnSpc>
            </a:pPr>
            <a:r>
              <a:rPr lang="de-DE" sz="700">
                <a:solidFill>
                  <a:srgbClr val="44546a"/>
                </a:solidFill>
                <a:latin typeface="Arial"/>
                <a:ea typeface="Arial"/>
              </a:rPr>
              <a:t>Alle Rechte vorbehalten</a:t>
            </a:r>
            <a:endParaRPr/>
          </a:p>
        </p:txBody>
      </p:sp>
      <p:sp>
        <p:nvSpPr>
          <p:cNvPr id="49" name="CustomShape 4"/>
          <p:cNvSpPr/>
          <p:nvPr/>
        </p:nvSpPr>
        <p:spPr>
          <a:xfrm>
            <a:off x="360000" y="6593400"/>
            <a:ext cx="1946160" cy="137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900">
                <a:solidFill>
                  <a:srgbClr val="868889"/>
                </a:solidFill>
                <a:latin typeface="Arial"/>
                <a:ea typeface="Arial"/>
              </a:rPr>
              <a:t>Forschungszentrum für Informatik</a:t>
            </a:r>
            <a:endParaRPr/>
          </a:p>
        </p:txBody>
      </p:sp>
      <p:sp>
        <p:nvSpPr>
          <p:cNvPr id="50" name="CustomShape 5"/>
          <p:cNvSpPr/>
          <p:nvPr/>
        </p:nvSpPr>
        <p:spPr>
          <a:xfrm rot="10800000">
            <a:off x="720" y="759600"/>
            <a:ext cx="12191400" cy="17280"/>
          </a:xfrm>
          <a:prstGeom prst="rect">
            <a:avLst/>
          </a:prstGeom>
          <a:solidFill>
            <a:srgbClr val="007348"/>
          </a:solidFill>
          <a:ln w="12600">
            <a:noFill/>
          </a:ln>
        </p:spPr>
      </p:sp>
      <p:pic>
        <p:nvPicPr>
          <p:cNvPr id="51" name="image1.png" descr=""/>
          <p:cNvPicPr/>
          <p:nvPr/>
        </p:nvPicPr>
        <p:blipFill>
          <a:blip r:embed="rId5"/>
          <a:srcRect l="0" t="385512" r="0" b="0"/>
          <a:stretch>
            <a:fillRect/>
          </a:stretch>
        </p:blipFill>
        <p:spPr>
          <a:xfrm>
            <a:off x="10751760" y="176400"/>
            <a:ext cx="716760" cy="419400"/>
          </a:xfrm>
          <a:prstGeom prst="rect">
            <a:avLst/>
          </a:prstGeom>
          <a:ln w="12600">
            <a:noFill/>
          </a:ln>
        </p:spPr>
      </p:pic>
      <p:pic>
        <p:nvPicPr>
          <p:cNvPr id="52" name="image2.png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1550960" y="129960"/>
            <a:ext cx="512280" cy="512280"/>
          </a:xfrm>
          <a:prstGeom prst="rect">
            <a:avLst/>
          </a:prstGeom>
          <a:ln w="12600">
            <a:noFill/>
          </a:ln>
        </p:spPr>
      </p:pic>
      <p:pic>
        <p:nvPicPr>
          <p:cNvPr id="53" name="image3.png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03320" y="6530760"/>
            <a:ext cx="255960" cy="255960"/>
          </a:xfrm>
          <a:prstGeom prst="rect">
            <a:avLst/>
          </a:prstGeom>
          <a:ln w="12600">
            <a:noFill/>
          </a:ln>
        </p:spPr>
      </p:pic>
      <p:sp>
        <p:nvSpPr>
          <p:cNvPr id="54" name="CustomShape 6"/>
          <p:cNvSpPr/>
          <p:nvPr/>
        </p:nvSpPr>
        <p:spPr>
          <a:xfrm>
            <a:off x="9888840" y="6459840"/>
            <a:ext cx="1684080" cy="209520"/>
          </a:xfrm>
          <a:prstGeom prst="rect">
            <a:avLst/>
          </a:prstGeom>
          <a:noFill/>
          <a:ln w="12600">
            <a:noFill/>
          </a:ln>
        </p:spPr>
        <p:txBody>
          <a:bodyPr wrap="none" lIns="43920" rIns="43920" tIns="43920" bIns="43920"/>
          <a:p>
            <a:pPr>
              <a:lnSpc>
                <a:spcPct val="100000"/>
              </a:lnSpc>
            </a:pPr>
            <a:r>
              <a:rPr lang="de-DE" sz="800">
                <a:solidFill>
                  <a:srgbClr val="44546a"/>
                </a:solidFill>
                <a:latin typeface="Arial"/>
                <a:ea typeface="Arial"/>
              </a:rPr>
              <a:t>© Philipp Schmurr., Karlsruhe 2016</a:t>
            </a:r>
            <a:endParaRPr/>
          </a:p>
        </p:txBody>
      </p:sp>
      <p:sp>
        <p:nvSpPr>
          <p:cNvPr id="55" name="CustomShape 7"/>
          <p:cNvSpPr/>
          <p:nvPr/>
        </p:nvSpPr>
        <p:spPr>
          <a:xfrm>
            <a:off x="10074960" y="6628320"/>
            <a:ext cx="1231200" cy="193680"/>
          </a:xfrm>
          <a:prstGeom prst="rect">
            <a:avLst/>
          </a:prstGeom>
          <a:noFill/>
          <a:ln w="12600">
            <a:noFill/>
          </a:ln>
        </p:spPr>
        <p:txBody>
          <a:bodyPr lIns="43920" rIns="43920" tIns="43920" bIns="43920"/>
          <a:p>
            <a:pPr>
              <a:lnSpc>
                <a:spcPct val="100000"/>
              </a:lnSpc>
            </a:pPr>
            <a:r>
              <a:rPr lang="de-DE" sz="700">
                <a:solidFill>
                  <a:srgbClr val="44546a"/>
                </a:solidFill>
                <a:latin typeface="Arial"/>
                <a:ea typeface="Arial"/>
              </a:rPr>
              <a:t>Alle Rechte vorbehalten</a:t>
            </a:r>
            <a:endParaRPr/>
          </a:p>
        </p:txBody>
      </p:sp>
      <p:sp>
        <p:nvSpPr>
          <p:cNvPr id="56" name="CustomShape 8"/>
          <p:cNvSpPr/>
          <p:nvPr/>
        </p:nvSpPr>
        <p:spPr>
          <a:xfrm>
            <a:off x="360000" y="6593400"/>
            <a:ext cx="1946160" cy="137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900">
                <a:solidFill>
                  <a:srgbClr val="868889"/>
                </a:solidFill>
                <a:latin typeface="Arial"/>
                <a:ea typeface="Arial"/>
              </a:rPr>
              <a:t>Forschungszentrum für Informatik</a:t>
            </a:r>
            <a:endParaRPr/>
          </a:p>
        </p:txBody>
      </p:sp>
      <p:sp>
        <p:nvSpPr>
          <p:cNvPr id="57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10028160" cy="75924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>
                <a:latin typeface="Arial"/>
              </a:rPr>
              <a:t>Klicken Sie, um das Format des Titeltextes zu bearbeiten</a:t>
            </a:r>
            <a:endParaRPr/>
          </a:p>
        </p:txBody>
      </p:sp>
      <p:sp>
        <p:nvSpPr>
          <p:cNvPr id="58" name="PlaceHolder 10"/>
          <p:cNvSpPr>
            <a:spLocks noGrp="1"/>
          </p:cNvSpPr>
          <p:nvPr>
            <p:ph type="body"/>
          </p:nvPr>
        </p:nvSpPr>
        <p:spPr>
          <a:xfrm>
            <a:off x="360000" y="1080000"/>
            <a:ext cx="11418480" cy="57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Siebente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Agenda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CustomShape 3"/>
          <p:cNvSpPr/>
          <p:nvPr/>
        </p:nvSpPr>
        <p:spPr>
          <a:xfrm>
            <a:off x="690840" y="2084400"/>
            <a:ext cx="10782720" cy="3547800"/>
          </a:xfrm>
          <a:prstGeom prst="rect">
            <a:avLst/>
          </a:prstGeom>
          <a:solidFill>
            <a:srgbClr val="e7e6e6"/>
          </a:solidFill>
          <a:ln w="19080">
            <a:solidFill>
              <a:srgbClr val="e7e6e6"/>
            </a:solidFill>
            <a:round/>
          </a:ln>
        </p:spPr>
      </p:sp>
      <p:sp>
        <p:nvSpPr>
          <p:cNvPr id="96" name="CustomShape 4"/>
          <p:cNvSpPr/>
          <p:nvPr/>
        </p:nvSpPr>
        <p:spPr>
          <a:xfrm>
            <a:off x="895320" y="3521160"/>
            <a:ext cx="4053960" cy="393120"/>
          </a:xfrm>
          <a:prstGeom prst="rect">
            <a:avLst/>
          </a:prstGeom>
          <a:solidFill>
            <a:srgbClr val="007348"/>
          </a:solidFill>
          <a:ln w="19080">
            <a:solidFill>
              <a:srgbClr val="007348"/>
            </a:solidFill>
            <a:miter/>
          </a:ln>
        </p:spPr>
      </p:sp>
      <p:pic>
        <p:nvPicPr>
          <p:cNvPr id="97" name="image6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44720" y="2069280"/>
            <a:ext cx="2683440" cy="3578040"/>
          </a:xfrm>
          <a:prstGeom prst="rect">
            <a:avLst/>
          </a:prstGeom>
          <a:ln w="12600">
            <a:noFill/>
          </a:ln>
        </p:spPr>
      </p:pic>
      <p:sp>
        <p:nvSpPr>
          <p:cNvPr id="98" name="CustomShape 5"/>
          <p:cNvSpPr/>
          <p:nvPr/>
        </p:nvSpPr>
        <p:spPr>
          <a:xfrm>
            <a:off x="1017360" y="2294280"/>
            <a:ext cx="4114440" cy="2682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>
              <a:lnSpc>
                <a:spcPct val="110000"/>
              </a:lnSpc>
              <a:buFont typeface="StarSymbol"/>
              <a:buAutoNum type="arabicPeriod"/>
            </a:pPr>
            <a:r>
              <a:rPr lang="de-DE" sz="1600">
                <a:latin typeface="Arial"/>
                <a:ea typeface="Arial"/>
              </a:rPr>
              <a:t>Aufgabenstellung</a:t>
            </a:r>
            <a:endParaRPr/>
          </a:p>
          <a:p>
            <a:pPr>
              <a:lnSpc>
                <a:spcPct val="120000"/>
              </a:lnSpc>
              <a:buFont typeface="StarSymbol"/>
              <a:buAutoNum type="arabicPeriod"/>
            </a:pPr>
            <a:r>
              <a:rPr lang="de-DE" sz="1600">
                <a:latin typeface="Arial"/>
                <a:ea typeface="Arial"/>
              </a:rPr>
              <a:t>Vision Gruppe</a:t>
            </a:r>
            <a:endParaRPr/>
          </a:p>
          <a:p>
            <a:pPr>
              <a:lnSpc>
                <a:spcPct val="120000"/>
              </a:lnSpc>
              <a:buFont typeface="StarSymbol"/>
              <a:buAutoNum type="arabicPeriod"/>
            </a:pPr>
            <a:r>
              <a:rPr lang="de-DE" sz="1600">
                <a:latin typeface="Arial"/>
                <a:ea typeface="Arial"/>
              </a:rPr>
              <a:t>Kalman Gruppe</a:t>
            </a:r>
            <a:endParaRPr/>
          </a:p>
          <a:p>
            <a:pPr>
              <a:lnSpc>
                <a:spcPct val="120000"/>
              </a:lnSpc>
              <a:buFont typeface="StarSymbol"/>
              <a:buAutoNum type="arabicPeriod"/>
            </a:pPr>
            <a:r>
              <a:rPr lang="de-DE" sz="1600">
                <a:solidFill>
                  <a:srgbClr val="ffffff"/>
                </a:solidFill>
                <a:latin typeface="Arial"/>
                <a:ea typeface="Arial"/>
              </a:rPr>
              <a:t>Highlevel Gruppe</a:t>
            </a:r>
            <a:endParaRPr/>
          </a:p>
          <a:p>
            <a:pPr>
              <a:lnSpc>
                <a:spcPct val="120000"/>
              </a:lnSpc>
              <a:buFont typeface="StarSymbol"/>
              <a:buAutoNum type="arabicPeriod"/>
            </a:pPr>
            <a:r>
              <a:rPr lang="de-DE" sz="1600">
                <a:solidFill>
                  <a:srgbClr val="ffffff"/>
                </a:solidFill>
                <a:latin typeface="Arial"/>
                <a:ea typeface="Arial"/>
              </a:rPr>
              <a:t>Zusammenspiel</a:t>
            </a:r>
            <a:endParaRPr/>
          </a:p>
          <a:p>
            <a:pPr>
              <a:lnSpc>
                <a:spcPct val="120000"/>
              </a:lnSpc>
              <a:buFont typeface="StarSymbol"/>
              <a:buAutoNum type="arabicPeriod"/>
            </a:pPr>
            <a:r>
              <a:rPr lang="de-DE" sz="1600">
                <a:solidFill>
                  <a:srgbClr val="ffffff"/>
                </a:solidFill>
                <a:latin typeface="Arial"/>
                <a:ea typeface="Arial"/>
              </a:rPr>
              <a:t>Kernproblematiken</a:t>
            </a:r>
            <a:endParaRPr/>
          </a:p>
          <a:p>
            <a:pPr>
              <a:lnSpc>
                <a:spcPct val="120000"/>
              </a:lnSpc>
              <a:buFont typeface="StarSymbol"/>
              <a:buAutoNum type="arabicPeriod"/>
            </a:pPr>
            <a:r>
              <a:rPr lang="de-DE" sz="1600">
                <a:solidFill>
                  <a:srgbClr val="ffffff"/>
                </a:solidFill>
                <a:latin typeface="Arial"/>
                <a:ea typeface="Arial"/>
              </a:rPr>
              <a:t>Ausblick</a:t>
            </a:r>
            <a:endParaRPr/>
          </a:p>
        </p:txBody>
      </p:sp>
      <p:sp>
        <p:nvSpPr>
          <p:cNvPr id="99" name="CustomShape 6"/>
          <p:cNvSpPr/>
          <p:nvPr/>
        </p:nvSpPr>
        <p:spPr>
          <a:xfrm>
            <a:off x="690840" y="1661760"/>
            <a:ext cx="10782720" cy="396000"/>
          </a:xfrm>
          <a:prstGeom prst="rect">
            <a:avLst/>
          </a:prstGeom>
          <a:solidFill>
            <a:srgbClr val="808080"/>
          </a:solidFill>
          <a:ln w="12600">
            <a:solidFill>
              <a:srgbClr val="808080"/>
            </a:solidFill>
            <a:miter/>
          </a:ln>
        </p:spPr>
      </p:sp>
      <p:sp>
        <p:nvSpPr>
          <p:cNvPr id="100" name="CustomShape 7"/>
          <p:cNvSpPr/>
          <p:nvPr/>
        </p:nvSpPr>
        <p:spPr>
          <a:xfrm>
            <a:off x="690840" y="1723320"/>
            <a:ext cx="10782720" cy="2732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Arial"/>
                <a:ea typeface="Arial"/>
              </a:rPr>
              <a:t>Agenda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Aufgaben  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360000" y="1080000"/>
            <a:ext cx="11418480" cy="50842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Hauptaufgaben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Erkennung einer Kidnapping Situation (kidnap_detection)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Re-lokalisierung (kidnap_recovery)</a:t>
            </a: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11779200" y="6352560"/>
            <a:ext cx="412200" cy="213840"/>
          </a:xfrm>
          <a:prstGeom prst="rect">
            <a:avLst/>
          </a:prstGeom>
          <a:noFill/>
          <a:ln>
            <a:noFill/>
          </a:ln>
        </p:spPr>
      </p:sp>
      <p:pic>
        <p:nvPicPr>
          <p:cNvPr id="1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3600" y="1067400"/>
            <a:ext cx="4604040" cy="350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Kidnap Detection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360000" y="1080000"/>
            <a:ext cx="11418480" cy="50842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Kriterien: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Timestamp (Odometrie)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Unexpected Marker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Hohe Kovarianzen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Überprüfung jedes Mal neue Daten angekommen sind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/vision/unexpected_marker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/robot/lauron/odom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/kalman/fused_pose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Regelmäßige Überprüfung von Kidnapping-Situation (~2s) </a:t>
            </a: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11779200" y="6352560"/>
            <a:ext cx="412200" cy="2138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Kidnap Recovery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360000" y="1080000"/>
            <a:ext cx="11418480" cy="50842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Maze-Solving-Algorithmus → Links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Verwendete Tools: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 sz="1400">
                <a:latin typeface="Arial"/>
                <a:ea typeface="Arial"/>
              </a:rPr>
              <a:t>Laser Sensor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 sz="1400">
                <a:latin typeface="Arial"/>
                <a:ea typeface="Arial"/>
              </a:rPr>
              <a:t>Odometrie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Marker gefunden → Recovery fertig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Geschwindigkeitsbereiche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11779200" y="6352560"/>
            <a:ext cx="412200" cy="213840"/>
          </a:xfrm>
          <a:prstGeom prst="rect">
            <a:avLst/>
          </a:prstGeom>
          <a:noFill/>
          <a:ln>
            <a:noFill/>
          </a:ln>
        </p:spPr>
      </p:sp>
      <p:pic>
        <p:nvPicPr>
          <p:cNvPr id="11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88000" y="2574720"/>
            <a:ext cx="3280320" cy="368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Kidnap Recovery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360000" y="1080000"/>
            <a:ext cx="11418480" cy="50842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Punktwolken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Relevante Bereiche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11779200" y="6352560"/>
            <a:ext cx="412200" cy="213840"/>
          </a:xfrm>
          <a:prstGeom prst="rect">
            <a:avLst/>
          </a:prstGeom>
          <a:noFill/>
          <a:ln>
            <a:noFill/>
          </a:ln>
        </p:spPr>
      </p:sp>
      <p:pic>
        <p:nvPicPr>
          <p:cNvPr id="11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0680" y="1368000"/>
            <a:ext cx="2785320" cy="24807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15360" y="4176000"/>
            <a:ext cx="1880640" cy="233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Kidnap Recovery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360000" y="1080000"/>
            <a:ext cx="11418480" cy="50842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Initiale Aktionen: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Roboter stoppt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Roboter schaut die Umgebung rum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Roboter fährt zum nächsten Hindernis (Wand z.B.)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Roboter richtet sich parallel aus zu dem Hindernis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Roboter fährt weiter um die Umgebung zu explorieren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Exploration: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Roboter fährt prinzipiell immer nach vorne.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Roboter prüft ob er nach Links fahren kann. Wenn ja, fährt er nach Links, sonst fährt er weiter.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Prüft regelmäßig in welchem Geschwindigkeitsbereich er sich befindet und passt seine Geschwindigkeit entsprechend.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Prüft regelmäßig ob er parallel ausgerichtet ist zu dem linken Hindernis und passt seine Orientierung entsprechend.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Prüft regelmäßig ob sein Abstand zum Hindernis in Ordnung ist und passt seine Position entsprechend.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11779200" y="6352560"/>
            <a:ext cx="412200" cy="2138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Aufgetretene Probleme 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360000" y="1080000"/>
            <a:ext cx="11418480" cy="50842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Ungleiche Boden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de-DE" sz="1400">
                <a:latin typeface="Arial"/>
                <a:ea typeface="Arial"/>
              </a:rPr>
              <a:t>Räder dreht sich im Luft → falsche /slam_out_pose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Gefälle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de-DE" sz="1400">
                <a:latin typeface="Arial"/>
                <a:ea typeface="Arial"/>
              </a:rPr>
              <a:t>stopUntilStopped() braucht viel mehr Zeit als normal bis die Rädern nicht mehr drehen.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Transparente Büro-Fenster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de-DE" sz="1400">
                <a:latin typeface="Arial"/>
                <a:ea typeface="Arial"/>
              </a:rPr>
              <a:t>Punktwolken vom Fenster werden nicht richtig gefangen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WLAN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de-DE" sz="1400">
                <a:latin typeface="Arial"/>
                <a:ea typeface="Arial"/>
              </a:rPr>
              <a:t>Latency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Simulator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de-DE" sz="1400">
                <a:latin typeface="Arial"/>
                <a:ea typeface="Arial"/>
              </a:rPr>
              <a:t>Entspricht das echte Roboter nicht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de-DE" sz="1400">
                <a:latin typeface="Arial"/>
                <a:ea typeface="Arial"/>
              </a:rPr>
              <a:t>Viel Zeit dafür verschwendet</a:t>
            </a: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11779200" y="6352560"/>
            <a:ext cx="412200" cy="2138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Aussicht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360000" y="1080000"/>
            <a:ext cx="11418480" cy="50842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Verbesserung von Kidnap Detection: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Maß für die Interpretation von Kovarianzmatrizen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Map-Matching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Konfidenzrate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Rotierbar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Verbesserung von Kidnap Recovery: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Map-Matching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Kinect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Zum Erkennen von anderen Hindernissen (Z-Achse) und “Löchern”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Kompass</a:t>
            </a: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11779200" y="6352560"/>
            <a:ext cx="412200" cy="2138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