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6" r:id="rId5"/>
    <p:sldId id="283" r:id="rId6"/>
    <p:sldId id="279" r:id="rId7"/>
    <p:sldId id="280" r:id="rId8"/>
    <p:sldId id="278" r:id="rId9"/>
    <p:sldId id="281" r:id="rId10"/>
    <p:sldId id="275" r:id="rId11"/>
    <p:sldId id="282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41273" y="1304790"/>
            <a:ext cx="485742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POLINOMIOS </a:t>
            </a:r>
          </a:p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 SUS </a:t>
            </a:r>
          </a:p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OPERACIONES </a:t>
            </a:r>
          </a:p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BASICAS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40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48804" y="1263226"/>
            <a:ext cx="6800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DIVIDIR POLINOMIOS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12451" y="2504532"/>
            <a:ext cx="9221357" cy="42780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PARA DIVIDIR POLINOMIOS </a:t>
            </a:r>
            <a:endParaRPr lang="es-ES" sz="32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Paso I:SE </a:t>
            </a:r>
            <a:r>
              <a:rPr lang="es-E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ORDENA EN </a:t>
            </a:r>
            <a:r>
              <a:rPr lang="es-E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FORMA </a:t>
            </a:r>
            <a:r>
              <a:rPr lang="es-ES" sz="2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DECRECIENTE </a:t>
            </a:r>
            <a:r>
              <a:rPr lang="es-ES" sz="2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Y SE COMPLETA</a:t>
            </a:r>
            <a:r>
              <a:rPr lang="es-ES" sz="2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Paso II: El primer termino se divide con el primer termino del divisor.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Paso III: Se multiplica ese resultado con el polinomio divisor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Paso IV: Y se pasa al otro lado con signo contrario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Paso V: Se suman esos resultados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Paso VI: Con el siguiente termino se vuelve hacer lo mismo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Paso VII: Se repite la acción hasta que quede en el cociente el termino independiente.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338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748124" y="4501855"/>
                <a:ext cx="3502461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Dividir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VE" i="1">
                          <a:latin typeface="Cambria Math" panose="020405030504060302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2    </m:t>
                          </m:r>
                        </m:sup>
                      </m:sSup>
                      <m:r>
                        <a:rPr lang="es-VE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24" y="4501855"/>
                <a:ext cx="3502461" cy="669992"/>
              </a:xfrm>
              <a:prstGeom prst="rect">
                <a:avLst/>
              </a:prstGeom>
              <a:blipFill rotWithShape="0">
                <a:blip r:embed="rId2"/>
                <a:stretch>
                  <a:fillRect l="-1568" t="-5455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5"/>
          <p:cNvCxnSpPr/>
          <p:nvPr/>
        </p:nvCxnSpPr>
        <p:spPr>
          <a:xfrm flipH="1">
            <a:off x="3553691" y="4889241"/>
            <a:ext cx="41564" cy="1636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553691" y="5150851"/>
            <a:ext cx="1769807" cy="12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3752961" y="4737199"/>
                <a:ext cx="1676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VE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61" y="4737199"/>
                <a:ext cx="167628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3729414" y="5228262"/>
            <a:ext cx="1418359" cy="37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X -5</a:t>
            </a:r>
            <a:endParaRPr lang="es-V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1085848" y="5228262"/>
                <a:ext cx="2152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V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VE" i="1">
                              <a:latin typeface="Cambria Math" panose="02040503050406030204" pitchFamily="18" charset="0"/>
                            </a:rPr>
                            <m:t>2    </m:t>
                          </m:r>
                        </m:sup>
                      </m:sSup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V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8" y="5228262"/>
                <a:ext cx="215276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16"/>
          <p:cNvCxnSpPr/>
          <p:nvPr/>
        </p:nvCxnSpPr>
        <p:spPr>
          <a:xfrm>
            <a:off x="1203418" y="5586001"/>
            <a:ext cx="2391837" cy="11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1085848" y="4949208"/>
            <a:ext cx="832815" cy="58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1747340" y="5657433"/>
                <a:ext cx="1982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2    </m:t>
                        </m:r>
                      </m:sup>
                    </m:sSup>
                    <m:r>
                      <a:rPr lang="es-VE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 smtClean="0"/>
                  <a:t>   -1</a:t>
                </a:r>
                <a:endParaRPr lang="es-VE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340" y="5657433"/>
                <a:ext cx="198207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1762564" y="5990324"/>
                <a:ext cx="1932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2    </m:t>
                        </m:r>
                      </m:sup>
                    </m:sSup>
                    <m:r>
                      <a:rPr lang="es-V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VE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s-V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</a:t>
                </a:r>
                <a:r>
                  <a:rPr lang="es-VE" dirty="0" smtClean="0"/>
                  <a:t>+30</a:t>
                </a:r>
                <a:endParaRPr lang="es-VE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64" y="5990324"/>
                <a:ext cx="1932710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25"/>
          <p:cNvCxnSpPr/>
          <p:nvPr/>
        </p:nvCxnSpPr>
        <p:spPr>
          <a:xfrm>
            <a:off x="1303437" y="6311278"/>
            <a:ext cx="2391837" cy="11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728425" y="5707366"/>
            <a:ext cx="832815" cy="58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2561240" y="6426323"/>
            <a:ext cx="99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21x+29</a:t>
            </a:r>
            <a:endParaRPr lang="es-VE" dirty="0"/>
          </a:p>
        </p:txBody>
      </p:sp>
      <p:sp>
        <p:nvSpPr>
          <p:cNvPr id="2" name="Rectángulo 1"/>
          <p:cNvSpPr/>
          <p:nvPr/>
        </p:nvSpPr>
        <p:spPr>
          <a:xfrm>
            <a:off x="2548804" y="1263226"/>
            <a:ext cx="6800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DIVIDIR POLINOMIOS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0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16444" y="1096971"/>
            <a:ext cx="9418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Dividir polinomio por </a:t>
            </a:r>
            <a:r>
              <a:rPr lang="es-E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Ruffini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174173" y="2836718"/>
                <a:ext cx="979862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 ello el divisor debe ser de la forma (x</a:t>
                </a:r>
                <a14:m>
                  <m:oMath xmlns:m="http://schemas.openxmlformats.org/officeDocument/2006/math">
                    <m:r>
                      <a:rPr lang="es-V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VE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V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Primero: Se ordena el polinomio dividiendo en forma decreciente y se ordena</a:t>
                </a: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Segundo: Se toman los coeficientes del polinomio dividiendo</a:t>
                </a: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Tercero: Se traza una recta vertical y luego horizontal</a:t>
                </a: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Cuarto:  En la intersección se coloca el termino a cambiado el signo</a:t>
                </a: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Quinto: Se baja el primer termino</a:t>
                </a: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Sexto: Con el primer término se multiplica con el a y se coloca el resultado bajo el siguiente numero y se procede a sumar y </a:t>
                </a:r>
                <a:r>
                  <a:rPr lang="es-VE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asi</a:t>
                </a:r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sucesivamente hasta obtener todos los resultados</a:t>
                </a:r>
              </a:p>
              <a:p>
                <a:r>
                  <a:rPr lang="es-VE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Septimo</a:t>
                </a:r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Escribir el resultado obtenido que será un polinomio de grado igual que el dividendo menos 1 y el resto es de la última casilla</a:t>
                </a: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3" y="2836718"/>
                <a:ext cx="9798627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560" t="-1165" b="-194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0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16444" y="1096971"/>
            <a:ext cx="94187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Dividir polinomio por </a:t>
            </a:r>
            <a:r>
              <a:rPr lang="es-E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Ruffini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116444" y="2246352"/>
                <a:ext cx="9798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Ejemplo     P(x) = 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+2  </m:t>
                    </m:r>
                    <m:r>
                      <a:rPr lang="es-V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V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y Q(x) =  x+5</a:t>
                </a: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44" y="2246352"/>
                <a:ext cx="97986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98"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91" y="2594825"/>
            <a:ext cx="2682472" cy="4938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487" y="3155736"/>
            <a:ext cx="1329043" cy="49381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444" y="3716647"/>
            <a:ext cx="8254699" cy="2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81534" y="56703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OBJETIVOS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639291" y="2379518"/>
            <a:ext cx="6463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RECORDAR CONCEPTO DE POLINOMIO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GRADO DE POLINOMIO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TERMINOS SEMEJANTES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SUMAR POLINOMIOS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RESTAR POLINOMIOS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MULTIPLICAR POLINOMIOS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DIVIDIR POLINOMIOS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722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54179" y="1273617"/>
            <a:ext cx="8346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CONOCIMIENTOS PREVIOS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90362" y="3522519"/>
            <a:ext cx="727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OPERACIONES BASICAS EN </a:t>
            </a:r>
            <a:r>
              <a:rPr lang="es-VE" dirty="0" smtClean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Propiedades de la </a:t>
            </a:r>
            <a:r>
              <a:rPr lang="es-VE" dirty="0" err="1" smtClean="0"/>
              <a:t>Adicion</a:t>
            </a:r>
            <a:r>
              <a:rPr lang="es-VE" dirty="0" smtClean="0"/>
              <a:t> en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smtClean="0"/>
              <a:t>Propiedades de la </a:t>
            </a:r>
            <a:r>
              <a:rPr lang="es-VE" dirty="0" err="1" smtClean="0"/>
              <a:t>Multiplicacion</a:t>
            </a:r>
            <a:r>
              <a:rPr lang="es-VE" dirty="0" smtClean="0"/>
              <a:t> en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 err="1" smtClean="0"/>
              <a:t>Potenciacion</a:t>
            </a:r>
            <a:r>
              <a:rPr lang="es-VE" dirty="0" smtClean="0"/>
              <a:t> en R</a:t>
            </a:r>
            <a:endParaRPr lang="es-V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491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89814" y="1211272"/>
            <a:ext cx="7459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QUE ES UN POLINOMIO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2234045" y="3210791"/>
                <a:ext cx="766849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Sea P(x)=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VE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VE" dirty="0" smtClean="0"/>
              </a:p>
              <a:p>
                <a:endParaRPr lang="es-VE" dirty="0" smtClean="0"/>
              </a:p>
              <a:p>
                <a:r>
                  <a:rPr lang="es-VE" dirty="0" smtClean="0"/>
                  <a:t>Los términos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VE" dirty="0" smtClean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VE" dirty="0" smtClean="0"/>
                  <a:t> se llaman coeficiente son los que están con la variable</a:t>
                </a:r>
              </a:p>
              <a:p>
                <a:endParaRPr lang="es-VE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 smtClean="0"/>
                  <a:t> ,…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V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VE" dirty="0" smtClean="0"/>
                  <a:t> se llaman variable</a:t>
                </a:r>
              </a:p>
              <a:p>
                <a:endParaRPr lang="es-VE" dirty="0"/>
              </a:p>
              <a:p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VE" dirty="0" smtClean="0"/>
                  <a:t> que no tiene variable se llama termino independiente</a:t>
                </a:r>
              </a:p>
              <a:p>
                <a:endParaRPr lang="es-VE" dirty="0"/>
              </a:p>
              <a:p>
                <a:r>
                  <a:rPr lang="es-VE" dirty="0" smtClean="0"/>
                  <a:t>Grado del Polinomio es el exponente de mayor grado </a:t>
                </a:r>
              </a:p>
              <a:p>
                <a:endParaRPr lang="es-VE" dirty="0"/>
              </a:p>
              <a:p>
                <a:r>
                  <a:rPr lang="es-VE" dirty="0" smtClean="0"/>
                  <a:t> </a:t>
                </a:r>
                <a:endParaRPr lang="es-VE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045" y="3210791"/>
                <a:ext cx="7668491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636" t="-125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2234045" y="2134602"/>
            <a:ext cx="687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Un polinomio es una expresión algebraica  compuesta de letras y números.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172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91684" y="515081"/>
            <a:ext cx="7208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de Polinomio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1496291" y="2732809"/>
                <a:ext cx="85101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Dado el polinomio  P(x)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+7 - 2x </a:t>
                </a:r>
                <a:r>
                  <a:rPr lang="es-VE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completelo</a:t>
                </a:r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 es necesario y </a:t>
                </a:r>
                <a:r>
                  <a:rPr lang="es-VE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ordenelo</a:t>
                </a:r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 forma creciente, diga su grado</a:t>
                </a: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Sus coeficientes, variables termino independiente.</a:t>
                </a:r>
                <a:endParaRPr lang="es-V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291" y="2732809"/>
                <a:ext cx="8510154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573" t="-3947" r="-1218" b="-855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828800" y="4052455"/>
                <a:ext cx="889461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Coeficientes : 2, -2</a:t>
                </a: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s-V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Termino Independiente :  7</a:t>
                </a: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 Polinomio no esta completo le falta el termino de grado 3 por lo tanto  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V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 ordenarlo quedaría  </a:t>
                </a:r>
                <a:r>
                  <a:rPr lang="es-VE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asi</a:t>
                </a:r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P(x)=  7-2x+ </a:t>
                </a:r>
                <a:r>
                  <a:rPr lang="es-V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V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V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052455"/>
                <a:ext cx="8894618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548" t="-243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6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23093" y="1180099"/>
            <a:ext cx="80522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ADICION DE POLINOMIOS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63882" y="2421082"/>
            <a:ext cx="706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Para sumar dos polinomios es importante </a:t>
            </a:r>
            <a:r>
              <a:rPr lang="es-VE" dirty="0" smtClean="0"/>
              <a:t>SABER QUE SOLO SE SUMAN TERMINOS SEMEJANTES</a:t>
            </a:r>
            <a:endParaRPr lang="es-V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623093" y="3605645"/>
                <a:ext cx="8541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En forma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𝑑𝑜𝑠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𝑝𝑜𝑙𝑖𝑛𝑜𝑚𝑖𝑜𝑠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93" y="3605645"/>
                <a:ext cx="854132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71"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5496791" y="4064304"/>
                <a:ext cx="6477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791" y="4064304"/>
                <a:ext cx="6477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2067791" y="5195455"/>
                <a:ext cx="8302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P(x) + Q(x)=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VE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 smtClean="0"/>
                  <a:t> 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VE" dirty="0"/>
                      <m:t>(</m:t>
                    </m:r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V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s-VE" dirty="0"/>
                      <m:t> )</m:t>
                    </m:r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 smtClean="0"/>
                  <a:t>+…+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VE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VE" dirty="0" smtClean="0"/>
                  <a:t>)x+(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s-VE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791" y="5195455"/>
                <a:ext cx="83023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7"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50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18201" y="1180099"/>
            <a:ext cx="9861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SUSTRACCION</a:t>
            </a:r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E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 POLINOMIOS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963882" y="2421082"/>
            <a:ext cx="706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Para </a:t>
            </a:r>
            <a:r>
              <a:rPr lang="es-VE" dirty="0" smtClean="0"/>
              <a:t>RESTAR </a:t>
            </a:r>
            <a:r>
              <a:rPr lang="es-VE" dirty="0" smtClean="0"/>
              <a:t>dos polinomios es </a:t>
            </a:r>
            <a:r>
              <a:rPr lang="es-VE" dirty="0" smtClean="0"/>
              <a:t> P(x)- Q(x) en otras palabras es la suma del opuesto</a:t>
            </a:r>
            <a:endParaRPr lang="es-V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623093" y="3605645"/>
                <a:ext cx="8541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En forma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𝑑𝑜𝑠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𝑝𝑜𝑙𝑖𝑛𝑜𝑚𝑖𝑜𝑠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V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 smtClean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93" y="3605645"/>
                <a:ext cx="854132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71"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5496791" y="4064304"/>
                <a:ext cx="6477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791" y="4064304"/>
                <a:ext cx="6477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2067791" y="5195455"/>
                <a:ext cx="8302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P(x) + Q(x)=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V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 smtClean="0"/>
                  <a:t> 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s-VE" dirty="0"/>
                      <m:t>(</m:t>
                    </m:r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V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s-VE" dirty="0"/>
                      <m:t> )</m:t>
                    </m:r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 smtClean="0"/>
                  <a:t>+…+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VE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VE" dirty="0" smtClean="0"/>
                  <a:t>)x+(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s-VE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V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791" y="5195455"/>
                <a:ext cx="83023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7"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86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93756" y="774853"/>
            <a:ext cx="9375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Multiplicación </a:t>
            </a:r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 Polinomios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75960" y="1984664"/>
            <a:ext cx="8118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Para multiplicar dos Polinomios se aplica la propiedad distributiva con el cuidado de cuando multiplicas variables aplicas la propiedad de multiplicación de potencias de igual base y sus coeficientes se multiplican normalmente.</a:t>
            </a:r>
            <a:endParaRPr lang="es-V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3048000" y="3105835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05835"/>
                <a:ext cx="609600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7048201" y="3184993"/>
                <a:ext cx="419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s-V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V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V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201" y="3184993"/>
                <a:ext cx="419159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415637" y="4038647"/>
                <a:ext cx="116066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P(x) . Q(x)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s-VE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VE" dirty="0" smtClean="0"/>
                  <a:t> 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:r>
                  <a:rPr lang="es-VE" dirty="0" smtClean="0"/>
                  <a:t>)+….+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VE" dirty="0" smtClean="0"/>
                  <a:t> </a:t>
                </a:r>
                <a:r>
                  <a:rPr lang="es-V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VE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VE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VE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VE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VE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VE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VE" dirty="0"/>
                  <a:t> </a:t>
                </a:r>
                <a:r>
                  <a:rPr lang="es-VE" dirty="0" smtClean="0"/>
                  <a:t>)</a:t>
                </a:r>
                <a:endParaRPr lang="es-VE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7" y="4038647"/>
                <a:ext cx="11606645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420" t="-6604" b="-1320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0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14511" y="1030034"/>
            <a:ext cx="93759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Ejemplo de </a:t>
            </a:r>
          </a:p>
          <a:p>
            <a:pPr algn="ctr"/>
            <a:r>
              <a:rPr lang="es-ES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Multiplicacion</a:t>
            </a:r>
            <a:r>
              <a:rPr lang="es-E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de Polinomios</a:t>
            </a:r>
            <a:endParaRPr lang="es-E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/>
              <p:cNvSpPr txBox="1"/>
              <p:nvPr/>
            </p:nvSpPr>
            <p:spPr>
              <a:xfrm>
                <a:off x="2424223" y="3232298"/>
                <a:ext cx="578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+3x-2    y  Q(x) = 2x-1  Halle P(x). Q(x)</a:t>
                </a:r>
                <a:endParaRPr lang="es-VE" dirty="0"/>
              </a:p>
            </p:txBody>
          </p:sp>
        </mc:Choice>
        <mc:Fallback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23" y="3232298"/>
                <a:ext cx="578411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48" t="-9836" b="-2295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2966483" y="4221125"/>
                <a:ext cx="417859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dirty="0" smtClean="0"/>
                  <a:t>P(x).Q(x)=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/>
                  <a:t>+3x-2 </a:t>
                </a:r>
                <a:r>
                  <a:rPr lang="es-VE" dirty="0" smtClean="0"/>
                  <a:t>)(2x-1)</a:t>
                </a:r>
              </a:p>
              <a:p>
                <a:endParaRPr lang="es-VE" dirty="0"/>
              </a:p>
              <a:p>
                <a:r>
                  <a:rPr lang="es-VE" dirty="0" smtClean="0"/>
                  <a:t>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(2x-1)+3x </a:t>
                </a:r>
                <a:r>
                  <a:rPr lang="es-VE" dirty="0"/>
                  <a:t>(</a:t>
                </a:r>
                <a:r>
                  <a:rPr lang="es-VE" dirty="0" smtClean="0"/>
                  <a:t>2x-1) -2</a:t>
                </a:r>
                <a:r>
                  <a:rPr lang="es-VE" dirty="0"/>
                  <a:t> (</a:t>
                </a:r>
                <a:r>
                  <a:rPr lang="es-VE" dirty="0" smtClean="0"/>
                  <a:t>2x-1)=</a:t>
                </a:r>
              </a:p>
              <a:p>
                <a:r>
                  <a:rPr lang="es-VE" dirty="0"/>
                  <a:t> </a:t>
                </a:r>
                <a:r>
                  <a:rPr lang="es-VE" dirty="0" smtClean="0"/>
                  <a:t>            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dirty="0" smtClean="0"/>
                  <a:t>-1.</a:t>
                </a:r>
                <a:r>
                  <a:rPr lang="es-V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+ 6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 smtClean="0"/>
                  <a:t>-4x+2=</a:t>
                </a:r>
              </a:p>
              <a:p>
                <a:r>
                  <a:rPr lang="es-VE" dirty="0"/>
                  <a:t> </a:t>
                </a:r>
                <a:r>
                  <a:rPr lang="es-VE" dirty="0" smtClean="0"/>
                  <a:t>            =</a:t>
                </a:r>
                <a:r>
                  <a:rPr lang="es-VE" dirty="0"/>
                  <a:t>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VE" dirty="0" smtClean="0"/>
                  <a:t>+ 5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V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V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V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VE" dirty="0"/>
                  <a:t>-4x+2</a:t>
                </a:r>
                <a:endParaRPr lang="es-VE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83" y="4221125"/>
                <a:ext cx="4178596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314" t="-2469" r="-584" b="-4938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53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722</TotalTime>
  <Words>432</Words>
  <Application>Microsoft Office PowerPoint</Application>
  <PresentationFormat>Panorámica</PresentationFormat>
  <Paragraphs>92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Trebuchet MS</vt:lpstr>
      <vt:lpstr>Berlín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MIREYA</dc:creator>
  <cp:lastModifiedBy>Mireya</cp:lastModifiedBy>
  <cp:revision>44</cp:revision>
  <dcterms:created xsi:type="dcterms:W3CDTF">2020-08-20T03:08:58Z</dcterms:created>
  <dcterms:modified xsi:type="dcterms:W3CDTF">2020-09-05T17:44:50Z</dcterms:modified>
</cp:coreProperties>
</file>