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8" r:id="rId4"/>
    <p:sldId id="259" r:id="rId5"/>
    <p:sldId id="274" r:id="rId6"/>
    <p:sldId id="260" r:id="rId7"/>
    <p:sldId id="275" r:id="rId8"/>
    <p:sldId id="261" r:id="rId9"/>
    <p:sldId id="262" r:id="rId10"/>
    <p:sldId id="269" r:id="rId11"/>
    <p:sldId id="265" r:id="rId12"/>
    <p:sldId id="267" r:id="rId13"/>
    <p:sldId id="271" r:id="rId14"/>
    <p:sldId id="272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93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9817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3736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94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595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790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4292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2210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484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679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48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312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50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531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792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256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473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334C89-3FBC-4FF1-A209-AF45EC8D56AD}" type="datetimeFigureOut">
              <a:rPr lang="es-VE" smtClean="0"/>
              <a:t>02/09/2020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C429B-5BF6-4F4F-90E3-FC6D4D7C9BA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2104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870072" y="2967335"/>
            <a:ext cx="44518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PRODUCTOS 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NOTABLES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14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753036" y="3515975"/>
                <a:ext cx="10219764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sz="5400" b="0" i="1" cap="none" spc="0" dirty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0" i="1" cap="none" spc="0" dirty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5400" b="0" i="1" cap="none" spc="0" dirty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5400" b="0" i="1" cap="none" spc="0" dirty="0" smtClean="0">
                        <a:ln w="0"/>
                        <a:solidFill>
                          <a:schemeClr val="tx1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+2</m:t>
                    </m:r>
                    <m:r>
                      <a:rPr lang="es-VE" sz="5400" b="0" i="1" cap="none" spc="0" dirty="0" smtClean="0">
                        <a:ln w="0"/>
                        <a:solidFill>
                          <a:schemeClr val="tx1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s-VE" sz="5400" b="0" i="1" cap="none" spc="0" dirty="0" smtClean="0">
                        <a:ln w="0"/>
                        <a:solidFill>
                          <a:schemeClr val="tx1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sz="5400" b="0" i="1" cap="none" spc="0" dirty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0" i="1" cap="none" spc="0" dirty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5400" b="0" i="1" cap="none" spc="0" dirty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5400" b="0" cap="none" spc="0" dirty="0" smtClean="0">
                    <a:ln w="0"/>
                    <a:solidFill>
                      <a:schemeClr val="tx1">
                        <a:lumMod val="75000"/>
                      </a:schemeClr>
                    </a:solidFill>
                    <a:effectLst>
                      <a:reflection blurRad="6350" stA="53000" endA="300" endPos="35500" dir="5400000" sy="-90000" algn="bl" rotWithShape="0"/>
                    </a:effectLst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5400" b="0" i="1" cap="none" spc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0" i="1" cap="none" spc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5400" b="0" i="1" cap="none" spc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sz="5400" b="0" i="1" cap="none" spc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5400" b="0" i="1" cap="none" spc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VE" sz="5400" b="0" i="1" cap="none" spc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5400" b="0" i="1" cap="none" spc="0" smtClean="0">
                            <a:ln w="0"/>
                            <a:solidFill>
                              <a:schemeClr val="tx1">
                                <a:lumMod val="75000"/>
                              </a:schemeClr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6" y="3515975"/>
                <a:ext cx="10219764" cy="923330"/>
              </a:xfrm>
              <a:prstGeom prst="rect">
                <a:avLst/>
              </a:prstGeom>
              <a:blipFill rotWithShape="0">
                <a:blip r:embed="rId2"/>
                <a:stretch>
                  <a:fillRect t="-18543" b="-6490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591222" y="1525810"/>
            <a:ext cx="9740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Trinomio Cuadrado Perfecto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44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9232" y="1256869"/>
            <a:ext cx="11982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Diferencia de cuadrados Perfectos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2610466" y="3212061"/>
                <a:ext cx="718029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5400" dirty="0"/>
                  <a:t>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5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5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5400" dirty="0"/>
                  <a:t>   =  (</a:t>
                </a:r>
                <a:r>
                  <a:rPr lang="es-VE" sz="5400" dirty="0" err="1"/>
                  <a:t>a+b</a:t>
                </a:r>
                <a:r>
                  <a:rPr lang="es-VE" sz="5400" dirty="0"/>
                  <a:t>) (a-b)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66" y="3212061"/>
                <a:ext cx="7180299" cy="923330"/>
              </a:xfrm>
              <a:prstGeom prst="rect">
                <a:avLst/>
              </a:prstGeom>
              <a:blipFill rotWithShape="0">
                <a:blip r:embed="rId2"/>
                <a:stretch>
                  <a:fillRect t="-18543" r="-3480" b="-3973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4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87253" y="912624"/>
            <a:ext cx="101617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Trinomio con un solo extremo </a:t>
            </a:r>
          </a:p>
          <a:p>
            <a:pPr algn="ctr"/>
            <a:r>
              <a:rPr lang="es-E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Cuadrado Perfecto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191727" y="3599336"/>
                <a:ext cx="600183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4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sz="4800" dirty="0"/>
                  <a:t>-2x-24= (x-6)(x+4)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27" y="3599336"/>
                <a:ext cx="6001836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16788" r="-3150" b="-3722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95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60023" y="3851237"/>
                <a:ext cx="9304739" cy="17543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54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5400" i="1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i="1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5400" i="1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5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</a:t>
                </a:r>
                <a:r>
                  <a:rPr lang="es-ES" sz="54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12x+18= 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54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54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54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+6x+9)=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5400" b="0" i="1" cap="none" spc="0" dirty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5400" i="1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s-ES" sz="5400" i="1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5400" i="1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  <m:sup>
                        <m:r>
                          <a:rPr lang="es-VE" sz="5400" b="0" i="1" cap="none" spc="0" dirty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23" y="3851237"/>
                <a:ext cx="9304739" cy="1754326"/>
              </a:xfrm>
              <a:prstGeom prst="rect">
                <a:avLst/>
              </a:prstGeom>
              <a:blipFill rotWithShape="0">
                <a:blip r:embed="rId3"/>
                <a:stretch>
                  <a:fillRect t="-10417" b="-2291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927" y="2017910"/>
            <a:ext cx="4724809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957891" y="3184264"/>
                <a:ext cx="88105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4400" dirty="0" smtClean="0"/>
                  <a:t>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4000" dirty="0" smtClean="0"/>
                  <a:t>y-24y=6y(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4000" dirty="0" smtClean="0"/>
                  <a:t>-4)=6y(x+2)(x-2)</a:t>
                </a:r>
                <a:endParaRPr lang="es-VE" sz="40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891" y="3184264"/>
                <a:ext cx="8810513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2768" t="-15748" b="-3622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10" y="1576846"/>
            <a:ext cx="4724809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02786" y="234892"/>
            <a:ext cx="7697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Factorización Especial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398493" y="1165376"/>
                <a:ext cx="9854005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VE" dirty="0" smtClean="0"/>
                  <a:t>Supongamos que usted tiene el siguiente</a:t>
                </a:r>
              </a:p>
              <a:p>
                <a:pPr algn="ctr"/>
                <a:r>
                  <a:rPr lang="es-VE" dirty="0" smtClean="0"/>
                  <a:t>Polinomio y se espera que lo </a:t>
                </a:r>
                <a:r>
                  <a:rPr lang="es-VE" dirty="0" err="1" smtClean="0"/>
                  <a:t>factorice</a:t>
                </a:r>
                <a:endParaRPr lang="es-VE" dirty="0" smtClean="0"/>
              </a:p>
              <a:p>
                <a:endParaRPr lang="es-VE" dirty="0"/>
              </a:p>
              <a:p>
                <a:pPr algn="ctr"/>
                <a:r>
                  <a:rPr lang="es-VE" sz="3200" dirty="0" smtClean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3200" b="0" i="1" dirty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s-VE" sz="3200" dirty="0" smtClean="0"/>
                  <a:t>3x+1</a:t>
                </a:r>
              </a:p>
              <a:p>
                <a:endParaRPr lang="es-VE" dirty="0"/>
              </a:p>
              <a:p>
                <a:r>
                  <a:rPr lang="es-VE" dirty="0" smtClean="0"/>
                  <a:t>Usted observa que no es un trinomio cuadrado perfecto , tampoco un trinomio con un solo extremo cuadrado perfecto ..Entonces que hacer?¡¡¡!!!</a:t>
                </a:r>
              </a:p>
              <a:p>
                <a:endParaRPr lang="es-VE" dirty="0"/>
              </a:p>
              <a:p>
                <a:r>
                  <a:rPr lang="es-VE" dirty="0" smtClean="0"/>
                  <a:t>Vamos a trabajar con propiedades matemáticas que si conocemos para que sea un solo extremo cuadrado perfecto necesitamos multiplicar toda la expresión por 2 y para que no se nos altere debemos dividirla por 2.</a:t>
                </a:r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93" y="1165376"/>
                <a:ext cx="9854005" cy="3631763"/>
              </a:xfrm>
              <a:prstGeom prst="rect">
                <a:avLst/>
              </a:prstGeom>
              <a:blipFill rotWithShape="0">
                <a:blip r:embed="rId3"/>
                <a:stretch>
                  <a:fillRect l="-495" t="-839" r="-86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/>
          <p:cNvCxnSpPr/>
          <p:nvPr/>
        </p:nvCxnSpPr>
        <p:spPr>
          <a:xfrm>
            <a:off x="8950361" y="4896521"/>
            <a:ext cx="139850" cy="25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9737464" y="5326827"/>
            <a:ext cx="139850" cy="25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369" y="5972287"/>
            <a:ext cx="2865368" cy="49381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733" y="4702451"/>
            <a:ext cx="9583743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1538" y="848078"/>
            <a:ext cx="747833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FACTORIZACION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BINOMIO DE NEWTON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807285" y="3883511"/>
                <a:ext cx="82080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Supongamos que tiene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VE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VE" dirty="0" smtClean="0"/>
                  <a:t>8 =  (x-2)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VE" b="0" dirty="0" smtClean="0"/>
              </a:p>
              <a:p>
                <a:endParaRPr lang="es-VE" dirty="0" smtClean="0"/>
              </a:p>
              <a:p>
                <a:r>
                  <a:rPr lang="es-VE" dirty="0" smtClean="0"/>
                  <a:t>En forma general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 smtClean="0"/>
                  <a:t>= (x-a)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 smtClean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+……..+</m:t>
                    </m:r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dirty="0" smtClean="0"/>
                  <a:t>)</a:t>
                </a:r>
              </a:p>
              <a:p>
                <a:endParaRPr lang="es-V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/>
                  <a:t>= (</a:t>
                </a:r>
                <a:r>
                  <a:rPr lang="es-VE" dirty="0" err="1" smtClean="0"/>
                  <a:t>x+a</a:t>
                </a:r>
                <a:r>
                  <a:rPr lang="es-VE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/>
                  <a:t> </a:t>
                </a:r>
                <a:r>
                  <a:rPr lang="es-VE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……..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dirty="0"/>
                  <a:t>) </a:t>
                </a:r>
              </a:p>
              <a:p>
                <a:r>
                  <a:rPr lang="es-VE" dirty="0" smtClean="0"/>
                  <a:t>  Cuando es +  el segundo factor se  intercala los signos mas y menos</a:t>
                </a:r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285" y="3883511"/>
                <a:ext cx="8208084" cy="2031325"/>
              </a:xfrm>
              <a:prstGeom prst="rect">
                <a:avLst/>
              </a:prstGeom>
              <a:blipFill rotWithShape="0">
                <a:blip r:embed="rId5"/>
                <a:stretch>
                  <a:fillRect l="-594" t="-1502" b="-390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97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52583" y="234892"/>
            <a:ext cx="959748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Completación</a:t>
            </a:r>
            <a:endParaRPr lang="es-ES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s-E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</a:t>
            </a:r>
          </a:p>
          <a:p>
            <a:pPr algn="ctr"/>
            <a:r>
              <a:rPr lang="es-E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Cuadrados Perfectos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88489" y="3119718"/>
                <a:ext cx="9230061" cy="330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Por ejemplo sea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+ </a:t>
                </a:r>
                <a:r>
                  <a:rPr lang="es-VE" dirty="0" err="1" smtClean="0"/>
                  <a:t>bx</a:t>
                </a:r>
                <a:r>
                  <a:rPr lang="es-VE" dirty="0" smtClean="0"/>
                  <a:t> +c =0</a:t>
                </a:r>
              </a:p>
              <a:p>
                <a:endParaRPr lang="es-VE" dirty="0"/>
              </a:p>
              <a:p>
                <a:r>
                  <a:rPr lang="es-VE" dirty="0" smtClean="0"/>
                  <a:t>Lo primero que debes hacer es que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dirty="0" smtClean="0"/>
                  <a:t> coeficiente de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𝑒𝑛𝑡𝑜𝑛𝑐𝑒𝑠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𝑡𝑒𝑛𝑒𝑚𝑜𝑠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𝑑𝑖𝑣𝑖𝑑𝑖𝑟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𝑒𝑛𝑡𝑟𝑒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𝑞𝑢𝑒𝑑𝑎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VE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s-VE" dirty="0" smtClean="0"/>
                  <a:t>  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s-VE" dirty="0" smtClean="0"/>
                  <a:t> =0      </a:t>
                </a:r>
              </a:p>
              <a:p>
                <a:endParaRPr lang="es-VE" dirty="0"/>
              </a:p>
              <a:p>
                <a:r>
                  <a:rPr lang="es-VE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s-VE" dirty="0" smtClean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 ]=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s-VE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s-V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r>
                  <a:rPr lang="es-VE" dirty="0" smtClean="0"/>
                  <a:t> </a:t>
                </a:r>
              </a:p>
              <a:p>
                <a:r>
                  <a:rPr lang="es-VE" dirty="0" smtClean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dirty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s-VE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s-V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2−4</m:t>
                            </m:r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p>
                        </m:sSup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dirty="0"/>
              </a:p>
              <a:p>
                <a:endParaRPr lang="es-VE" dirty="0" smtClean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9" y="3119718"/>
                <a:ext cx="9230061" cy="3307380"/>
              </a:xfrm>
              <a:prstGeom prst="rect">
                <a:avLst/>
              </a:prstGeom>
              <a:blipFill rotWithShape="0">
                <a:blip r:embed="rId2"/>
                <a:stretch>
                  <a:fillRect l="-594" t="-110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46493" y="398947"/>
            <a:ext cx="90653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 de </a:t>
            </a:r>
            <a:r>
              <a:rPr lang="es-E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Completación</a:t>
            </a:r>
            <a:endParaRPr lang="es-ES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Cuadrados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317812" y="2433918"/>
                <a:ext cx="10044953" cy="479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VE" sz="2400" i="1" dirty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VE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VE" sz="2400" i="1" dirty="0">
                          <a:latin typeface="Cambria Math" panose="02040503050406030204" pitchFamily="18" charset="0"/>
                        </a:rPr>
                        <m:t>+5  =0 </m:t>
                      </m:r>
                    </m:oMath>
                  </m:oMathPara>
                </a14:m>
                <a:endParaRPr lang="es-VE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s-VE" b="0" i="1" dirty="0" smtClean="0">
                    <a:latin typeface="Cambria Math" panose="02040503050406030204" pitchFamily="18" charset="0"/>
                  </a:rPr>
                  <a:t>El  coeficiente del termino en  “x”  se divide entre 2 y se eleva al cuadrado a ambos miembros de la igualdad.</a:t>
                </a:r>
                <a:endParaRPr lang="es-VE" b="0" i="1" dirty="0">
                  <a:latin typeface="Cambria Math" panose="02040503050406030204" pitchFamily="18" charset="0"/>
                </a:endParaRPr>
              </a:p>
              <a:p>
                <a:r>
                  <a:rPr lang="es-VE" sz="24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400" i="1" dirty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VE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sz="2400" i="1" dirty="0">
                        <a:latin typeface="Cambria Math" panose="02040503050406030204" pitchFamily="18" charset="0"/>
                      </a:rPr>
                      <m:t>+5 +</m:t>
                    </m:r>
                    <m:sSup>
                      <m:sSupPr>
                        <m:ctrlPr>
                          <a:rPr lang="es-V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VE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V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VE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VE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400" i="1" dirty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s-V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VE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V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VE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VE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VE" sz="2400" dirty="0" smtClean="0"/>
              </a:p>
              <a:p>
                <a:endParaRPr lang="es-VE" dirty="0"/>
              </a:p>
              <a:p>
                <a:r>
                  <a:rPr lang="es-VE" dirty="0" smtClean="0"/>
                  <a:t>El otro termino independiente se coloca en el segundo miembro</a:t>
                </a:r>
                <a:endParaRPr lang="es-VE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VE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VE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8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VE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VE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800" dirty="0" smtClean="0"/>
                  <a:t> </a:t>
                </a:r>
                <a14:m>
                  <m:oMath xmlns:m="http://schemas.openxmlformats.org/officeDocument/2006/math">
                    <m:r>
                      <a:rPr lang="es-VE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VE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VE" sz="2800" dirty="0" smtClean="0"/>
                  <a:t>  -5</a:t>
                </a:r>
              </a:p>
              <a:p>
                <a:endParaRPr lang="es-VE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VE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VE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8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VE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VE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800" dirty="0"/>
                  <a:t> </a:t>
                </a:r>
                <a14:m>
                  <m:oMath xmlns:m="http://schemas.openxmlformats.org/officeDocument/2006/math">
                    <m:r>
                      <a:rPr lang="es-VE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VE" sz="2800" dirty="0" smtClean="0"/>
                  <a:t>- </a:t>
                </a:r>
                <a:r>
                  <a:rPr lang="es-VE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s-VE" sz="28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VE" sz="2800" dirty="0"/>
                  <a:t>  </a:t>
                </a:r>
              </a:p>
              <a:p>
                <a:endParaRPr lang="es-VE" sz="2800" dirty="0"/>
              </a:p>
              <a:p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12" y="2433918"/>
                <a:ext cx="10044953" cy="4794005"/>
              </a:xfrm>
              <a:prstGeom prst="rect">
                <a:avLst/>
              </a:prstGeom>
              <a:blipFill rotWithShape="0"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2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06727" y="1009444"/>
            <a:ext cx="3772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70615" y="2592593"/>
            <a:ext cx="10101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4800" dirty="0" smtClean="0"/>
              <a:t>Identificar cada producto notables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4800" dirty="0" smtClean="0"/>
              <a:t>Calcular </a:t>
            </a:r>
            <a:r>
              <a:rPr lang="es-VE" sz="4800" smtClean="0"/>
              <a:t>productos notables </a:t>
            </a:r>
            <a:endParaRPr lang="es-VE" sz="4800" dirty="0"/>
          </a:p>
        </p:txBody>
      </p:sp>
    </p:spTree>
    <p:extLst>
      <p:ext uri="{BB962C8B-B14F-4D97-AF65-F5344CB8AC3E}">
        <p14:creationId xmlns:p14="http://schemas.microsoft.com/office/powerpoint/2010/main" val="414613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11388" y="2130014"/>
            <a:ext cx="6217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400" b="1" dirty="0" smtClean="0">
                <a:solidFill>
                  <a:srgbClr val="FF0000"/>
                </a:solidFill>
              </a:rPr>
              <a:t>Conocimientos Previos</a:t>
            </a:r>
          </a:p>
          <a:p>
            <a:pPr algn="ctr"/>
            <a:endParaRPr lang="es-VE" dirty="0" smtClean="0"/>
          </a:p>
          <a:p>
            <a:pPr algn="ctr"/>
            <a:r>
              <a:rPr lang="es-VE" sz="2800" b="1" dirty="0" smtClean="0"/>
              <a:t>Aritmética</a:t>
            </a:r>
          </a:p>
          <a:p>
            <a:pPr algn="ctr"/>
            <a:r>
              <a:rPr lang="es-VE" sz="2800" b="1" dirty="0" smtClean="0"/>
              <a:t>Polinomios</a:t>
            </a:r>
            <a:endParaRPr lang="es-VE" sz="2800" b="1" dirty="0"/>
          </a:p>
        </p:txBody>
      </p:sp>
    </p:spTree>
    <p:extLst>
      <p:ext uri="{BB962C8B-B14F-4D97-AF65-F5344CB8AC3E}">
        <p14:creationId xmlns:p14="http://schemas.microsoft.com/office/powerpoint/2010/main" val="22133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162287" y="796067"/>
                <a:ext cx="786383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600" dirty="0" smtClean="0"/>
                  <a:t>El cuadrado de la suma</a:t>
                </a:r>
              </a:p>
              <a:p>
                <a:endParaRPr lang="es-VE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600" dirty="0" smtClean="0"/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600" dirty="0" smtClean="0"/>
                  <a:t> +2ab+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VE" sz="3600" dirty="0" smtClean="0"/>
              </a:p>
              <a:p>
                <a:endParaRPr lang="es-VE" sz="3600" dirty="0"/>
              </a:p>
              <a:p>
                <a:r>
                  <a:rPr lang="es-VE" sz="3600" dirty="0" smtClean="0"/>
                  <a:t>El cuadrado de la diferencia</a:t>
                </a:r>
              </a:p>
              <a:p>
                <a:endParaRPr lang="es-VE" sz="36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600" dirty="0" smtClean="0"/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600" dirty="0" smtClean="0"/>
                  <a:t> - 2ab+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VE" sz="3600" dirty="0" smtClean="0"/>
              </a:p>
              <a:p>
                <a:endParaRPr lang="es-VE" sz="3600" dirty="0"/>
              </a:p>
              <a:p>
                <a:endParaRPr lang="es-VE" sz="3600" dirty="0" smtClean="0"/>
              </a:p>
              <a:p>
                <a:endParaRPr lang="es-VE" sz="3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87" y="796067"/>
                <a:ext cx="7863839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2403" t="-173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32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635163" y="3460837"/>
                <a:ext cx="864914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3200" dirty="0"/>
                  <a:t>Dos binomios con un solo termino común</a:t>
                </a:r>
              </a:p>
              <a:p>
                <a:r>
                  <a:rPr lang="es-VE" sz="3200" dirty="0"/>
                  <a:t>(</a:t>
                </a:r>
                <a:r>
                  <a:rPr lang="es-VE" sz="3200" dirty="0" err="1"/>
                  <a:t>x</a:t>
                </a:r>
                <a14:m>
                  <m:oMath xmlns:m="http://schemas.openxmlformats.org/officeDocument/2006/math">
                    <m:r>
                      <a:rPr lang="es-V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s-VE" sz="3200" dirty="0" err="1"/>
                  <a:t>a</a:t>
                </a:r>
                <a:r>
                  <a:rPr lang="es-VE" sz="3200" dirty="0"/>
                  <a:t>) (</a:t>
                </a:r>
                <a:r>
                  <a:rPr lang="es-VE" sz="3200" dirty="0" err="1"/>
                  <a:t>x</a:t>
                </a:r>
                <a14:m>
                  <m:oMath xmlns:m="http://schemas.openxmlformats.org/officeDocument/2006/math">
                    <m:r>
                      <a:rPr lang="es-V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s-VE" sz="3200" dirty="0" err="1"/>
                  <a:t>b</a:t>
                </a:r>
                <a:r>
                  <a:rPr lang="es-VE" sz="32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200" dirty="0"/>
                  <a:t> </a:t>
                </a:r>
                <a14:m>
                  <m:oMath xmlns:m="http://schemas.openxmlformats.org/officeDocument/2006/math">
                    <m:r>
                      <a:rPr lang="es-V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s-VE" sz="3200" dirty="0"/>
                  <a:t>(</a:t>
                </a:r>
                <a:r>
                  <a:rPr lang="es-VE" sz="3200" dirty="0" err="1"/>
                  <a:t>a+b</a:t>
                </a:r>
                <a:r>
                  <a:rPr lang="es-VE" sz="3200" dirty="0"/>
                  <a:t>) x</a:t>
                </a:r>
                <a14:m>
                  <m:oMath xmlns:m="http://schemas.openxmlformats.org/officeDocument/2006/math">
                    <m:r>
                      <a:rPr lang="es-V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s-VE" sz="3200" dirty="0"/>
                  <a:t> </a:t>
                </a:r>
                <a:r>
                  <a:rPr lang="es-VE" sz="3200" dirty="0" err="1"/>
                  <a:t>a.b</a:t>
                </a:r>
                <a:endParaRPr lang="es-VE" sz="32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63" y="3460837"/>
                <a:ext cx="8649148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762" t="-7386" b="-1818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635163" y="1601114"/>
                <a:ext cx="6096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VE" sz="2800" dirty="0"/>
                  <a:t>La suma por la diferencia</a:t>
                </a:r>
              </a:p>
              <a:p>
                <a:endParaRPr lang="es-VE" sz="2800" dirty="0"/>
              </a:p>
              <a:p>
                <a:r>
                  <a:rPr lang="es-VE" sz="2800" dirty="0"/>
                  <a:t>(</a:t>
                </a:r>
                <a:r>
                  <a:rPr lang="es-VE" sz="2800" dirty="0" err="1"/>
                  <a:t>a+b</a:t>
                </a:r>
                <a:r>
                  <a:rPr lang="es-VE" sz="2800" dirty="0"/>
                  <a:t>). (a-b)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8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VE" sz="28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63" y="1601114"/>
                <a:ext cx="6096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000" t="-4846" b="-1145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96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914861" y="796066"/>
                <a:ext cx="664822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600" b="1" dirty="0" smtClean="0"/>
                  <a:t>El cubo de la suma</a:t>
                </a:r>
              </a:p>
              <a:p>
                <a:endParaRPr lang="es-VE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sz="3600" dirty="0" smtClean="0">
                    <a:solidFill>
                      <a:srgbClr val="FFFF00"/>
                    </a:solidFill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sz="3600" dirty="0" smtClean="0">
                    <a:solidFill>
                      <a:srgbClr val="FFFF00"/>
                    </a:solidFill>
                  </a:rPr>
                  <a:t> 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600" dirty="0" smtClean="0">
                    <a:solidFill>
                      <a:srgbClr val="FFFF00"/>
                    </a:solidFill>
                  </a:rPr>
                  <a:t>b+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600" dirty="0" smtClean="0">
                    <a:solidFill>
                      <a:srgbClr val="FFFF00"/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VE" sz="3600" dirty="0" smtClean="0">
                  <a:solidFill>
                    <a:srgbClr val="FFFF00"/>
                  </a:solidFill>
                </a:endParaRPr>
              </a:p>
              <a:p>
                <a:r>
                  <a:rPr lang="es-VE" sz="3600" dirty="0">
                    <a:solidFill>
                      <a:srgbClr val="FFFF00"/>
                    </a:solidFill>
                  </a:rPr>
                  <a:t> </a:t>
                </a:r>
                <a:endParaRPr lang="es-VE" sz="3600" dirty="0" smtClean="0">
                  <a:solidFill>
                    <a:srgbClr val="FFFF00"/>
                  </a:solidFill>
                </a:endParaRPr>
              </a:p>
              <a:p>
                <a:endParaRPr lang="es-VE" sz="3600" dirty="0"/>
              </a:p>
              <a:p>
                <a:r>
                  <a:rPr lang="es-VE" sz="3600" b="1" dirty="0" smtClean="0"/>
                  <a:t>El cubo de la diferencia</a:t>
                </a:r>
              </a:p>
              <a:p>
                <a:endParaRPr lang="es-VE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sz="3600" dirty="0" smtClean="0">
                    <a:solidFill>
                      <a:srgbClr val="FFFF00"/>
                    </a:solidFill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sz="3600" dirty="0" smtClean="0">
                    <a:solidFill>
                      <a:srgbClr val="FFFF00"/>
                    </a:solidFill>
                  </a:rPr>
                  <a:t> -3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600" dirty="0" smtClean="0">
                    <a:solidFill>
                      <a:srgbClr val="FFFF00"/>
                    </a:solidFill>
                  </a:rPr>
                  <a:t>b+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600" dirty="0" smtClean="0">
                    <a:solidFill>
                      <a:srgbClr val="FFFF00"/>
                    </a:solidFill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VE" sz="3600" dirty="0" smtClean="0"/>
              </a:p>
              <a:p>
                <a:endParaRPr lang="es-VE" sz="3600" dirty="0"/>
              </a:p>
              <a:p>
                <a:endParaRPr lang="es-VE" sz="3600" dirty="0" smtClean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861" y="796066"/>
                <a:ext cx="6648226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2750" t="-162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80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563443" y="1117020"/>
                <a:ext cx="850571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3200" b="1" dirty="0"/>
                  <a:t>Binomio de Newton</a:t>
                </a:r>
              </a:p>
              <a:p>
                <a:endParaRPr lang="es-VE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VE" sz="3200" dirty="0">
                    <a:solidFill>
                      <a:srgbClr val="FFFF00"/>
                    </a:solidFill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VE" sz="3200" dirty="0">
                    <a:solidFill>
                      <a:srgbClr val="FFFF00"/>
                    </a:solidFill>
                  </a:rPr>
                  <a:t> +4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sz="3200" dirty="0">
                    <a:solidFill>
                      <a:srgbClr val="FFFF00"/>
                    </a:solidFill>
                  </a:rPr>
                  <a:t>b+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s-VE" sz="3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VE" sz="3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200" dirty="0">
                    <a:solidFill>
                      <a:srgbClr val="FFFF00"/>
                    </a:solidFill>
                  </a:rPr>
                  <a:t>+4 </a:t>
                </a:r>
                <a14:m>
                  <m:oMath xmlns:m="http://schemas.openxmlformats.org/officeDocument/2006/math">
                    <m:r>
                      <a:rPr lang="es-VE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VE" sz="32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sz="3200" dirty="0">
                    <a:solidFill>
                      <a:srgbClr val="FFFF00"/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VE" sz="3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43" y="1117020"/>
                <a:ext cx="8505713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791" t="-5039" b="-1162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6" y="3305732"/>
            <a:ext cx="3011685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5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213" y="444197"/>
            <a:ext cx="3101561" cy="2203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683727" y="3083852"/>
                <a:ext cx="9488880" cy="590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 +5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b+ 1</a:t>
                </a:r>
                <a14:m>
                  <m:oMath xmlns:m="http://schemas.openxmlformats.org/officeDocument/2006/math">
                    <m:r>
                      <a:rPr lang="es-VE" sz="32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VE" sz="32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VE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s-VE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VE" sz="32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VE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+5</a:t>
                </a:r>
                <a14:m>
                  <m:oMath xmlns:m="http://schemas.openxmlformats.org/officeDocument/2006/math">
                    <m:r>
                      <a:rPr lang="es-VE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 +</a:t>
                </a:r>
                <a:r>
                  <a:rPr lang="es-VE" sz="3200" b="0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s-VE" sz="3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27" y="3083852"/>
                <a:ext cx="9488880" cy="590418"/>
              </a:xfrm>
              <a:prstGeom prst="rect">
                <a:avLst/>
              </a:prstGeom>
              <a:blipFill rotWithShape="0">
                <a:blip r:embed="rId3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11371" y="4809600"/>
                <a:ext cx="10937481" cy="590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 -6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b+ 1</a:t>
                </a:r>
                <a14:m>
                  <m:oMath xmlns:m="http://schemas.openxmlformats.org/officeDocument/2006/math">
                    <m:r>
                      <a:rPr lang="es-VE" sz="32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VE" sz="32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VE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s-VE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VE" sz="32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VE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+15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 -6 </a:t>
                </a:r>
                <a14:m>
                  <m:oMath xmlns:m="http://schemas.openxmlformats.org/officeDocument/2006/math">
                    <m:r>
                      <a:rPr lang="es-VE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VE" sz="3200" b="0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rgbClr val="FFFF00"/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s-VE" sz="3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71" y="4809600"/>
                <a:ext cx="10937481" cy="590418"/>
              </a:xfrm>
              <a:prstGeom prst="rect">
                <a:avLst/>
              </a:prstGeom>
              <a:blipFill rotWithShape="0">
                <a:blip r:embed="rId4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1912569" y="4097927"/>
            <a:ext cx="873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b="1" dirty="0" smtClean="0"/>
              <a:t>Ojo: Cuando es menos los signos se colocan intermitente</a:t>
            </a:r>
            <a:endParaRPr lang="es-VE" sz="2400" b="1" dirty="0"/>
          </a:p>
        </p:txBody>
      </p:sp>
    </p:spTree>
    <p:extLst>
      <p:ext uri="{BB962C8B-B14F-4D97-AF65-F5344CB8AC3E}">
        <p14:creationId xmlns:p14="http://schemas.microsoft.com/office/powerpoint/2010/main" val="360762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45039" y="2967335"/>
            <a:ext cx="4701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Factorizacion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5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116</Words>
  <Application>Microsoft Office PowerPoint</Application>
  <PresentationFormat>Panorámica</PresentationFormat>
  <Paragraphs>86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21</cp:revision>
  <dcterms:created xsi:type="dcterms:W3CDTF">2020-08-08T17:06:28Z</dcterms:created>
  <dcterms:modified xsi:type="dcterms:W3CDTF">2020-09-03T01:18:01Z</dcterms:modified>
</cp:coreProperties>
</file>