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8" r:id="rId3"/>
    <p:sldId id="257" r:id="rId4"/>
    <p:sldId id="256" r:id="rId5"/>
    <p:sldId id="266" r:id="rId6"/>
    <p:sldId id="269" r:id="rId7"/>
    <p:sldId id="268" r:id="rId8"/>
    <p:sldId id="274" r:id="rId9"/>
    <p:sldId id="275" r:id="rId10"/>
    <p:sldId id="276" r:id="rId11"/>
    <p:sldId id="259" r:id="rId12"/>
    <p:sldId id="270" r:id="rId13"/>
    <p:sldId id="277" r:id="rId14"/>
    <p:sldId id="279" r:id="rId15"/>
    <p:sldId id="280" r:id="rId16"/>
    <p:sldId id="267" r:id="rId17"/>
    <p:sldId id="260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05550" y="1278385"/>
            <a:ext cx="471635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Ecuaciones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Diferenciales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Homogéneas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20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1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48119" y="1618112"/>
                <a:ext cx="8673352" cy="4451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xdy</m:t>
                      </m:r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VII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VE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VIII:  </a:t>
                </a:r>
                <a14:m>
                  <m:oMath xmlns:m="http://schemas.openxmlformats.org/officeDocument/2006/math">
                    <m:r>
                      <a:rPr lang="es-VE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VE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VE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+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lnc</a:t>
                </a:r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  <a:p>
                <a:r>
                  <a:rPr lang="es-VE" sz="2800" dirty="0">
                    <a:solidFill>
                      <a:schemeClr val="bg1"/>
                    </a:solidFill>
                  </a:rPr>
                  <a:t>Paso 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IX 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VE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  <a:p>
                <a:r>
                  <a:rPr lang="es-VE" sz="2800" dirty="0">
                    <a:solidFill>
                      <a:schemeClr val="bg1"/>
                    </a:solidFill>
                  </a:rPr>
                  <a:t>Paso 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X  :  </a:t>
                </a:r>
                <a14:m>
                  <m:oMath xmlns:m="http://schemas.openxmlformats.org/officeDocument/2006/math"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sz="28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9" y="1618112"/>
                <a:ext cx="8673352" cy="4451219"/>
              </a:xfrm>
              <a:prstGeom prst="rect">
                <a:avLst/>
              </a:prstGeom>
              <a:blipFill rotWithShape="0">
                <a:blip r:embed="rId2"/>
                <a:stretch>
                  <a:fillRect l="-1476" b="-41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66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2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48119" y="1618112"/>
                <a:ext cx="8673352" cy="473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s-VE" sz="2800" dirty="0" smtClean="0">
                    <a:solidFill>
                      <a:schemeClr val="bg1"/>
                    </a:solidFill>
                  </a:rPr>
                  <a:t>Paso I: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II: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s-VE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dy</m:t>
                    </m:r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III: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= </m:t>
                    </m:r>
                    <m:f>
                      <m:f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VE" sz="2800" dirty="0">
                    <a:solidFill>
                      <a:schemeClr val="bg1"/>
                    </a:solidFill>
                  </a:rPr>
                  <a:t> 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y= 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ux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  ( es indistinto ya que M y N ambas son funciones sencillas</a:t>
                </a: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9" y="1618112"/>
                <a:ext cx="8673352" cy="4736489"/>
              </a:xfrm>
              <a:prstGeom prst="rect">
                <a:avLst/>
              </a:prstGeom>
              <a:blipFill rotWithShape="0">
                <a:blip r:embed="rId2"/>
                <a:stretch>
                  <a:fillRect l="-147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45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2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48119" y="1618112"/>
                <a:ext cx="9749116" cy="4074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IV: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𝑢𝑥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d>
                      <m:dPr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𝑢𝑑𝑥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𝑥𝑑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𝑢𝑥</m:t>
                        </m:r>
                      </m:e>
                    </m:d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pPr/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V: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VE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s-VE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𝑥𝑑𝑥</m:t>
                    </m:r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VE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VI: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9" y="1618112"/>
                <a:ext cx="9749116" cy="4074320"/>
              </a:xfrm>
              <a:prstGeom prst="rect">
                <a:avLst/>
              </a:prstGeom>
              <a:blipFill rotWithShape="0">
                <a:blip r:embed="rId2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77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2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48119" y="1618112"/>
                <a:ext cx="9749116" cy="336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s-VE" sz="2800" dirty="0" smtClean="0">
                    <a:solidFill>
                      <a:schemeClr val="bg1"/>
                    </a:solidFill>
                  </a:rPr>
                  <a:t>Paso VII: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s-VE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𝑥𝑑𝑥</m:t>
                    </m:r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pPr/>
                <a:r>
                  <a:rPr lang="es-VE" sz="28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VIII: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s-VE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es-VE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d>
                              <m:dPr>
                                <m:ctrlP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m:rPr>
                                    <m:sty m:val="p"/>
                                  </m:rPr>
                                  <a:rPr lang="es-VE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es-VE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=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  <m:r>
                              <m:rPr>
                                <m:nor/>
                              </m:rPr>
                              <a:rPr lang="es-VE" sz="28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IX: </a:t>
                </a:r>
                <a14:m>
                  <m:oMath xmlns:m="http://schemas.openxmlformats.org/officeDocument/2006/math">
                    <m:r>
                      <a:rPr lang="es-VE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ln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= -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ln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+ 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lnc</a:t>
                </a:r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9" y="1618112"/>
                <a:ext cx="9749116" cy="3363998"/>
              </a:xfrm>
              <a:prstGeom prst="rect">
                <a:avLst/>
              </a:prstGeom>
              <a:blipFill rotWithShape="0">
                <a:blip r:embed="rId2"/>
                <a:stretch>
                  <a:fillRect l="-1313" b="-41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9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2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21225" y="1671900"/>
                <a:ext cx="9749116" cy="5050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s-VE" sz="2800" dirty="0" smtClean="0">
                    <a:solidFill>
                      <a:schemeClr val="bg1"/>
                    </a:solidFill>
                  </a:rPr>
                  <a:t>Paso 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VE" sz="280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s-VE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s-VE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VE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VE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s-VE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s-VE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  <m:f>
                              <m:fPr>
                                <m:ctrlP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func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𝑙𝑛𝑐</m:t>
                        </m:r>
                      </m:num>
                      <m:den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sz="2800" dirty="0">
                  <a:solidFill>
                    <a:schemeClr val="bg1"/>
                  </a:solidFill>
                </a:endParaRPr>
              </a:p>
              <a:p>
                <a:pPr/>
                <a:r>
                  <a:rPr lang="es-VE" sz="28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VE" sz="2800" dirty="0" err="1" smtClean="0">
                    <a:solidFill>
                      <a:schemeClr val="bg1"/>
                    </a:solidFill>
                  </a:rPr>
                  <a:t>PasoXI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  <m:f>
                              <m:fPr>
                                <m:ctrlP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func>
                    <m:rad>
                      <m:radPr>
                        <m:degHide m:val="on"/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= c</a:t>
                </a: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a:rPr lang="es-VE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  <m:r>
                                  <a:rPr lang="es-VE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p>
                                  <m:sSupPr>
                                    <m:ctrlP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s-VE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ad>
                      <m:radPr>
                        <m:degHide m:val="on"/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s-VE" sz="2800" dirty="0">
                    <a:solidFill>
                      <a:schemeClr val="bg1"/>
                    </a:solidFill>
                  </a:rPr>
                  <a:t> = c</a:t>
                </a: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5" y="1671900"/>
                <a:ext cx="9749116" cy="5050422"/>
              </a:xfrm>
              <a:prstGeom prst="rect">
                <a:avLst/>
              </a:prstGeom>
              <a:blipFill rotWithShape="0"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5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2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169895" y="1537430"/>
                <a:ext cx="9749116" cy="364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V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s-VE" sz="2800" dirty="0" smtClean="0">
                    <a:solidFill>
                      <a:schemeClr val="bg1"/>
                    </a:solidFill>
                  </a:rPr>
                  <a:t>Paso XIII: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VE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VE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  <m: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  <m:r>
                                      <a:rPr lang="es-VE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sSup>
                                      <m:sSupPr>
                                        <m:ctrlP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VE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ad>
                          <m:radPr>
                            <m:degHide m:val="on"/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p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s-VE" sz="28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s-VE" sz="2800" dirty="0" err="1" smtClean="0">
                    <a:solidFill>
                      <a:schemeClr val="bg1"/>
                    </a:solidFill>
                  </a:rPr>
                  <a:t>PasoXIV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= c</a:t>
                </a: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5" y="1537430"/>
                <a:ext cx="9749116" cy="3641318"/>
              </a:xfrm>
              <a:prstGeom prst="rect">
                <a:avLst/>
              </a:prstGeom>
              <a:blipFill rotWithShape="0">
                <a:blip r:embed="rId2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6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65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23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2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5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72189" y="1246111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Objetivos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22176" y="3025588"/>
            <a:ext cx="769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Identificar Ecuaciones Diferenciales Homogéneas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Resolver Ecuaciones Diferenciales Homogéneas</a:t>
            </a:r>
            <a:endParaRPr lang="es-V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3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6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94508" y="1420923"/>
            <a:ext cx="3898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Bibliografía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44906" y="3886200"/>
            <a:ext cx="660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Libro de Ecuaciones Diferenciales</a:t>
            </a:r>
          </a:p>
          <a:p>
            <a:r>
              <a:rPr lang="es-VE" dirty="0" smtClean="0">
                <a:solidFill>
                  <a:schemeClr val="bg1"/>
                </a:solidFill>
              </a:rPr>
              <a:t>http</a:t>
            </a:r>
            <a:r>
              <a:rPr lang="es-VE" dirty="0">
                <a:solidFill>
                  <a:schemeClr val="bg1"/>
                </a:solidFill>
              </a:rPr>
              <a:t>://galois.azc.uam.mx/mate/EDO/EcuacionesDif.pdf</a:t>
            </a:r>
          </a:p>
        </p:txBody>
      </p:sp>
    </p:spTree>
    <p:extLst>
      <p:ext uri="{BB962C8B-B14F-4D97-AF65-F5344CB8AC3E}">
        <p14:creationId xmlns:p14="http://schemas.microsoft.com/office/powerpoint/2010/main" val="7599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05540" y="1851229"/>
            <a:ext cx="7822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Conocimientos Previos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54941" y="3590365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Función Homogénea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Resolver derivadas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Resolver integrales</a:t>
            </a:r>
            <a:endParaRPr lang="es-V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8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927847" y="1290918"/>
                <a:ext cx="10260106" cy="490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600" dirty="0" smtClean="0">
                    <a:solidFill>
                      <a:schemeClr val="bg1"/>
                    </a:solidFill>
                  </a:rPr>
                  <a:t>Recordemos una </a:t>
                </a:r>
                <a:r>
                  <a:rPr lang="es-VE" sz="3600" dirty="0" smtClean="0">
                    <a:solidFill>
                      <a:schemeClr val="bg1"/>
                    </a:solidFill>
                  </a:rPr>
                  <a:t>función homogénea de grado </a:t>
                </a:r>
                <a:r>
                  <a:rPr lang="es-VE" sz="3600" dirty="0" smtClean="0">
                    <a:solidFill>
                      <a:schemeClr val="bg1"/>
                    </a:solidFill>
                  </a:rPr>
                  <a:t>n</a:t>
                </a:r>
              </a:p>
              <a:p>
                <a:r>
                  <a:rPr lang="es-VE" sz="3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VE" sz="3600" dirty="0" smtClean="0">
                    <a:solidFill>
                      <a:schemeClr val="bg1"/>
                    </a:solidFill>
                  </a:rPr>
                  <a:t>con </a:t>
                </a:r>
                <a14:m>
                  <m:oMath xmlns:m="http://schemas.openxmlformats.org/officeDocument/2006/math">
                    <m:r>
                      <a:rPr lang="es-VE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VE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</m:oMath>
                </a14:m>
                <a:r>
                  <a:rPr lang="es-VE" sz="3600" dirty="0" smtClean="0">
                    <a:solidFill>
                      <a:schemeClr val="bg1"/>
                    </a:solidFill>
                  </a:rPr>
                  <a:t> 0 </a:t>
                </a:r>
                <a:r>
                  <a:rPr lang="es-VE" sz="3600" dirty="0">
                    <a:solidFill>
                      <a:schemeClr val="bg1"/>
                    </a:solidFill>
                  </a:rPr>
                  <a:t> </a:t>
                </a:r>
                <a:r>
                  <a:rPr lang="es-VE" sz="3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VE" sz="3600" dirty="0" smtClean="0">
                    <a:solidFill>
                      <a:schemeClr val="bg1"/>
                    </a:solidFill>
                  </a:rPr>
                  <a:t>es f(</a:t>
                </a:r>
                <a14:m>
                  <m:oMath xmlns:m="http://schemas.openxmlformats.org/officeDocument/2006/math">
                    <m:r>
                      <a:rPr lang="es-VE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VE" sz="3600" dirty="0" smtClean="0">
                    <a:solidFill>
                      <a:schemeClr val="bg1"/>
                    </a:solidFill>
                  </a:rPr>
                  <a:t>x,</a:t>
                </a:r>
                <a14:m>
                  <m:oMath xmlns:m="http://schemas.openxmlformats.org/officeDocument/2006/math">
                    <m:r>
                      <a:rPr lang="es-VE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VE" sz="3600" dirty="0" smtClean="0">
                    <a:solidFill>
                      <a:schemeClr val="bg1"/>
                    </a:solidFill>
                  </a:rPr>
                  <a:t>y)=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sz="3600" dirty="0" smtClean="0">
                    <a:solidFill>
                      <a:schemeClr val="bg1"/>
                    </a:solidFill>
                  </a:rPr>
                  <a:t>f(x,y) </a:t>
                </a:r>
              </a:p>
              <a:p>
                <a:r>
                  <a:rPr lang="es-VE" sz="3600" dirty="0" smtClean="0">
                    <a:solidFill>
                      <a:schemeClr val="bg1"/>
                    </a:solidFill>
                  </a:rPr>
                  <a:t>Por  </a:t>
                </a:r>
                <a:r>
                  <a:rPr lang="es-VE" sz="3600" dirty="0" smtClean="0">
                    <a:solidFill>
                      <a:schemeClr val="bg1"/>
                    </a:solidFill>
                  </a:rPr>
                  <a:t>ejemplo f(</a:t>
                </a:r>
                <a:r>
                  <a:rPr lang="es-VE" sz="3600" dirty="0" err="1" smtClean="0">
                    <a:solidFill>
                      <a:schemeClr val="bg1"/>
                    </a:solidFill>
                  </a:rPr>
                  <a:t>x,y</a:t>
                </a:r>
                <a:r>
                  <a:rPr lang="es-VE" sz="3600" dirty="0" smtClean="0">
                    <a:solidFill>
                      <a:schemeClr val="bg1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VE" sz="3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s-VE" sz="3600" dirty="0">
                  <a:solidFill>
                    <a:schemeClr val="bg1"/>
                  </a:solidFill>
                </a:endParaRPr>
              </a:p>
              <a:p>
                <a:r>
                  <a:rPr lang="es-VE" sz="3600" dirty="0" smtClean="0">
                    <a:solidFill>
                      <a:schemeClr val="bg1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s-VE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VE" sz="3600" dirty="0" smtClean="0">
                    <a:solidFill>
                      <a:schemeClr val="bg1"/>
                    </a:solidFill>
                  </a:rPr>
                  <a:t>x,</a:t>
                </a:r>
                <a:r>
                  <a:rPr lang="es-VE" sz="3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VE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sz="3600" dirty="0" smtClean="0">
                    <a:solidFill>
                      <a:schemeClr val="bg1"/>
                    </a:solidFill>
                  </a:rPr>
                  <a:t>y 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VE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s-VE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VE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V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VE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VE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VE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VE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s-V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VE" sz="3600" dirty="0">
                    <a:solidFill>
                      <a:schemeClr val="bg1"/>
                    </a:solidFill>
                  </a:rPr>
                  <a:t>f(x,y)  </a:t>
                </a:r>
              </a:p>
              <a:p>
                <a:endParaRPr lang="es-VE" sz="3600" dirty="0" smtClean="0">
                  <a:solidFill>
                    <a:schemeClr val="bg1"/>
                  </a:solidFill>
                </a:endParaRPr>
              </a:p>
              <a:p>
                <a:endParaRPr lang="es-VE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7" y="1290918"/>
                <a:ext cx="10260106" cy="4908331"/>
              </a:xfrm>
              <a:prstGeom prst="rect">
                <a:avLst/>
              </a:prstGeom>
              <a:blipFill rotWithShape="0">
                <a:blip r:embed="rId2"/>
                <a:stretch>
                  <a:fillRect l="-1783" t="-198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2087099" y="367588"/>
            <a:ext cx="7237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Función Homogénea</a:t>
            </a:r>
            <a:endParaRPr lang="es-V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14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04803" y="990617"/>
            <a:ext cx="82092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Ecuación </a:t>
            </a:r>
          </a:p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Diferencial Homogénea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4758" y="2988733"/>
            <a:ext cx="1056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>
                <a:solidFill>
                  <a:schemeClr val="bg1"/>
                </a:solidFill>
              </a:rPr>
              <a:t>Dada la siguiente ecuación diferencial:</a:t>
            </a:r>
          </a:p>
          <a:p>
            <a:endParaRPr lang="es-VE" sz="3600" dirty="0" smtClean="0">
              <a:solidFill>
                <a:schemeClr val="bg1"/>
              </a:solidFill>
            </a:endParaRPr>
          </a:p>
          <a:p>
            <a:r>
              <a:rPr lang="es-VE" sz="3600" dirty="0" smtClean="0">
                <a:solidFill>
                  <a:schemeClr val="bg1"/>
                </a:solidFill>
              </a:rPr>
              <a:t>M(x ,y ) dx + N(x ,y ) </a:t>
            </a:r>
            <a:r>
              <a:rPr lang="es-VE" sz="3600" dirty="0" err="1" smtClean="0">
                <a:solidFill>
                  <a:schemeClr val="bg1"/>
                </a:solidFill>
              </a:rPr>
              <a:t>dy</a:t>
            </a:r>
            <a:r>
              <a:rPr lang="es-VE" sz="3600" dirty="0" smtClean="0">
                <a:solidFill>
                  <a:schemeClr val="bg1"/>
                </a:solidFill>
              </a:rPr>
              <a:t>= 0  es homogénea si las funciones M y N son homogéneas y del mismo grado</a:t>
            </a:r>
            <a:endParaRPr lang="es-V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2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04803" y="990617"/>
            <a:ext cx="82092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Ecuación </a:t>
            </a:r>
          </a:p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Diferencial Homogénea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730628" y="2744943"/>
                <a:ext cx="10569388" cy="345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600" dirty="0" smtClean="0">
                    <a:solidFill>
                      <a:schemeClr val="bg1"/>
                    </a:solidFill>
                  </a:rPr>
                  <a:t>Una ecuación </a:t>
                </a:r>
                <a:r>
                  <a:rPr lang="es-VE" sz="3600" dirty="0">
                    <a:solidFill>
                      <a:schemeClr val="bg1"/>
                    </a:solidFill>
                  </a:rPr>
                  <a:t>diferencial  homogénea  M </a:t>
                </a:r>
                <a:r>
                  <a:rPr lang="es-VE" sz="3600" dirty="0">
                    <a:solidFill>
                      <a:schemeClr val="bg1"/>
                    </a:solidFill>
                  </a:rPr>
                  <a:t>y N tienen el mismo grado. </a:t>
                </a:r>
                <a:r>
                  <a:rPr lang="es-VE" sz="3600" dirty="0">
                    <a:solidFill>
                      <a:schemeClr val="bg1"/>
                    </a:solidFill>
                  </a:rPr>
                  <a:t>M(</a:t>
                </a:r>
                <a:r>
                  <a:rPr lang="es-VE" sz="3600" dirty="0" err="1">
                    <a:solidFill>
                      <a:schemeClr val="bg1"/>
                    </a:solidFill>
                  </a:rPr>
                  <a:t>x,y</a:t>
                </a:r>
                <a:r>
                  <a:rPr lang="es-VE" sz="3600" dirty="0">
                    <a:solidFill>
                      <a:schemeClr val="bg1"/>
                    </a:solidFill>
                  </a:rPr>
                  <a:t>) dx + N(</a:t>
                </a:r>
                <a:r>
                  <a:rPr lang="es-VE" sz="3600" dirty="0" err="1">
                    <a:solidFill>
                      <a:schemeClr val="bg1"/>
                    </a:solidFill>
                  </a:rPr>
                  <a:t>x,y</a:t>
                </a:r>
                <a:r>
                  <a:rPr lang="es-VE" sz="3600" dirty="0">
                    <a:solidFill>
                      <a:schemeClr val="bg1"/>
                    </a:solidFill>
                  </a:rPr>
                  <a:t>) </a:t>
                </a:r>
                <a:r>
                  <a:rPr lang="es-VE" sz="3600" dirty="0" err="1">
                    <a:solidFill>
                      <a:schemeClr val="bg1"/>
                    </a:solidFill>
                  </a:rPr>
                  <a:t>dy</a:t>
                </a:r>
                <a:r>
                  <a:rPr lang="es-VE" sz="3600" dirty="0">
                    <a:solidFill>
                      <a:schemeClr val="bg1"/>
                    </a:solidFill>
                  </a:rPr>
                  <a:t>= 0</a:t>
                </a:r>
              </a:p>
              <a:p>
                <a:r>
                  <a:rPr lang="es-VE" sz="3600" dirty="0">
                    <a:solidFill>
                      <a:schemeClr val="bg1"/>
                    </a:solidFill>
                  </a:rPr>
                  <a:t> Por lo tanto será de la forma siguiente  con grado cero. </a:t>
                </a:r>
                <a:endParaRPr lang="es-VE" sz="3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V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VE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VE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VE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VE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VE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VE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VE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VE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8" y="2744943"/>
                <a:ext cx="10569388" cy="3454792"/>
              </a:xfrm>
              <a:prstGeom prst="rect">
                <a:avLst/>
              </a:prstGeom>
              <a:blipFill rotWithShape="0">
                <a:blip r:embed="rId2"/>
                <a:stretch>
                  <a:fillRect l="-1788" t="-2646" r="-155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28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4323" y="506523"/>
            <a:ext cx="9123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Método para resolver EDH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524435" y="1317811"/>
                <a:ext cx="11107271" cy="505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Dada la siguiente ecuación diferencial:</a:t>
                </a: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M(x ,y ) dx +N (x ,y ) 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dy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= 0  se resuelve reduciéndola a una ecuación diferencial de variables separables  usaremos </a:t>
                </a: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u=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VE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ó</m:t>
                    </m:r>
                    <m:r>
                      <m:rPr>
                        <m:nor/>
                      </m:rPr>
                      <a:rPr lang="es-VE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= </m:t>
                    </m:r>
                    <m:f>
                      <m:fPr>
                        <m:ctrlPr>
                          <a:rPr lang="es-VE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cual de las dos usar depende si M es la función más sencilla usuras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= </m:t>
                    </m:r>
                    <m:f>
                      <m:fPr>
                        <m:ctrlP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 entonces x=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uy</a:t>
                </a:r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Si por el contrario N </a:t>
                </a:r>
                <a:r>
                  <a:rPr lang="es-VE" sz="2800" dirty="0">
                    <a:solidFill>
                      <a:schemeClr val="bg1"/>
                    </a:solidFill>
                  </a:rPr>
                  <a:t>función más sencilla 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usuras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= </m:t>
                    </m:r>
                    <m:f>
                      <m:f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entonces y=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ux</a:t>
                </a:r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Y de acuerdo al caso dividirás toda la expresión por “x” o por “y”</a:t>
                </a:r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5" y="1317811"/>
                <a:ext cx="11107271" cy="5055551"/>
              </a:xfrm>
              <a:prstGeom prst="rect">
                <a:avLst/>
              </a:prstGeom>
              <a:blipFill rotWithShape="0">
                <a:blip r:embed="rId2"/>
                <a:stretch>
                  <a:fillRect l="-1098" t="-1206" r="-131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1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1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48119" y="1618112"/>
                <a:ext cx="8673352" cy="368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xdy</m:t>
                      </m:r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I: M=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VE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  y  N=x</a:t>
                </a:r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II: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s-VE" sz="2800" dirty="0">
                        <a:solidFill>
                          <a:schemeClr val="bg1"/>
                        </a:solidFill>
                      </a:rPr>
                      <m:t>= </m:t>
                    </m:r>
                    <m:f>
                      <m:fPr>
                        <m:ctrlP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s-VE" sz="2800" dirty="0">
                    <a:solidFill>
                      <a:schemeClr val="bg1"/>
                    </a:solidFill>
                  </a:rPr>
                  <a:t> </a:t>
                </a:r>
                <a:r>
                  <a:rPr lang="es-VE" sz="2800" dirty="0">
                    <a:solidFill>
                      <a:schemeClr val="bg1"/>
                    </a:solidFill>
                  </a:rPr>
                  <a:t> </a:t>
                </a:r>
                <a:r>
                  <a:rPr lang="es-VE" sz="2800" dirty="0">
                    <a:solidFill>
                      <a:schemeClr val="bg1"/>
                    </a:solidFill>
                  </a:rPr>
                  <a:t>y= </a:t>
                </a:r>
                <a:r>
                  <a:rPr lang="es-VE" sz="2800" dirty="0" err="1">
                    <a:solidFill>
                      <a:schemeClr val="bg1"/>
                    </a:solidFill>
                  </a:rPr>
                  <a:t>ux</a:t>
                </a:r>
                <a:r>
                  <a:rPr lang="es-VE" sz="2800" dirty="0">
                    <a:solidFill>
                      <a:schemeClr val="bg1"/>
                    </a:solidFill>
                  </a:rPr>
                  <a:t> ya que N es función mas sencilla. </a:t>
                </a:r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III: Sustituir (x-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ux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dx+x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xdu+udx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)</a:t>
                </a:r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9" y="1618112"/>
                <a:ext cx="8673352" cy="3685048"/>
              </a:xfrm>
              <a:prstGeom prst="rect">
                <a:avLst/>
              </a:prstGeom>
              <a:blipFill rotWithShape="0">
                <a:blip r:embed="rId2"/>
                <a:stretch>
                  <a:fillRect l="-1476" b="-363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8662" y="519970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1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748119" y="1618112"/>
                <a:ext cx="86733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VE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xdy</m:t>
                      </m:r>
                      <m:r>
                        <a:rPr lang="es-VE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sz="2800" b="0" dirty="0" smtClean="0">
                  <a:solidFill>
                    <a:schemeClr val="bg1"/>
                  </a:solidFill>
                </a:endParaRP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IV :( 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x-ux+xu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dx+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800" dirty="0" smtClean="0">
                    <a:solidFill>
                      <a:schemeClr val="bg1"/>
                    </a:solidFill>
                  </a:rPr>
                  <a:t>du= 0</a:t>
                </a: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V: 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xdx</a:t>
                </a:r>
                <a:r>
                  <a:rPr lang="es-VE" sz="2800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800" dirty="0">
                    <a:solidFill>
                      <a:schemeClr val="bg1"/>
                    </a:solidFill>
                  </a:rPr>
                  <a:t>du= 0</a:t>
                </a:r>
              </a:p>
              <a:p>
                <a:endParaRPr lang="es-VE" sz="2800" dirty="0" smtClean="0">
                  <a:solidFill>
                    <a:schemeClr val="bg1"/>
                  </a:solidFill>
                </a:endParaRPr>
              </a:p>
              <a:p>
                <a:r>
                  <a:rPr lang="es-VE" sz="2800" dirty="0" smtClean="0">
                    <a:solidFill>
                      <a:schemeClr val="bg1"/>
                    </a:solidFill>
                  </a:rPr>
                  <a:t>Paso VI: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800" dirty="0">
                    <a:solidFill>
                      <a:schemeClr val="bg1"/>
                    </a:solidFill>
                  </a:rPr>
                  <a:t>du= </a:t>
                </a:r>
                <a:r>
                  <a:rPr lang="es-VE" sz="2800" dirty="0" smtClean="0">
                    <a:solidFill>
                      <a:schemeClr val="bg1"/>
                    </a:solidFill>
                  </a:rPr>
                  <a:t>-</a:t>
                </a:r>
                <a:r>
                  <a:rPr lang="es-VE" sz="2800" dirty="0" err="1" smtClean="0">
                    <a:solidFill>
                      <a:schemeClr val="bg1"/>
                    </a:solidFill>
                  </a:rPr>
                  <a:t>xdx</a:t>
                </a:r>
                <a:endParaRPr lang="es-VE" sz="2800" dirty="0">
                  <a:solidFill>
                    <a:schemeClr val="bg1"/>
                  </a:solidFill>
                </a:endParaRPr>
              </a:p>
              <a:p>
                <a:endParaRPr lang="es-VE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9" y="1618112"/>
                <a:ext cx="8673352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47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1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529</TotalTime>
  <Words>180</Words>
  <Application>Microsoft Office PowerPoint</Application>
  <PresentationFormat>Panorámica</PresentationFormat>
  <Paragraphs>99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Wingdings 3</vt:lpstr>
      <vt:lpstr>Sala de reuniones 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33</cp:revision>
  <dcterms:created xsi:type="dcterms:W3CDTF">2020-10-06T15:18:50Z</dcterms:created>
  <dcterms:modified xsi:type="dcterms:W3CDTF">2020-10-08T23:54:22Z</dcterms:modified>
</cp:coreProperties>
</file>