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73" r:id="rId5"/>
    <p:sldId id="261" r:id="rId6"/>
    <p:sldId id="266" r:id="rId7"/>
    <p:sldId id="260" r:id="rId8"/>
    <p:sldId id="267" r:id="rId9"/>
    <p:sldId id="269" r:id="rId10"/>
    <p:sldId id="268" r:id="rId11"/>
    <p:sldId id="271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95319" y="1278385"/>
            <a:ext cx="453681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Ecuaciones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Diferenciales</a:t>
            </a:r>
          </a:p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Separables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025215" y="1057853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3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936067" y="1981183"/>
                <a:ext cx="7341274" cy="3126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x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0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I :  Verificar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ó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(x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)=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0</a:t>
                </a:r>
              </a:p>
              <a:p>
                <a:endParaRPr lang="es-VE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3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sSup>
                          <m:sSup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sSup>
                          <m:sSup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67" y="1981183"/>
                <a:ext cx="7341274" cy="3126562"/>
              </a:xfrm>
              <a:prstGeom prst="rect">
                <a:avLst/>
              </a:prstGeom>
              <a:blipFill rotWithShape="0">
                <a:blip r:embed="rId2"/>
                <a:stretch>
                  <a:fillRect l="-1329" t="-155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025215" y="1057853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3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936067" y="1981183"/>
                <a:ext cx="7341274" cy="4409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x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0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4 :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+</m:t>
                            </m:r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=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VE" sz="2400" b="0" i="1" dirty="0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m:rPr>
                                    <m:nor/>
                                  </m:rPr>
                                  <a:rPr lang="es-VE" sz="2400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5: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j-lt"/>
                </a:endParaRPr>
              </a:p>
              <a:p>
                <a:endParaRPr lang="es-VE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6: </a:t>
                </a:r>
                <a14:m>
                  <m:oMath xmlns:m="http://schemas.openxmlformats.org/officeDocument/2006/math"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s-VE" sz="240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-</m:t>
                        </m:r>
                        <m: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VE" sz="24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sz="24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67" y="1981183"/>
                <a:ext cx="7341274" cy="4409925"/>
              </a:xfrm>
              <a:prstGeom prst="rect">
                <a:avLst/>
              </a:prstGeom>
              <a:blipFill rotWithShape="0">
                <a:blip r:embed="rId2"/>
                <a:stretch>
                  <a:fillRect l="-1329" t="-110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17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5566" y="686487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</a:t>
            </a:r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903644" y="792237"/>
                <a:ext cx="9649608" cy="543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(4+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32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) </m:t>
                    </m:r>
                    <m:sSup>
                      <m:sSupPr>
                        <m:ctrlP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s-VE" sz="3200" dirty="0" err="1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Century Schoolbook" panose="02040604050505020304" pitchFamily="18" charset="0"/>
                  </a:rPr>
                  <a:t>xydx</a:t>
                </a:r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0</a:t>
                </a:r>
              </a:p>
              <a:p>
                <a:endParaRPr lang="es-VE" sz="3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1:     </a:t>
                </a:r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Verificar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32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32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ó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32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32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</a:p>
              <a:p>
                <a:endParaRPr lang="es-VE" sz="3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2: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8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sz="28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3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3: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2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2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s-VE" sz="32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32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36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6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s-VE" sz="3600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s-VE" sz="3200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VE" sz="32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32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s-VE" sz="3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44" y="792237"/>
                <a:ext cx="9649608" cy="5434629"/>
              </a:xfrm>
              <a:prstGeom prst="rect">
                <a:avLst/>
              </a:prstGeom>
              <a:blipFill rotWithShape="0">
                <a:blip r:embed="rId2"/>
                <a:stretch>
                  <a:fillRect l="-1579" t="-157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3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5566" y="686487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</a:t>
            </a:r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903644" y="792237"/>
                <a:ext cx="9649608" cy="5604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(4+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32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) </m:t>
                    </m:r>
                    <m:sSup>
                      <m:sSupPr>
                        <m:ctrlP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s-VE" sz="3200" dirty="0" err="1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Century Schoolbook" panose="02040604050505020304" pitchFamily="18" charset="0"/>
                  </a:rPr>
                  <a:t>xydx</a:t>
                </a:r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0</a:t>
                </a:r>
              </a:p>
              <a:p>
                <a:endParaRPr lang="es-VE" sz="3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</a:t>
                </a:r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4 : </a:t>
                </a:r>
                <a14:m>
                  <m:oMath xmlns:m="http://schemas.openxmlformats.org/officeDocument/2006/math">
                    <m:r>
                      <a:rPr lang="es-VE" sz="32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𝑙𝑛𝑦</m:t>
                    </m:r>
                    <m:r>
                      <a:rPr lang="es-VE" sz="32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32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VE" sz="32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s-VE" sz="32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32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sSup>
                          <m:sSupPr>
                            <m:ctrlPr>
                              <a:rPr lang="es-VE" sz="3200" b="0" i="1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b="0" i="1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3200" b="0" i="1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VE" sz="3200" b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</a:t>
                </a:r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VE" sz="32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s-VE" sz="32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VE" sz="3200" b="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3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5: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6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6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36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s-VE" sz="36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ad>
                          <m:radPr>
                            <m:degHide m:val="on"/>
                            <m:ctrlPr>
                              <a:rPr lang="es-VE" sz="36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32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VE" sz="32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VE" sz="32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32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𝑙𝑛𝑐</m:t>
                        </m:r>
                      </m:sup>
                    </m:sSup>
                  </m:oMath>
                </a14:m>
                <a:endParaRPr lang="es-VE" sz="3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3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6 Solución final:  </a:t>
                </a:r>
                <a14:m>
                  <m:oMath xmlns:m="http://schemas.openxmlformats.org/officeDocument/2006/math">
                    <m:r>
                      <a:rPr lang="es-VE" sz="32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ad>
                      <m:radPr>
                        <m:degHide m:val="on"/>
                        <m:ctrlPr>
                          <a:rPr lang="es-VE" sz="36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32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sSup>
                          <m:sSupPr>
                            <m:ctrlPr>
                              <a:rPr lang="es-VE" sz="32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32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VE" sz="3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s-VE" sz="32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VE" sz="32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es-VE" sz="3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3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44" y="792237"/>
                <a:ext cx="9649608" cy="5604163"/>
              </a:xfrm>
              <a:prstGeom prst="rect">
                <a:avLst/>
              </a:prstGeom>
              <a:blipFill rotWithShape="0">
                <a:blip r:embed="rId2"/>
                <a:stretch>
                  <a:fillRect l="-1579" t="-152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8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03092" y="1087019"/>
            <a:ext cx="3772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34118" y="2884868"/>
            <a:ext cx="524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48507" y="2640169"/>
            <a:ext cx="5331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IDENTIFICAR ECUACIONES DIFERENCIALES </a:t>
            </a: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SEPARABLES</a:t>
            </a:r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CALCULAR ECUACIONES DIFERENCIALES </a:t>
            </a: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SEPARABLES</a:t>
            </a:r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401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37181" y="1370355"/>
            <a:ext cx="9025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CONOCIMIENTOS PREVIOS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CONOCER GRADO DE  </a:t>
            </a:r>
            <a:r>
              <a:rPr lang="es-V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FUNCIONES </a:t>
            </a:r>
            <a:r>
              <a:rPr lang="es-V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Polinómicas</a:t>
            </a:r>
            <a:endParaRPr lang="es-V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SABER DERIVADAS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SABER INTEGRALES </a:t>
            </a:r>
          </a:p>
        </p:txBody>
      </p:sp>
    </p:spTree>
    <p:extLst>
      <p:ext uri="{BB962C8B-B14F-4D97-AF65-F5344CB8AC3E}">
        <p14:creationId xmlns:p14="http://schemas.microsoft.com/office/powerpoint/2010/main" val="3226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00918" y="488792"/>
            <a:ext cx="96105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ecuación diferencial SEPARABLE es </a:t>
            </a:r>
            <a:r>
              <a:rPr lang="es-VE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aquella ecuación diferencial ordinaria de primer </a:t>
            </a:r>
            <a:r>
              <a:rPr lang="es-VE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orden  de la forma</a:t>
            </a:r>
          </a:p>
          <a:p>
            <a:endParaRPr lang="es-VE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739926"/>
                  </p:ext>
                </p:extLst>
              </p:nvPr>
            </p:nvGraphicFramePr>
            <p:xfrm>
              <a:off x="1494113" y="2000923"/>
              <a:ext cx="8359890" cy="43361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9945"/>
                    <a:gridCol w="4179945"/>
                  </a:tblGrid>
                  <a:tr h="141097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VE" sz="440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sz="440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s-VE" sz="440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oMath>
                          </a14:m>
                          <a:r>
                            <a:rPr lang="es-VE" sz="4400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VE" sz="440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s-VE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VE" sz="440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sz="4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s-VE" sz="44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oMath>
                          </a14:m>
                          <a:r>
                            <a:rPr lang="es-VE" sz="44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44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44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s-VE" sz="4400" dirty="0"/>
                        </a:p>
                      </a:txBody>
                      <a:tcPr/>
                    </a:tc>
                  </a:tr>
                  <a:tr h="69776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VE" sz="32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VE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VE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VE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VE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VE" sz="32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oMath>
                          </a14:m>
                          <a:r>
                            <a:rPr lang="es-VE" sz="3200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=</a:t>
                          </a:r>
                          <a:r>
                            <a:rPr lang="es-VE" sz="32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VE" sz="32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VE" sz="32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VE" sz="32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VE" sz="32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s-VE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oMath>
                          </a14:m>
                          <a:endParaRPr lang="es-VE" sz="3200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  <a:p>
                          <a:endParaRPr lang="es-VE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VE" sz="320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s-VE" sz="32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32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32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VE" sz="32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s-VE" sz="32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 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VE" sz="320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s-VE" sz="32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3200" b="0" i="1" dirty="0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s-VE" sz="3200" dirty="0"/>
                        </a:p>
                      </a:txBody>
                      <a:tcPr/>
                    </a:tc>
                  </a:tr>
                  <a:tr h="884047">
                    <a:tc>
                      <a:txBody>
                        <a:bodyPr/>
                        <a:lstStyle/>
                        <a:p>
                          <a:endParaRPr lang="es-VE" sz="32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s-VE" sz="320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oMath>
                          </a14:m>
                          <a:r>
                            <a:rPr lang="es-VE" sz="3200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VE" sz="3200" i="1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s-VE" sz="3200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m:rPr>
                                      <m:nor/>
                                    </m:rPr>
                                    <a:rPr lang="es-VE" sz="3200" dirty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endParaRPr lang="es-VE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s-VE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s-VE" sz="3200" i="1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3200" i="1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num>
                                      <m:den>
                                        <m:r>
                                          <a:rPr lang="es-VE" sz="3200" b="0" i="1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s-VE" sz="3200" b="0" i="1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VE" sz="3200" b="0" i="1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s-VE" sz="3200" b="0" i="1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s-VE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s-VE" sz="3200" i="1" dirty="0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VE" sz="3200" i="1" dirty="0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s-VE" sz="3200" b="0" i="1" dirty="0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s-VE" sz="3200" i="1" dirty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s-VE" sz="3200" i="1" dirty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VE" sz="3200" b="0" i="1" dirty="0" smtClean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VE" sz="3200" i="1" dirty="0">
                                            <a:solidFill>
                                              <a:schemeClr val="accent1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s-VE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9739926"/>
                  </p:ext>
                </p:extLst>
              </p:nvPr>
            </p:nvGraphicFramePr>
            <p:xfrm>
              <a:off x="1494113" y="2000923"/>
              <a:ext cx="8359890" cy="43361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9945"/>
                    <a:gridCol w="4179945"/>
                  </a:tblGrid>
                  <a:tr h="1410974"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6" t="-431" r="-100583" b="-2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46" t="-431" r="-583" b="-207759"/>
                          </a:stretch>
                        </a:blipFill>
                      </a:tcPr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6" t="-91373" r="-100583" b="-8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46" t="-91373" r="-583" b="-89020"/>
                          </a:stretch>
                        </a:blipFill>
                      </a:tcPr>
                    </a:tc>
                  </a:tr>
                  <a:tr h="1370648"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6" t="-216889" r="-100583" b="-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46" t="-216889" r="-583" b="-8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58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2194" y="542699"/>
            <a:ext cx="3275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I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1366008" y="1466029"/>
                <a:ext cx="9385732" cy="5320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sz="28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0</a:t>
                </a:r>
              </a:p>
              <a:p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I </a:t>
                </a:r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:</a:t>
                </a:r>
                <a:endParaRPr lang="es-VE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Verificar </a:t>
                </a:r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si 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28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8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ó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28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8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</a:p>
              <a:p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2: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VE" sz="28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s-VE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3: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d>
                          <m:d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8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d>
                          <m:d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s-VE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08" y="1466029"/>
                <a:ext cx="9385732" cy="5320752"/>
              </a:xfrm>
              <a:prstGeom prst="rect">
                <a:avLst/>
              </a:prstGeom>
              <a:blipFill rotWithShape="0">
                <a:blip r:embed="rId2"/>
                <a:stretch>
                  <a:fillRect l="-1299" t="-114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12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22196" y="649063"/>
            <a:ext cx="3275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I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2442881" y="1981183"/>
                <a:ext cx="7895065" cy="399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4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4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s-VE" sz="4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4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sz="4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4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VE" sz="4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VE" sz="4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4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sz="4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4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VE" sz="4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VE" sz="4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</a:t>
                </a:r>
                <a:endParaRPr lang="es-VE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</a:t>
                </a:r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4: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VE" sz="2800" i="1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i="1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VE" sz="2800" i="1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8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VE" sz="28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d>
                              <m:dPr>
                                <m:ctrlP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VE" sz="28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VE" sz="2800" i="1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b="0" i="1" smtClean="0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800" i="1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s-VE" sz="28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8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5:  </a:t>
                </a:r>
                <a14:m>
                  <m:oMath xmlns:m="http://schemas.openxmlformats.org/officeDocument/2006/math"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𝑎𝑟𝑐𝑡𝑔𝑦</m:t>
                    </m:r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=− </m:t>
                    </m:r>
                    <m:r>
                      <a:rPr lang="es-VE" sz="2800" i="1" dirty="0" err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𝑎𝑟𝑐𝑡𝑔</m:t>
                    </m:r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VE" sz="2800" i="1" dirty="0" err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𝑎𝑟𝑐𝑡𝑔</m:t>
                    </m:r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sz="28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VE" sz="28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81" y="1981183"/>
                <a:ext cx="7895065" cy="3992631"/>
              </a:xfrm>
              <a:prstGeom prst="rect">
                <a:avLst/>
              </a:prstGeom>
              <a:blipFill rotWithShape="0">
                <a:blip r:embed="rId2"/>
                <a:stretch>
                  <a:fillRect l="-1622" t="-320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1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122196" y="1057853"/>
            <a:ext cx="32752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I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936067" y="1981183"/>
                <a:ext cx="7341274" cy="364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(1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) </m:t>
                    </m:r>
                    <m:sSup>
                      <m:sSupPr>
                        <m:ctrlP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(1+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) = 0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6: </a:t>
                </a:r>
                <a14:m>
                  <m:oMath xmlns:m="http://schemas.openxmlformats.org/officeDocument/2006/math"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𝑡𝑔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𝑎𝑟𝑐𝑡𝑔𝑥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𝑎𝑟𝑐𝑡𝑔𝑦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𝑡𝑔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𝑎𝑟𝑐𝑡𝑔𝑐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7: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𝑎𝑟𝑐𝑡𝑔𝑥</m:t>
                            </m:r>
                          </m:e>
                        </m:d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𝑎𝑟𝑐𝑡𝑔𝑦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d>
                          <m:dPr>
                            <m:ctrlP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𝑎𝑟𝑐𝑡𝑔𝑥</m:t>
                            </m:r>
                          </m:e>
                        </m:d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𝑎𝑟𝑐𝑡𝑔𝑦</m:t>
                        </m:r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8</a:t>
                </a:r>
                <a14:m>
                  <m:oMath xmlns:m="http://schemas.openxmlformats.org/officeDocument/2006/math"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𝑆𝑜𝑙𝑢𝑐𝑖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𝐹𝑖𝑛𝑎𝑙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VE" sz="2400" b="1" i="1" dirty="0" err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VE" sz="2400" b="1" i="1" dirty="0" err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sz="2400" b="1" i="1" dirty="0" err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VE" sz="2400" b="1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VE" sz="240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67" y="1981183"/>
                <a:ext cx="7341274" cy="3645037"/>
              </a:xfrm>
              <a:prstGeom prst="rect">
                <a:avLst/>
              </a:prstGeom>
              <a:blipFill rotWithShape="0">
                <a:blip r:embed="rId2"/>
                <a:stretch>
                  <a:fillRect l="-1329" t="-1338" b="-284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2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347187" y="697245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2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936067" y="1981183"/>
                <a:ext cx="7341274" cy="3730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(1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s-VE" sz="2400" dirty="0" err="1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Century Schoolbook" panose="02040604050505020304" pitchFamily="18" charset="0"/>
                  </a:rPr>
                  <a:t>xydx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0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1:    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Verificar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ó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m:rPr>
                            <m:nor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i="1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 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2: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00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0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0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000" b="0" i="0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sz="2000" b="0" i="1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000" b="0" i="1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000" b="0" i="1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3: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s-VE" sz="24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nary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VE" sz="28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s-VE" sz="2800" b="0" i="0" dirty="0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s-VE" sz="2400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67" y="1981183"/>
                <a:ext cx="7341274" cy="3730830"/>
              </a:xfrm>
              <a:prstGeom prst="rect">
                <a:avLst/>
              </a:prstGeom>
              <a:blipFill rotWithShape="0">
                <a:blip r:embed="rId2"/>
                <a:stretch>
                  <a:fillRect l="-1329" t="-130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347187" y="697245"/>
            <a:ext cx="3469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Ejemplo 2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794399" y="1620575"/>
                <a:ext cx="7341274" cy="4794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(1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+ </a:t>
                </a:r>
                <a:r>
                  <a:rPr lang="es-VE" sz="2400" dirty="0" err="1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Century Schoolbook" panose="02040604050505020304" pitchFamily="18" charset="0"/>
                  </a:rPr>
                  <a:t>xydx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0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4: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sz="2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sz="2400" i="1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VE" sz="2400" b="0" i="0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VE" sz="2400" i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VE" sz="2400" b="0" i="1" dirty="0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400" b="0" i="1" dirty="0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) +</a:t>
                </a:r>
                <a:r>
                  <a:rPr lang="es-VE" sz="2400" dirty="0" err="1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ln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c</a:t>
                </a: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5:   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VE" sz="24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4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s-VE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𝑙𝑛𝑦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VE" sz="2400" i="1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VE" sz="2400" i="1" dirty="0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400" i="1" dirty="0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VE" sz="2400" i="1" dirty="0">
                                        <a:solidFill>
                                          <a:schemeClr val="accent5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s-VE" sz="2400" dirty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rPr>
                          <m:t> </m:t>
                        </m:r>
                      </m:sup>
                    </m:sSup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Paso 6:  </a:t>
                </a:r>
                <a14:m>
                  <m:oMath xmlns:m="http://schemas.openxmlformats.org/officeDocument/2006/math">
                    <m:r>
                      <a:rPr lang="es-VE" sz="24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s-VE" sz="240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sz="240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400" i="1" dirty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sz="2400" i="1" dirty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s-VE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99" y="1620575"/>
                <a:ext cx="7341274" cy="4794582"/>
              </a:xfrm>
              <a:prstGeom prst="rect">
                <a:avLst/>
              </a:prstGeom>
              <a:blipFill rotWithShape="0">
                <a:blip r:embed="rId2"/>
                <a:stretch>
                  <a:fillRect l="-1245" t="-101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9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</TotalTime>
  <Words>91</Words>
  <Application>Microsoft Office PowerPoint</Application>
  <PresentationFormat>Panorámica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Century Schoolbook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23</cp:revision>
  <dcterms:created xsi:type="dcterms:W3CDTF">2020-10-06T15:18:50Z</dcterms:created>
  <dcterms:modified xsi:type="dcterms:W3CDTF">2020-10-08T16:37:05Z</dcterms:modified>
</cp:coreProperties>
</file>