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58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5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61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5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0857" y="2967335"/>
            <a:ext cx="575029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DERIVADAS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</a:t>
            </a:r>
          </a:p>
          <a:p>
            <a:pPr algn="ctr"/>
            <a:r>
              <a:rPr lang="es-ES" sz="5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Sus propiedades</a:t>
            </a: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00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562615" y="2441749"/>
                <a:ext cx="3872752" cy="67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0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000" dirty="0"/>
                  <a:t> )’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VE" sz="2000" dirty="0"/>
                          <m:t>f</m:t>
                        </m:r>
                        <m:r>
                          <m:rPr>
                            <m:nor/>
                          </m:rPr>
                          <a:rPr lang="es-VE" sz="2000" dirty="0"/>
                          <m:t>(</m:t>
                        </m:r>
                        <m:r>
                          <m:rPr>
                            <m:nor/>
                          </m:rPr>
                          <a:rPr lang="es-VE" sz="2000" dirty="0"/>
                          <m:t>x</m:t>
                        </m:r>
                        <m:r>
                          <m:rPr>
                            <m:nor/>
                          </m:rPr>
                          <a:rPr lang="es-VE" sz="2000" dirty="0"/>
                          <m:t>).’</m:t>
                        </m:r>
                        <m:r>
                          <m:rPr>
                            <m:nor/>
                          </m:rPr>
                          <a:rPr lang="es-VE" sz="2000" dirty="0"/>
                          <m:t>g</m:t>
                        </m:r>
                        <m:r>
                          <m:rPr>
                            <m:nor/>
                          </m:rPr>
                          <a:rPr lang="es-VE" sz="2000" dirty="0"/>
                          <m:t>(</m:t>
                        </m:r>
                        <m:r>
                          <m:rPr>
                            <m:nor/>
                          </m:rPr>
                          <a:rPr lang="es-VE" sz="2000" dirty="0"/>
                          <m:t>x</m:t>
                        </m:r>
                        <m:r>
                          <m:rPr>
                            <m:nor/>
                          </m:rPr>
                          <a:rPr lang="es-VE" sz="2000" dirty="0"/>
                          <m:t>) − </m:t>
                        </m:r>
                        <m:r>
                          <m:rPr>
                            <m:nor/>
                          </m:rPr>
                          <a:rPr lang="es-VE" sz="2000" dirty="0"/>
                          <m:t>f</m:t>
                        </m:r>
                        <m:r>
                          <m:rPr>
                            <m:nor/>
                          </m:rPr>
                          <a:rPr lang="es-VE" sz="2000" dirty="0"/>
                          <m:t>(</m:t>
                        </m:r>
                        <m:r>
                          <m:rPr>
                            <m:nor/>
                          </m:rPr>
                          <a:rPr lang="es-VE" sz="2000" dirty="0"/>
                          <m:t>x</m:t>
                        </m:r>
                        <m:r>
                          <m:rPr>
                            <m:nor/>
                          </m:rPr>
                          <a:rPr lang="es-VE" sz="2000" dirty="0"/>
                          <m:t>). </m:t>
                        </m:r>
                        <m:r>
                          <m:rPr>
                            <m:nor/>
                          </m:rPr>
                          <a:rPr lang="es-VE" sz="2000" dirty="0"/>
                          <m:t>g</m:t>
                        </m:r>
                        <m:r>
                          <m:rPr>
                            <m:nor/>
                          </m:rPr>
                          <a:rPr lang="es-VE" sz="2000" dirty="0"/>
                          <m:t>(</m:t>
                        </m:r>
                        <m:r>
                          <m:rPr>
                            <m:nor/>
                          </m:rPr>
                          <a:rPr lang="es-VE" sz="2000" dirty="0"/>
                          <m:t>x</m:t>
                        </m:r>
                        <m:r>
                          <m:rPr>
                            <m:nor/>
                          </m:rPr>
                          <a:rPr lang="es-VE" sz="2000" dirty="0"/>
                          <m:t>)’ </m:t>
                        </m:r>
                      </m:num>
                      <m:den>
                        <m:sSup>
                          <m:sSupPr>
                            <m:ctrlPr>
                              <a:rPr lang="es-V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s-VE" sz="20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s-VE" sz="2000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s-VE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s-VE" sz="20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s-VE" sz="2000" dirty="0"/>
                              <m:t>)</m:t>
                            </m:r>
                            <m:r>
                              <a:rPr lang="es-VE" sz="2000" i="1" dirty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  <m:sup>
                            <m:r>
                              <a:rPr lang="es-V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sz="36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15" y="2441749"/>
                <a:ext cx="3872752" cy="675378"/>
              </a:xfrm>
              <a:prstGeom prst="rect">
                <a:avLst/>
              </a:prstGeom>
              <a:blipFill rotWithShape="0">
                <a:blip r:embed="rId2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757077" y="1661586"/>
                <a:ext cx="4442908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VE" sz="2800" dirty="0"/>
                  <a:t>= </a:t>
                </a:r>
                <a:r>
                  <a:rPr lang="es-VE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ln</a:t>
                </a:r>
                <a:r>
                  <a:rPr lang="es-VE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77" y="1661586"/>
                <a:ext cx="4442908" cy="764184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1718469" y="4190576"/>
                <a:ext cx="7952655" cy="150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2800" dirty="0" smtClean="0"/>
                  <a:t>f</a:t>
                </a:r>
                <a:r>
                  <a:rPr lang="es-VE" sz="3200" dirty="0"/>
                  <a:t>’(x)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VE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  <m:r>
                      <a:rPr lang="es-VE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VE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VE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s-V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</m:oMath>
                </a14:m>
                <a:endParaRPr lang="es-VE" sz="3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69" y="4190576"/>
                <a:ext cx="7952655" cy="1507657"/>
              </a:xfrm>
              <a:prstGeom prst="rect">
                <a:avLst/>
              </a:prstGeom>
              <a:blipFill rotWithShape="0">
                <a:blip r:embed="rId4"/>
                <a:stretch>
                  <a:fillRect l="-161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454923" y="981684"/>
                <a:ext cx="3216201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/>
                  <a:t>f(x)= </a:t>
                </a:r>
                <a:r>
                  <a:rPr lang="es-VE" dirty="0" err="1"/>
                  <a:t>ln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 entonces  f’(x)=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923" y="981684"/>
                <a:ext cx="3216201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1708" b="-493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238988" y="1674346"/>
                <a:ext cx="4035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/>
                  <a:t>Si es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 entonces f’(x)=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s-VE" dirty="0"/>
                  <a:t> 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88" y="1674346"/>
                <a:ext cx="403501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08" t="-10000" b="-26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428093" y="3574404"/>
                <a:ext cx="2907239" cy="668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VE" sz="2400" dirty="0"/>
                  <a:t>= </a:t>
                </a:r>
                <a:r>
                  <a:rPr lang="es-VE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ln</a:t>
                </a:r>
                <a:r>
                  <a:rPr lang="es-VE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s-V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V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s-VE" sz="24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93" y="3574404"/>
                <a:ext cx="2907239" cy="668388"/>
              </a:xfrm>
              <a:prstGeom prst="rect">
                <a:avLst/>
              </a:prstGeom>
              <a:blipFill rotWithShape="0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500700" y="174351"/>
            <a:ext cx="8802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Derivada de un Cociente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905948" y="4287153"/>
                <a:ext cx="3453205" cy="100046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sz="1400" i="1">
                              <a:latin typeface="Cambria Math" panose="02040503050406030204" pitchFamily="18" charset="0"/>
                            </a:rPr>
                            <m:t>−8 </m:t>
                          </m:r>
                          <m:sSup>
                            <m:sSupPr>
                              <m:ctrlPr>
                                <a:rPr lang="es-VE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V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−2) (</m:t>
                          </m:r>
                          <m:sSup>
                            <m:sSupPr>
                              <m:ctrlPr>
                                <a:rPr lang="es-V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V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s-VE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48" y="4287153"/>
                <a:ext cx="3453205" cy="10004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2311681" y="4105082"/>
                <a:ext cx="9275518" cy="136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4000" dirty="0" smtClean="0"/>
                  <a:t>f’(</a:t>
                </a:r>
                <a:r>
                  <a:rPr lang="es-VE" sz="4000" dirty="0"/>
                  <a:t>x)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VE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s-VE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3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s-V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den>
                    </m:f>
                  </m:oMath>
                </a14:m>
                <a:r>
                  <a:rPr lang="es-VE" sz="4000" dirty="0" smtClean="0"/>
                  <a:t> =</a:t>
                </a:r>
                <a:endParaRPr lang="es-VE" sz="40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81" y="4105082"/>
                <a:ext cx="9275518" cy="1364604"/>
              </a:xfrm>
              <a:prstGeom prst="rect">
                <a:avLst/>
              </a:prstGeom>
              <a:blipFill rotWithShape="0">
                <a:blip r:embed="rId3"/>
                <a:stretch>
                  <a:fillRect l="-23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443414" y="527341"/>
                <a:ext cx="7952655" cy="1330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sz="2400" dirty="0" smtClean="0"/>
                  <a:t>f</a:t>
                </a:r>
                <a:r>
                  <a:rPr lang="es-VE" sz="2800" dirty="0"/>
                  <a:t>’(x)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VE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V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  <m:r>
                      <a:rPr lang="es-VE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.(2</m:t>
                            </m:r>
                            <m:sSup>
                              <m:sSup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V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V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V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</m:oMath>
                </a14:m>
                <a:r>
                  <a:rPr lang="es-VE" sz="3200" dirty="0" smtClean="0"/>
                  <a:t>=</a:t>
                </a:r>
                <a:endParaRPr lang="es-VE" sz="3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14" y="527341"/>
                <a:ext cx="7952655" cy="1330685"/>
              </a:xfrm>
              <a:prstGeom prst="rect">
                <a:avLst/>
              </a:prstGeom>
              <a:blipFill rotWithShape="0">
                <a:blip r:embed="rId4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4011868" y="2342821"/>
                <a:ext cx="2862268" cy="1277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V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V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s-VE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s-VE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s-V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s-V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V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V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s-V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VE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VE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VE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VE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s-V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s-VE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V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s-VE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VE" sz="20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868" y="2342821"/>
                <a:ext cx="2862268" cy="12774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2752792" y="2593374"/>
            <a:ext cx="1321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200" dirty="0"/>
              <a:t>f’(x) =</a:t>
            </a:r>
          </a:p>
        </p:txBody>
      </p:sp>
    </p:spTree>
    <p:extLst>
      <p:ext uri="{BB962C8B-B14F-4D97-AF65-F5344CB8AC3E}">
        <p14:creationId xmlns:p14="http://schemas.microsoft.com/office/powerpoint/2010/main" val="6086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285332" y="237775"/>
                <a:ext cx="9124486" cy="95789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b="1" dirty="0" smtClean="0">
                    <a:ln w="12700" cmpd="sng">
                      <a:solidFill>
                        <a:schemeClr val="accent4"/>
                      </a:solidFill>
                      <a:prstDash val="solid"/>
                    </a:ln>
                    <a:gradFill>
                      <a:gsLst>
                        <a:gs pos="0">
                          <a:schemeClr val="accent4"/>
                        </a:gs>
                        <a:gs pos="4000">
                          <a:schemeClr val="accent4">
                            <a:lumMod val="60000"/>
                            <a:lumOff val="40000"/>
                          </a:schemeClr>
                        </a:gs>
                        <a:gs pos="87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/>
                    </a:gradFill>
                  </a:rPr>
                  <a:t>Derivada de h(x)=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VE" sz="5400" b="1" i="1" smtClean="0">
                            <a:ln w="12700" cmpd="sng">
                              <a:solidFill>
                                <a:schemeClr val="accent4"/>
                              </a:solidFill>
                              <a:prstDash val="solid"/>
                            </a:ln>
                            <a:gradFill>
                              <a:gsLst>
                                <a:gs pos="0">
                                  <a:schemeClr val="accent4"/>
                                </a:gs>
                                <a:gs pos="4000">
                                  <a:schemeClr val="accent4">
                                    <a:lumMod val="60000"/>
                                    <a:lumOff val="40000"/>
                                  </a:schemeClr>
                                </a:gs>
                                <a:gs pos="87000">
                                  <a:schemeClr val="accent4">
                                    <a:lumMod val="20000"/>
                                    <a:lumOff val="80000"/>
                                  </a:schemeClr>
                                </a:gs>
                              </a:gsLst>
                              <a:lin ang="5400000"/>
                            </a:gra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E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32" y="237775"/>
                <a:ext cx="9124486" cy="957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527586" y="1195666"/>
                <a:ext cx="67020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4000" dirty="0" smtClean="0"/>
                  <a:t>Por Ejemplo : h(x)=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4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s-VE" sz="40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86" y="1195666"/>
                <a:ext cx="6702014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3276" t="-16379" b="-3534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389581" y="1903552"/>
                <a:ext cx="8634806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>
                    <a:solidFill>
                      <a:srgbClr val="92D050"/>
                    </a:solidFill>
                  </a:rPr>
                  <a:t>Recordemos</a:t>
                </a:r>
                <a:endParaRPr lang="es-ES" b="1" dirty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92D050"/>
                  </a:solidFill>
                </a:endParaRPr>
              </a:p>
              <a:p>
                <a:r>
                  <a:rPr lang="es-VE" dirty="0" smtClean="0">
                    <a:solidFill>
                      <a:srgbClr val="92D050"/>
                    </a:solidFill>
                  </a:rPr>
                  <a:t>  </a:t>
                </a:r>
              </a:p>
              <a:p>
                <a:r>
                  <a:rPr lang="es-VE" sz="2400" dirty="0" smtClean="0">
                    <a:solidFill>
                      <a:srgbClr val="92D050"/>
                    </a:solidFill>
                  </a:rPr>
                  <a:t>h’(x)= g(x)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VE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VE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4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sz="2400" dirty="0" smtClean="0">
                    <a:solidFill>
                      <a:srgbClr val="92D050"/>
                    </a:solidFill>
                  </a:rPr>
                  <a:t> f’(x) + g’(x).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s-VE" sz="240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sz="2400" dirty="0" err="1" smtClean="0">
                    <a:solidFill>
                      <a:srgbClr val="92D050"/>
                    </a:solidFill>
                  </a:rPr>
                  <a:t>ln</a:t>
                </a:r>
                <a:r>
                  <a:rPr lang="es-VE" sz="2400" dirty="0" smtClean="0">
                    <a:solidFill>
                      <a:srgbClr val="92D050"/>
                    </a:solidFill>
                  </a:rPr>
                  <a:t> f(x)</a:t>
                </a:r>
                <a:endParaRPr lang="es-VE" sz="2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581" y="1903552"/>
                <a:ext cx="8634806" cy="1040670"/>
              </a:xfrm>
              <a:prstGeom prst="rect">
                <a:avLst/>
              </a:prstGeom>
              <a:blipFill rotWithShape="0">
                <a:blip r:embed="rId4"/>
                <a:stretch>
                  <a:fillRect l="-1059" t="-2924" b="-1228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285332" y="2970740"/>
                <a:ext cx="952051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Apliquemos:</a:t>
                </a:r>
              </a:p>
              <a:p>
                <a:r>
                  <a:rPr lang="es-VE" sz="2800" dirty="0" smtClean="0"/>
                  <a:t>h’(x)= (x+2)(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sz="2800" dirty="0" smtClean="0"/>
                  <a:t> ) (1) + (1).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sup>
                    </m:sSup>
                    <m:r>
                      <a:rPr lang="es-VE" sz="2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s-VE" sz="2800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32" y="2970740"/>
                <a:ext cx="9520518" cy="800219"/>
              </a:xfrm>
              <a:prstGeom prst="rect">
                <a:avLst/>
              </a:prstGeom>
              <a:blipFill rotWithShape="0">
                <a:blip r:embed="rId5"/>
                <a:stretch>
                  <a:fillRect l="-1344" t="-3788" b="-1969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861073" y="4848177"/>
                <a:ext cx="93483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800" dirty="0" smtClean="0"/>
                  <a:t>h’(x)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+2 </m:t>
                        </m:r>
                      </m:sup>
                    </m:sSup>
                  </m:oMath>
                </a14:m>
                <a:r>
                  <a:rPr lang="es-VE" sz="2800" dirty="0" smtClean="0"/>
                  <a:t> + 2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es-VE" sz="2800" dirty="0" smtClean="0"/>
                  <a:t>   +  </a:t>
                </a:r>
                <a14:m>
                  <m:oMath xmlns:m="http://schemas.openxmlformats.org/officeDocument/2006/math">
                    <m:r>
                      <a:rPr lang="es-VE" sz="2800" i="1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es-VE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+2 </m:t>
                        </m:r>
                      </m:sup>
                    </m:sSup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3" y="4848177"/>
                <a:ext cx="934839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304" t="-11628" b="-3139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753495" y="4047958"/>
                <a:ext cx="6562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800" dirty="0" smtClean="0"/>
                  <a:t>h’(x) = (x+2)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es-VE" sz="2800" dirty="0"/>
                  <a:t>   </a:t>
                </a:r>
                <a:r>
                  <a:rPr lang="es-VE" sz="2800" dirty="0" smtClean="0"/>
                  <a:t>+ </a:t>
                </a:r>
                <a14:m>
                  <m:oMath xmlns:m="http://schemas.openxmlformats.org/officeDocument/2006/math">
                    <m:r>
                      <a:rPr lang="es-VE" sz="2800" i="1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es-VE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+2 </m:t>
                        </m:r>
                      </m:sup>
                    </m:sSup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95" y="4047958"/>
                <a:ext cx="656216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52" t="-11628" b="-3139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2035070" y="5518445"/>
                <a:ext cx="4818691" cy="703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2800" dirty="0" smtClean="0"/>
                  <a:t>h’(x)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+2 </m:t>
                        </m:r>
                      </m:sup>
                    </m:sSup>
                  </m:oMath>
                </a14:m>
                <a:r>
                  <a:rPr lang="es-VE" sz="2800" dirty="0" smtClean="0"/>
                  <a:t>(1  </a:t>
                </a:r>
                <a:r>
                  <a:rPr lang="es-VE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s-VE" sz="2800" dirty="0"/>
                  <a:t>   +  </a:t>
                </a:r>
                <a14:m>
                  <m:oMath xmlns:m="http://schemas.openxmlformats.org/officeDocument/2006/math">
                    <m:r>
                      <a:rPr lang="es-VE" sz="2800" i="1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es-VE" sz="2800" dirty="0"/>
                  <a:t>  </a:t>
                </a:r>
                <a14:m>
                  <m:oMath xmlns:m="http://schemas.openxmlformats.org/officeDocument/2006/math">
                    <m:r>
                      <a:rPr lang="es-V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070" y="5518445"/>
                <a:ext cx="4818691" cy="703911"/>
              </a:xfrm>
              <a:prstGeom prst="rect">
                <a:avLst/>
              </a:prstGeom>
              <a:blipFill rotWithShape="0">
                <a:blip r:embed="rId8"/>
                <a:stretch>
                  <a:fillRect l="-2658" b="-862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2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38367" y="1642368"/>
            <a:ext cx="10176184" cy="42780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 es una derivada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Conocer las propiedades de la derivada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</a:t>
            </a: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Derivada de un producto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Derivada de un cociente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Derivada de una función Compuesta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3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1536174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5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Conocimientos previos</a:t>
            </a:r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Limites</a:t>
            </a:r>
            <a:endParaRPr lang="es-ES" sz="36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2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Trigonometría</a:t>
            </a:r>
            <a:endParaRPr lang="es-ES" sz="32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2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Logaritmo</a:t>
            </a:r>
            <a:endParaRPr lang="es-ES" sz="32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2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Algebra y </a:t>
            </a:r>
            <a:r>
              <a:rPr lang="es-ES" sz="32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aritmética</a:t>
            </a:r>
            <a:endParaRPr lang="es-ES" sz="32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946157" y="1203081"/>
                <a:ext cx="838575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5400" dirty="0" smtClean="0">
                    <a:ln w="0"/>
                    <a:gradFill>
                      <a:gsLst>
                        <a:gs pos="21000">
                          <a:srgbClr val="53575C"/>
                        </a:gs>
                        <a:gs pos="88000">
                          <a:srgbClr val="C5C7CA"/>
                        </a:gs>
                      </a:gsLst>
                      <a:lin ang="5400000"/>
                    </a:gradFill>
                  </a:rPr>
                  <a:t>Definición</a:t>
                </a:r>
                <a14:m>
                  <m:oMath xmlns:m="http://schemas.openxmlformats.org/officeDocument/2006/math">
                    <m:r>
                      <a:rPr lang="es-ES" sz="5400" i="1" smtClean="0">
                        <a:ln w="0"/>
                        <a:gradFill>
                          <a:gsLst>
                            <a:gs pos="21000">
                              <a:srgbClr val="53575C"/>
                            </a:gs>
                            <a:gs pos="88000">
                              <a:srgbClr val="C5C7CA"/>
                            </a:gs>
                          </a:gsLst>
                          <a:lin ang="5400000"/>
                        </a:gra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5400" dirty="0" smtClean="0">
                    <a:ln w="0"/>
                    <a:gradFill>
                      <a:gsLst>
                        <a:gs pos="21000">
                          <a:srgbClr val="53575C"/>
                        </a:gs>
                        <a:gs pos="88000">
                          <a:srgbClr val="C5C7CA"/>
                        </a:gs>
                      </a:gsLst>
                      <a:lin ang="5400000"/>
                    </a:gradFill>
                  </a:rPr>
                  <a:t> de Derivada</a:t>
                </a:r>
                <a:endParaRPr lang="es-ES" sz="5400" b="0" cap="none" spc="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57" y="1203081"/>
                <a:ext cx="8385757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/>
          <p:cNvCxnSpPr/>
          <p:nvPr/>
        </p:nvCxnSpPr>
        <p:spPr>
          <a:xfrm flipH="1">
            <a:off x="6050613" y="2000922"/>
            <a:ext cx="46735" cy="4857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2947595" y="4350567"/>
            <a:ext cx="6970957" cy="23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ector 10"/>
          <p:cNvSpPr/>
          <p:nvPr/>
        </p:nvSpPr>
        <p:spPr>
          <a:xfrm>
            <a:off x="6831106" y="352850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6851458" y="3551367"/>
            <a:ext cx="6066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1" idx="2"/>
          </p:cNvCxnSpPr>
          <p:nvPr/>
        </p:nvCxnSpPr>
        <p:spPr>
          <a:xfrm flipV="1">
            <a:off x="6092423" y="3551368"/>
            <a:ext cx="738683" cy="1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37610" y="3588358"/>
            <a:ext cx="11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(</a:t>
            </a:r>
            <a:r>
              <a:rPr lang="es-VE" dirty="0" err="1" smtClean="0"/>
              <a:t>x,f</a:t>
            </a:r>
            <a:r>
              <a:rPr lang="es-VE" dirty="0" smtClean="0"/>
              <a:t>(x) )</a:t>
            </a:r>
            <a:endParaRPr lang="es-V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741463" y="441466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x</a:t>
            </a:r>
            <a:endParaRPr lang="es-V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82418" y="3332413"/>
            <a:ext cx="6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f(x)</a:t>
            </a:r>
            <a:endParaRPr lang="es-VE" dirty="0"/>
          </a:p>
        </p:txBody>
      </p:sp>
      <p:sp>
        <p:nvSpPr>
          <p:cNvPr id="21" name="Conector 20"/>
          <p:cNvSpPr/>
          <p:nvPr/>
        </p:nvSpPr>
        <p:spPr>
          <a:xfrm>
            <a:off x="8005119" y="2603125"/>
            <a:ext cx="45719" cy="832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6167985" y="2619933"/>
            <a:ext cx="1846055" cy="11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021951" y="2559473"/>
            <a:ext cx="8397" cy="181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7891529" y="2418459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/>
              <a:t>(</a:t>
            </a:r>
            <a:r>
              <a:rPr lang="es-VE" dirty="0" err="1" smtClean="0"/>
              <a:t>x+h</a:t>
            </a:r>
            <a:r>
              <a:rPr lang="es-VE" dirty="0" smtClean="0"/>
              <a:t>, f(</a:t>
            </a:r>
            <a:r>
              <a:rPr lang="es-VE" dirty="0" err="1" smtClean="0"/>
              <a:t>x+h</a:t>
            </a:r>
            <a:r>
              <a:rPr lang="es-VE" dirty="0" smtClean="0"/>
              <a:t>) </a:t>
            </a:r>
            <a:r>
              <a:rPr lang="es-V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1118795" y="5077609"/>
                <a:ext cx="3367144" cy="504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m = </a:t>
                </a:r>
                <a:r>
                  <a:rPr lang="es-VE" dirty="0" err="1" smtClean="0"/>
                  <a:t>tg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V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sub>
                    </m:sSub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95" y="5077609"/>
                <a:ext cx="3367144" cy="504946"/>
              </a:xfrm>
              <a:prstGeom prst="rect">
                <a:avLst/>
              </a:prstGeom>
              <a:blipFill rotWithShape="0">
                <a:blip r:embed="rId3"/>
                <a:stretch>
                  <a:fillRect l="-1630" b="-481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/>
          <p:cNvSpPr txBox="1"/>
          <p:nvPr/>
        </p:nvSpPr>
        <p:spPr>
          <a:xfrm>
            <a:off x="4679576" y="5063946"/>
            <a:ext cx="623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Esta es la definición de la derivada que no es otra cosa que la pendiente de la curva</a:t>
            </a:r>
            <a:endParaRPr lang="es-VE" dirty="0"/>
          </a:p>
        </p:txBody>
      </p:sp>
      <p:sp>
        <p:nvSpPr>
          <p:cNvPr id="35" name="Forma libre 34"/>
          <p:cNvSpPr/>
          <p:nvPr/>
        </p:nvSpPr>
        <p:spPr>
          <a:xfrm>
            <a:off x="6831106" y="1198913"/>
            <a:ext cx="5045336" cy="2704609"/>
          </a:xfrm>
          <a:custGeom>
            <a:avLst/>
            <a:gdLst>
              <a:gd name="connsiteX0" fmla="*/ 0 w 5045336"/>
              <a:gd name="connsiteY0" fmla="*/ 2431228 h 2704609"/>
              <a:gd name="connsiteX1" fmla="*/ 1226372 w 5045336"/>
              <a:gd name="connsiteY1" fmla="*/ 1420009 h 2704609"/>
              <a:gd name="connsiteX2" fmla="*/ 1936376 w 5045336"/>
              <a:gd name="connsiteY2" fmla="*/ 2657139 h 2704609"/>
              <a:gd name="connsiteX3" fmla="*/ 2538804 w 5045336"/>
              <a:gd name="connsiteY3" fmla="*/ 2388197 h 2704609"/>
              <a:gd name="connsiteX4" fmla="*/ 3302597 w 5045336"/>
              <a:gd name="connsiteY4" fmla="*/ 1818042 h 2704609"/>
              <a:gd name="connsiteX5" fmla="*/ 3453204 w 5045336"/>
              <a:gd name="connsiteY5" fmla="*/ 1355463 h 2704609"/>
              <a:gd name="connsiteX6" fmla="*/ 3926541 w 5045336"/>
              <a:gd name="connsiteY6" fmla="*/ 1108037 h 2704609"/>
              <a:gd name="connsiteX7" fmla="*/ 4206240 w 5045336"/>
              <a:gd name="connsiteY7" fmla="*/ 516367 h 2704609"/>
              <a:gd name="connsiteX8" fmla="*/ 5045336 w 5045336"/>
              <a:gd name="connsiteY8" fmla="*/ 0 h 270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5336" h="2704609">
                <a:moveTo>
                  <a:pt x="0" y="2431228"/>
                </a:moveTo>
                <a:cubicBezTo>
                  <a:pt x="451821" y="1906792"/>
                  <a:pt x="903643" y="1382357"/>
                  <a:pt x="1226372" y="1420009"/>
                </a:cubicBezTo>
                <a:cubicBezTo>
                  <a:pt x="1549101" y="1457661"/>
                  <a:pt x="1717637" y="2495774"/>
                  <a:pt x="1936376" y="2657139"/>
                </a:cubicBezTo>
                <a:cubicBezTo>
                  <a:pt x="2155115" y="2818504"/>
                  <a:pt x="2311101" y="2528046"/>
                  <a:pt x="2538804" y="2388197"/>
                </a:cubicBezTo>
                <a:cubicBezTo>
                  <a:pt x="2766507" y="2248348"/>
                  <a:pt x="3150197" y="1990164"/>
                  <a:pt x="3302597" y="1818042"/>
                </a:cubicBezTo>
                <a:cubicBezTo>
                  <a:pt x="3454997" y="1645920"/>
                  <a:pt x="3349213" y="1473797"/>
                  <a:pt x="3453204" y="1355463"/>
                </a:cubicBezTo>
                <a:cubicBezTo>
                  <a:pt x="3557195" y="1237129"/>
                  <a:pt x="3801035" y="1247886"/>
                  <a:pt x="3926541" y="1108037"/>
                </a:cubicBezTo>
                <a:cubicBezTo>
                  <a:pt x="4052047" y="968188"/>
                  <a:pt x="4019774" y="701040"/>
                  <a:pt x="4206240" y="516367"/>
                </a:cubicBezTo>
                <a:cubicBezTo>
                  <a:pt x="4392706" y="331694"/>
                  <a:pt x="4799703" y="43031"/>
                  <a:pt x="50453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cxnSp>
        <p:nvCxnSpPr>
          <p:cNvPr id="38" name="Conector recto 37"/>
          <p:cNvCxnSpPr/>
          <p:nvPr/>
        </p:nvCxnSpPr>
        <p:spPr>
          <a:xfrm flipV="1">
            <a:off x="6911857" y="3571766"/>
            <a:ext cx="1094222" cy="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6912308" y="330841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308" y="3308412"/>
                <a:ext cx="4106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73888" y="1418234"/>
            <a:ext cx="9687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Propiedades de la Derivada</a:t>
            </a:r>
            <a:endParaRPr lang="es-E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914861" y="2341564"/>
                <a:ext cx="7261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Si es  f(x)=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b="0" i="1" dirty="0" smtClean="0">
                    <a:latin typeface="Cambria Math" panose="02040503050406030204" pitchFamily="18" charset="0"/>
                  </a:rPr>
                  <a:t>Entonces su derivada   es    f ‘(x) o  y’= </a:t>
                </a:r>
                <a:r>
                  <a:rPr lang="es-VE" b="0" i="1" dirty="0" err="1" smtClean="0">
                    <a:latin typeface="Cambria Math" panose="02040503050406030204" pitchFamily="18" charset="0"/>
                  </a:rPr>
                  <a:t>n.a</a:t>
                </a:r>
                <a:r>
                  <a:rPr lang="es-VE" b="0" i="1" dirty="0" smtClean="0">
                    <a:latin typeface="Cambria Math" panose="02040503050406030204" pitchFamily="18" charset="0"/>
                  </a:rPr>
                  <a:t>.</a:t>
                </a:r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61" y="2341564"/>
                <a:ext cx="726141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72" t="-8197" b="-24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1775012" y="3080228"/>
            <a:ext cx="558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Si es f(x)= a  entonces f’(x)= 0 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042685" y="3982313"/>
                <a:ext cx="6895652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f(x)= </a:t>
                </a:r>
                <a:r>
                  <a:rPr lang="es-VE" dirty="0" err="1" smtClean="0"/>
                  <a:t>ln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 smtClean="0"/>
                  <a:t>  </a:t>
                </a:r>
                <a:r>
                  <a:rPr lang="es-VE" dirty="0"/>
                  <a:t>entonces  f’(x)=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685" y="3982313"/>
                <a:ext cx="6895652" cy="508537"/>
              </a:xfrm>
              <a:prstGeom prst="rect">
                <a:avLst/>
              </a:prstGeom>
              <a:blipFill rotWithShape="0">
                <a:blip r:embed="rId3"/>
                <a:stretch>
                  <a:fillRect l="-707" b="-11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2042685" y="5344578"/>
                <a:ext cx="4035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/>
                  <a:t>Si es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 entonces f’(x)=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r>
                      <a:rPr lang="es-VE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s-VE" dirty="0" smtClean="0"/>
                  <a:t> </a:t>
                </a:r>
                <a:endParaRPr lang="es-VE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685" y="5344578"/>
                <a:ext cx="403501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08" t="-10000" b="-26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2058821" y="4672070"/>
                <a:ext cx="4084708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/>
                  <a:t>f(x)=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VE" dirty="0" smtClean="0"/>
                  <a:t>x       entonces  </a:t>
                </a:r>
                <a:r>
                  <a:rPr lang="es-VE" dirty="0"/>
                  <a:t>f’(x)=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VE" b="0" i="0" dirty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fName>
                          <m:e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21" y="4672070"/>
                <a:ext cx="4084708" cy="491288"/>
              </a:xfrm>
              <a:prstGeom prst="rect">
                <a:avLst/>
              </a:prstGeom>
              <a:blipFill rotWithShape="0">
                <a:blip r:embed="rId5"/>
                <a:stretch>
                  <a:fillRect l="-1343" b="-493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914861" y="5832420"/>
                <a:ext cx="4395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/>
                  <a:t>Si es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/>
                  <a:t>  entonces f’(x)=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𝑙𝑛𝑎</m:t>
                    </m:r>
                    <m:r>
                      <a:rPr lang="es-VE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61" y="5832420"/>
                <a:ext cx="43958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10" t="-10000" b="-26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67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73888" y="1418234"/>
            <a:ext cx="9687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Propiedades de la Derivada</a:t>
            </a:r>
            <a:endParaRPr lang="es-E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775012" y="2743201"/>
                <a:ext cx="619640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Si f(x)= </a:t>
                </a:r>
                <a:r>
                  <a:rPr lang="es-VE" dirty="0" err="1" smtClean="0"/>
                  <a:t>senx</a:t>
                </a:r>
                <a:r>
                  <a:rPr lang="es-VE" dirty="0" smtClean="0"/>
                  <a:t>  entonces  f’(x)= </a:t>
                </a:r>
                <a:r>
                  <a:rPr lang="es-VE" dirty="0" err="1" smtClean="0"/>
                  <a:t>cosx</a:t>
                </a:r>
                <a:endParaRPr lang="es-VE" dirty="0" smtClean="0"/>
              </a:p>
              <a:p>
                <a:endParaRPr lang="es-VE" dirty="0" smtClean="0"/>
              </a:p>
              <a:p>
                <a:r>
                  <a:rPr lang="es-VE" dirty="0" smtClean="0"/>
                  <a:t> Si f(x)= </a:t>
                </a:r>
                <a:r>
                  <a:rPr lang="es-VE" dirty="0" err="1" smtClean="0"/>
                  <a:t>cosx</a:t>
                </a:r>
                <a:r>
                  <a:rPr lang="es-VE" dirty="0" smtClean="0"/>
                  <a:t>  entonces  f’(x)= -</a:t>
                </a:r>
                <a:r>
                  <a:rPr lang="es-VE" dirty="0" err="1" smtClean="0"/>
                  <a:t>senx</a:t>
                </a:r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Si </a:t>
                </a:r>
                <a:r>
                  <a:rPr lang="es-VE" dirty="0"/>
                  <a:t>f(x)= </a:t>
                </a:r>
                <a:r>
                  <a:rPr lang="es-VE" dirty="0" err="1" smtClean="0"/>
                  <a:t>tanx</a:t>
                </a:r>
                <a:r>
                  <a:rPr lang="es-VE" dirty="0" smtClean="0"/>
                  <a:t> </a:t>
                </a:r>
                <a:r>
                  <a:rPr lang="es-VE" dirty="0"/>
                  <a:t>entonces  f’(x)=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dirty="0"/>
              </a:p>
              <a:p>
                <a:r>
                  <a:rPr lang="es-VE" dirty="0"/>
                  <a:t>Si f(x)= </a:t>
                </a:r>
                <a:r>
                  <a:rPr lang="es-VE" dirty="0" err="1" smtClean="0"/>
                  <a:t>cscx</a:t>
                </a:r>
                <a:r>
                  <a:rPr lang="es-VE" dirty="0" smtClean="0"/>
                  <a:t>  </a:t>
                </a:r>
                <a:r>
                  <a:rPr lang="es-VE" dirty="0"/>
                  <a:t>entonces  f’(x)= </a:t>
                </a:r>
                <a:r>
                  <a:rPr lang="es-VE" dirty="0" smtClean="0"/>
                  <a:t>-</a:t>
                </a:r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𝑐𝑜𝑠𝑥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dirty="0"/>
              </a:p>
              <a:p>
                <a:r>
                  <a:rPr lang="es-VE" dirty="0"/>
                  <a:t>Si f(x)= </a:t>
                </a:r>
                <a:r>
                  <a:rPr lang="es-VE" dirty="0" err="1" smtClean="0"/>
                  <a:t>secx</a:t>
                </a:r>
                <a:r>
                  <a:rPr lang="es-VE" dirty="0" smtClean="0"/>
                  <a:t> </a:t>
                </a:r>
                <a:r>
                  <a:rPr lang="es-VE" dirty="0"/>
                  <a:t>entonces  f’(x)=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𝑠𝑒𝑛𝑥𝑠𝑒𝑐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dirty="0"/>
              </a:p>
              <a:p>
                <a:endParaRPr lang="es-VE" dirty="0"/>
              </a:p>
              <a:p>
                <a:r>
                  <a:rPr lang="es-VE" dirty="0"/>
                  <a:t>Si f(x)= </a:t>
                </a:r>
                <a:r>
                  <a:rPr lang="es-VE" dirty="0" err="1" smtClean="0"/>
                  <a:t>cotanx</a:t>
                </a:r>
                <a:r>
                  <a:rPr lang="es-VE" dirty="0" smtClean="0"/>
                  <a:t> </a:t>
                </a:r>
                <a:r>
                  <a:rPr lang="es-VE" dirty="0"/>
                  <a:t>entonces  f’(x</a:t>
                </a:r>
                <a:r>
                  <a:rPr lang="es-VE" dirty="0" smtClean="0"/>
                  <a:t>)=-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𝑐𝑠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VE" dirty="0"/>
              </a:p>
              <a:p>
                <a:endParaRPr lang="es-VE" dirty="0"/>
              </a:p>
              <a:p>
                <a:endParaRPr lang="es-VE" dirty="0"/>
              </a:p>
              <a:p>
                <a:endParaRPr lang="es-VE" dirty="0" smtClean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012" y="2743201"/>
                <a:ext cx="6196404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787" t="-89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6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6" y="77389"/>
            <a:ext cx="10333616" cy="1518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048000" y="1859340"/>
                <a:ext cx="6096000" cy="40743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VE" dirty="0" smtClean="0"/>
                  <a:t>Si f(x)= </a:t>
                </a:r>
                <a:r>
                  <a:rPr lang="es-VE" dirty="0" err="1" smtClean="0"/>
                  <a:t>arcsenx</a:t>
                </a:r>
                <a:r>
                  <a:rPr lang="es-VE" dirty="0" smtClean="0"/>
                  <a:t>  </a:t>
                </a:r>
                <a:r>
                  <a:rPr lang="es-VE" dirty="0"/>
                  <a:t>entonces  f’(x)=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 </a:t>
                </a:r>
                <a:r>
                  <a:rPr lang="es-VE" dirty="0"/>
                  <a:t>Si f(x)= </a:t>
                </a:r>
                <a:r>
                  <a:rPr lang="es-VE" dirty="0" err="1" smtClean="0"/>
                  <a:t>arccosx</a:t>
                </a:r>
                <a:r>
                  <a:rPr lang="es-VE" dirty="0" smtClean="0"/>
                  <a:t>  </a:t>
                </a:r>
                <a:r>
                  <a:rPr lang="es-VE" dirty="0"/>
                  <a:t>entonces  f’(x)=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V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Si </a:t>
                </a:r>
                <a:r>
                  <a:rPr lang="es-VE" dirty="0"/>
                  <a:t>f(x)= </a:t>
                </a:r>
                <a:r>
                  <a:rPr lang="es-VE" dirty="0" err="1" smtClean="0"/>
                  <a:t>arctanx</a:t>
                </a:r>
                <a:r>
                  <a:rPr lang="es-VE" dirty="0" smtClean="0"/>
                  <a:t> </a:t>
                </a:r>
                <a:r>
                  <a:rPr lang="es-VE" dirty="0"/>
                  <a:t>entonces  f’(x</a:t>
                </a:r>
                <a:r>
                  <a:rPr lang="es-VE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Si </a:t>
                </a:r>
                <a:r>
                  <a:rPr lang="es-VE" dirty="0"/>
                  <a:t>f(x)= </a:t>
                </a:r>
                <a:r>
                  <a:rPr lang="es-VE" dirty="0" err="1" smtClean="0"/>
                  <a:t>arcscx</a:t>
                </a:r>
                <a:r>
                  <a:rPr lang="es-VE" dirty="0" smtClean="0"/>
                  <a:t>  </a:t>
                </a:r>
                <a:r>
                  <a:rPr lang="es-VE" dirty="0"/>
                  <a:t>entonces  f’(x)=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s-VE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V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s-VE" dirty="0" smtClean="0"/>
              </a:p>
              <a:p>
                <a:r>
                  <a:rPr lang="es-VE" dirty="0"/>
                  <a:t>Si f(x)= </a:t>
                </a:r>
                <a:r>
                  <a:rPr lang="es-VE" dirty="0" err="1" smtClean="0"/>
                  <a:t>arcsecx</a:t>
                </a:r>
                <a:r>
                  <a:rPr lang="es-VE" dirty="0" smtClean="0"/>
                  <a:t>  </a:t>
                </a:r>
                <a:r>
                  <a:rPr lang="es-VE" dirty="0"/>
                  <a:t>entonces  f’(x)= </a:t>
                </a:r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s-VE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V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s-VE" dirty="0" smtClean="0"/>
              </a:p>
              <a:p>
                <a:r>
                  <a:rPr lang="es-VE" dirty="0" smtClean="0"/>
                  <a:t>  </a:t>
                </a:r>
              </a:p>
              <a:p>
                <a:r>
                  <a:rPr lang="es-VE" dirty="0" smtClean="0"/>
                  <a:t>Si </a:t>
                </a:r>
                <a:r>
                  <a:rPr lang="es-VE" dirty="0"/>
                  <a:t>f(x)= </a:t>
                </a:r>
                <a:r>
                  <a:rPr lang="es-VE" dirty="0" err="1" smtClean="0"/>
                  <a:t>arccotanx</a:t>
                </a:r>
                <a:r>
                  <a:rPr lang="es-VE" dirty="0" smtClean="0"/>
                  <a:t> </a:t>
                </a:r>
                <a:r>
                  <a:rPr lang="es-VE" dirty="0"/>
                  <a:t>entonces  f’(x</a:t>
                </a:r>
                <a:r>
                  <a:rPr lang="es-VE" dirty="0" smtClean="0"/>
                  <a:t>)=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V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59340"/>
                <a:ext cx="6096000" cy="4074320"/>
              </a:xfrm>
              <a:prstGeom prst="rect">
                <a:avLst/>
              </a:prstGeom>
              <a:blipFill rotWithShape="0"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0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553148" y="636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540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Propiedades de la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563444" y="2614109"/>
                <a:ext cx="9638852" cy="3835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400" dirty="0" smtClean="0"/>
                  <a:t>[f(x).g(x) ]’ = </a:t>
                </a:r>
                <a:r>
                  <a:rPr lang="es-VE" sz="2400" dirty="0"/>
                  <a:t>f(x</a:t>
                </a:r>
                <a:r>
                  <a:rPr lang="es-VE" sz="2400" dirty="0" smtClean="0"/>
                  <a:t>).’g(x) + f(x). g(x)’</a:t>
                </a:r>
              </a:p>
              <a:p>
                <a:endParaRPr lang="es-VE" sz="2400" dirty="0"/>
              </a:p>
              <a:p>
                <a:endParaRPr lang="es-VE" dirty="0" smtClean="0"/>
              </a:p>
              <a:p>
                <a:r>
                  <a:rPr lang="es-VE" sz="2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VE" sz="2400" dirty="0" smtClean="0"/>
                  <a:t> )’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VE" sz="2400" dirty="0"/>
                          <m:t>f</m:t>
                        </m:r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).’</m:t>
                        </m:r>
                        <m:r>
                          <m:rPr>
                            <m:nor/>
                          </m:rPr>
                          <a:rPr lang="es-VE" sz="2400" dirty="0"/>
                          <m:t>g</m:t>
                        </m:r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) + </m:t>
                        </m:r>
                        <m:r>
                          <m:rPr>
                            <m:nor/>
                          </m:rPr>
                          <a:rPr lang="es-VE" sz="2400" dirty="0"/>
                          <m:t>f</m:t>
                        </m:r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). </m:t>
                        </m:r>
                        <m:r>
                          <m:rPr>
                            <m:nor/>
                          </m:rPr>
                          <a:rPr lang="es-VE" sz="2400" dirty="0"/>
                          <m:t>g</m:t>
                        </m:r>
                        <m:r>
                          <m:rPr>
                            <m:nor/>
                          </m:rPr>
                          <a:rPr lang="es-VE" sz="2400" dirty="0"/>
                          <m:t>(</m:t>
                        </m:r>
                        <m:r>
                          <m:rPr>
                            <m:nor/>
                          </m:rPr>
                          <a:rPr lang="es-VE" sz="2400" dirty="0"/>
                          <m:t>x</m:t>
                        </m:r>
                        <m:r>
                          <m:rPr>
                            <m:nor/>
                          </m:rPr>
                          <a:rPr lang="es-VE" sz="2400" dirty="0"/>
                          <m:t>)’ </m:t>
                        </m:r>
                      </m:num>
                      <m:den>
                        <m:sSup>
                          <m:sSupPr>
                            <m:ctrlPr>
                              <a:rPr lang="es-VE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s-VE" sz="24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s-VE" sz="24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s-VE" sz="2400" b="0" i="0" dirty="0" smtClean="0"/>
                              <m:t>)</m:t>
                            </m:r>
                            <m:r>
                              <a:rPr lang="es-VE" sz="2400" b="0" i="1" dirty="0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  <m:sup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VE" sz="2400" dirty="0" smtClean="0"/>
              </a:p>
              <a:p>
                <a:endParaRPr lang="es-VE" sz="2400" dirty="0"/>
              </a:p>
              <a:p>
                <a:endParaRPr lang="es-VE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VE" sz="2400" dirty="0" smtClean="0"/>
                  <a:t> ] ‘  = g(x)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sz="2400" dirty="0" smtClean="0"/>
                  <a:t>  f(x)’ + g(x) 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VE" sz="2400" dirty="0" smtClean="0"/>
                  <a:t> . </a:t>
                </a:r>
                <a:r>
                  <a:rPr lang="es-VE" sz="2400" dirty="0" err="1" smtClean="0"/>
                  <a:t>lnf</a:t>
                </a:r>
                <a:r>
                  <a:rPr lang="es-VE" sz="2400" dirty="0" smtClean="0"/>
                  <a:t>(x)</a:t>
                </a:r>
              </a:p>
              <a:p>
                <a:endParaRPr lang="es-VE" dirty="0"/>
              </a:p>
              <a:p>
                <a:endParaRPr lang="es-VE" dirty="0" smtClean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44" y="2614109"/>
                <a:ext cx="9638852" cy="3835794"/>
              </a:xfrm>
              <a:prstGeom prst="rect">
                <a:avLst/>
              </a:prstGeom>
              <a:blipFill rotWithShape="0">
                <a:blip r:embed="rId2"/>
                <a:stretch>
                  <a:fillRect l="-948" t="-127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1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090396" y="1800716"/>
                <a:ext cx="2890856" cy="7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V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VE" sz="4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s-VE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VE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V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VE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VE" sz="40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96" y="1800716"/>
                <a:ext cx="2890856" cy="7001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237591" y="3220665"/>
                <a:ext cx="4206240" cy="7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VE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s-V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VE" sz="3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VE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V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VE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VE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VE" sz="36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VE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VE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VE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VE" sz="36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91" y="3220665"/>
                <a:ext cx="4206240" cy="722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360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769</TotalTime>
  <Words>325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Gothic</vt:lpstr>
      <vt:lpstr>Courier New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35</cp:revision>
  <dcterms:created xsi:type="dcterms:W3CDTF">2020-08-12T22:05:17Z</dcterms:created>
  <dcterms:modified xsi:type="dcterms:W3CDTF">2020-10-11T19:04:05Z</dcterms:modified>
</cp:coreProperties>
</file>