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68" r:id="rId7"/>
    <p:sldId id="263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500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862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18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17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6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45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299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314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07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41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59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7226-CB4C-440D-9E1D-0A0D4804905F}" type="datetimeFigureOut">
              <a:rPr lang="es-VE" smtClean="0"/>
              <a:t>27/11/2020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88F1-F4ED-4E14-90D9-8707CE25D0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96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0190" y="1353688"/>
            <a:ext cx="606768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DERIVADAS DE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FUNCIONES 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TRIGONOMETRICAS </a:t>
            </a:r>
          </a:p>
        </p:txBody>
      </p:sp>
    </p:spTree>
    <p:extLst>
      <p:ext uri="{BB962C8B-B14F-4D97-AF65-F5344CB8AC3E}">
        <p14:creationId xmlns:p14="http://schemas.microsoft.com/office/powerpoint/2010/main" val="16648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25501" y="1095504"/>
            <a:ext cx="3325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43954" y="2624867"/>
            <a:ext cx="7304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VE" sz="4400" dirty="0" smtClean="0"/>
              <a:t>CALCULAR LAS DERIVADAS DE FUNCIONES TRIGONOMETRICAS</a:t>
            </a:r>
          </a:p>
        </p:txBody>
      </p:sp>
    </p:spTree>
    <p:extLst>
      <p:ext uri="{BB962C8B-B14F-4D97-AF65-F5344CB8AC3E}">
        <p14:creationId xmlns:p14="http://schemas.microsoft.com/office/powerpoint/2010/main" val="24915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6773" y="536106"/>
            <a:ext cx="51960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CONOCIMIENTOS</a:t>
            </a:r>
          </a:p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PREVIOS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43954" y="2624867"/>
            <a:ext cx="73044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3200" dirty="0" smtClean="0"/>
              <a:t>CONOCIMIENTOS TRIGONOMETRICOS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3200" dirty="0" smtClean="0"/>
              <a:t>CONOCER LAS FORMULAS DE LAS DERIVADAS BASICAS DE FUNCIONES TRIGONOMETRICAS </a:t>
            </a:r>
          </a:p>
        </p:txBody>
      </p:sp>
    </p:spTree>
    <p:extLst>
      <p:ext uri="{BB962C8B-B14F-4D97-AF65-F5344CB8AC3E}">
        <p14:creationId xmlns:p14="http://schemas.microsoft.com/office/powerpoint/2010/main" val="26420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693" y="138074"/>
            <a:ext cx="1030583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ALGORITMO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PARA CÁLCULO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 DERIVADAS TRIGONOMETRICAS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30475" y="3722146"/>
            <a:ext cx="630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VE" dirty="0" smtClean="0"/>
              <a:t>OBSERVAR EL EJERCICIO </a:t>
            </a:r>
          </a:p>
          <a:p>
            <a:pPr marL="342900" indent="-342900">
              <a:buAutoNum type="arabicPeriod"/>
            </a:pPr>
            <a:r>
              <a:rPr lang="es-VE" dirty="0" smtClean="0"/>
              <a:t>SI ES UN PRODUCTO DE DERIVADAS O UN COCIENTE DE DERIVADAS O UNA FUNCION COMPUESTA</a:t>
            </a:r>
          </a:p>
          <a:p>
            <a:pPr marL="342900" indent="-342900">
              <a:buAutoNum type="arabicPeriod"/>
            </a:pPr>
            <a:r>
              <a:rPr lang="es-VE" dirty="0" smtClean="0"/>
              <a:t>SI ES POSIBLE SIMPLIFICAR A UNA MAS SENCILLA POR UNA IDENTIDAD TRIGONOMETRICA</a:t>
            </a:r>
          </a:p>
          <a:p>
            <a:pPr marL="342900" indent="-342900">
              <a:buAutoNum type="arabicPeriod"/>
            </a:pPr>
            <a:r>
              <a:rPr lang="es-VE" dirty="0" smtClean="0"/>
              <a:t>PROCEDE A DERIVAR RECORDANDO LAS DERIVADAS FUNDAMENTEALES TRIGONOMETRICAS Y TAMBIEN LAS FORMULAS DE DERIVADAS GENERALES</a:t>
            </a:r>
          </a:p>
          <a:p>
            <a:pPr marL="342900" indent="-342900">
              <a:buAutoNum type="arabicPeriod"/>
            </a:pPr>
            <a:r>
              <a:rPr lang="es-VE" dirty="0" smtClean="0"/>
              <a:t>AL FINAL PROCEDE A SIMPLIFICAR LA EXPRESION.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2995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94426" y="858837"/>
            <a:ext cx="2523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819078" y="1888870"/>
                <a:ext cx="14701460" cy="503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/>
                  <a:t>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𝑡𝑔𝑥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s-VE" dirty="0" smtClean="0"/>
                  <a:t>x</a:t>
                </a:r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Paso I: Observo que es una suma de derivadas donde la primera  hay   que aplicar regla    </a:t>
                </a: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de   la  cadena</a:t>
                </a:r>
                <a:endParaRPr lang="es-V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 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− 3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+1 </a:t>
                </a: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Paso III Simplifico y sustituyo por identidad trigonométrica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sup>
                        </m:s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dirty="0" smtClean="0">
                    <a:latin typeface="Cambria Math" panose="02040503050406030204" pitchFamily="18" charset="0"/>
                  </a:rPr>
                  <a:t>  </a:t>
                </a:r>
                <a:r>
                  <a:rPr lang="es-VE" b="0" i="0" dirty="0" smtClean="0">
                    <a:latin typeface="Cambria Math" panose="02040503050406030204" pitchFamily="18" charset="0"/>
                  </a:rPr>
                  <a:t>-1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endParaRPr lang="es-VE" dirty="0" smtClean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4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 + 1-1</a:t>
                </a:r>
              </a:p>
              <a:p>
                <a:endParaRPr lang="es-VE" b="0" i="0" dirty="0" smtClean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b="0" i="0" dirty="0" smtClean="0">
                    <a:latin typeface="Cambria Math" panose="02040503050406030204" pitchFamily="18" charset="0"/>
                  </a:rPr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b="0" i="0" dirty="0" smtClean="0">
                  <a:latin typeface="Cambria Math" panose="02040503050406030204" pitchFamily="18" charset="0"/>
                </a:endParaRPr>
              </a:p>
              <a:p>
                <a:endParaRPr lang="es-VE" dirty="0">
                  <a:latin typeface="Cambria Math" panose="02040503050406030204" pitchFamily="18" charset="0"/>
                </a:endParaRPr>
              </a:p>
              <a:p>
                <a:r>
                  <a:rPr lang="es-VE" b="0" i="0" dirty="0" smtClean="0">
                    <a:latin typeface="Cambria Math" panose="02040503050406030204" pitchFamily="18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8" y="1888870"/>
                <a:ext cx="14701460" cy="5033044"/>
              </a:xfrm>
              <a:prstGeom prst="rect">
                <a:avLst/>
              </a:prstGeom>
              <a:blipFill rotWithShape="0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123303" y="2562398"/>
                <a:ext cx="6096000" cy="39923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VE" dirty="0"/>
                  <a:t>1.-  f(x)=f(x)=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cosx</m:t>
                    </m:r>
                    <m:r>
                      <a:rPr lang="es-VE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Sol</m:t>
                    </m:r>
                    <m:r>
                      <a:rPr lang="es-VE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VE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s-VE" dirty="0">
                            <a:latin typeface="Cambria Math" panose="02040503050406030204" pitchFamily="18" charset="0"/>
                          </a:rPr>
                          <m:t>cosx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𝑥𝑠𝑒𝑛𝑥</m:t>
                        </m:r>
                      </m:e>
                    </m:d>
                  </m:oMath>
                </a14:m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2.-f(x)= </a:t>
                </a:r>
                <a:r>
                  <a:rPr lang="es-VE" dirty="0" err="1"/>
                  <a:t>sentgx+cosx</a:t>
                </a:r>
                <a:r>
                  <a:rPr lang="es-VE" dirty="0"/>
                  <a:t>                                Sol.   </a:t>
                </a:r>
                <a:r>
                  <a:rPr lang="es-VE" dirty="0" err="1"/>
                  <a:t>tgx.senx</a:t>
                </a:r>
                <a:endParaRPr lang="es-VE" dirty="0"/>
              </a:p>
              <a:p>
                <a:r>
                  <a:rPr lang="es-VE" dirty="0"/>
                  <a:t>                                  </a:t>
                </a:r>
              </a:p>
              <a:p>
                <a:r>
                  <a:rPr lang="es-VE" dirty="0"/>
                  <a:t>3.- 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𝑡𝑔𝑥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VE" dirty="0"/>
                  <a:t>x</a:t>
                </a:r>
              </a:p>
              <a:p>
                <a:endParaRPr lang="es-VE" dirty="0"/>
              </a:p>
              <a:p>
                <a:r>
                  <a:rPr lang="es-VE" dirty="0"/>
                  <a:t>´</a:t>
                </a:r>
                <a:endParaRPr lang="es-VE" dirty="0"/>
              </a:p>
              <a:p>
                <a:r>
                  <a:rPr lang="es-VE" dirty="0"/>
                  <a:t>4.- 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𝑐𝑜𝑠𝑥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      </m:t>
                        </m:r>
                      </m:den>
                    </m:f>
                    <m:r>
                      <a:rPr lang="es-VE" i="1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.    − </m:t>
                    </m:r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VE">
                                <a:latin typeface="Cambria Math" panose="02040503050406030204" pitchFamily="18" charset="0"/>
                              </a:rPr>
                              <m:t>sen</m:t>
                            </m:r>
                          </m:e>
                          <m:sup>
                            <m:r>
                              <a:rPr lang="es-VE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VE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5.-    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s-VE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s-VE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     Sol.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s-VE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s-VE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+sen2x)</a:t>
                </a: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03" y="2562398"/>
                <a:ext cx="6096000" cy="3992311"/>
              </a:xfrm>
              <a:prstGeom prst="rect">
                <a:avLst/>
              </a:prstGeom>
              <a:blipFill rotWithShape="0">
                <a:blip r:embed="rId2"/>
                <a:stretch>
                  <a:fillRect l="-900" t="-76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061302" y="759318"/>
            <a:ext cx="31505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Ejercicios</a:t>
            </a:r>
            <a:endParaRPr lang="es-E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8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10670" y="600653"/>
            <a:ext cx="2851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947134" y="1699709"/>
                <a:ext cx="8315661" cy="398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6.- 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VE" b="0" i="0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Sol</m:t>
                    </m:r>
                    <m:r>
                      <a:rPr lang="es-VE" b="0" i="0" smtClean="0">
                        <a:latin typeface="Cambria Math" panose="02040503050406030204" pitchFamily="18" charset="0"/>
                      </a:rPr>
                      <m:t>.−</m:t>
                    </m:r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sen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VE" b="0" dirty="0" smtClean="0"/>
              </a:p>
              <a:p>
                <a:endParaRPr lang="es-VE" b="0" dirty="0" smtClean="0"/>
              </a:p>
              <a:p>
                <a:r>
                  <a:rPr lang="es-VE" dirty="0" smtClean="0"/>
                  <a:t>7.-    f(x)= </a:t>
                </a:r>
                <a14:m>
                  <m:oMath xmlns:m="http://schemas.openxmlformats.org/officeDocument/2006/math"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den>
                    </m:f>
                  </m:oMath>
                </a14:m>
                <a:endParaRPr lang="es-VE" dirty="0" smtClean="0"/>
              </a:p>
              <a:p>
                <a:r>
                  <a:rPr lang="es-VE" dirty="0" smtClean="0"/>
                  <a:t>                                  </a:t>
                </a:r>
              </a:p>
              <a:p>
                <a:r>
                  <a:rPr lang="es-VE" dirty="0" smtClean="0"/>
                  <a:t>8.- f(x)=</a:t>
                </a:r>
                <a14:m>
                  <m:oMath xmlns:m="http://schemas.openxmlformats.org/officeDocument/2006/math"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V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. −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𝑠𝑒𝑐𝑥</m:t>
                    </m:r>
                  </m:oMath>
                </a14:m>
                <a:endParaRPr lang="es-VE" dirty="0" smtClean="0"/>
              </a:p>
              <a:p>
                <a:r>
                  <a:rPr lang="es-VE" dirty="0"/>
                  <a:t>´</a:t>
                </a:r>
                <a:endParaRPr lang="es-VE" dirty="0" smtClean="0"/>
              </a:p>
              <a:p>
                <a:r>
                  <a:rPr lang="es-VE" dirty="0" smtClean="0"/>
                  <a:t>9.- 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s-V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m:rPr>
                                <m:sty m:val="p"/>
                              </m:rPr>
                              <a:rPr lang="es-V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s-VE" b="0" i="1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CSCS2X</a:t>
                </a: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10.-    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VE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(2</m:t>
                    </m:r>
                    <m:r>
                      <a:rPr lang="es-VE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VE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)                                 Sol.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sen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sen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VE" i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VE" b="0" i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V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34" y="1699709"/>
                <a:ext cx="8315661" cy="3983013"/>
              </a:xfrm>
              <a:prstGeom prst="rect">
                <a:avLst/>
              </a:prstGeom>
              <a:blipFill rotWithShape="0"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495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100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19</cp:revision>
  <dcterms:created xsi:type="dcterms:W3CDTF">2020-10-09T16:42:17Z</dcterms:created>
  <dcterms:modified xsi:type="dcterms:W3CDTF">2020-11-27T09:38:58Z</dcterms:modified>
</cp:coreProperties>
</file>