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5" r:id="rId6"/>
    <p:sldId id="260" r:id="rId7"/>
    <p:sldId id="268" r:id="rId8"/>
    <p:sldId id="261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500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862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18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173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968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45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299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314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070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41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859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7226-CB4C-440D-9E1D-0A0D4804905F}" type="datetimeFigureOut">
              <a:rPr lang="es-VE" smtClean="0"/>
              <a:t>11/10/2020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961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50190" y="1353688"/>
            <a:ext cx="606768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DERIVADAS DE 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FUNCIONES 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TRIGONOMETRICAS 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INVERSAS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8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25501" y="1095504"/>
            <a:ext cx="3325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OBJETIVOS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43954" y="2624867"/>
            <a:ext cx="730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CALCULAR </a:t>
            </a:r>
            <a:r>
              <a:rPr lang="es-VE" dirty="0" smtClean="0"/>
              <a:t>LAS DERIVADAS DE FUNCIONES TRIGONOMETRICAS INVERSAS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915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96773" y="536106"/>
            <a:ext cx="51960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CONOCIMIENTOS</a:t>
            </a:r>
          </a:p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PREVIOS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43954" y="2624867"/>
            <a:ext cx="730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CONOCER </a:t>
            </a:r>
            <a:r>
              <a:rPr lang="es-VE" dirty="0" smtClean="0"/>
              <a:t>LAS FORMULAS DE LAS DERIVADAS BASICAS DE LAS FUNCIONES INVERSAS TRIGONOMETRICAS</a:t>
            </a:r>
          </a:p>
        </p:txBody>
      </p:sp>
    </p:spTree>
    <p:extLst>
      <p:ext uri="{BB962C8B-B14F-4D97-AF65-F5344CB8AC3E}">
        <p14:creationId xmlns:p14="http://schemas.microsoft.com/office/powerpoint/2010/main" val="26420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57535" y="138074"/>
            <a:ext cx="615816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ALGORITMO</a:t>
            </a:r>
          </a:p>
          <a:p>
            <a:pPr algn="ctr"/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PARA CÁLCULO</a:t>
            </a:r>
          </a:p>
          <a:p>
            <a:pPr algn="ctr"/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 DERIVADAS de funciones</a:t>
            </a:r>
          </a:p>
          <a:p>
            <a:pPr algn="ctr"/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inversas trigonométricas</a:t>
            </a:r>
            <a:endParaRPr lang="es-E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30475" y="3722146"/>
            <a:ext cx="6303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VE" dirty="0" smtClean="0"/>
              <a:t>OBSERVAR EL EJERCICIO </a:t>
            </a:r>
          </a:p>
          <a:p>
            <a:pPr marL="342900" indent="-342900">
              <a:buAutoNum type="arabicPeriod"/>
            </a:pPr>
            <a:r>
              <a:rPr lang="es-VE" dirty="0" smtClean="0"/>
              <a:t>SI ES UN PRODUCTO DE DERIVADAS O UN COCIENTE DE DERIVADAS O UNA FUNCION COMPUESTA</a:t>
            </a:r>
          </a:p>
          <a:p>
            <a:pPr marL="342900" indent="-342900">
              <a:buAutoNum type="arabicPeriod"/>
            </a:pPr>
            <a:r>
              <a:rPr lang="es-VE" dirty="0" smtClean="0"/>
              <a:t>PROCEDE A DERIVAR RECORDANDO LAS DERIVADAS FUNDAMENTEALES TRIGONOMETRICAS inversas Y TAMBIEN LAS FORMULAS DE DERIVADAS GENERALES</a:t>
            </a:r>
          </a:p>
          <a:p>
            <a:pPr marL="342900" indent="-342900">
              <a:buAutoNum type="arabicPeriod"/>
            </a:pPr>
            <a:r>
              <a:rPr lang="es-VE" dirty="0" smtClean="0"/>
              <a:t>AL FINAL PROCEDE A SIMPLIFICAR LA EXPRESION.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899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40350" y="858837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819078" y="1888870"/>
                <a:ext cx="14701460" cy="503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/>
                  <a:t>f(x)=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𝑡𝑔𝑥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s-VE" dirty="0" smtClean="0"/>
                  <a:t>x</a:t>
                </a:r>
                <a:endParaRPr lang="es-VE" dirty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Paso I: Observo que es una suma de derivadas donde la primera  hay   que aplicar regla    </a:t>
                </a: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de   la  cadena</a:t>
                </a:r>
                <a:endParaRPr lang="es-VE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(x)= 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− 3</m:t>
                    </m:r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+1 </a:t>
                </a: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Paso III Simplifico y sustituyo por identidad trigonométrica</a:t>
                </a:r>
              </a:p>
              <a:p>
                <a:endParaRPr lang="es-VE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sup>
                        </m:s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VE" dirty="0" smtClean="0">
                    <a:latin typeface="Cambria Math" panose="02040503050406030204" pitchFamily="18" charset="0"/>
                  </a:rPr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sup>
                        </m:s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VE" dirty="0" smtClean="0">
                    <a:latin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sup>
                        </m:s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VE" dirty="0" smtClean="0">
                    <a:latin typeface="Cambria Math" panose="02040503050406030204" pitchFamily="18" charset="0"/>
                  </a:rPr>
                  <a:t>  </a:t>
                </a:r>
                <a:r>
                  <a:rPr lang="es-VE" b="0" i="0" dirty="0" smtClean="0">
                    <a:latin typeface="Cambria Math" panose="02040503050406030204" pitchFamily="18" charset="0"/>
                  </a:rPr>
                  <a:t>-1</a:t>
                </a:r>
              </a:p>
              <a:p>
                <a:endParaRPr lang="es-VE" dirty="0">
                  <a:latin typeface="Cambria Math" panose="02040503050406030204" pitchFamily="18" charset="0"/>
                </a:endParaRPr>
              </a:p>
              <a:p>
                <a:endParaRPr lang="es-VE" dirty="0" smtClean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(x)=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 + 1-1</a:t>
                </a:r>
              </a:p>
              <a:p>
                <a:endParaRPr lang="es-VE" b="0" i="0" dirty="0" smtClean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es-VE" dirty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46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VE" b="0" i="0" dirty="0" smtClean="0">
                  <a:latin typeface="Cambria Math" panose="02040503050406030204" pitchFamily="18" charset="0"/>
                </a:endParaRPr>
              </a:p>
              <a:p>
                <a:endParaRPr lang="es-VE" dirty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78" y="1888870"/>
                <a:ext cx="14701460" cy="5033044"/>
              </a:xfrm>
              <a:prstGeom prst="rect">
                <a:avLst/>
              </a:prstGeom>
              <a:blipFill rotWithShape="0"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510890" y="94026"/>
            <a:ext cx="1065578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Ejercicios de Funciones Inversas </a:t>
            </a:r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Trigonométricas</a:t>
            </a:r>
            <a:endParaRPr lang="es-ES" sz="54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564075" y="2453471"/>
                <a:ext cx="8315661" cy="371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V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arctg</m:t>
                    </m:r>
                    <m:r>
                      <a:rPr lang="es-VE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𝑐𝑜𝑠𝑥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𝑐𝑜𝑠𝑥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s-VE" b="0" i="0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Sol</m:t>
                    </m:r>
                    <m:r>
                      <a:rPr lang="es-VE" b="0" i="0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b="0" dirty="0" smtClean="0"/>
              </a:p>
              <a:p>
                <a:endParaRPr lang="es-VE" b="0" dirty="0" smtClean="0"/>
              </a:p>
              <a:p>
                <a:r>
                  <a:rPr lang="es-VE" dirty="0" smtClean="0"/>
                  <a:t>2.-y= 2xarctg (2x) – </a:t>
                </a:r>
                <a:r>
                  <a:rPr lang="es-VE" dirty="0" err="1" smtClean="0"/>
                  <a:t>ln</a:t>
                </a:r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1+4</m:t>
                            </m:r>
                            <m:sSup>
                              <m:sSupPr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  <m:r>
                      <a:rPr lang="es-VE" b="0" i="1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s-VE" dirty="0" smtClean="0"/>
                  <a:t>Sol.   2arctg2x</a:t>
                </a:r>
              </a:p>
              <a:p>
                <a:r>
                  <a:rPr lang="es-VE" dirty="0" smtClean="0"/>
                  <a:t>                                  </a:t>
                </a:r>
              </a:p>
              <a:p>
                <a:r>
                  <a:rPr lang="es-VE" dirty="0" smtClean="0"/>
                  <a:t>3.- 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𝑎𝑟𝑐𝑡𝑔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smtClean="0">
                        <a:latin typeface="Cambria Math" panose="02040503050406030204" pitchFamily="18" charset="0"/>
                      </a:rPr>
                      <m:t>𝑎𝑟𝑐𝑜𝑡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VE" dirty="0" smtClean="0"/>
                  <a:t>2x 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𝑎𝑟𝑐𝑜𝑡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s-VE" dirty="0" smtClean="0"/>
              </a:p>
              <a:p>
                <a:r>
                  <a:rPr lang="es-VE" dirty="0" smtClean="0"/>
                  <a:t>´</a:t>
                </a:r>
              </a:p>
              <a:p>
                <a:r>
                  <a:rPr lang="es-VE" dirty="0" smtClean="0"/>
                  <a:t>4.- y= </a:t>
                </a:r>
                <a:r>
                  <a:rPr lang="es-VE" dirty="0" err="1" smtClean="0"/>
                  <a:t>arcsen</a:t>
                </a:r>
                <a:r>
                  <a:rPr lang="es-VE" dirty="0" smtClean="0"/>
                  <a:t>(x)+ </a:t>
                </a:r>
                <a:r>
                  <a:rPr lang="es-VE" dirty="0" err="1" smtClean="0"/>
                  <a:t>arcsen</a:t>
                </a:r>
                <a:r>
                  <a:rPr lang="es-VE" dirty="0" smtClean="0"/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         Sol. 0</a:t>
                </a: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5.-     y=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VE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s-VE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VE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VE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s-VE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Sol.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75" y="2453471"/>
                <a:ext cx="8315661" cy="3712170"/>
              </a:xfrm>
              <a:prstGeom prst="rect">
                <a:avLst/>
              </a:prstGeom>
              <a:blipFill rotWithShape="0"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01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527005" y="1702450"/>
                <a:ext cx="8315661" cy="504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6.-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V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s-VE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s-VE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VE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s-VE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s-VE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Sol</m:t>
                    </m:r>
                    <m:r>
                      <a:rPr lang="es-VE" b="0" i="0" smtClean="0">
                        <a:latin typeface="Cambria Math" panose="02040503050406030204" pitchFamily="18" charset="0"/>
                      </a:rPr>
                      <m:t>. −</m:t>
                    </m:r>
                    <m:f>
                      <m:f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b="0" dirty="0" smtClean="0"/>
              </a:p>
              <a:p>
                <a:endParaRPr lang="es-VE" b="0" dirty="0" smtClean="0"/>
              </a:p>
              <a:p>
                <a:r>
                  <a:rPr lang="es-VE" dirty="0" smtClean="0"/>
                  <a:t>7.-</a:t>
                </a:r>
                <a:r>
                  <a:rPr lang="es-VE" dirty="0" smtClean="0"/>
                  <a:t>y</a:t>
                </a:r>
                <a:r>
                  <a:rPr lang="es-VE" dirty="0"/>
                  <a:t>= </a:t>
                </a:r>
                <a:r>
                  <a:rPr lang="es-VE" dirty="0" err="1"/>
                  <a:t>arcsec</a:t>
                </a:r>
                <a:r>
                  <a:rPr lang="es-VE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 smtClean="0"/>
                  <a:t>)                                                                           Sol. </a:t>
                </a:r>
                <a14:m>
                  <m:oMath xmlns:m="http://schemas.openxmlformats.org/officeDocument/2006/math">
                    <m:r>
                      <a:rPr lang="es-VE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𝑙𝑛𝑥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dirty="0" smtClean="0"/>
                  <a:t>  </a:t>
                </a:r>
              </a:p>
              <a:p>
                <a:r>
                  <a:rPr lang="es-VE" dirty="0" smtClean="0"/>
                  <a:t>                                                                                                                             </a:t>
                </a:r>
              </a:p>
              <a:p>
                <a:r>
                  <a:rPr lang="es-VE" dirty="0"/>
                  <a:t> </a:t>
                </a:r>
                <a:r>
                  <a:rPr lang="es-VE" dirty="0" smtClean="0"/>
                  <a:t>8.- y= </a:t>
                </a:r>
                <a:r>
                  <a:rPr lang="es-VE" dirty="0" err="1" smtClean="0"/>
                  <a:t>arctg</a:t>
                </a:r>
                <a:r>
                  <a:rPr lang="es-VE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VE" dirty="0" smtClean="0"/>
                  <a:t> )         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>
                        <a:latin typeface="Cambria Math" panose="02040503050406030204" pitchFamily="18" charset="0"/>
                      </a:rPr>
                      <m:t>Sol</m:t>
                    </m:r>
                    <m:r>
                      <a:rPr lang="es-VE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s-VE" dirty="0" smtClean="0"/>
              </a:p>
              <a:p>
                <a:r>
                  <a:rPr lang="es-VE" dirty="0" smtClean="0"/>
                  <a:t>                                  </a:t>
                </a:r>
              </a:p>
              <a:p>
                <a:r>
                  <a:rPr lang="es-VE" dirty="0" smtClean="0"/>
                  <a:t>9- </a:t>
                </a:r>
                <a:r>
                  <a:rPr lang="es-VE" dirty="0" smtClean="0"/>
                  <a:t>f(x)=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>
                        <a:latin typeface="Cambria Math" panose="02040503050406030204" pitchFamily="18" charset="0"/>
                      </a:rPr>
                      <m:t>ln</m:t>
                    </m:r>
                    <m:r>
                      <a:rPr lang="es-VE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s-V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VE" dirty="0" smtClean="0"/>
                  <a:t> (1-lna)</a:t>
                </a:r>
                <a:endParaRPr lang="es-VE" dirty="0" smtClean="0"/>
              </a:p>
              <a:p>
                <a:r>
                  <a:rPr lang="es-VE" dirty="0" smtClean="0"/>
                  <a:t>´</a:t>
                </a:r>
              </a:p>
              <a:p>
                <a:r>
                  <a:rPr lang="es-VE" dirty="0" smtClean="0"/>
                  <a:t>10.- </a:t>
                </a:r>
                <a:r>
                  <a:rPr lang="es-VE" dirty="0" smtClean="0"/>
                  <a:t>y</a:t>
                </a:r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                                          Sol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s-VE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+1  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VE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</m:e>
                        </m:d>
                      </m:e>
                    </m:d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                  </a:t>
                </a:r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11.-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>
                        <a:latin typeface="Cambria Math" panose="02040503050406030204" pitchFamily="18" charset="0"/>
                      </a:rPr>
                      <m:t>y</m:t>
                    </m:r>
                    <m:r>
                      <a:rPr lang="es-V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VE">
                        <a:latin typeface="Cambria Math" panose="02040503050406030204" pitchFamily="18" charset="0"/>
                      </a:rPr>
                      <m:t>ln</m:t>
                    </m:r>
                    <m:r>
                      <a:rPr lang="es-VE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𝑠𝑒𝑛𝑥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−4 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𝑎𝑟𝑐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𝑠𝑒𝑛𝑥</m:t>
                        </m:r>
                      </m:e>
                    </m:d>
                    <m:r>
                      <a:rPr lang="es-VE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Sol.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VE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𝑠𝑒𝑛𝑥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s-VE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s-VE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rad>
                        <m: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d>
                          <m:d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𝑠𝑒𝑛𝑥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−4 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𝑎𝑟𝑐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𝑠𝑒𝑛𝑥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s-VE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s-VE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rad>
                      </m:den>
                    </m:f>
                  </m:oMath>
                </a14:m>
                <a:endPara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12.- 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+  </a:t>
                </a:r>
                <a:r>
                  <a:rPr lang="es-VE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arctg</a:t>
                </a:r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VE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                     Sol. </a:t>
                </a:r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14:m>
                  <m:oMath xmlns:m="http://schemas.openxmlformats.org/officeDocument/2006/math">
                    <m:r>
                      <a:rPr lang="es-VE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VE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05" y="1702450"/>
                <a:ext cx="8315661" cy="5046831"/>
              </a:xfrm>
              <a:prstGeom prst="rect">
                <a:avLst/>
              </a:prstGeom>
              <a:blipFill rotWithShape="0">
                <a:blip r:embed="rId2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1898821" y="132790"/>
            <a:ext cx="82460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800" b="1" dirty="0">
                <a:ln w="12700">
                  <a:solidFill>
                    <a:srgbClr val="5B9BD5"/>
                  </a:solidFill>
                  <a:prstDash val="solid"/>
                </a:ln>
                <a:pattFill prst="pct50">
                  <a:fgClr>
                    <a:srgbClr val="5B9BD5"/>
                  </a:fgClr>
                  <a:bgClr>
                    <a:srgbClr val="5B9BD5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5B9BD5"/>
                  </a:outerShdw>
                </a:effectLst>
              </a:rPr>
              <a:t>Ejercicios de Funciones Inversas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331198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75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97</Words>
  <Application>Microsoft Office PowerPoint</Application>
  <PresentationFormat>Panorámica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24</cp:revision>
  <dcterms:created xsi:type="dcterms:W3CDTF">2020-10-09T16:42:17Z</dcterms:created>
  <dcterms:modified xsi:type="dcterms:W3CDTF">2020-10-11T18:56:46Z</dcterms:modified>
</cp:coreProperties>
</file>