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5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1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0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5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8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9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05542" y="1571022"/>
            <a:ext cx="445506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Derivar 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Función </a:t>
            </a:r>
          </a:p>
          <a:p>
            <a:pPr algn="ctr"/>
            <a:r>
              <a:rPr lang="es-E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Logaritmicas</a:t>
            </a:r>
            <a:endParaRPr lang="es-ES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0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95176" y="1642368"/>
            <a:ext cx="8462573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OBJETIVOS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 es una derivada logarítmica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Calcular Derivadas logarítmicas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61502" y="68355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s-ES" sz="5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Conocimientos previos</a:t>
            </a:r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 algn="ctr"/>
            <a:endParaRPr lang="es-ES" sz="5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s-ES" sz="36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Propiedades de la Derivadas de la función logarítmica.</a:t>
            </a:r>
            <a:endParaRPr lang="es-ES" sz="32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728120" y="458913"/>
            <a:ext cx="9722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Derivar Función Logarítmica</a:t>
            </a:r>
            <a:endParaRPr lang="es-E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100649" y="2150812"/>
                <a:ext cx="7551869" cy="282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Es aquella función donde  observas que posee logaritmos .</a:t>
                </a:r>
              </a:p>
              <a:p>
                <a:endParaRPr lang="es-VE" dirty="0"/>
              </a:p>
              <a:p>
                <a:endParaRPr lang="es-VE" dirty="0"/>
              </a:p>
              <a:p>
                <a:r>
                  <a:rPr lang="es-VE" dirty="0"/>
                  <a:t>f(x)=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nor/>
                      </m:rPr>
                      <a:rPr lang="es-VE" dirty="0"/>
                      <m:t>entonces</m:t>
                    </m:r>
                    <m:r>
                      <m:rPr>
                        <m:nor/>
                      </m:rPr>
                      <a:rPr lang="es-VE" dirty="0"/>
                      <m:t>  </m:t>
                    </m:r>
                    <m:r>
                      <m:rPr>
                        <m:nor/>
                      </m:rPr>
                      <a:rPr lang="es-VE" dirty="0"/>
                      <m:t>f</m:t>
                    </m:r>
                    <m:r>
                      <m:rPr>
                        <m:nor/>
                      </m:rPr>
                      <a:rPr lang="es-VE" dirty="0"/>
                      <m:t>’(</m:t>
                    </m:r>
                    <m:r>
                      <m:rPr>
                        <m:nor/>
                      </m:rPr>
                      <a:rPr lang="es-VE" dirty="0"/>
                      <m:t>x</m:t>
                    </m:r>
                    <m:r>
                      <m:rPr>
                        <m:nor/>
                      </m:rPr>
                      <a:rPr lang="es-VE" dirty="0"/>
                      <m:t>)=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Y cuando la función logarítmica su base no es “e”</a:t>
                </a:r>
              </a:p>
              <a:p>
                <a:endParaRPr lang="es-VE" dirty="0"/>
              </a:p>
              <a:p>
                <a:r>
                  <a:rPr lang="es-VE" dirty="0"/>
                  <a:t> f(x)=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VE" dirty="0"/>
                  <a:t>x       entonces  f’(x)=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s-VE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VE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r>
                              <a:rPr lang="es-VE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s-VE" dirty="0"/>
              </a:p>
              <a:p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9" y="2150812"/>
                <a:ext cx="7551869" cy="2829236"/>
              </a:xfrm>
              <a:prstGeom prst="rect">
                <a:avLst/>
              </a:prstGeom>
              <a:blipFill rotWithShape="0">
                <a:blip r:embed="rId2"/>
                <a:stretch>
                  <a:fillRect l="-727" t="-129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1434429" y="227210"/>
            <a:ext cx="77909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Algoritmo para derivar</a:t>
            </a:r>
          </a:p>
          <a:p>
            <a:pPr algn="ctr"/>
            <a:r>
              <a:rPr lang="es-ES" sz="5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logaritmicamente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29946" y="1981536"/>
            <a:ext cx="77600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 smtClean="0"/>
              <a:t>Observas la función si hay productos, cocientes , o raíces……</a:t>
            </a:r>
          </a:p>
          <a:p>
            <a:pPr marL="342900" indent="-342900">
              <a:buFont typeface="+mj-lt"/>
              <a:buAutoNum type="arabicPeriod"/>
            </a:pPr>
            <a:endParaRPr lang="es-VE" dirty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Derivas  aplicando dichas propiedades</a:t>
            </a:r>
          </a:p>
          <a:p>
            <a:pPr marL="342900" indent="-342900">
              <a:buFont typeface="+mj-lt"/>
              <a:buAutoNum type="arabicPeriod"/>
            </a:pPr>
            <a:endParaRPr lang="es-VE" dirty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Si es logaritmo neperiano recuerda que es una fracción su derivada es decir en el denominador repites lo mismo del numero del logaritmo dependiendo si es neperiano o de otra base.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Si es logaritmo es neperiano colocas en el denominador la expresión igual y en el numerador su derivada.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Si es logaritmo es de cualquier otra base entonces en el denominador vas a colocar la misma expresión del logaritmo multiplicada por el logaritmo neperiano de la base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Y en el numerador vas a colocar la derivada correspondiente</a:t>
            </a:r>
          </a:p>
          <a:p>
            <a:pPr marL="342900" indent="-342900">
              <a:buFont typeface="+mj-lt"/>
              <a:buAutoNum type="arabicPeriod"/>
            </a:pPr>
            <a:endParaRPr lang="es-VE" dirty="0" smtClean="0"/>
          </a:p>
          <a:p>
            <a:pPr marL="342900" indent="-342900">
              <a:buFont typeface="+mj-lt"/>
              <a:buAutoNum type="arabicPeriod"/>
            </a:pPr>
            <a:r>
              <a:rPr lang="es-VE" dirty="0" smtClean="0"/>
              <a:t>Al final si puedes simplificar la expresión a su mínimo resultado, hazlo.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4633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4367466" y="0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EJEMPLO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34066" y="1089565"/>
                <a:ext cx="8402594" cy="500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800" dirty="0" smtClean="0"/>
                  <a:t>y= </a:t>
                </a:r>
                <a14:m>
                  <m:oMath xmlns:m="http://schemas.openxmlformats.org/officeDocument/2006/math">
                    <m:r>
                      <a:rPr lang="es-VE" sz="28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VE" sz="28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sz="2800" dirty="0" smtClean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VE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s-VE" sz="28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bSup>
                  </m:oMath>
                </a14:m>
                <a:endParaRPr lang="es-VE" sz="2800" dirty="0" smtClean="0"/>
              </a:p>
              <a:p>
                <a:endParaRPr lang="es-VE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2800" dirty="0" smtClean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VE" sz="28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num>
                      <m:den>
                        <m:func>
                          <m:func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VE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VE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</m:func>
                        <m:rad>
                          <m:radPr>
                            <m:degHide m:val="on"/>
                            <m:ctrlPr>
                              <a:rPr lang="es-VE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s-VE" sz="2800" dirty="0" smtClean="0"/>
              </a:p>
              <a:p>
                <a:endParaRPr lang="es-VE" sz="2800" dirty="0"/>
              </a:p>
              <a:p>
                <a:endParaRPr lang="es-VE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s-VE" sz="2800" dirty="0" smtClean="0"/>
                  <a:t>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s-V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sz="2800" dirty="0" smtClean="0"/>
              </a:p>
              <a:p>
                <a:endParaRPr lang="es-VE" sz="2800" dirty="0" smtClean="0"/>
              </a:p>
              <a:p>
                <a:endParaRPr lang="es-VE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VE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s-V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s-V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s-V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s-VE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66" y="1089565"/>
                <a:ext cx="8402594" cy="5008743"/>
              </a:xfrm>
              <a:prstGeom prst="rect">
                <a:avLst/>
              </a:prstGeom>
              <a:blipFill rotWithShape="0">
                <a:blip r:embed="rId2"/>
                <a:stretch>
                  <a:fillRect l="-14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983408" y="137637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05232" y="1285103"/>
                <a:ext cx="9255211" cy="4618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 la función exponencial</a:t>
                </a:r>
              </a:p>
              <a:p>
                <a:endParaRPr lang="es-VE" dirty="0"/>
              </a:p>
              <a:p>
                <a:r>
                  <a:rPr lang="es-VE" dirty="0" smtClean="0"/>
                  <a:t>1.-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b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2.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3.  y=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VE" dirty="0" smtClean="0"/>
                  <a:t> -</a:t>
                </a:r>
                <a14:m>
                  <m:oMath xmlns:m="http://schemas.openxmlformats.org/officeDocument/2006/math">
                    <m:r>
                      <a:rPr lang="es-V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4-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sup>
                    </m:sSub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5.-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VE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f>
                          <m:fPr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b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endParaRPr lang="es-VE" dirty="0" smtClean="0"/>
              </a:p>
              <a:p>
                <a:r>
                  <a:rPr lang="es-VE" dirty="0" smtClean="0"/>
                  <a:t>6.-y=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VE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p>
                                  <m:sSupPr>
                                    <m:ctrlP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s-V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285103"/>
                <a:ext cx="9255211" cy="4618124"/>
              </a:xfrm>
              <a:prstGeom prst="rect">
                <a:avLst/>
              </a:prstGeom>
              <a:blipFill rotWithShape="0">
                <a:blip r:embed="rId2"/>
                <a:stretch>
                  <a:fillRect l="-593" t="-793" b="-92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949441" y="1673759"/>
            <a:ext cx="577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000" dirty="0"/>
          </a:p>
          <a:p>
            <a:endParaRPr lang="es-VE" sz="3600" dirty="0"/>
          </a:p>
        </p:txBody>
      </p:sp>
      <p:sp>
        <p:nvSpPr>
          <p:cNvPr id="2" name="Rectángulo 1"/>
          <p:cNvSpPr/>
          <p:nvPr/>
        </p:nvSpPr>
        <p:spPr>
          <a:xfrm>
            <a:off x="3983408" y="137637"/>
            <a:ext cx="3360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Ejercicios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705232" y="1285103"/>
                <a:ext cx="9255211" cy="460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Derivar  la función exponencial</a:t>
                </a:r>
              </a:p>
              <a:p>
                <a:endParaRPr lang="es-VE" dirty="0"/>
              </a:p>
              <a:p>
                <a:r>
                  <a:rPr lang="es-VE" dirty="0" smtClean="0"/>
                  <a:t>7.-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VE" dirty="0" smtClean="0"/>
                  <a:t> </a:t>
                </a:r>
                <a:r>
                  <a:rPr lang="es-VE" dirty="0" err="1" smtClean="0"/>
                  <a:t>ln</a:t>
                </a:r>
                <a:r>
                  <a:rPr lang="es-VE" dirty="0" smtClean="0"/>
                  <a:t> ( 9+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s-VE" dirty="0" smtClean="0"/>
                  <a:t> 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s-VE" dirty="0" smtClean="0"/>
                  <a:t>)</a:t>
                </a:r>
              </a:p>
              <a:p>
                <a:endParaRPr lang="es-VE" dirty="0"/>
              </a:p>
              <a:p>
                <a:r>
                  <a:rPr lang="es-VE" dirty="0" smtClean="0"/>
                  <a:t>8. </a:t>
                </a:r>
                <a14:m>
                  <m:oMath xmlns:m="http://schemas.openxmlformats.org/officeDocument/2006/math"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9.-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10.  y=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b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r>
                  <a:rPr lang="es-VE" dirty="0" smtClean="0"/>
                  <a:t>11-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V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VE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s-V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s-V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  <m:sup>
                                <m:r>
                                  <a:rPr lang="es-VE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s-VE" dirty="0" smtClean="0"/>
              </a:p>
              <a:p>
                <a:endParaRPr lang="es-VE" dirty="0"/>
              </a:p>
              <a:p>
                <a:endParaRPr lang="es-VE" dirty="0"/>
              </a:p>
              <a:p>
                <a:r>
                  <a:rPr lang="es-VE" dirty="0" smtClean="0"/>
                  <a:t>12.  y= 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s-VE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V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V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232" y="1285103"/>
                <a:ext cx="9255211" cy="4609339"/>
              </a:xfrm>
              <a:prstGeom prst="rect">
                <a:avLst/>
              </a:prstGeom>
              <a:blipFill rotWithShape="0">
                <a:blip r:embed="rId2"/>
                <a:stretch>
                  <a:fillRect l="-593" t="-794" b="-105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927</TotalTime>
  <Words>195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55</cp:revision>
  <dcterms:created xsi:type="dcterms:W3CDTF">2020-08-12T22:05:17Z</dcterms:created>
  <dcterms:modified xsi:type="dcterms:W3CDTF">2020-10-11T19:58:17Z</dcterms:modified>
</cp:coreProperties>
</file>