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9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6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00B27-DE4C-4B9E-BB11-B9027034A00F}" type="datetimeFigureOut">
              <a:rPr lang="en-US" smtClean="0"/>
              <a:pPr/>
              <a:t>11/27/2020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452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4739-9812-4A9F-890D-2AD6BA5F6EE8}" type="datetimeFigureOut">
              <a:rPr lang="en-US" smtClean="0"/>
              <a:t>11/27/2020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081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5AC5-A3F8-44AA-BA8F-596CDCC976D3}" type="datetimeFigureOut">
              <a:rPr lang="en-US" smtClean="0"/>
              <a:t>11/27/2020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9534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B183-A821-4095-A363-9EC968635539}" type="datetimeFigureOut">
              <a:rPr lang="en-US" smtClean="0"/>
              <a:t>11/27/2020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726111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01B4-0AA5-45E6-B2E6-5FA4078AEBCF}" type="datetimeFigureOut">
              <a:rPr lang="en-US" smtClean="0"/>
              <a:t>11/27/2020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2579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335C-0450-40D7-8612-B3203BED4F28}" type="datetimeFigureOut">
              <a:rPr lang="en-US" smtClean="0"/>
              <a:t>11/27/2020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4423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A105-2A1C-4284-B4EA-07CF89B1A393}" type="datetimeFigureOut">
              <a:rPr lang="en-US" smtClean="0"/>
              <a:t>11/27/2020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3701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smtClean="0"/>
              <a:t>11/27/2020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0509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smtClean="0"/>
              <a:t>11/27/2020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359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smtClean="0"/>
              <a:t>11/27/2020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240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smtClean="0"/>
              <a:t>11/27/2020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972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smtClean="0"/>
              <a:t>11/27/2020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807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smtClean="0"/>
              <a:t>11/27/2020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679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smtClean="0"/>
              <a:t>11/27/2020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682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smtClean="0"/>
              <a:t>11/27/2020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453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smtClean="0"/>
              <a:t>11/27/2020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595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smtClean="0"/>
              <a:t>11/27/2020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194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E0D914D-B099-4142-A885-11F276715148}" type="datetimeFigureOut">
              <a:rPr lang="en-US" smtClean="0"/>
              <a:t>11/27/2020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352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4130763" y="1571022"/>
            <a:ext cx="4004622" cy="25853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Derivación </a:t>
            </a:r>
          </a:p>
          <a:p>
            <a:pPr algn="ctr"/>
            <a:r>
              <a:rPr lang="es-ES" sz="54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Implicita</a:t>
            </a:r>
            <a:endParaRPr lang="es-ES" sz="54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es-E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25005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1926192" y="1642368"/>
            <a:ext cx="7800533" cy="280076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OBJETIVOS</a:t>
            </a:r>
          </a:p>
          <a:p>
            <a:pPr algn="ctr"/>
            <a:endParaRPr lang="es-E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s-ES" sz="3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Que  es una derivada </a:t>
            </a:r>
            <a:r>
              <a:rPr lang="es-ES" sz="3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implícita</a:t>
            </a:r>
            <a:endParaRPr lang="es-ES" sz="36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s-ES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Calcular Derivada </a:t>
            </a:r>
            <a:r>
              <a:rPr lang="es-ES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implícita</a:t>
            </a:r>
            <a:endParaRPr lang="es-E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83366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3048000" y="1536174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/>
            <a:r>
              <a:rPr lang="es-ES" sz="5400" dirty="0" smtClean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Conocimientos previos</a:t>
            </a:r>
            <a:endParaRPr lang="es-ES" sz="5400" dirty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lvl="0" algn="ctr"/>
            <a:endParaRPr lang="es-ES" sz="5400" dirty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685800" lvl="0" indent="-685800">
              <a:buFont typeface="Arial" panose="020B0604020202020204" pitchFamily="34" charset="0"/>
              <a:buChar char="•"/>
            </a:pPr>
            <a:r>
              <a:rPr lang="es-ES" sz="3600" dirty="0" smtClean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Derivada</a:t>
            </a:r>
          </a:p>
          <a:p>
            <a:pPr marL="685800" lvl="0" indent="-685800">
              <a:buFont typeface="Arial" panose="020B0604020202020204" pitchFamily="34" charset="0"/>
              <a:buChar char="•"/>
            </a:pPr>
            <a:r>
              <a:rPr lang="es-ES" sz="3600" dirty="0" smtClean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Propiedades de la Derivadas</a:t>
            </a:r>
            <a:endParaRPr lang="es-ES" sz="3200" dirty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154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/>
          <p:cNvSpPr txBox="1"/>
          <p:nvPr/>
        </p:nvSpPr>
        <p:spPr>
          <a:xfrm>
            <a:off x="6949441" y="1673759"/>
            <a:ext cx="57768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VE" sz="2000" dirty="0"/>
          </a:p>
          <a:p>
            <a:endParaRPr lang="es-VE" sz="3600" dirty="0"/>
          </a:p>
        </p:txBody>
      </p:sp>
      <p:sp>
        <p:nvSpPr>
          <p:cNvPr id="2" name="Rectángulo 1"/>
          <p:cNvSpPr/>
          <p:nvPr/>
        </p:nvSpPr>
        <p:spPr>
          <a:xfrm>
            <a:off x="1686707" y="458913"/>
            <a:ext cx="780534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Derivar </a:t>
            </a:r>
            <a:r>
              <a:rPr lang="es-ES" sz="54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Implicitamente</a:t>
            </a:r>
            <a:endParaRPr lang="es-ES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2286000" y="2743200"/>
            <a:ext cx="75518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dirty="0" smtClean="0"/>
              <a:t>Es aquella derivada  de una función donde no esta explícitamente despejada la variable dependiente “y”.</a:t>
            </a:r>
          </a:p>
          <a:p>
            <a:endParaRPr lang="es-VE" dirty="0"/>
          </a:p>
          <a:p>
            <a:r>
              <a:rPr lang="es-VE" dirty="0" smtClean="0"/>
              <a:t>Hay momentos que la variable y es difícil de despejar por ejemplo </a:t>
            </a:r>
          </a:p>
          <a:p>
            <a:r>
              <a:rPr lang="es-VE" dirty="0"/>
              <a:t> </a:t>
            </a:r>
            <a:r>
              <a:rPr lang="es-VE" dirty="0" smtClean="0"/>
              <a:t> </a:t>
            </a:r>
            <a:r>
              <a:rPr lang="es-VE" dirty="0" err="1" smtClean="0"/>
              <a:t>y+x</a:t>
            </a:r>
            <a:r>
              <a:rPr lang="es-VE" dirty="0" smtClean="0"/>
              <a:t>= </a:t>
            </a:r>
            <a:r>
              <a:rPr lang="es-VE" dirty="0" err="1" smtClean="0"/>
              <a:t>sen</a:t>
            </a:r>
            <a:r>
              <a:rPr lang="es-VE" dirty="0" smtClean="0"/>
              <a:t>(</a:t>
            </a:r>
            <a:r>
              <a:rPr lang="es-VE" dirty="0" err="1" smtClean="0"/>
              <a:t>x+y</a:t>
            </a:r>
            <a:r>
              <a:rPr lang="es-VE" dirty="0" smtClean="0"/>
              <a:t>)</a:t>
            </a:r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3360402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/>
          <p:cNvSpPr txBox="1"/>
          <p:nvPr/>
        </p:nvSpPr>
        <p:spPr>
          <a:xfrm>
            <a:off x="6949441" y="1673759"/>
            <a:ext cx="57768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VE" sz="2000" dirty="0"/>
          </a:p>
          <a:p>
            <a:endParaRPr lang="es-VE" sz="3600" dirty="0"/>
          </a:p>
        </p:txBody>
      </p:sp>
      <p:sp>
        <p:nvSpPr>
          <p:cNvPr id="2" name="Rectángulo 1"/>
          <p:cNvSpPr/>
          <p:nvPr/>
        </p:nvSpPr>
        <p:spPr>
          <a:xfrm>
            <a:off x="1545640" y="1212094"/>
            <a:ext cx="7790914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Algoritmo para derivar</a:t>
            </a:r>
          </a:p>
          <a:p>
            <a:pPr algn="ctr"/>
            <a:r>
              <a:rPr lang="es-ES" sz="54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implícitamente</a:t>
            </a:r>
            <a:endParaRPr lang="es-ES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/>
              <p:cNvSpPr txBox="1"/>
              <p:nvPr/>
            </p:nvSpPr>
            <p:spPr>
              <a:xfrm>
                <a:off x="2310713" y="3089531"/>
                <a:ext cx="7760043" cy="29842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es-VE" dirty="0" smtClean="0"/>
                  <a:t>Recuerda que la y es una función por lo tanto cuando la derives aplicas la regla de la cadena es decir por ejemplo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VE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VE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s-VE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s-VE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VE" b="0" i="1" dirty="0" smtClean="0">
                        <a:latin typeface="Cambria Math" panose="02040503050406030204" pitchFamily="18" charset="0"/>
                      </a:rPr>
                      <m:t>𝑠𝑢</m:t>
                    </m:r>
                    <m:r>
                      <a:rPr lang="es-VE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VE" b="0" i="1" dirty="0" smtClean="0">
                        <a:latin typeface="Cambria Math" panose="02040503050406030204" pitchFamily="18" charset="0"/>
                      </a:rPr>
                      <m:t>𝑑𝑒𝑟𝑖𝑣𝑎𝑑𝑎</m:t>
                    </m:r>
                    <m:r>
                      <a:rPr lang="es-VE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VE" b="0" i="1" dirty="0" smtClean="0">
                        <a:latin typeface="Cambria Math" panose="02040503050406030204" pitchFamily="18" charset="0"/>
                      </a:rPr>
                      <m:t>𝑠𝑒𝑟</m:t>
                    </m:r>
                    <m:r>
                      <a:rPr lang="es-VE" b="0" i="1" dirty="0" smtClean="0">
                        <a:latin typeface="Cambria Math" panose="02040503050406030204" pitchFamily="18" charset="0"/>
                      </a:rPr>
                      <m:t>í</m:t>
                    </m:r>
                    <m:r>
                      <a:rPr lang="es-VE" b="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s-VE" b="0" i="1" dirty="0" smtClean="0">
                        <a:latin typeface="Cambria Math" panose="02040503050406030204" pitchFamily="18" charset="0"/>
                      </a:rPr>
                      <m:t> 3</m:t>
                    </m:r>
                    <m:sSup>
                      <m:sSupPr>
                        <m:ctrlPr>
                          <a:rPr lang="es-VE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VE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s-VE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f>
                      <m:fPr>
                        <m:ctrlPr>
                          <a:rPr lang="es-VE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VE" b="0" i="1" dirty="0" smtClean="0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s-VE" b="0" i="1" dirty="0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</m:oMath>
                </a14:m>
                <a:r>
                  <a:rPr lang="es-VE" dirty="0" smtClean="0"/>
                  <a:t> seria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VE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VE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s-VE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s-V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s-VE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VE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s-VE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es-VE" dirty="0" smtClean="0"/>
              </a:p>
              <a:p>
                <a:pPr marL="342900" indent="-342900">
                  <a:buFont typeface="+mj-lt"/>
                  <a:buAutoNum type="arabicPeriod"/>
                </a:pPr>
                <a:endParaRPr lang="es-VE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s-VE" dirty="0" smtClean="0"/>
                  <a:t>Derivas x normalmente</a:t>
                </a:r>
              </a:p>
              <a:p>
                <a:pPr marL="342900" indent="-342900">
                  <a:buFont typeface="+mj-lt"/>
                  <a:buAutoNum type="arabicPeriod"/>
                </a:pPr>
                <a:endParaRPr lang="es-VE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s-VE" dirty="0" smtClean="0"/>
                  <a:t>Luego  a la izquierda colocaras todos los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V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VE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s-VE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s-VE" dirty="0" smtClean="0"/>
                  <a:t> y a la derecha todo los términos que no tengan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V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VE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s-VE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es-VE" dirty="0" smtClean="0"/>
              </a:p>
              <a:p>
                <a:pPr marL="342900" indent="-342900">
                  <a:buFont typeface="+mj-lt"/>
                  <a:buAutoNum type="arabicPeriod"/>
                </a:pPr>
                <a:endParaRPr lang="es-VE" dirty="0" smtClean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s-VE" dirty="0" smtClean="0"/>
                  <a:t>Al final despejas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V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VE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s-VE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es-VE" dirty="0"/>
              </a:p>
            </p:txBody>
          </p:sp>
        </mc:Choice>
        <mc:Fallback xmlns="">
          <p:sp>
            <p:nvSpPr>
              <p:cNvPr id="3" name="CuadroTex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0713" y="3089531"/>
                <a:ext cx="7760043" cy="2984278"/>
              </a:xfrm>
              <a:prstGeom prst="rect">
                <a:avLst/>
              </a:prstGeom>
              <a:blipFill rotWithShape="0">
                <a:blip r:embed="rId2"/>
                <a:stretch>
                  <a:fillRect l="-628" t="-1227" r="-864" b="-2249"/>
                </a:stretch>
              </a:blipFill>
            </p:spPr>
            <p:txBody>
              <a:bodyPr/>
              <a:lstStyle/>
              <a:p>
                <a:r>
                  <a:rPr lang="es-V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3360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/>
          <p:cNvSpPr txBox="1"/>
          <p:nvPr/>
        </p:nvSpPr>
        <p:spPr>
          <a:xfrm>
            <a:off x="6949441" y="1673759"/>
            <a:ext cx="57768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VE" sz="2000" dirty="0"/>
          </a:p>
          <a:p>
            <a:endParaRPr lang="es-VE" sz="3600" dirty="0"/>
          </a:p>
        </p:txBody>
      </p:sp>
      <p:sp>
        <p:nvSpPr>
          <p:cNvPr id="2" name="Rectángulo 1"/>
          <p:cNvSpPr/>
          <p:nvPr/>
        </p:nvSpPr>
        <p:spPr>
          <a:xfrm>
            <a:off x="4528104" y="557767"/>
            <a:ext cx="31357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EJEMPLO</a:t>
            </a:r>
            <a:endParaRPr lang="es-E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/>
              <p:cNvSpPr txBox="1"/>
              <p:nvPr/>
            </p:nvSpPr>
            <p:spPr>
              <a:xfrm>
                <a:off x="2001795" y="2248930"/>
                <a:ext cx="7957751" cy="39374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s-VE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VE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s-V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s-VE" dirty="0" smtClean="0"/>
                  <a:t>+</a:t>
                </a:r>
                <a:r>
                  <a:rPr lang="es-VE" dirty="0" err="1" smtClean="0"/>
                  <a:t>xsen</a:t>
                </a:r>
                <a:r>
                  <a:rPr lang="es-VE" dirty="0" smtClean="0"/>
                  <a:t>(</a:t>
                </a:r>
                <a:r>
                  <a:rPr lang="es-VE" dirty="0" err="1" smtClean="0"/>
                  <a:t>x+y</a:t>
                </a:r>
                <a:r>
                  <a:rPr lang="es-VE" dirty="0" smtClean="0"/>
                  <a:t>)=0</a:t>
                </a:r>
              </a:p>
              <a:p>
                <a:endParaRPr lang="es-VE" dirty="0"/>
              </a:p>
              <a:p>
                <a:endParaRPr lang="es-VE" dirty="0" smtClean="0"/>
              </a:p>
              <a:p>
                <a:r>
                  <a:rPr lang="es-VE" dirty="0" smtClean="0"/>
                  <a:t>2y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VE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VE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s-VE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s-VE" dirty="0" smtClean="0"/>
                  <a:t> + </a:t>
                </a:r>
                <a:r>
                  <a:rPr lang="es-VE" dirty="0" err="1" smtClean="0"/>
                  <a:t>sen</a:t>
                </a:r>
                <a:r>
                  <a:rPr lang="es-VE" dirty="0" smtClean="0"/>
                  <a:t>(</a:t>
                </a:r>
                <a:r>
                  <a:rPr lang="es-VE" dirty="0" err="1" smtClean="0"/>
                  <a:t>x+y</a:t>
                </a:r>
                <a:r>
                  <a:rPr lang="es-VE" dirty="0" smtClean="0"/>
                  <a:t>)+x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s-VE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VE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s-V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VE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s-VE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s-VE" dirty="0" err="1" smtClean="0"/>
                  <a:t>cos</a:t>
                </a:r>
                <a:r>
                  <a:rPr lang="es-VE" dirty="0" smtClean="0"/>
                  <a:t>(</a:t>
                </a:r>
                <a:r>
                  <a:rPr lang="es-VE" dirty="0" err="1" smtClean="0"/>
                  <a:t>x+y</a:t>
                </a:r>
                <a:r>
                  <a:rPr lang="es-VE" dirty="0" smtClean="0"/>
                  <a:t>)</a:t>
                </a:r>
                <a:r>
                  <a:rPr lang="es-VE" dirty="0"/>
                  <a:t> =</a:t>
                </a:r>
                <a:r>
                  <a:rPr lang="es-VE" dirty="0" smtClean="0"/>
                  <a:t>0</a:t>
                </a:r>
              </a:p>
              <a:p>
                <a:endParaRPr lang="es-VE" dirty="0"/>
              </a:p>
              <a:p>
                <a:endParaRPr lang="es-VE" dirty="0" smtClean="0"/>
              </a:p>
              <a:p>
                <a:r>
                  <a:rPr lang="es-VE" dirty="0"/>
                  <a:t>2y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V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VE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s-VE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s-VE" dirty="0"/>
                  <a:t> </a:t>
                </a:r>
                <a:r>
                  <a:rPr lang="es-VE" dirty="0" smtClean="0"/>
                  <a:t>+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V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VE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s-VE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s-VE" dirty="0" smtClean="0"/>
                  <a:t> cos(x+y</a:t>
                </a:r>
                <a:r>
                  <a:rPr lang="es-VE" dirty="0"/>
                  <a:t>) </a:t>
                </a:r>
                <a:r>
                  <a:rPr lang="es-VE" dirty="0" smtClean="0"/>
                  <a:t>=</a:t>
                </a:r>
                <a:r>
                  <a:rPr lang="es-VE" dirty="0"/>
                  <a:t> </a:t>
                </a:r>
                <a:r>
                  <a:rPr lang="es-VE" dirty="0" smtClean="0"/>
                  <a:t>-</a:t>
                </a:r>
                <a:r>
                  <a:rPr lang="es-VE" dirty="0" err="1" smtClean="0"/>
                  <a:t>sen</a:t>
                </a:r>
                <a:r>
                  <a:rPr lang="es-VE" dirty="0" smtClean="0"/>
                  <a:t>(</a:t>
                </a:r>
                <a:r>
                  <a:rPr lang="es-VE" dirty="0" err="1" smtClean="0"/>
                  <a:t>x+y</a:t>
                </a:r>
                <a:r>
                  <a:rPr lang="es-VE" dirty="0" smtClean="0"/>
                  <a:t>)-</a:t>
                </a:r>
                <a:r>
                  <a:rPr lang="es-VE" dirty="0"/>
                  <a:t> </a:t>
                </a:r>
                <a:r>
                  <a:rPr lang="es-VE" dirty="0" err="1" smtClean="0"/>
                  <a:t>xcos</a:t>
                </a:r>
                <a:r>
                  <a:rPr lang="es-VE" dirty="0" smtClean="0"/>
                  <a:t>(</a:t>
                </a:r>
                <a:r>
                  <a:rPr lang="es-VE" dirty="0" err="1" smtClean="0"/>
                  <a:t>x+y</a:t>
                </a:r>
                <a:r>
                  <a:rPr lang="es-VE" dirty="0" smtClean="0"/>
                  <a:t>)</a:t>
                </a:r>
              </a:p>
              <a:p>
                <a:endParaRPr lang="es-VE" dirty="0"/>
              </a:p>
              <a:p>
                <a:endParaRPr lang="es-VE" dirty="0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s-V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VE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s-VE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s-VE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s-VE" dirty="0"/>
                          <m:t>2</m:t>
                        </m:r>
                        <m:r>
                          <m:rPr>
                            <m:nor/>
                          </m:rPr>
                          <a:rPr lang="es-VE" dirty="0"/>
                          <m:t>y</m:t>
                        </m:r>
                        <m:r>
                          <m:rPr>
                            <m:nor/>
                          </m:rPr>
                          <a:rPr lang="es-VE" dirty="0"/>
                          <m:t>+ </m:t>
                        </m:r>
                        <m:r>
                          <m:rPr>
                            <m:nor/>
                          </m:rPr>
                          <a:rPr lang="es-VE" dirty="0"/>
                          <m:t>cos</m:t>
                        </m:r>
                        <m:r>
                          <m:rPr>
                            <m:nor/>
                          </m:rPr>
                          <a:rPr lang="es-VE" dirty="0"/>
                          <m:t>(</m:t>
                        </m:r>
                        <m:r>
                          <m:rPr>
                            <m:nor/>
                          </m:rPr>
                          <a:rPr lang="es-VE" dirty="0"/>
                          <m:t>x</m:t>
                        </m:r>
                        <m:r>
                          <m:rPr>
                            <m:nor/>
                          </m:rPr>
                          <a:rPr lang="es-VE" dirty="0"/>
                          <m:t>+</m:t>
                        </m:r>
                        <m:r>
                          <m:rPr>
                            <m:nor/>
                          </m:rPr>
                          <a:rPr lang="es-VE" dirty="0"/>
                          <m:t>y</m:t>
                        </m:r>
                        <m:r>
                          <m:rPr>
                            <m:nor/>
                          </m:rPr>
                          <a:rPr lang="es-VE" dirty="0"/>
                          <m:t>)</m:t>
                        </m:r>
                      </m:e>
                    </m:d>
                  </m:oMath>
                </a14:m>
                <a:r>
                  <a:rPr lang="es-VE" dirty="0" smtClean="0"/>
                  <a:t> </a:t>
                </a:r>
                <a:r>
                  <a:rPr lang="es-VE" dirty="0"/>
                  <a:t>= -sen(x+y)- xcos(x+y)</a:t>
                </a:r>
              </a:p>
              <a:p>
                <a:endParaRPr lang="es-VE" dirty="0"/>
              </a:p>
              <a:p>
                <a:endParaRPr lang="es-VE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s-V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VE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s-VE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s-VE" dirty="0" smtClean="0"/>
                  <a:t>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VE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s-VE" dirty="0"/>
                          <m:t>−</m:t>
                        </m:r>
                        <m:r>
                          <m:rPr>
                            <m:nor/>
                          </m:rPr>
                          <a:rPr lang="es-VE" dirty="0"/>
                          <m:t>sen</m:t>
                        </m:r>
                        <m:r>
                          <m:rPr>
                            <m:nor/>
                          </m:rPr>
                          <a:rPr lang="es-VE" dirty="0"/>
                          <m:t>(</m:t>
                        </m:r>
                        <m:r>
                          <m:rPr>
                            <m:nor/>
                          </m:rPr>
                          <a:rPr lang="es-VE" dirty="0"/>
                          <m:t>x</m:t>
                        </m:r>
                        <m:r>
                          <m:rPr>
                            <m:nor/>
                          </m:rPr>
                          <a:rPr lang="es-VE" dirty="0"/>
                          <m:t>+</m:t>
                        </m:r>
                        <m:r>
                          <m:rPr>
                            <m:nor/>
                          </m:rPr>
                          <a:rPr lang="es-VE" dirty="0"/>
                          <m:t>y</m:t>
                        </m:r>
                        <m:r>
                          <m:rPr>
                            <m:nor/>
                          </m:rPr>
                          <a:rPr lang="es-VE" dirty="0"/>
                          <m:t>)− </m:t>
                        </m:r>
                        <m:r>
                          <m:rPr>
                            <m:nor/>
                          </m:rPr>
                          <a:rPr lang="es-VE" dirty="0"/>
                          <m:t>xcos</m:t>
                        </m:r>
                        <m:r>
                          <m:rPr>
                            <m:nor/>
                          </m:rPr>
                          <a:rPr lang="es-VE" dirty="0"/>
                          <m:t>(</m:t>
                        </m:r>
                        <m:r>
                          <m:rPr>
                            <m:nor/>
                          </m:rPr>
                          <a:rPr lang="es-VE" dirty="0"/>
                          <m:t>x</m:t>
                        </m:r>
                        <m:r>
                          <m:rPr>
                            <m:nor/>
                          </m:rPr>
                          <a:rPr lang="es-VE" dirty="0"/>
                          <m:t>+</m:t>
                        </m:r>
                        <m:r>
                          <m:rPr>
                            <m:nor/>
                          </m:rPr>
                          <a:rPr lang="es-VE" dirty="0"/>
                          <m:t>y</m:t>
                        </m:r>
                        <m:r>
                          <m:rPr>
                            <m:nor/>
                          </m:rPr>
                          <a:rPr lang="es-VE" dirty="0"/>
                          <m:t>) </m:t>
                        </m:r>
                      </m:num>
                      <m:den>
                        <m:r>
                          <m:rPr>
                            <m:nor/>
                          </m:rPr>
                          <a:rPr lang="es-VE" dirty="0"/>
                          <m:t>2</m:t>
                        </m:r>
                        <m:r>
                          <m:rPr>
                            <m:nor/>
                          </m:rPr>
                          <a:rPr lang="es-VE" dirty="0"/>
                          <m:t>y</m:t>
                        </m:r>
                        <m:r>
                          <m:rPr>
                            <m:nor/>
                          </m:rPr>
                          <a:rPr lang="es-VE" dirty="0"/>
                          <m:t>+ </m:t>
                        </m:r>
                        <m:r>
                          <m:rPr>
                            <m:nor/>
                          </m:rPr>
                          <a:rPr lang="es-VE" dirty="0"/>
                          <m:t>cos</m:t>
                        </m:r>
                        <m:r>
                          <m:rPr>
                            <m:nor/>
                          </m:rPr>
                          <a:rPr lang="es-VE" dirty="0"/>
                          <m:t>(</m:t>
                        </m:r>
                        <m:r>
                          <m:rPr>
                            <m:nor/>
                          </m:rPr>
                          <a:rPr lang="es-VE" dirty="0"/>
                          <m:t>x</m:t>
                        </m:r>
                        <m:r>
                          <m:rPr>
                            <m:nor/>
                          </m:rPr>
                          <a:rPr lang="es-VE" dirty="0"/>
                          <m:t>+</m:t>
                        </m:r>
                        <m:r>
                          <m:rPr>
                            <m:nor/>
                          </m:rPr>
                          <a:rPr lang="es-VE" dirty="0"/>
                          <m:t>y</m:t>
                        </m:r>
                        <m:r>
                          <m:rPr>
                            <m:nor/>
                          </m:rPr>
                          <a:rPr lang="es-VE" dirty="0"/>
                          <m:t>)</m:t>
                        </m:r>
                      </m:den>
                    </m:f>
                  </m:oMath>
                </a14:m>
                <a:endParaRPr lang="es-VE" dirty="0"/>
              </a:p>
            </p:txBody>
          </p:sp>
        </mc:Choice>
        <mc:Fallback xmlns="">
          <p:sp>
            <p:nvSpPr>
              <p:cNvPr id="3" name="CuadroTex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1795" y="2248930"/>
                <a:ext cx="7957751" cy="3937425"/>
              </a:xfrm>
              <a:prstGeom prst="rect">
                <a:avLst/>
              </a:prstGeom>
              <a:blipFill rotWithShape="0">
                <a:blip r:embed="rId2"/>
                <a:stretch>
                  <a:fillRect l="-613" t="-929"/>
                </a:stretch>
              </a:blipFill>
            </p:spPr>
            <p:txBody>
              <a:bodyPr/>
              <a:lstStyle/>
              <a:p>
                <a:r>
                  <a:rPr lang="es-V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0460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/>
          <p:cNvSpPr txBox="1"/>
          <p:nvPr/>
        </p:nvSpPr>
        <p:spPr>
          <a:xfrm>
            <a:off x="6949441" y="1673759"/>
            <a:ext cx="57768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VE" sz="2000" dirty="0"/>
          </a:p>
          <a:p>
            <a:endParaRPr lang="es-VE" sz="3600" dirty="0"/>
          </a:p>
        </p:txBody>
      </p:sp>
      <p:sp>
        <p:nvSpPr>
          <p:cNvPr id="2" name="Rectángulo 1"/>
          <p:cNvSpPr/>
          <p:nvPr/>
        </p:nvSpPr>
        <p:spPr>
          <a:xfrm>
            <a:off x="4341754" y="1336243"/>
            <a:ext cx="336021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Ejercicios</a:t>
            </a:r>
            <a:endParaRPr lang="es-E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/>
              <p:cNvSpPr txBox="1"/>
              <p:nvPr/>
            </p:nvSpPr>
            <p:spPr>
              <a:xfrm>
                <a:off x="1705232" y="2496065"/>
                <a:ext cx="9255211" cy="38343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VE" dirty="0" smtClean="0"/>
                  <a:t>Derivar implícitamente</a:t>
                </a:r>
              </a:p>
              <a:p>
                <a:endParaRPr lang="es-VE" dirty="0"/>
              </a:p>
              <a:p>
                <a:r>
                  <a:rPr lang="es-VE" dirty="0" smtClean="0"/>
                  <a:t>1.-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s-VE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s-VE" b="0" i="1" smtClean="0">
                            <a:latin typeface="Cambria Math" panose="02040503050406030204" pitchFamily="18" charset="0"/>
                          </a:rPr>
                          <m:t>𝑥𝑦</m:t>
                        </m:r>
                      </m:e>
                    </m:rad>
                  </m:oMath>
                </a14:m>
                <a:r>
                  <a:rPr lang="es-VE" dirty="0" smtClean="0"/>
                  <a:t> + </a:t>
                </a:r>
                <a:r>
                  <a:rPr lang="es-VE" dirty="0" err="1" smtClean="0"/>
                  <a:t>arcotan</a:t>
                </a:r>
                <a:r>
                  <a:rPr lang="es-VE" dirty="0" smtClean="0"/>
                  <a:t>(</a:t>
                </a:r>
                <a:r>
                  <a:rPr lang="es-VE" dirty="0" err="1" smtClean="0"/>
                  <a:t>x+y</a:t>
                </a:r>
                <a:r>
                  <a:rPr lang="es-VE" dirty="0" smtClean="0"/>
                  <a:t>)= 0</a:t>
                </a:r>
              </a:p>
              <a:p>
                <a:endParaRPr lang="es-VE" dirty="0"/>
              </a:p>
              <a:p>
                <a:r>
                  <a:rPr lang="es-VE" dirty="0" smtClean="0"/>
                  <a:t>2.-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VE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VE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s-V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VE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s-VE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p>
                  </m:oMath>
                </a14:m>
                <a:r>
                  <a:rPr lang="es-VE" dirty="0" smtClean="0"/>
                  <a:t>+</a:t>
                </a:r>
                <a:r>
                  <a:rPr lang="es-VE" dirty="0" err="1" smtClean="0"/>
                  <a:t>ln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s-VE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V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VE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s-VE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s-VE" dirty="0" smtClean="0"/>
                  <a:t> = 0</a:t>
                </a:r>
              </a:p>
              <a:p>
                <a:endParaRPr lang="es-VE" dirty="0"/>
              </a:p>
              <a:p>
                <a:r>
                  <a:rPr lang="es-VE" dirty="0" smtClean="0"/>
                  <a:t>3. </a:t>
                </a:r>
                <a:r>
                  <a:rPr lang="es-VE" dirty="0" err="1" smtClean="0"/>
                  <a:t>sen</a:t>
                </a:r>
                <a:r>
                  <a:rPr lang="es-VE" dirty="0" smtClean="0"/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VE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V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s-VE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</m:oMath>
                </a14:m>
                <a:r>
                  <a:rPr lang="es-VE" dirty="0" smtClean="0"/>
                  <a:t>) + </a:t>
                </a:r>
                <a:r>
                  <a:rPr lang="es-VE" dirty="0" err="1" smtClean="0"/>
                  <a:t>xy</a:t>
                </a:r>
                <a:r>
                  <a:rPr lang="es-VE" dirty="0" smtClean="0"/>
                  <a:t>=0</a:t>
                </a:r>
              </a:p>
              <a:p>
                <a:endParaRPr lang="es-VE" dirty="0"/>
              </a:p>
              <a:p>
                <a:r>
                  <a:rPr lang="es-VE" dirty="0" smtClean="0"/>
                  <a:t>4.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VE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V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s-V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s-VE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s-VE" dirty="0" smtClean="0"/>
                  <a:t>- </a:t>
                </a:r>
                <a:r>
                  <a:rPr lang="es-VE" dirty="0" err="1" smtClean="0"/>
                  <a:t>arcsenx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VE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VE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s-V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s-VE" dirty="0" smtClean="0"/>
                  <a:t>=0</a:t>
                </a:r>
              </a:p>
              <a:p>
                <a:endParaRPr lang="es-VE" dirty="0"/>
              </a:p>
              <a:p>
                <a:r>
                  <a:rPr lang="es-VE" dirty="0" smtClean="0"/>
                  <a:t>5.-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s-VE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s-VE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rad>
                  </m:oMath>
                </a14:m>
                <a:r>
                  <a:rPr lang="es-VE" dirty="0" smtClean="0"/>
                  <a:t> +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s-VE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s-VE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rad>
                  </m:oMath>
                </a14:m>
                <a:r>
                  <a:rPr lang="es-VE" dirty="0" smtClean="0"/>
                  <a:t>+ </a:t>
                </a:r>
                <a14:m>
                  <m:oMath xmlns:m="http://schemas.openxmlformats.org/officeDocument/2006/math">
                    <m:rad>
                      <m:radPr>
                        <m:ctrlPr>
                          <a:rPr lang="es-VE" i="1" smtClean="0"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es-VE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g>
                      <m:e>
                        <m:r>
                          <a:rPr lang="es-VE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rad>
                  </m:oMath>
                </a14:m>
                <a:r>
                  <a:rPr lang="es-VE" dirty="0" smtClean="0"/>
                  <a:t> =  0</a:t>
                </a:r>
              </a:p>
              <a:p>
                <a:endParaRPr lang="es-VE" dirty="0"/>
              </a:p>
              <a:p>
                <a:r>
                  <a:rPr lang="es-VE" dirty="0" smtClean="0"/>
                  <a:t>6. </a:t>
                </a:r>
                <a:r>
                  <a:rPr lang="es-VE" dirty="0" err="1" smtClean="0"/>
                  <a:t>cos</a:t>
                </a:r>
                <a:r>
                  <a:rPr lang="es-VE" dirty="0" smtClean="0"/>
                  <a:t>(x-y) + a</a:t>
                </a:r>
                <a14:m>
                  <m:oMath xmlns:m="http://schemas.openxmlformats.org/officeDocument/2006/math">
                    <m:r>
                      <a:rPr lang="es-VE" b="0" i="1" smtClean="0">
                        <a:latin typeface="Cambria Math" panose="02040503050406030204" pitchFamily="18" charset="0"/>
                      </a:rPr>
                      <m:t>𝑟𝑐</m:t>
                    </m:r>
                    <m:r>
                      <a:rPr lang="es-VE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VE" b="0" i="1" smtClean="0">
                        <a:latin typeface="Cambria Math" panose="02040503050406030204" pitchFamily="18" charset="0"/>
                      </a:rPr>
                      <m:t>𝑐𝑡𝑔</m:t>
                    </m:r>
                    <m:r>
                      <a:rPr lang="es-VE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VE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s-VE" dirty="0" smtClean="0"/>
                  <a:t>  = 0</a:t>
                </a:r>
                <a:endParaRPr lang="es-VE" dirty="0"/>
              </a:p>
            </p:txBody>
          </p:sp>
        </mc:Choice>
        <mc:Fallback xmlns="">
          <p:sp>
            <p:nvSpPr>
              <p:cNvPr id="3" name="CuadroTex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5232" y="2496065"/>
                <a:ext cx="9255211" cy="3834319"/>
              </a:xfrm>
              <a:prstGeom prst="rect">
                <a:avLst/>
              </a:prstGeom>
              <a:blipFill rotWithShape="0">
                <a:blip r:embed="rId2"/>
                <a:stretch>
                  <a:fillRect l="-593" t="-795" b="-1590"/>
                </a:stretch>
              </a:blipFill>
            </p:spPr>
            <p:txBody>
              <a:bodyPr/>
              <a:lstStyle/>
              <a:p>
                <a:r>
                  <a:rPr lang="es-V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9005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/>
          <p:cNvSpPr txBox="1"/>
          <p:nvPr/>
        </p:nvSpPr>
        <p:spPr>
          <a:xfrm>
            <a:off x="6949441" y="1673759"/>
            <a:ext cx="57768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VE" sz="2000" dirty="0"/>
          </a:p>
          <a:p>
            <a:endParaRPr lang="es-VE" sz="3600" dirty="0"/>
          </a:p>
        </p:txBody>
      </p:sp>
      <p:sp>
        <p:nvSpPr>
          <p:cNvPr id="2" name="Rectángulo 1"/>
          <p:cNvSpPr/>
          <p:nvPr/>
        </p:nvSpPr>
        <p:spPr>
          <a:xfrm>
            <a:off x="4341754" y="1336243"/>
            <a:ext cx="336021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Ejercicios</a:t>
            </a:r>
            <a:endParaRPr lang="es-E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/>
              <p:cNvSpPr txBox="1"/>
              <p:nvPr/>
            </p:nvSpPr>
            <p:spPr>
              <a:xfrm>
                <a:off x="1705232" y="2496065"/>
                <a:ext cx="9255211" cy="38407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VE" dirty="0" smtClean="0"/>
                  <a:t>Derivar implícitamente</a:t>
                </a:r>
              </a:p>
              <a:p>
                <a:endParaRPr lang="es-VE" dirty="0"/>
              </a:p>
              <a:p>
                <a:r>
                  <a:rPr lang="es-VE" dirty="0" smtClean="0"/>
                  <a:t>7.-</a:t>
                </a:r>
                <a14:m>
                  <m:oMath xmlns:m="http://schemas.openxmlformats.org/officeDocument/2006/math">
                    <m:r>
                      <a:rPr lang="es-VE" b="0" i="1" smtClean="0">
                        <a:latin typeface="Cambria Math" panose="02040503050406030204" pitchFamily="18" charset="0"/>
                      </a:rPr>
                      <m:t>   </m:t>
                    </m:r>
                  </m:oMath>
                </a14:m>
                <a:r>
                  <a:rPr lang="es-VE" b="0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VE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VE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s-VE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s-VE" b="0" dirty="0" smtClean="0"/>
                  <a:t>x+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V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V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s-V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s-VE" b="0" dirty="0" smtClean="0"/>
                  <a:t> = 0</a:t>
                </a:r>
              </a:p>
              <a:p>
                <a:endParaRPr lang="es-VE" dirty="0"/>
              </a:p>
              <a:p>
                <a:r>
                  <a:rPr lang="es-VE" dirty="0" smtClean="0"/>
                  <a:t>8.-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VE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V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s-V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VE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s-VE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p>
                  </m:oMath>
                </a14:m>
                <a:r>
                  <a:rPr lang="es-VE" dirty="0" smtClean="0"/>
                  <a:t>+y -</a:t>
                </a:r>
                <a:r>
                  <a:rPr lang="es-VE" dirty="0" err="1" smtClean="0"/>
                  <a:t>ln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s-VE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V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s-VE" dirty="0" smtClean="0"/>
                  <a:t> = 0</a:t>
                </a:r>
              </a:p>
              <a:p>
                <a:endParaRPr lang="es-VE" dirty="0"/>
              </a:p>
              <a:p>
                <a:r>
                  <a:rPr lang="es-VE" dirty="0" smtClean="0"/>
                  <a:t>9. -    4x-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VE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VE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s-VE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s-VE" dirty="0" smtClean="0"/>
                  <a:t>x+3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V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VE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s-VE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s-VE" dirty="0" smtClean="0"/>
                  <a:t>= x+3y</a:t>
                </a:r>
              </a:p>
              <a:p>
                <a:endParaRPr lang="es-VE" dirty="0"/>
              </a:p>
              <a:p>
                <a:r>
                  <a:rPr lang="es-VE" dirty="0" smtClean="0"/>
                  <a:t>10.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VE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V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s-V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s-VE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s-VE" dirty="0" smtClean="0"/>
                  <a:t>-</a:t>
                </a:r>
                <a:r>
                  <a:rPr lang="es-VE" dirty="0" err="1" smtClean="0"/>
                  <a:t>x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VE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VE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s-V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s-VE" dirty="0" smtClean="0"/>
                  <a:t>=x</a:t>
                </a:r>
              </a:p>
              <a:p>
                <a:endParaRPr lang="es-VE" dirty="0"/>
              </a:p>
              <a:p>
                <a:r>
                  <a:rPr lang="es-VE" dirty="0" smtClean="0"/>
                  <a:t>11.-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s-VE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s-VE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rad>
                  </m:oMath>
                </a14:m>
                <a:r>
                  <a:rPr lang="es-VE" dirty="0" smtClean="0"/>
                  <a:t> +</a:t>
                </a:r>
                <a14:m>
                  <m:oMath xmlns:m="http://schemas.openxmlformats.org/officeDocument/2006/math">
                    <m:r>
                      <a:rPr lang="es-VE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s-VE" dirty="0" smtClean="0"/>
                  <a:t>= </a:t>
                </a:r>
                <a14:m>
                  <m:oMath xmlns:m="http://schemas.openxmlformats.org/officeDocument/2006/math">
                    <m:rad>
                      <m:radPr>
                        <m:ctrlPr>
                          <a:rPr lang="es-VE" i="1" smtClean="0"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es-VE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g>
                      <m:e>
                        <m:r>
                          <a:rPr lang="es-VE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rad>
                  </m:oMath>
                </a14:m>
                <a:r>
                  <a:rPr lang="es-VE" dirty="0" smtClean="0"/>
                  <a:t>x</a:t>
                </a:r>
              </a:p>
              <a:p>
                <a:endParaRPr lang="es-VE" dirty="0"/>
              </a:p>
              <a:p>
                <a:r>
                  <a:rPr lang="es-VE" dirty="0" smtClean="0"/>
                  <a:t>12. 3(x-y)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V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V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s-VE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s-VE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s-VE" dirty="0" smtClean="0"/>
                  <a:t>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VE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s-VE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VE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s-VE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s-VE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endParaRPr lang="es-VE" dirty="0"/>
              </a:p>
            </p:txBody>
          </p:sp>
        </mc:Choice>
        <mc:Fallback xmlns="">
          <p:sp>
            <p:nvSpPr>
              <p:cNvPr id="3" name="CuadroTex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5232" y="2496065"/>
                <a:ext cx="9255211" cy="3840731"/>
              </a:xfrm>
              <a:prstGeom prst="rect">
                <a:avLst/>
              </a:prstGeom>
              <a:blipFill rotWithShape="0">
                <a:blip r:embed="rId2"/>
                <a:stretch>
                  <a:fillRect l="-593" t="-792"/>
                </a:stretch>
              </a:blipFill>
            </p:spPr>
            <p:txBody>
              <a:bodyPr/>
              <a:lstStyle/>
              <a:p>
                <a:r>
                  <a:rPr lang="es-V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7433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1069</TotalTime>
  <Words>93</Words>
  <Application>Microsoft Office PowerPoint</Application>
  <PresentationFormat>Panorámica</PresentationFormat>
  <Paragraphs>66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Arial</vt:lpstr>
      <vt:lpstr>Cambria Math</vt:lpstr>
      <vt:lpstr>Century Gothic</vt:lpstr>
      <vt:lpstr>Wingdings 3</vt:lpstr>
      <vt:lpstr>Ion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Mireya</dc:creator>
  <cp:lastModifiedBy>Mireya</cp:lastModifiedBy>
  <cp:revision>44</cp:revision>
  <dcterms:created xsi:type="dcterms:W3CDTF">2020-08-12T22:05:17Z</dcterms:created>
  <dcterms:modified xsi:type="dcterms:W3CDTF">2020-11-27T09:39:04Z</dcterms:modified>
</cp:coreProperties>
</file>