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65" r:id="rId5"/>
    <p:sldId id="259" r:id="rId6"/>
    <p:sldId id="266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18369" y="2967335"/>
            <a:ext cx="75552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Integrales  Indefinidas</a:t>
            </a:r>
          </a:p>
          <a:p>
            <a:pPr algn="ctr"/>
            <a:r>
              <a:rPr lang="es-E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Trigonómetricas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58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96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16996" y="3259566"/>
            <a:ext cx="4227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Calcular integral de potencias trigonométrica;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 si el seno es impar y coseno par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si el seno es par y el coseno impar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Si ambas son pares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Calcular </a:t>
            </a:r>
            <a:r>
              <a:rPr lang="es-VE" dirty="0" smtClean="0"/>
              <a:t>integrales </a:t>
            </a:r>
            <a:r>
              <a:rPr lang="es-VE" dirty="0" smtClean="0"/>
              <a:t>de potencias trigonométricas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Tangentes , Secantes…</a:t>
            </a:r>
            <a:endParaRPr lang="es-VE" dirty="0"/>
          </a:p>
        </p:txBody>
      </p:sp>
      <p:sp>
        <p:nvSpPr>
          <p:cNvPr id="5" name="Rectángulo 4"/>
          <p:cNvSpPr/>
          <p:nvPr/>
        </p:nvSpPr>
        <p:spPr>
          <a:xfrm>
            <a:off x="4157830" y="962808"/>
            <a:ext cx="3054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Objetivo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67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83391" y="1913086"/>
            <a:ext cx="9025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CONOCIMIENTOS PREVIOS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71078" y="3012141"/>
            <a:ext cx="7745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Identidades trigonométricas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Formulas trigonométricas en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Integrales Inmediatas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Método de sustitución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Método de Integración por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5091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8264" y="202620"/>
            <a:ext cx="928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POTENCIAS DE SENO IMPAR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711389" y="1775012"/>
                <a:ext cx="6454588" cy="4679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𝑆𝑒𝑛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 smtClean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VE" b="0" dirty="0" smtClean="0"/>
              </a:p>
              <a:p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Paso I:  Reescribir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𝑆𝑒𝑛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𝑠𝑒𝑛𝑥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s-VE" dirty="0" smtClean="0"/>
              </a:p>
              <a:p>
                <a:endParaRPr lang="es-VE" dirty="0" smtClean="0"/>
              </a:p>
              <a:p>
                <a:r>
                  <a:rPr lang="es-VE" dirty="0" smtClean="0"/>
                  <a:t>Paso II: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b="0" i="0" smtClean="0">
                        <a:latin typeface="Cambria Math" panose="02040503050406030204" pitchFamily="18" charset="0"/>
                      </a:rPr>
                      <m:t>plica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𝐼𝑇𝐹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x= 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/>
                  <a:t>x</a:t>
                </a:r>
                <a:r>
                  <a:rPr lang="es-VE" dirty="0" smtClean="0"/>
                  <a:t> 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( 1 −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 smtClean="0"/>
                  <a:t>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𝑠𝑒𝑛𝑥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dirty="0" smtClean="0"/>
                  <a:t>= </a:t>
                </a:r>
                <a:endParaRPr lang="es-VE" dirty="0"/>
              </a:p>
              <a:p>
                <a:endParaRPr lang="es-VE" dirty="0" smtClean="0"/>
              </a:p>
              <a:p>
                <a:r>
                  <a:rPr lang="es-VE" dirty="0" smtClean="0"/>
                  <a:t>Aplicar Método de Sustitución</a:t>
                </a:r>
              </a:p>
              <a:p>
                <a:endParaRPr lang="es-VE" dirty="0"/>
              </a:p>
              <a:p>
                <a:r>
                  <a:rPr lang="es-VE" dirty="0"/>
                  <a:t> </a:t>
                </a:r>
                <a:r>
                  <a:rPr lang="es-VE" dirty="0" smtClean="0"/>
                  <a:t> u  =  </a:t>
                </a:r>
                <a:r>
                  <a:rPr lang="es-VE" dirty="0" err="1" smtClean="0"/>
                  <a:t>cosx</a:t>
                </a:r>
                <a:r>
                  <a:rPr lang="es-VE" dirty="0" smtClean="0"/>
                  <a:t>       du = -</a:t>
                </a:r>
                <a:r>
                  <a:rPr lang="es-VE" dirty="0" err="1" smtClean="0"/>
                  <a:t>senxdx</a:t>
                </a:r>
                <a:endParaRPr lang="es-VE" dirty="0" smtClean="0"/>
              </a:p>
              <a:p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 smtClean="0"/>
                  <a:t> )du=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VE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VE" dirty="0" smtClean="0"/>
                  <a:t> +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VE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VE" sz="2400" dirty="0">
                    <a:solidFill>
                      <a:srgbClr val="FFFF0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s-VE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VE" sz="2400" dirty="0" smtClean="0">
                    <a:solidFill>
                      <a:srgbClr val="FFFF00"/>
                    </a:solidFill>
                  </a:rPr>
                  <a:t>+ </a:t>
                </a:r>
                <a:r>
                  <a:rPr lang="es-VE" sz="2400" dirty="0">
                    <a:solidFill>
                      <a:srgbClr val="FFFF00"/>
                    </a:solidFill>
                  </a:rPr>
                  <a:t>C</a:t>
                </a:r>
              </a:p>
              <a:p>
                <a:endParaRPr lang="es-VE" dirty="0" smtClean="0"/>
              </a:p>
              <a:p>
                <a:endParaRPr lang="es-VE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89" y="1775012"/>
                <a:ext cx="6454588" cy="4679999"/>
              </a:xfrm>
              <a:prstGeom prst="rect">
                <a:avLst/>
              </a:prstGeom>
              <a:blipFill rotWithShape="0">
                <a:blip r:embed="rId2"/>
                <a:stretch>
                  <a:fillRect l="-6421" t="-1158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9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7527" y="503833"/>
            <a:ext cx="11202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POTENCIAS CON COSENO IMPAR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48000" y="1504499"/>
                <a:ext cx="6096000" cy="38490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𝑆𝑒𝑛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VE" dirty="0"/>
              </a:p>
              <a:p>
                <a:endParaRPr lang="es-VE" dirty="0"/>
              </a:p>
              <a:p>
                <a:endParaRPr lang="es-VE" dirty="0"/>
              </a:p>
              <a:p>
                <a:r>
                  <a:rPr lang="es-VE" dirty="0"/>
                  <a:t>Paso I:  Reescribir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𝑆𝑒𝑛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s-VE" dirty="0" smtClean="0"/>
                  <a:t>)</a:t>
                </a:r>
                <a:endParaRPr lang="es-VE" dirty="0"/>
              </a:p>
              <a:p>
                <a:endParaRPr lang="es-VE" dirty="0"/>
              </a:p>
              <a:p>
                <a:r>
                  <a:rPr lang="es-VE" dirty="0"/>
                  <a:t>Paso II: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>
                        <a:latin typeface="Cambria Math" panose="02040503050406030204" pitchFamily="18" charset="0"/>
                      </a:rPr>
                      <m:t>plica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𝐼𝑇𝐹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/>
                  <a:t>x= 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/>
                  <a:t>x 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( 1 −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𝑠𝑒𝑛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/>
                  <a:t>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dirty="0"/>
                  <a:t>= </a:t>
                </a:r>
              </a:p>
              <a:p>
                <a:endParaRPr lang="es-VE" dirty="0"/>
              </a:p>
              <a:p>
                <a:r>
                  <a:rPr lang="es-VE" dirty="0"/>
                  <a:t>Aplicar Método de Sustitución</a:t>
                </a:r>
              </a:p>
              <a:p>
                <a:endParaRPr lang="es-VE" dirty="0"/>
              </a:p>
              <a:p>
                <a:r>
                  <a:rPr lang="es-VE" dirty="0"/>
                  <a:t>  u  </a:t>
                </a:r>
                <a:r>
                  <a:rPr lang="es-VE" dirty="0" smtClean="0"/>
                  <a:t>=  </a:t>
                </a:r>
                <a:r>
                  <a:rPr lang="es-VE" dirty="0" err="1" smtClean="0"/>
                  <a:t>senx</a:t>
                </a:r>
                <a:r>
                  <a:rPr lang="es-VE" dirty="0" smtClean="0"/>
                  <a:t>       du </a:t>
                </a:r>
                <a:r>
                  <a:rPr lang="es-VE" dirty="0"/>
                  <a:t>= </a:t>
                </a:r>
                <a:r>
                  <a:rPr lang="es-VE" dirty="0" err="1" smtClean="0"/>
                  <a:t>cosx</a:t>
                </a:r>
                <a:r>
                  <a:rPr lang="es-VE" dirty="0" smtClean="0"/>
                  <a:t> dx</a:t>
                </a:r>
                <a:endParaRPr lang="es-VE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s-VE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/>
                  <a:t> )du=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VE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s-VE" dirty="0"/>
                  <a:t> +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e>
                          <m:sup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s-VE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VE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VE" sz="2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e>
                          <m:sup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s-VE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s-VE" sz="2400" dirty="0">
                    <a:solidFill>
                      <a:srgbClr val="FFFF00"/>
                    </a:solidFill>
                  </a:rPr>
                  <a:t>+ C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504499"/>
                <a:ext cx="6096000" cy="3849002"/>
              </a:xfrm>
              <a:prstGeom prst="rect">
                <a:avLst/>
              </a:prstGeom>
              <a:blipFill rotWithShape="0">
                <a:blip r:embed="rId2"/>
                <a:stretch>
                  <a:fillRect l="-6700" t="-14105" b="-47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9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32836" y="417772"/>
            <a:ext cx="87414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POTENCIAS CON SENO Y COSENO PAR</a:t>
            </a:r>
            <a:endParaRPr lang="es-E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842682" y="1665864"/>
                <a:ext cx="10754062" cy="335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𝑆𝑒𝑛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VE" dirty="0"/>
              </a:p>
              <a:p>
                <a:endParaRPr lang="es-VE" dirty="0"/>
              </a:p>
              <a:p>
                <a:r>
                  <a:rPr lang="es-VE" dirty="0" smtClean="0"/>
                  <a:t>Paso </a:t>
                </a:r>
                <a:r>
                  <a:rPr lang="es-VE" dirty="0"/>
                  <a:t>I:  </a:t>
                </a:r>
                <a:r>
                  <a:rPr lang="es-VE" dirty="0" smtClean="0"/>
                  <a:t>Aplicar la formula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𝑠𝑒𝑛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VE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/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dirty="0"/>
              </a:p>
              <a:p>
                <a:endParaRPr lang="es-VE" dirty="0" smtClean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V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VE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s-VE" i="1" dirty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s-VE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VE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s-VE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VE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VE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s-VE" dirty="0"/>
              </a:p>
              <a:p>
                <a:r>
                  <a:rPr lang="es-VE" dirty="0"/>
                  <a:t>Paso II: </a:t>
                </a:r>
                <a:r>
                  <a:rPr lang="es-VE" dirty="0" smtClean="0"/>
                  <a:t>Sustituir</a:t>
                </a:r>
                <a:endParaRPr lang="es-V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( 1 −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s-VE" dirty="0"/>
                  <a:t>)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s-V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( 1 −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s-VE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s-VE" dirty="0"/>
                  <a:t>= </a:t>
                </a:r>
              </a:p>
              <a:p>
                <a:endParaRPr lang="es-VE" dirty="0"/>
              </a:p>
              <a:p>
                <a:r>
                  <a:rPr lang="es-VE" dirty="0"/>
                  <a:t>  u  </a:t>
                </a:r>
                <a:r>
                  <a:rPr lang="es-VE" dirty="0" smtClean="0"/>
                  <a:t>=  </a:t>
                </a:r>
                <a:r>
                  <a:rPr lang="es-VE" dirty="0" err="1" smtClean="0"/>
                  <a:t>cosx</a:t>
                </a:r>
                <a:r>
                  <a:rPr lang="es-VE" smtClean="0"/>
                  <a:t>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s-VE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VE" dirty="0"/>
                  <a:t> )du=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VE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s-VE" dirty="0"/>
                  <a:t> +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e>
                          <m:sup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s-VE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VE" sz="24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VE" sz="2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e>
                          <m:sup>
                            <m:r>
                              <a:rPr lang="es-VE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s-VE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s-VE" sz="2400" dirty="0">
                    <a:solidFill>
                      <a:srgbClr val="FFFF00"/>
                    </a:solidFill>
                  </a:rPr>
                  <a:t>+ C</a:t>
                </a: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82" y="1665864"/>
                <a:ext cx="10754062" cy="3352456"/>
              </a:xfrm>
              <a:prstGeom prst="rect">
                <a:avLst/>
              </a:prstGeom>
              <a:blipFill rotWithShape="0">
                <a:blip r:embed="rId2"/>
                <a:stretch>
                  <a:fillRect l="-3798" t="-16182" b="-54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3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47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15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5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74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9</cp:revision>
  <dcterms:created xsi:type="dcterms:W3CDTF">2020-09-09T00:46:16Z</dcterms:created>
  <dcterms:modified xsi:type="dcterms:W3CDTF">2020-09-11T01:23:41Z</dcterms:modified>
</cp:coreProperties>
</file>