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18" y="2649681"/>
            <a:ext cx="87387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Fórmulas Básicas </a:t>
            </a:r>
          </a:p>
          <a:p>
            <a:pPr algn="ctr"/>
            <a:r>
              <a:rPr lang="es-VE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Integración</a:t>
            </a:r>
            <a:endParaRPr lang="es-VE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VE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03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366934" y="2967335"/>
                <a:ext cx="7458132" cy="10518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12700" cmpd="sng">
                              <a:solidFill>
                                <a:srgbClr val="5AA6C0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rgbClr val="5AA6C0"/>
                                </a:gs>
                                <a:gs pos="4000">
                                  <a:srgbClr val="5AA6C0">
                                    <a:lumMod val="60000"/>
                                    <a:lumOff val="40000"/>
                                  </a:srgbClr>
                                </a:gs>
                                <a:gs pos="87000">
                                  <a:srgbClr val="5AA6C0">
                                    <a:lumMod val="20000"/>
                                    <a:lumOff val="80000"/>
                                  </a:srgb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b="1" i="1" dirty="0" smtClean="0">
                            <a:ln w="12700" cmpd="sng">
                              <a:solidFill>
                                <a:srgbClr val="5AA6C0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rgbClr val="5AA6C0"/>
                                </a:gs>
                                <a:gs pos="4000">
                                  <a:srgbClr val="5AA6C0">
                                    <a:lumMod val="60000"/>
                                    <a:lumOff val="40000"/>
                                  </a:srgbClr>
                                </a:gs>
                                <a:gs pos="87000">
                                  <a:srgbClr val="5AA6C0">
                                    <a:lumMod val="20000"/>
                                    <a:lumOff val="80000"/>
                                  </a:srgb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𝒄𝒔𝒄</m:t>
                        </m:r>
                        <m:r>
                          <a:rPr lang="es-VE" sz="5400" b="1" i="1" dirty="0">
                            <a:ln w="12700" cmpd="sng">
                              <a:solidFill>
                                <a:srgbClr val="5AA6C0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rgbClr val="5AA6C0"/>
                                </a:gs>
                                <a:gs pos="4000">
                                  <a:srgbClr val="5AA6C0">
                                    <a:lumMod val="60000"/>
                                    <a:lumOff val="40000"/>
                                  </a:srgbClr>
                                </a:gs>
                                <a:gs pos="87000">
                                  <a:srgbClr val="5AA6C0">
                                    <a:lumMod val="20000"/>
                                    <a:lumOff val="80000"/>
                                  </a:srgb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VE" sz="5400" b="1" i="1" dirty="0" smtClean="0">
                            <a:ln w="12700" cmpd="sng">
                              <a:solidFill>
                                <a:srgbClr val="5AA6C0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rgbClr val="5AA6C0"/>
                                </a:gs>
                                <a:gs pos="4000">
                                  <a:srgbClr val="5AA6C0">
                                    <a:lumMod val="60000"/>
                                    <a:lumOff val="40000"/>
                                  </a:srgbClr>
                                </a:gs>
                                <a:gs pos="87000">
                                  <a:srgbClr val="5AA6C0">
                                    <a:lumMod val="20000"/>
                                    <a:lumOff val="80000"/>
                                  </a:srgb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𝒄𝒕𝒈</m:t>
                        </m:r>
                        <m:r>
                          <a:rPr lang="es-VE" sz="5400" b="1" i="1" dirty="0">
                            <a:ln w="12700" cmpd="sng">
                              <a:solidFill>
                                <a:srgbClr val="5AA6C0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rgbClr val="5AA6C0"/>
                                </a:gs>
                                <a:gs pos="4000">
                                  <a:srgbClr val="5AA6C0">
                                    <a:lumMod val="60000"/>
                                    <a:lumOff val="40000"/>
                                  </a:srgbClr>
                                </a:gs>
                                <a:gs pos="87000">
                                  <a:srgbClr val="5AA6C0">
                                    <a:lumMod val="20000"/>
                                    <a:lumOff val="80000"/>
                                  </a:srgb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VE" sz="5400" b="1" i="1" dirty="0">
                            <a:ln w="12700" cmpd="sng">
                              <a:solidFill>
                                <a:srgbClr val="5AA6C0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rgbClr val="5AA6C0"/>
                                </a:gs>
                                <a:gs pos="4000">
                                  <a:srgbClr val="5AA6C0">
                                    <a:lumMod val="60000"/>
                                    <a:lumOff val="40000"/>
                                  </a:srgbClr>
                                </a:gs>
                                <a:gs pos="87000">
                                  <a:srgbClr val="5AA6C0">
                                    <a:lumMod val="20000"/>
                                    <a:lumOff val="80000"/>
                                  </a:srgb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s-ES" sz="5400" dirty="0">
                    <a:ln w="0"/>
                    <a:gradFill>
                      <a:gsLst>
                        <a:gs pos="0">
                          <a:srgbClr val="D17DF9">
                            <a:lumMod val="50000"/>
                          </a:srgbClr>
                        </a:gs>
                        <a:gs pos="50000">
                          <a:srgbClr val="D17DF9"/>
                        </a:gs>
                        <a:gs pos="100000">
                          <a:srgbClr val="D17DF9">
                            <a:lumMod val="60000"/>
                            <a:lumOff val="40000"/>
                          </a:srgb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 </a:t>
                </a:r>
                <a:r>
                  <a:rPr lang="es-ES" sz="5400" dirty="0" smtClean="0">
                    <a:ln w="0"/>
                    <a:gradFill>
                      <a:gsLst>
                        <a:gs pos="0">
                          <a:srgbClr val="D17DF9">
                            <a:lumMod val="50000"/>
                          </a:srgbClr>
                        </a:gs>
                        <a:gs pos="50000">
                          <a:srgbClr val="D17DF9"/>
                        </a:gs>
                        <a:gs pos="100000">
                          <a:srgbClr val="D17DF9">
                            <a:lumMod val="60000"/>
                            <a:lumOff val="40000"/>
                          </a:srgb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-csc</a:t>
                </a:r>
                <a14:m>
                  <m:oMath xmlns:m="http://schemas.openxmlformats.org/officeDocument/2006/math">
                    <m:r>
                      <a:rPr lang="es-VE" sz="5400" i="1" dirty="0">
                        <a:ln w="0"/>
                        <a:gradFill>
                          <a:gsLst>
                            <a:gs pos="0">
                              <a:srgbClr val="D17DF9">
                                <a:lumMod val="50000"/>
                              </a:srgbClr>
                            </a:gs>
                            <a:gs pos="50000">
                              <a:srgbClr val="D17DF9"/>
                            </a:gs>
                            <a:gs pos="100000">
                              <a:srgbClr val="D17DF9">
                                <a:lumMod val="60000"/>
                                <a:lumOff val="40000"/>
                              </a:srgb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5400" i="1" dirty="0">
                        <a:ln w="0"/>
                        <a:gradFill>
                          <a:gsLst>
                            <a:gs pos="0">
                              <a:srgbClr val="D17DF9">
                                <a:lumMod val="50000"/>
                              </a:srgbClr>
                            </a:gs>
                            <a:gs pos="50000">
                              <a:srgbClr val="D17DF9"/>
                            </a:gs>
                            <a:gs pos="100000">
                              <a:srgbClr val="D17DF9">
                                <a:lumMod val="60000"/>
                                <a:lumOff val="40000"/>
                              </a:srgb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5400" i="1" dirty="0">
                        <a:ln w="0"/>
                        <a:gradFill>
                          <a:gsLst>
                            <a:gs pos="0">
                              <a:srgbClr val="D17DF9">
                                <a:lumMod val="50000"/>
                              </a:srgbClr>
                            </a:gs>
                            <a:gs pos="50000">
                              <a:srgbClr val="D17DF9"/>
                            </a:gs>
                            <a:gs pos="100000">
                              <a:srgbClr val="D17DF9">
                                <a:lumMod val="60000"/>
                                <a:lumOff val="40000"/>
                              </a:srgb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sz="5400" dirty="0">
                  <a:ln w="0"/>
                  <a:gradFill>
                    <a:gsLst>
                      <a:gs pos="0">
                        <a:srgbClr val="D17DF9">
                          <a:lumMod val="50000"/>
                        </a:srgbClr>
                      </a:gs>
                      <a:gs pos="50000">
                        <a:srgbClr val="D17DF9"/>
                      </a:gs>
                      <a:gs pos="100000">
                        <a:srgbClr val="D17DF9">
                          <a:lumMod val="60000"/>
                          <a:lumOff val="40000"/>
                        </a:srgb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4" y="2967335"/>
                <a:ext cx="7458132" cy="1051891"/>
              </a:xfrm>
              <a:prstGeom prst="rect">
                <a:avLst/>
              </a:prstGeom>
              <a:blipFill rotWithShape="0">
                <a:blip r:embed="rId2"/>
                <a:stretch>
                  <a:fillRect b="-872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3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541598" y="2967335"/>
                <a:ext cx="7108806" cy="22719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5400" b="1" i="1" dirty="0" smtClean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ES" sz="5400" b="1" i="1" dirty="0" smtClean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5400" b="1" i="1" dirty="0" smtClean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  <m:t>𝒔𝒆𝒄</m:t>
                              </m:r>
                            </m:e>
                            <m:sup>
                              <m:r>
                                <a:rPr lang="es-VE" sz="5400" b="1" i="1" dirty="0" smtClean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VE" sz="5400" b="1" i="1" dirty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VE" sz="5400" b="1" i="1" dirty="0" smtClean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nor/>
                        </m:rPr>
                        <a:rPr lang="es-ES" sz="5400" dirty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m:t> </m:t>
                      </m:r>
                      <m:r>
                        <a:rPr lang="es-VE" sz="5400" b="0" i="1" dirty="0" smtClean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𝑡𝑔𝑥</m:t>
                      </m:r>
                      <m:r>
                        <a:rPr lang="es-VE" sz="5400" i="1" dirty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5400" i="1" dirty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" sz="5400" dirty="0">
                  <a:ln w="0"/>
                  <a:gradFill>
                    <a:gsLst>
                      <a:gs pos="0">
                        <a:srgbClr val="D17DF9">
                          <a:lumMod val="50000"/>
                        </a:srgbClr>
                      </a:gs>
                      <a:gs pos="50000">
                        <a:srgbClr val="D17DF9"/>
                      </a:gs>
                      <a:gs pos="100000">
                        <a:srgbClr val="D17DF9">
                          <a:lumMod val="60000"/>
                          <a:lumOff val="40000"/>
                        </a:srgb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598" y="2967335"/>
                <a:ext cx="7108806" cy="2271904"/>
              </a:xfrm>
              <a:prstGeom prst="rect">
                <a:avLst/>
              </a:prstGeom>
              <a:blipFill rotWithShape="0">
                <a:blip r:embed="rId2"/>
                <a:stretch>
                  <a:fillRect b="-5430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04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269889" y="2967335"/>
                <a:ext cx="7652223" cy="22719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5400" b="1" i="1" dirty="0" smtClean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ES" sz="5400" b="1" i="1" dirty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5400" b="1" i="1" dirty="0" smtClean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  <m:t>𝒄𝒔</m:t>
                              </m:r>
                              <m:r>
                                <a:rPr lang="es-VE" sz="5400" b="1" i="1" dirty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s-VE" sz="5400" b="1" i="1" dirty="0">
                                  <a:ln w="12700" cmpd="sng">
                                    <a:solidFill>
                                      <a:srgbClr val="5AA6C0"/>
                                    </a:solidFill>
                                    <a:prstDash val="solid"/>
                                  </a:ln>
                                  <a:gradFill>
                                    <a:gsLst>
                                      <a:gs pos="0">
                                        <a:srgbClr val="5AA6C0"/>
                                      </a:gs>
                                      <a:gs pos="4000">
                                        <a:srgbClr val="5AA6C0">
                                          <a:lumMod val="60000"/>
                                          <a:lumOff val="40000"/>
                                        </a:srgbClr>
                                      </a:gs>
                                      <a:gs pos="87000">
                                        <a:srgbClr val="5AA6C0">
                                          <a:lumMod val="20000"/>
                                          <a:lumOff val="80000"/>
                                        </a:srgbClr>
                                      </a:gs>
                                    </a:gsLst>
                                    <a:lin ang="5400000"/>
                                  </a:gra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VE" sz="5400" b="1" i="1" dirty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𝒙𝒅𝒙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rgbClr val="5AA6C0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rgbClr val="5AA6C0"/>
                                  </a:gs>
                                  <a:gs pos="4000">
                                    <a:srgbClr val="5AA6C0">
                                      <a:lumMod val="60000"/>
                                      <a:lumOff val="40000"/>
                                    </a:srgbClr>
                                  </a:gs>
                                  <a:gs pos="87000">
                                    <a:srgbClr val="5AA6C0">
                                      <a:lumMod val="20000"/>
                                      <a:lumOff val="80000"/>
                                    </a:srgb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nor/>
                        </m:rPr>
                        <a:rPr lang="es-ES" sz="5400" dirty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m:t> </m:t>
                      </m:r>
                      <m:r>
                        <m:rPr>
                          <m:nor/>
                        </m:rPr>
                        <a:rPr lang="es-VE" sz="5400" b="0" i="0" dirty="0" smtClean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</a:rPr>
                        <m:t>−</m:t>
                      </m:r>
                      <m:r>
                        <a:rPr lang="es-VE" sz="5400" b="0" i="1" dirty="0" smtClean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𝑐𝑡𝑔𝑥</m:t>
                      </m:r>
                      <m:r>
                        <a:rPr lang="es-VE" sz="5400" i="1" dirty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VE" sz="5400" i="1" dirty="0">
                          <a:ln w="0"/>
                          <a:gradFill>
                            <a:gsLst>
                              <a:gs pos="0">
                                <a:srgbClr val="D17DF9">
                                  <a:lumMod val="50000"/>
                                </a:srgbClr>
                              </a:gs>
                              <a:gs pos="50000">
                                <a:srgbClr val="D17DF9"/>
                              </a:gs>
                              <a:gs pos="100000">
                                <a:srgbClr val="D17DF9">
                                  <a:lumMod val="60000"/>
                                  <a:lumOff val="4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" sz="5400" dirty="0">
                  <a:ln w="0"/>
                  <a:gradFill>
                    <a:gsLst>
                      <a:gs pos="0">
                        <a:srgbClr val="D17DF9">
                          <a:lumMod val="50000"/>
                        </a:srgbClr>
                      </a:gs>
                      <a:gs pos="50000">
                        <a:srgbClr val="D17DF9"/>
                      </a:gs>
                      <a:gs pos="100000">
                        <a:srgbClr val="D17DF9">
                          <a:lumMod val="60000"/>
                          <a:lumOff val="40000"/>
                        </a:srgb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89" y="2967335"/>
                <a:ext cx="7652223" cy="2271904"/>
              </a:xfrm>
              <a:prstGeom prst="rect">
                <a:avLst/>
              </a:prstGeom>
              <a:blipFill rotWithShape="0">
                <a:blip r:embed="rId2"/>
                <a:stretch>
                  <a:fillRect b="-5430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76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756308" y="2967335"/>
                <a:ext cx="6679393" cy="148322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dirty="0" smtClean="0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chemeClr val="accent5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cap="none" spc="0" dirty="0" smtClean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cap="none" spc="0" dirty="0" smtClean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S" sz="5400" b="1" i="1" cap="none" spc="0" dirty="0" smtClean="0">
                                    <a:ln w="9525">
                                      <a:solidFill>
                                        <a:schemeClr val="bg1"/>
                                      </a:solidFill>
                                      <a:prstDash val="solid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12700" dist="38100" dir="2700000" algn="tl" rotWithShape="0"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5400" b="1" i="1" cap="none" spc="0" dirty="0" smtClean="0">
                                    <a:ln w="9525">
                                      <a:solidFill>
                                        <a:schemeClr val="bg1"/>
                                      </a:solidFill>
                                      <a:prstDash val="solid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12700" dist="38100" dir="2700000" algn="tl" rotWithShape="0"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VE" sz="5400" b="1" i="1" cap="none" spc="0" dirty="0" smtClean="0">
                                    <a:ln w="9525">
                                      <a:solidFill>
                                        <a:schemeClr val="bg1"/>
                                      </a:solidFill>
                                      <a:prstDash val="solid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12700" dist="38100" dir="2700000" algn="tl" rotWithShape="0"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VE" sz="5400" b="1" i="1" cap="none" spc="0" dirty="0" smtClean="0">
                                        <a:ln w="9525">
                                          <a:solidFill>
                                            <a:schemeClr val="bg1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>
                                          <a:outerShdw blurRad="12700" dist="38100" dir="2700000" algn="tl" rotWithShape="0"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cap="none" spc="0" dirty="0" smtClean="0">
                                        <a:ln w="9525">
                                          <a:solidFill>
                                            <a:schemeClr val="bg1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>
                                          <a:outerShdw blurRad="12700" dist="38100" dir="2700000" algn="tl" rotWithShape="0"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cap="none" spc="0" dirty="0" smtClean="0">
                                        <a:ln w="9525">
                                          <a:solidFill>
                                            <a:schemeClr val="bg1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>
                                          <a:outerShdw blurRad="12700" dist="38100" dir="2700000" algn="tl" rotWithShape="0"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s-ES" sz="5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 = </a:t>
                </a:r>
                <a:r>
                  <a:rPr lang="es-ES" sz="5400" b="1" cap="none" spc="0" dirty="0" err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arcsenx</a:t>
                </a:r>
                <a:r>
                  <a:rPr lang="es-ES" sz="5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+ C</a:t>
                </a:r>
                <a:endParaRPr lang="es-E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08" y="2967335"/>
                <a:ext cx="6679393" cy="14832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8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736491" y="2967335"/>
                <a:ext cx="6719020" cy="148643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9525">
                              <a:solidFill>
                                <a:schemeClr val="bg1"/>
                              </a:solidFill>
                              <a:prstDash val="solid"/>
                            </a:ln>
                            <a:solidFill>
                              <a:schemeClr val="accent5"/>
                            </a:solidFill>
                            <a:effectLst>
                              <a:outerShdw blurRad="12700" dist="38100" dir="2700000" algn="tl" rotWithShape="0">
                                <a:schemeClr val="accent5">
                                  <a:lumMod val="60000"/>
                                  <a:lumOff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dirty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dirty="0" smtClean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s-VE" sz="5400" b="1" i="1" dirty="0" smtClean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VE" sz="5400" b="1" i="1" dirty="0" smtClean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VE" sz="5400" b="1" i="1" dirty="0">
                                <a:ln w="9525">
                                  <a:solidFill>
                                    <a:schemeClr val="bg1"/>
                                  </a:solidFill>
                                  <a:prstDash val="solid"/>
                                </a:ln>
                                <a:solidFill>
                                  <a:schemeClr val="accent5"/>
                                </a:solidFill>
                                <a:effectLst>
                                  <a:outerShdw blurRad="12700" dist="38100" dir="2700000" algn="tl" rotWithShape="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S" sz="5400" b="1" i="1" dirty="0">
                                    <a:ln w="9525">
                                      <a:solidFill>
                                        <a:schemeClr val="bg1"/>
                                      </a:solidFill>
                                      <a:prstDash val="solid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12700" dist="38100" dir="2700000" algn="tl" rotWithShape="0"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5400" b="1" i="1" dirty="0">
                                    <a:ln w="9525">
                                      <a:solidFill>
                                        <a:schemeClr val="bg1"/>
                                      </a:solidFill>
                                      <a:prstDash val="solid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12700" dist="38100" dir="2700000" algn="tl" rotWithShape="0"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VE" sz="5400" b="1" i="1" dirty="0">
                                    <a:ln w="9525">
                                      <a:solidFill>
                                        <a:schemeClr val="bg1"/>
                                      </a:solidFill>
                                      <a:prstDash val="solid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12700" dist="38100" dir="2700000" algn="tl" rotWithShape="0"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VE" sz="5400" b="1" i="1" dirty="0">
                                        <a:ln w="9525">
                                          <a:solidFill>
                                            <a:schemeClr val="bg1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>
                                          <a:outerShdw blurRad="12700" dist="38100" dir="2700000" algn="tl" rotWithShape="0"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dirty="0">
                                        <a:ln w="9525">
                                          <a:solidFill>
                                            <a:schemeClr val="bg1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>
                                          <a:outerShdw blurRad="12700" dist="38100" dir="2700000" algn="tl" rotWithShape="0"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dirty="0">
                                        <a:ln w="9525">
                                          <a:solidFill>
                                            <a:schemeClr val="bg1"/>
                                          </a:solidFill>
                                          <a:prstDash val="solid"/>
                                        </a:ln>
                                        <a:solidFill>
                                          <a:schemeClr val="accent5"/>
                                        </a:solidFill>
                                        <a:effectLst>
                                          <a:outerShdw blurRad="12700" dist="38100" dir="2700000" algn="tl" rotWithShape="0"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s-ES" sz="54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 = </a:t>
                </a:r>
                <a:r>
                  <a:rPr lang="es-ES" sz="5400" b="1" dirty="0" err="1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arccosx</a:t>
                </a:r>
                <a:r>
                  <a:rPr lang="es-ES" sz="54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+ C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491" y="2967335"/>
                <a:ext cx="6719020" cy="14864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2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003205" y="2967335"/>
                <a:ext cx="6185604" cy="1305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s-VE" sz="5400" b="1" i="1" cap="none" spc="0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5400" b="1" i="1" cap="none" spc="0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5400" b="1" i="1" cap="none" spc="0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s-ES" sz="5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 = </a:t>
                </a:r>
                <a:r>
                  <a:rPr lang="es-ES" sz="5400" b="1" cap="none" spc="0" dirty="0" err="1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Arctanx+C</a:t>
                </a:r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05" y="2967335"/>
                <a:ext cx="6185604" cy="1305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3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662625" y="2967335"/>
                <a:ext cx="6866752" cy="130875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s-VE" sz="54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54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VE" sz="54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s-ES" sz="5400" b="1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 = </a:t>
                </a:r>
                <a:r>
                  <a:rPr lang="es-ES" sz="5400" b="1" dirty="0" err="1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Arccotgx+C</a:t>
                </a:r>
                <a:endParaRPr lang="es-E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25" y="2967335"/>
                <a:ext cx="6866752" cy="13087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8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725720" y="2967335"/>
                <a:ext cx="6740563" cy="148322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ad>
                              <m:radPr>
                                <m:degHide m:val="on"/>
                                <m:ctrlPr>
                                  <a:rPr lang="es-VE" sz="5400" b="1" i="1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s-VE" sz="5400" b="1" i="1" dirty="0" smtClean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dirty="0" smtClean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dirty="0" smtClean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5400" b="1" i="1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VE" sz="5400" b="1" i="1" dirty="0" smtClean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s-ES" sz="5400" b="1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 = </a:t>
                </a:r>
                <a:r>
                  <a:rPr lang="es-ES" sz="5400" b="1" dirty="0" err="1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Arcsecx+C</a:t>
                </a:r>
                <a:endParaRPr lang="es-E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20" y="2967335"/>
                <a:ext cx="6740563" cy="14832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1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747358" y="2967335"/>
                <a:ext cx="6697283" cy="148643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ad>
                              <m:radPr>
                                <m:degHide m:val="on"/>
                                <m:ctrlPr>
                                  <a:rPr lang="es-VE" sz="54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s-VE" sz="54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54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VE" sz="5400" b="1" i="1" dirty="0">
                                        <a:ln w="12700" cmpd="sng">
                                          <a:solidFill>
                                            <a:schemeClr val="accent4"/>
                                          </a:solidFill>
                                          <a:prstDash val="solid"/>
                                        </a:ln>
                                        <a:gradFill>
                                          <a:gsLst>
                                            <a:gs pos="0">
                                              <a:schemeClr val="accent4"/>
                                            </a:gs>
                                            <a:gs pos="4000">
                                              <a:schemeClr val="accent4">
                                                <a:lumMod val="60000"/>
                                                <a:lumOff val="40000"/>
                                              </a:schemeClr>
                                            </a:gs>
                                            <a:gs pos="87000"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gs>
                                          </a:gsLst>
                                          <a:lin ang="5400000"/>
                                        </a:gra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VE" sz="54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VE" sz="5400" b="1" i="1" dirty="0">
                                    <a:ln w="12700" cmpd="sng">
                                      <a:solidFill>
                                        <a:schemeClr val="accent4"/>
                                      </a:solidFill>
                                      <a:prstDash val="solid"/>
                                    </a:ln>
                                    <a:gradFill>
                                      <a:gsLst>
                                        <a:gs pos="0">
                                          <a:schemeClr val="accent4"/>
                                        </a:gs>
                                        <a:gs pos="4000">
                                          <a:schemeClr val="accent4">
                                            <a:lumMod val="60000"/>
                                            <a:lumOff val="40000"/>
                                          </a:schemeClr>
                                        </a:gs>
                                        <a:gs pos="87000"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gs>
                                      </a:gsLst>
                                      <a:lin ang="5400000"/>
                                    </a:gra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s-ES" sz="5400" b="1" dirty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 = </a:t>
                </a:r>
                <a:r>
                  <a:rPr lang="es-ES" sz="5400" b="1" dirty="0" err="1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Arccscx+C</a:t>
                </a:r>
                <a:endParaRPr lang="es-E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58" y="2967335"/>
                <a:ext cx="6697283" cy="14864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19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1809" y="1372451"/>
            <a:ext cx="1022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Fórmulas Básicas de </a:t>
            </a:r>
            <a:r>
              <a:rPr lang="es-VE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Integración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940954" y="2967335"/>
                <a:ext cx="4310091" cy="22719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VE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VE" sz="5400" b="0" i="0" cap="none" spc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VE" sz="5400" b="0" i="0" cap="none" spc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VE" sz="5400" b="0" i="0" cap="none" spc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VE" sz="5400" b="0" i="0" cap="none" spc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s-VE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54" y="2967335"/>
                <a:ext cx="4310091" cy="2271904"/>
              </a:xfrm>
              <a:prstGeom prst="rect">
                <a:avLst/>
              </a:prstGeom>
              <a:blipFill rotWithShape="0">
                <a:blip r:embed="rId2"/>
                <a:stretch>
                  <a:fillRect b="-7311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2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132694" y="2967335"/>
                <a:ext cx="9926628" cy="14173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5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 dx=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5400" b="1" i="1" cap="none" spc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5400" b="1" i="1" cap="none" spc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cap="none" spc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VE" sz="5400" b="1" i="1" cap="none" spc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VE" sz="5400" b="1" i="1" cap="none" spc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sz="5400" b="1" i="1" cap="none" spc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s-VE" sz="5400" b="1" i="1" cap="none" spc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s-VE" sz="5400" b="1" i="1" cap="none" spc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5400" b="1" i="1" cap="none" spc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s-VE" sz="5400" b="1" i="0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≠−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s-VE" sz="5400" b="1" i="1" cap="none" spc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4" y="2967335"/>
                <a:ext cx="9926628" cy="14173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617856" y="2967335"/>
                <a:ext cx="4956293" cy="13052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ES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s-VE" sz="5400" b="1" i="1" cap="none" spc="0" dirty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sz="5400" b="1" i="1" cap="none" spc="0" dirty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s-VE" sz="5400" b="1" i="1" cap="none" spc="0" dirty="0" smtClean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s-VE" sz="54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54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ES" sz="5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 +C</a:t>
                </a:r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56" y="2967335"/>
                <a:ext cx="4956293" cy="13052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3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365799" y="2967335"/>
                <a:ext cx="5460406" cy="10518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s-VE" sz="5400" b="1" i="1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s-VE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s-VE" sz="5400" b="1" i="1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54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VE" sz="54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s-ES" sz="5400" b="1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 + C </a:t>
                </a:r>
                <a:endParaRPr lang="es-E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99" y="2967335"/>
                <a:ext cx="5460406" cy="1051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2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242305" y="2967335"/>
                <a:ext cx="5707396" cy="138281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cap="none" spc="0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VE" sz="5400" b="1" i="1" cap="none" spc="0" dirty="0" smtClean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5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 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VE" sz="5400" b="1" i="1" dirty="0">
                                <a:ln w="12700" cmpd="sng">
                                  <a:solidFill>
                                    <a:schemeClr val="accent4"/>
                                  </a:solidFill>
                                  <a:prstDash val="solid"/>
                                </a:ln>
                                <a:gradFill>
                                  <a:gsLst>
                                    <a:gs pos="0">
                                      <a:schemeClr val="accent4"/>
                                    </a:gs>
                                    <a:gs pos="4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s>
                                    <a:gs pos="87000"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gs>
                                  </a:gsLst>
                                  <a:lin ang="5400000"/>
                                </a:gra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s-ES" sz="5400" b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</a:rPr>
                          <m:t>lna</m:t>
                        </m:r>
                      </m:den>
                    </m:f>
                  </m:oMath>
                </a14:m>
                <a:r>
                  <a:rPr lang="es-ES" sz="5400" b="1" cap="none" spc="0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  <a:effectLst/>
                  </a:rPr>
                  <a:t> + C </a:t>
                </a:r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5" y="2967335"/>
                <a:ext cx="5707396" cy="13828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9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687476" y="2967335"/>
                <a:ext cx="6817059" cy="22719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5400" b="1" i="1" cap="none" spc="0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5400" b="1" i="1" cap="none" spc="0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/>
                              <a:latin typeface="Cambria Math" panose="02040503050406030204" pitchFamily="18" charset="0"/>
                            </a:rPr>
                            <m:t>𝒔𝒆𝒏𝒙</m:t>
                          </m:r>
                          <m:r>
                            <a:rPr lang="es-VE" sz="5400" b="1" i="1" cap="none" spc="0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/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s-VE" sz="5400" b="1" i="1" cap="none" spc="0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/>
                              <a:latin typeface="Cambria Math" panose="02040503050406030204" pitchFamily="18" charset="0"/>
                            </a:rPr>
                            <m:t>𝒄𝒐𝒔𝒙</m:t>
                          </m:r>
                          <m:r>
                            <a:rPr lang="es-VE" sz="5400" b="1" i="1" cap="none" spc="0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VE" sz="5400" b="1" i="1" cap="none" spc="0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nary>
                    </m:oMath>
                  </m:oMathPara>
                </a14:m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76" y="2967335"/>
                <a:ext cx="6817059" cy="22719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946355" y="2967335"/>
                <a:ext cx="6299289" cy="22719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5400" b="1" i="1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VE" sz="5400" b="1" i="1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VE" sz="5400" b="1" i="1" dirty="0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𝒔𝒆𝒏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VE" sz="5400" b="1" i="1" dirty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nary>
                    </m:oMath>
                  </m:oMathPara>
                </a14:m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55" y="2967335"/>
                <a:ext cx="6299289" cy="22719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9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441476" y="2967335"/>
                <a:ext cx="7309053" cy="10518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VE" sz="5400" b="1" i="1" dirty="0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𝒔𝒆𝒄𝒙𝒕𝒂𝒏</m:t>
                        </m:r>
                        <m:r>
                          <a:rPr lang="es-VE" sz="54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VE" sz="5400" b="1" i="1" dirty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s-ES" sz="5400" b="0" cap="none" spc="0" dirty="0" smtClean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s-VE" sz="5400" b="0" i="1" cap="none" spc="0" dirty="0" smtClean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𝑠𝑒𝑐𝑥</m:t>
                    </m:r>
                    <m:r>
                      <a:rPr lang="es-VE" sz="5400" b="0" i="1" cap="none" spc="0" dirty="0" smtClean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5400" b="0" i="1" cap="none" spc="0" dirty="0" smtClean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76" y="2967335"/>
                <a:ext cx="7309053" cy="1051891"/>
              </a:xfrm>
              <a:prstGeom prst="rect">
                <a:avLst/>
              </a:prstGeom>
              <a:blipFill rotWithShape="0">
                <a:blip r:embed="rId2"/>
                <a:stretch>
                  <a:fillRect b="-872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619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490</TotalTime>
  <Words>8</Words>
  <Application>Microsoft Office PowerPoint</Application>
  <PresentationFormat>Panorámica</PresentationFormat>
  <Paragraphs>20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23</cp:revision>
  <dcterms:created xsi:type="dcterms:W3CDTF">2020-08-20T03:08:58Z</dcterms:created>
  <dcterms:modified xsi:type="dcterms:W3CDTF">2020-09-03T13:31:31Z</dcterms:modified>
</cp:coreProperties>
</file>