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68" r:id="rId6"/>
    <p:sldId id="259" r:id="rId7"/>
    <p:sldId id="269" r:id="rId8"/>
    <p:sldId id="270" r:id="rId9"/>
    <p:sldId id="272" r:id="rId10"/>
    <p:sldId id="273" r:id="rId11"/>
    <p:sldId id="260" r:id="rId12"/>
    <p:sldId id="275" r:id="rId13"/>
    <p:sldId id="274" r:id="rId14"/>
    <p:sldId id="281" r:id="rId15"/>
    <p:sldId id="280" r:id="rId16"/>
    <p:sldId id="282" r:id="rId17"/>
    <p:sldId id="283" r:id="rId18"/>
    <p:sldId id="262" r:id="rId19"/>
    <p:sldId id="26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97092" y="3132750"/>
            <a:ext cx="81547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Método de Integración </a:t>
            </a:r>
          </a:p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por Sustitución </a:t>
            </a:r>
            <a:endParaRPr lang="es-V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0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619152" y="1954601"/>
                <a:ext cx="5221045" cy="2998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VE" sz="7200" i="1" dirty="0" smtClean="0">
                              <a:ln w="0"/>
                              <a:solidFill>
                                <a:prstClr val="white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sz="7200" b="0" i="1" dirty="0" smtClean="0">
                              <a:ln w="0"/>
                              <a:solidFill>
                                <a:prstClr val="white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VE" sz="7200" b="0" i="1" dirty="0" smtClean="0">
                              <a:ln w="0"/>
                              <a:solidFill>
                                <a:prstClr val="white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7200" i="1" dirty="0" smtClean="0">
                              <a:ln w="0"/>
                              <a:solidFill>
                                <a:prstClr val="white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VE" sz="7200" i="1" dirty="0">
                                  <a:ln w="0"/>
                                  <a:solidFill>
                                    <a:prstClr val="white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7200" i="1" dirty="0">
                                  <a:ln w="0"/>
                                  <a:solidFill>
                                    <a:prstClr val="white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VE" sz="7200" i="1" dirty="0">
                                  <a:ln w="0"/>
                                  <a:solidFill>
                                    <a:prstClr val="white"/>
                                  </a:solidFill>
                                  <a:effectLst>
                                    <a:outerShdw blurRad="38100" dist="19050" dir="2700000" algn="tl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s-VE" sz="7200" i="1" dirty="0">
                              <a:ln w="0"/>
                              <a:solidFill>
                                <a:prstClr val="white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s-VE" sz="7200" b="0" i="1" dirty="0" smtClean="0">
                              <a:ln w="0"/>
                              <a:solidFill>
                                <a:prstClr val="white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</m:oMath>
                  </m:oMathPara>
                </a14:m>
                <a:endParaRPr lang="es-VE" sz="72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2" y="1954601"/>
                <a:ext cx="5221045" cy="29984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4" y="64677"/>
            <a:ext cx="10681118" cy="18899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3" y="4808668"/>
            <a:ext cx="4127350" cy="17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9" y="4104458"/>
            <a:ext cx="7464356" cy="162167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10" y="435125"/>
            <a:ext cx="3804234" cy="192040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35" y="320674"/>
            <a:ext cx="3928675" cy="24039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89" y="148588"/>
            <a:ext cx="3737172" cy="2206943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59397" y="2784456"/>
            <a:ext cx="1116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 smtClean="0">
                <a:latin typeface="Rockwell Extra Bold" panose="02060903040505020403" pitchFamily="18" charset="0"/>
              </a:rPr>
              <a:t>Retomando tenemos una integral sencilla </a:t>
            </a:r>
            <a:r>
              <a:rPr lang="es-VE" sz="2400" b="1" dirty="0" err="1" smtClean="0">
                <a:latin typeface="Rockwell Extra Bold" panose="02060903040505020403" pitchFamily="18" charset="0"/>
              </a:rPr>
              <a:t>polinómica</a:t>
            </a:r>
            <a:r>
              <a:rPr lang="es-VE" sz="2400" b="1" dirty="0" smtClean="0">
                <a:latin typeface="Rockwell Extra Bold" panose="02060903040505020403" pitchFamily="18" charset="0"/>
              </a:rPr>
              <a:t> aplicamos la formula y por  ultimo sustituimos por el valor de u = </a:t>
            </a:r>
            <a:r>
              <a:rPr lang="es-VE" sz="2400" b="1" dirty="0" err="1" smtClean="0">
                <a:latin typeface="Rockwell Extra Bold" panose="02060903040505020403" pitchFamily="18" charset="0"/>
              </a:rPr>
              <a:t>tanx</a:t>
            </a:r>
            <a:endParaRPr lang="es-VE" sz="2400" b="1" dirty="0">
              <a:latin typeface="Rockwell Extra Bold" panose="02060903040505020403" pitchFamily="18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487" y="4044378"/>
            <a:ext cx="3103133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570594" y="1614685"/>
                <a:ext cx="10628555" cy="13840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3200" b="1" i="1" cap="none" spc="5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𝒔𝒆𝒏</m:t>
                              </m:r>
                              <m: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s-VE" sz="3200" b="1" i="1" cap="none" spc="5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VE" sz="3200" b="1" i="1" cap="none" spc="5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s-VE" sz="3200" b="1" i="1" cap="none" spc="5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s-VE" sz="3200" b="1" i="0" cap="none" spc="50" smtClean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4000" b="1" cap="none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4" y="1614685"/>
                <a:ext cx="10628555" cy="13840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9748221" y="2258990"/>
            <a:ext cx="184730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85339" y="461732"/>
            <a:ext cx="371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EJEMPLO 3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42" y="4860955"/>
            <a:ext cx="6468417" cy="150584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659" y="2031482"/>
            <a:ext cx="5934545" cy="239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748221" y="2258990"/>
            <a:ext cx="184730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85339" y="461732"/>
            <a:ext cx="371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EJEMPLO 3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645" y="1735967"/>
            <a:ext cx="3627434" cy="12924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96" y="3105917"/>
            <a:ext cx="2566638" cy="138391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789104" y="3446953"/>
            <a:ext cx="58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 smtClean="0"/>
              <a:t>=</a:t>
            </a:r>
            <a:endParaRPr lang="es-VE" sz="36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491" y="4480107"/>
            <a:ext cx="2945690" cy="13457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5644181" y="3469847"/>
                <a:ext cx="6639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3600" b="1" i="1" spc="5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70AD47">
                              <a:tint val="1000"/>
                            </a:srgbClr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VE" sz="3600" dirty="0"/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181" y="3469847"/>
                <a:ext cx="663964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080" y="1788629"/>
            <a:ext cx="5438103" cy="119492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181" y="4693923"/>
            <a:ext cx="3627434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14267" y="753232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 4 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71" y="4975381"/>
            <a:ext cx="3267739" cy="658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11" y="4755905"/>
            <a:ext cx="3468925" cy="1518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05" y="1962283"/>
            <a:ext cx="429805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89571" y="200966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 4 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28" y="4975381"/>
            <a:ext cx="3267739" cy="658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43" y="4660147"/>
            <a:ext cx="3468925" cy="1518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9" y="1290918"/>
            <a:ext cx="3647172" cy="17589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65" y="5633806"/>
            <a:ext cx="3231160" cy="640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7631850" y="1332097"/>
                <a:ext cx="4110164" cy="1663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6000" b="1" spc="50" dirty="0" smtClean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48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s-VE" sz="4800" b="1" i="1" spc="50" dirty="0" smtClean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4800" b="1" i="1" spc="50" dirty="0" smtClean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VE" sz="4800" b="1" i="1" spc="50" dirty="0" smtClean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VE" sz="4800" b="1" i="1" spc="50" dirty="0" smtClean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𝒙𝒅𝒙</m:t>
                            </m:r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ctrlPr>
                                  <a:rPr lang="es-ES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s-ES" sz="48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48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48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s-ES" sz="5400" b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</a:rPr>
                          <m:t>=</m:t>
                        </m:r>
                      </m:e>
                    </m:nary>
                  </m:oMath>
                </a14:m>
                <a:endParaRPr lang="es-VE" sz="5400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850" y="1332097"/>
                <a:ext cx="4110164" cy="16637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939" y="1421903"/>
            <a:ext cx="3372911" cy="1627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579652" y="3216460"/>
                <a:ext cx="3222421" cy="1350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4400" b="1" spc="50" dirty="0" smtClean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VE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𝒙𝒅𝒙</m:t>
                            </m:r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ctrlPr>
                                  <a:rPr lang="es-ES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s-ES" sz="44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44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44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s-VE" sz="4400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52" y="3216460"/>
                <a:ext cx="3222421" cy="13500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6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89571" y="200966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 4 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28" y="4975381"/>
            <a:ext cx="3267739" cy="658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43" y="4660147"/>
            <a:ext cx="3468925" cy="1518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9" y="1290918"/>
            <a:ext cx="3647172" cy="17589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65" y="5633806"/>
            <a:ext cx="3231160" cy="640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7631850" y="1332097"/>
                <a:ext cx="4110164" cy="1663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6000" b="1" spc="50" dirty="0" smtClean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48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s-VE" sz="4800" b="1" i="1" spc="50" dirty="0" smtClean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4800" b="1" i="1" spc="50" dirty="0" smtClean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VE" sz="4800" b="1" i="1" spc="50" dirty="0" smtClean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VE" sz="4800" b="1" i="1" spc="50" dirty="0" smtClean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𝒙𝒅𝒙</m:t>
                            </m:r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ctrlPr>
                                  <a:rPr lang="es-ES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s-ES" sz="48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48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48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s-ES" sz="5400" b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</a:rPr>
                          <m:t>=</m:t>
                        </m:r>
                      </m:e>
                    </m:nary>
                  </m:oMath>
                </a14:m>
                <a:endParaRPr lang="es-VE" sz="5400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850" y="1332097"/>
                <a:ext cx="4110164" cy="16637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939" y="1421903"/>
            <a:ext cx="3372911" cy="1627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579652" y="3216460"/>
                <a:ext cx="3807132" cy="1350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4400" b="1" spc="50" dirty="0" smtClean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VE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𝒙𝒅𝒙</m:t>
                            </m:r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ctrlPr>
                                  <a:rPr lang="es-ES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s-ES" sz="44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44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44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rad>
                          </m:den>
                        </m:f>
                        <m:r>
                          <a:rPr lang="es-VE" sz="4400" b="1" i="1" spc="50" dirty="0" smtClean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VE" sz="4400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52" y="3216460"/>
                <a:ext cx="3807132" cy="13500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4284556" y="3049838"/>
                <a:ext cx="3119718" cy="1549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VE" sz="3600" b="1" i="1" spc="50" dirty="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sz="3600" b="1" i="1" spc="50" dirty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VE" sz="3600" b="1" i="1" spc="50" dirty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3600" b="1" i="1" spc="50" dirty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ES" sz="3600" b="1" i="1" spc="50" dirty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3600" b="1" i="1" spc="50" dirty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VE" sz="3600" b="1" i="1" spc="50" dirty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s-VE" sz="3600" b="1" i="1" spc="50" dirty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VE" sz="3600" b="1" i="1" spc="50" dirty="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𝒅𝒖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s-ES" sz="3600" b="1" i="1" spc="50" dirty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s-VE" sz="3600" b="1" i="1" spc="50" dirty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g>
                                <m:e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rad>
                            </m:den>
                          </m:f>
                          <m:r>
                            <a:rPr lang="es-VE" sz="3600" b="1" i="1" spc="50" dirty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VE" sz="3600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56" y="3049838"/>
                <a:ext cx="3119718" cy="1549976"/>
              </a:xfrm>
              <a:prstGeom prst="rect">
                <a:avLst/>
              </a:prstGeom>
              <a:blipFill rotWithShape="0">
                <a:blip r:embed="rId9"/>
                <a:stretch>
                  <a:fillRect r="-918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89571" y="200966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 4 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9" y="1290918"/>
            <a:ext cx="3647172" cy="1758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7631850" y="1332097"/>
                <a:ext cx="4110164" cy="1663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6000" b="1" spc="50" dirty="0" smtClean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48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s-VE" sz="4800" b="1" i="1" spc="50" dirty="0" smtClean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4800" b="1" i="1" spc="50" dirty="0" smtClean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VE" sz="4800" b="1" i="1" spc="50" dirty="0" smtClean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VE" sz="4800" b="1" i="1" spc="50" dirty="0" smtClean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𝒙𝒅𝒙</m:t>
                            </m:r>
                            <m:r>
                              <a:rPr lang="es-VE" sz="48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ctrlPr>
                                  <a:rPr lang="es-ES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s-ES" sz="48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48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48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48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s-ES" sz="5400" b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</a:rPr>
                          <m:t>=</m:t>
                        </m:r>
                      </m:e>
                    </m:nary>
                  </m:oMath>
                </a14:m>
                <a:endParaRPr lang="es-VE" sz="5400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850" y="1332097"/>
                <a:ext cx="4110164" cy="16637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939" y="1421903"/>
            <a:ext cx="3372911" cy="1627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409809" y="3216460"/>
                <a:ext cx="3807132" cy="1350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4400" b="1" spc="50" dirty="0" smtClean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VE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44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𝒙𝒅𝒙</m:t>
                            </m:r>
                            <m:r>
                              <a:rPr lang="es-VE" sz="44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ctrlPr>
                                  <a:rPr lang="es-ES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s-ES" sz="44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44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4400" b="1" i="1" spc="50" dirty="0">
                                        <a:ln w="9525" cmpd="sng">
                                          <a:solidFill>
                                            <a:schemeClr val="accent1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70AD47">
                                            <a:tint val="1000"/>
                                          </a:srgbClr>
                                        </a:solidFill>
                                        <a:effectLst>
                                          <a:glow rad="38100">
                                            <a:schemeClr val="accent1"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4400" b="1" i="1" spc="50" dirty="0">
                                    <a:ln w="9525" cmpd="sng">
                                      <a:solidFill>
                                        <a:schemeClr val="accent1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chemeClr val="accent1"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rad>
                          </m:den>
                        </m:f>
                        <m:r>
                          <a:rPr lang="es-VE" sz="4400" b="1" i="1" spc="50" dirty="0" smtClean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VE" sz="4400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9" y="3216460"/>
                <a:ext cx="3807132" cy="13500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4056981" y="3216460"/>
                <a:ext cx="2707915" cy="1549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VE" sz="3600" b="1" i="1" spc="50" dirty="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sz="3600" b="1" i="1" spc="50" dirty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VE" sz="3600" b="1" i="1" spc="50" dirty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3600" b="1" i="1" spc="50" dirty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ES" sz="3600" b="1" i="1" spc="50" dirty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3600" b="1" i="1" spc="50" dirty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VE" sz="3600" b="1" i="1" spc="50" dirty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s-VE" sz="3600" b="1" i="1" spc="50" dirty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VE" sz="3600" b="1" i="1" spc="50" dirty="0" smtClean="0">
                                  <a:ln w="9525" cmpd="sng">
                                    <a:solidFill>
                                      <a:schemeClr val="accent1"/>
                                    </a:solidFill>
                                    <a:prstDash val="solid"/>
                                  </a:ln>
                                  <a:solidFill>
                                    <a:srgbClr val="70AD47">
                                      <a:tint val="1000"/>
                                    </a:srgbClr>
                                  </a:solidFill>
                                  <a:effectLst>
                                    <a:glow rad="38100">
                                      <a:schemeClr val="accent1"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𝒅𝒖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s-ES" sz="3600" b="1" i="1" spc="50" dirty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s-VE" sz="3600" b="1" i="1" spc="50" dirty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deg>
                                <m:e>
                                  <m:r>
                                    <a:rPr lang="es-VE" sz="3600" b="1" i="1" spc="50" dirty="0" smtClean="0">
                                      <a:ln w="9525" cmpd="sng">
                                        <a:solidFill>
                                          <a:schemeClr val="accent1"/>
                                        </a:solidFill>
                                        <a:prstDash val="solid"/>
                                      </a:ln>
                                      <a:solidFill>
                                        <a:srgbClr val="70AD47">
                                          <a:tint val="1000"/>
                                        </a:srgbClr>
                                      </a:solidFill>
                                      <a:effectLst>
                                        <a:glow rad="38100">
                                          <a:schemeClr val="accent1"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rad>
                            </m:den>
                          </m:f>
                          <m:r>
                            <a:rPr lang="es-VE" sz="3600" b="1" i="1" spc="50" dirty="0" smtClean="0">
                              <a:ln w="9525" cmpd="sng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70AD47">
                                  <a:tint val="1000"/>
                                </a:srgbClr>
                              </a:solidFill>
                              <a:effectLst>
                                <a:glow rad="38100">
                                  <a:schemeClr val="accent1"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</m:oMath>
                  </m:oMathPara>
                </a14:m>
                <a:endParaRPr lang="es-VE" sz="3600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981" y="3216460"/>
                <a:ext cx="2707915" cy="1549976"/>
              </a:xfrm>
              <a:prstGeom prst="rect">
                <a:avLst/>
              </a:prstGeom>
              <a:blipFill rotWithShape="0">
                <a:blip r:embed="rId6"/>
                <a:stretch>
                  <a:fillRect r="-4189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219" y="3397205"/>
            <a:ext cx="4363992" cy="11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14267" y="753232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EJEMPLO 4 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81" y="2235940"/>
            <a:ext cx="5560034" cy="14509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32" y="2200325"/>
            <a:ext cx="5099182" cy="13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2086625" y="2274157"/>
                <a:ext cx="7885364" cy="1066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3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200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VE" sz="3200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3200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3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s-VE" sz="3200" b="1" i="1" spc="50" dirty="0">
                                        <a:ln w="9525" cmpd="sng">
                                          <a:solidFill>
                                            <a:srgbClr val="38540A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glow rad="38100">
                                            <a:srgbClr val="38540A">
                                              <a:alpha val="40000"/>
                                            </a:srgb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VE" sz="3200" b="1" i="1" spc="50" dirty="0">
                                        <a:ln w="9525" cmpd="sng">
                                          <a:solidFill>
                                            <a:srgbClr val="38540A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glow rad="38100">
                                            <a:srgbClr val="38540A">
                                              <a:alpha val="40000"/>
                                            </a:srgb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s-VE" sz="3200" b="1" i="1" spc="50" dirty="0">
                                        <a:ln w="9525" cmpd="sng">
                                          <a:solidFill>
                                            <a:srgbClr val="38540A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glow rad="38100">
                                            <a:srgbClr val="38540A">
                                              <a:alpha val="40000"/>
                                            </a:srgb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</m:num>
                                  <m:den>
                                    <m:r>
                                      <a:rPr lang="es-VE" sz="3200" b="1" i="1" spc="50" dirty="0">
                                        <a:ln w="9525" cmpd="sng">
                                          <a:solidFill>
                                            <a:srgbClr val="38540A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glow rad="38100">
                                            <a:srgbClr val="38540A">
                                              <a:alpha val="40000"/>
                                            </a:srgb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s-VE" sz="3200" b="1" i="1" spc="50" dirty="0">
                            <a:ln w="9525" cmpd="sng">
                              <a:solidFill>
                                <a:srgbClr val="38540A"/>
                              </a:solidFill>
                              <a:prstDash val="solid"/>
                            </a:ln>
                            <a:solidFill>
                              <a:schemeClr val="tx1"/>
                            </a:solidFill>
                            <a:effectLst>
                              <a:glow rad="38100">
                                <a:srgbClr val="38540A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𝒅𝒖</m:t>
                        </m:r>
                        <m:r>
                          <a:rPr lang="es-VE" sz="3200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3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VE" sz="3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VE" sz="3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s-VE" sz="3200" i="1" dirty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3200" i="1" dirty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s-VE" sz="3200" i="1" dirty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VE" sz="3200" b="1" i="1" spc="50" dirty="0">
                                        <a:ln w="9525" cmpd="sng">
                                          <a:solidFill>
                                            <a:srgbClr val="38540A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glow rad="38100">
                                            <a:srgbClr val="38540A">
                                              <a:alpha val="40000"/>
                                            </a:srgb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3200" b="1" i="1" spc="50" dirty="0">
                                        <a:ln w="9525" cmpd="sng">
                                          <a:solidFill>
                                            <a:srgbClr val="38540A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glow rad="38100">
                                            <a:srgbClr val="38540A">
                                              <a:alpha val="40000"/>
                                            </a:srgb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s-VE" sz="3200" b="1" i="1" spc="50" dirty="0">
                                            <a:ln w="9525" cmpd="sng">
                                              <a:solidFill>
                                                <a:srgbClr val="38540A"/>
                                              </a:solidFill>
                                              <a:prstDash val="solid"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glow rad="38100">
                                                <a:srgbClr val="38540A">
                                                  <a:alpha val="40000"/>
                                                </a:srgb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VE" sz="3200" b="1" i="1" spc="50" dirty="0">
                                            <a:ln w="9525" cmpd="sng">
                                              <a:solidFill>
                                                <a:srgbClr val="38540A"/>
                                              </a:solidFill>
                                              <a:prstDash val="solid"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glow rad="38100">
                                                <a:srgbClr val="38540A">
                                                  <a:alpha val="40000"/>
                                                </a:srgb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s-VE" sz="3200" b="1" i="1" spc="50" dirty="0">
                                            <a:ln w="9525" cmpd="sng">
                                              <a:solidFill>
                                                <a:srgbClr val="38540A"/>
                                              </a:solidFill>
                                              <a:prstDash val="solid"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glow rad="38100">
                                                <a:srgbClr val="38540A">
                                                  <a:alpha val="40000"/>
                                                </a:srgb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</m:num>
                                      <m:den>
                                        <m:r>
                                          <a:rPr lang="es-VE" sz="3200" b="1" i="1" spc="50" dirty="0">
                                            <a:ln w="9525" cmpd="sng">
                                              <a:solidFill>
                                                <a:srgbClr val="38540A"/>
                                              </a:solidFill>
                                              <a:prstDash val="solid"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glow rad="38100">
                                                <a:srgbClr val="38540A">
                                                  <a:alpha val="40000"/>
                                                </a:srgb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  <m:r>
                              <a:rPr lang="es-VE" sz="3200" b="1" i="1" spc="50" dirty="0">
                                <a:ln w="9525" cmpd="sng">
                                  <a:solidFill>
                                    <a:srgbClr val="38540A"/>
                                  </a:solidFill>
                                  <a:prstDash val="solid"/>
                                </a:ln>
                                <a:solidFill>
                                  <a:schemeClr val="tx1"/>
                                </a:solidFill>
                                <a:effectLst>
                                  <a:glow rad="38100">
                                    <a:srgbClr val="38540A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𝒅𝒖</m:t>
                            </m:r>
                            <m:r>
                              <a:rPr lang="es-VE" sz="3200" i="1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ES" sz="3200" i="1" dirty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3200" i="1" dirty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VE" sz="3200" i="1" dirty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VE" sz="3200" i="1" dirty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>
                                  <m:fPr>
                                    <m:ctrlPr>
                                      <a:rPr lang="es-VE" sz="3200" i="1" dirty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VE" sz="3200" i="1" dirty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VE" sz="3200" b="1" i="1" spc="50" dirty="0">
                                            <a:ln w="9525" cmpd="sng">
                                              <a:solidFill>
                                                <a:srgbClr val="38540A"/>
                                              </a:solidFill>
                                              <a:prstDash val="solid"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glow rad="38100">
                                                <a:srgbClr val="38540A">
                                                  <a:alpha val="40000"/>
                                                </a:srgb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3200" b="1" i="1" spc="50" dirty="0">
                                            <a:ln w="9525" cmpd="sng">
                                              <a:solidFill>
                                                <a:srgbClr val="38540A"/>
                                              </a:solidFill>
                                              <a:prstDash val="solid"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glow rad="38100">
                                                <a:srgbClr val="38540A">
                                                  <a:alpha val="40000"/>
                                                </a:srgbClr>
                                              </a:glo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s-VE" sz="3200" b="1" i="1" spc="50" dirty="0">
                                                <a:ln w="9525" cmpd="sng">
                                                  <a:solidFill>
                                                    <a:srgbClr val="38540A"/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glow rad="38100">
                                                    <a:srgbClr val="38540A">
                                                      <a:alpha val="40000"/>
                                                    </a:srgbClr>
                                                  </a:glo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VE" sz="3200" b="1" i="1" spc="50" dirty="0">
                                                <a:ln w="9525" cmpd="sng">
                                                  <a:solidFill>
                                                    <a:srgbClr val="38540A"/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glow rad="38100">
                                                    <a:srgbClr val="38540A">
                                                      <a:alpha val="40000"/>
                                                    </a:srgbClr>
                                                  </a:glo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s-VE" sz="3200" b="1" i="1" spc="50" dirty="0">
                                                <a:ln w="9525" cmpd="sng">
                                                  <a:solidFill>
                                                    <a:srgbClr val="38540A"/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glow rad="38100">
                                                    <a:srgbClr val="38540A">
                                                      <a:alpha val="40000"/>
                                                    </a:srgbClr>
                                                  </a:glo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</m:num>
                                          <m:den>
                                            <m:r>
                                              <a:rPr lang="es-VE" sz="3200" b="1" i="1" spc="50" dirty="0">
                                                <a:ln w="9525" cmpd="sng">
                                                  <a:solidFill>
                                                    <a:srgbClr val="38540A"/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>
                                                  <a:glow rad="38100">
                                                    <a:srgbClr val="38540A">
                                                      <a:alpha val="40000"/>
                                                    </a:srgbClr>
                                                  </a:glo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𝟓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𝒅𝒖</m:t>
                                </m:r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s-VE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625" y="2274157"/>
                <a:ext cx="7885364" cy="1066510"/>
              </a:xfrm>
              <a:prstGeom prst="rect">
                <a:avLst/>
              </a:prstGeom>
              <a:blipFill rotWithShape="0">
                <a:blip r:embed="rId2"/>
                <a:stretch>
                  <a:fillRect l="-216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2237242" y="3929848"/>
                <a:ext cx="8003689" cy="88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ES" sz="3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2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VE" sz="32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32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f>
                              <m:f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s-VE" sz="32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−7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VE" sz="32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s-VE" sz="3200" b="1" i="1" spc="50" dirty="0">
                                <a:ln w="9525" cmpd="sng">
                                  <a:solidFill>
                                    <a:srgbClr val="38540A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rgbClr val="38540A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𝒅𝒖</m:t>
                            </m:r>
                            <m:r>
                              <a:rPr lang="es-VE" sz="32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ES" sz="3200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3200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num>
                              <m:den>
                                <m:r>
                                  <a:rPr lang="es-VE" sz="3200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VE" sz="3200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s-VE" sz="32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32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s-VE" sz="3200" i="1" dirty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VE" sz="3200" i="1" dirty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s-VE" sz="3200" i="1" dirty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𝒅𝒖</m:t>
                                </m:r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s-VE" sz="3200" b="1" i="1" spc="50" dirty="0">
                                    <a:ln w="9525" cmpd="sng">
                                      <a:solidFill>
                                        <a:srgbClr val="38540A"/>
                                      </a:solidFill>
                                      <a:prstDash val="solid"/>
                                    </a:ln>
                                    <a:solidFill>
                                      <a:srgbClr val="70AD47">
                                        <a:tint val="1000"/>
                                      </a:srgbClr>
                                    </a:solidFill>
                                    <a:effectLst>
                                      <a:glow rad="38100">
                                        <a:srgbClr val="38540A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s-VE" sz="32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42" y="3929848"/>
                <a:ext cx="8003689" cy="883319"/>
              </a:xfrm>
              <a:prstGeom prst="rect">
                <a:avLst/>
              </a:prstGeom>
              <a:blipFill rotWithShape="0">
                <a:blip r:embed="rId3"/>
                <a:stretch>
                  <a:fillRect l="-2133" b="-1310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907" y="551844"/>
            <a:ext cx="3456732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82784" y="1203081"/>
            <a:ext cx="3772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OBJETIVOS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67896" y="3108960"/>
            <a:ext cx="690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IDENTIFICAR CUANDO APLICO EL 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RECONOCER QUIEN ES “u”</a:t>
            </a:r>
          </a:p>
          <a:p>
            <a:endParaRPr lang="es-V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65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249332" y="2021650"/>
                <a:ext cx="9757881" cy="1284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4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VE" sz="4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VE" sz="4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s-VE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s-VE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4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s-VE" sz="4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s-VE" sz="48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s-VE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8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s-VE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s-VE" sz="4800" dirty="0" smtClean="0"/>
                  <a:t> </a:t>
                </a:r>
                <a:r>
                  <a:rPr lang="es-VE" sz="4800" dirty="0" smtClean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s-VE" sz="4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s-VE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4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s-VE" sz="4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s-VE" sz="4800" dirty="0" smtClean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s-VE" sz="4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.</m:t>
                    </m:r>
                    <m:f>
                      <m:fPr>
                        <m:ctrlP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VE" sz="4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4 </m:t>
                        </m:r>
                      </m:den>
                    </m:f>
                  </m:oMath>
                </a14:m>
                <a:r>
                  <a:rPr lang="es-VE" sz="4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s-VE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s-VE" sz="4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s-VE" sz="4800" dirty="0" smtClean="0"/>
                  <a:t> </a:t>
                </a:r>
                <a14:m>
                  <m:oMath xmlns:m="http://schemas.openxmlformats.org/officeDocument/2006/math">
                    <m:r>
                      <a:rPr lang="es-VE" sz="4800" b="1" i="1" spc="50" dirty="0">
                        <a:ln w="9525" cmpd="sng">
                          <a:solidFill>
                            <a:srgbClr val="38540A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rgbClr val="38540A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4800" b="1" i="1" spc="50" dirty="0">
                        <a:ln w="9525" cmpd="sng">
                          <a:solidFill>
                            <a:srgbClr val="38540A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rgbClr val="38540A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s-VE" sz="4800" dirty="0" smtClean="0"/>
                  <a:t> =</a:t>
                </a:r>
                <a:endParaRPr lang="es-VE" sz="4800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332" y="2021650"/>
                <a:ext cx="9757881" cy="1284454"/>
              </a:xfrm>
              <a:prstGeom prst="rect">
                <a:avLst/>
              </a:prstGeom>
              <a:blipFill rotWithShape="0">
                <a:blip r:embed="rId2"/>
                <a:stretch>
                  <a:fillRect b="-1095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656216" y="4081276"/>
                <a:ext cx="10725375" cy="986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VE" sz="3600" b="0" i="1" smtClean="0">
                            <a:latin typeface="Cambria Math" panose="02040503050406030204" pitchFamily="18" charset="0"/>
                          </a:rPr>
                          <m:t>18 </m:t>
                        </m:r>
                      </m:den>
                    </m:f>
                  </m:oMath>
                </a14:m>
                <a:r>
                  <a:rPr lang="es-VE" sz="36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ES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600" b="1" i="1" spc="50" dirty="0" smtClean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VE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36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36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s-VE" sz="3600" b="0" i="1" spc="50" dirty="0" smtClean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)  </m:t>
                        </m:r>
                      </m:e>
                      <m:sup>
                        <m:f>
                          <m:fPr>
                            <m:ctrlPr>
                              <a:rPr lang="es-VE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s-VE" sz="3600" b="0" i="1" dirty="0" smtClean="0">
                        <a:latin typeface="Cambria Math" panose="02040503050406030204" pitchFamily="18" charset="0"/>
                      </a:rPr>
                      <m:t>  −</m:t>
                    </m:r>
                    <m:f>
                      <m:fPr>
                        <m:ctrlPr>
                          <a:rPr lang="es-VE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600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s-VE" sz="3600" b="0" i="1" dirty="0" smtClean="0">
                            <a:latin typeface="Cambria Math" panose="02040503050406030204" pitchFamily="18" charset="0"/>
                          </a:rPr>
                          <m:t>9 </m:t>
                        </m:r>
                      </m:den>
                    </m:f>
                  </m:oMath>
                </a14:m>
                <a:r>
                  <a:rPr lang="es-VE" sz="36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ES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VE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36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36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s-VE" sz="3600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)  </m:t>
                        </m:r>
                      </m:e>
                      <m:sup>
                        <m:f>
                          <m:fPr>
                            <m:ctrlPr>
                              <a:rPr lang="es-VE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s-VE" sz="3600" dirty="0" smtClean="0"/>
                  <a:t>  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600" b="0" i="1" dirty="0" smtClean="0">
                            <a:latin typeface="Cambria Math" panose="02040503050406030204" pitchFamily="18" charset="0"/>
                          </a:rPr>
                          <m:t> 245</m:t>
                        </m:r>
                      </m:num>
                      <m:den>
                        <m:r>
                          <a:rPr lang="es-VE" sz="36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s-VE" sz="3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ES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VE" sz="3600" b="1" i="1" spc="50" dirty="0">
                                <a:ln w="9525" cmpd="sng">
                                  <a:solidFill>
                                    <a:schemeClr val="accent1"/>
                                  </a:solidFill>
                                  <a:prstDash val="solid"/>
                                </a:ln>
                                <a:solidFill>
                                  <a:srgbClr val="70AD47">
                                    <a:tint val="1000"/>
                                  </a:srgbClr>
                                </a:solidFill>
                                <a:effectLst>
                                  <a:glow rad="38100">
                                    <a:schemeClr val="accent1"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VE" sz="36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3600" b="1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s-VE" sz="3600" i="1" spc="50" dirty="0">
                            <a:ln w="9525" cmpd="sng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70AD47">
                                <a:tint val="1000"/>
                              </a:srgbClr>
                            </a:solidFill>
                            <a:effectLst>
                              <a:glow rad="38100">
                                <a:schemeClr val="accent1"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)  </m:t>
                        </m:r>
                      </m:e>
                      <m:sup>
                        <m:f>
                          <m:fPr>
                            <m:ctrlPr>
                              <a:rPr lang="es-VE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s-VE" sz="3600" b="1" i="1" spc="50" dirty="0">
                        <a:ln w="9525" cmpd="sng">
                          <a:solidFill>
                            <a:srgbClr val="38540A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rgbClr val="38540A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3600" b="1" i="1" spc="50" dirty="0">
                        <a:ln w="9525" cmpd="sng">
                          <a:solidFill>
                            <a:srgbClr val="38540A"/>
                          </a:solidFill>
                          <a:prstDash val="solid"/>
                        </a:ln>
                        <a:solidFill>
                          <a:srgbClr val="70AD47">
                            <a:tint val="1000"/>
                          </a:srgbClr>
                        </a:solidFill>
                        <a:effectLst>
                          <a:glow rad="38100">
                            <a:srgbClr val="38540A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s-VE" sz="3600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16" y="4081276"/>
                <a:ext cx="10725375" cy="986424"/>
              </a:xfrm>
              <a:prstGeom prst="rect">
                <a:avLst/>
              </a:prstGeom>
              <a:blipFill rotWithShape="0">
                <a:blip r:embed="rId3"/>
                <a:stretch>
                  <a:fillRect l="-1762" b="-931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907" y="551844"/>
            <a:ext cx="3456732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09299" y="1213838"/>
            <a:ext cx="9025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CONOCIMIENTOS PREVIOS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8356" y="2967335"/>
            <a:ext cx="114153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s-E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Conocer Derivación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Conocer integrales inmediatas</a:t>
            </a:r>
            <a:endParaRPr lang="es-ES" sz="54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1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0902" y="1590356"/>
            <a:ext cx="10177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INTEGRACION POR Sustitución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334871" y="2624866"/>
                <a:ext cx="3506993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V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s-V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VE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V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s-VE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V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VE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VE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V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VE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VE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sz="3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s-VE" sz="3200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  <m:r>
                            <a:rPr lang="es-VE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s-VE" sz="32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71" y="2624866"/>
                <a:ext cx="3506993" cy="1384033"/>
              </a:xfrm>
              <a:prstGeom prst="rect">
                <a:avLst/>
              </a:prstGeom>
              <a:blipFill rotWithShape="0">
                <a:blip r:embed="rId2"/>
                <a:stretch>
                  <a:fillRect r="-6034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613647" y="4464424"/>
                <a:ext cx="9692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VE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V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7" y="4464424"/>
                <a:ext cx="969264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0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1848371" y="1601114"/>
                <a:ext cx="8301632" cy="12784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ES" sz="5400" b="1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sz="5400" b="1" i="1" smtClean="0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5400" b="1" i="1" smtClean="0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5400" b="1" i="1" smtClean="0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  <m:r>
                                  <a:rPr lang="es-VE" sz="5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5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s-VE" sz="5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s-VE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VE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  <m:sSup>
                          <m:sSupPr>
                            <m:ctrlP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sz="5400" b="1" cap="none" spc="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rgbClr val="002060"/>
                    </a:solidFill>
                    <a:effectLst/>
                  </a:rPr>
                  <a:t>+6)dx =</a:t>
                </a:r>
                <a:endParaRPr lang="es-E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002060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71" y="1601114"/>
                <a:ext cx="8301632" cy="12784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3645294" y="3688098"/>
                <a:ext cx="3650230" cy="95442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s-ES" sz="5400" b="1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rgbClr val="002060"/>
                    </a:solidFill>
                  </a:rPr>
                  <a:t>u=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54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1" i="1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54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VE" sz="54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s-VE" sz="5400" b="1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5400" b="1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VE" sz="5400" b="1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VE" sz="5400" b="1" i="1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5400" b="0" cap="none" spc="0" dirty="0" smtClean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294" y="3688098"/>
                <a:ext cx="3650230" cy="954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3033974" y="4913136"/>
                <a:ext cx="5346208" cy="93987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rgbClr val="002060"/>
                    </a:solidFill>
                    <a:effectLst/>
                  </a:rPr>
                  <a:t>du= (5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VE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s-VE" sz="5400" b="1" cap="none" spc="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rgbClr val="002060"/>
                    </a:solidFill>
                    <a:effectLst/>
                  </a:rPr>
                  <a:t>+ 3) dx</a:t>
                </a:r>
                <a:endParaRPr lang="es-VE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002060"/>
                  </a:solidFill>
                  <a:effectLst/>
                </a:endParaRPr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74" y="4913136"/>
                <a:ext cx="5346208" cy="9398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4140351" y="273538"/>
            <a:ext cx="371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EJEMPLO 1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509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945190" y="740502"/>
                <a:ext cx="8301632" cy="12784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ES" sz="5400" b="1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sz="5400" b="1" i="1" smtClean="0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5400" b="1" i="1" smtClean="0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5400" b="1" i="1" smtClean="0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  <m:r>
                                  <a:rPr lang="es-VE" sz="5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5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s-VE" sz="5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s-VE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VE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  <m:sSup>
                          <m:sSupPr>
                            <m:ctrlP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sz="5400" b="1" cap="none" spc="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rgbClr val="002060"/>
                    </a:solidFill>
                    <a:effectLst/>
                  </a:rPr>
                  <a:t>+6)dx =</a:t>
                </a:r>
                <a:endParaRPr lang="es-E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00206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90" y="740502"/>
                <a:ext cx="8301632" cy="12784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1945190" y="2568466"/>
                <a:ext cx="8570259" cy="12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smtClean="0">
                            <a:ln w="22225">
                              <a:solidFill>
                                <a:srgbClr val="31A274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sz="5400" b="1" i="1">
                                <a:ln w="22225">
                                  <a:solidFill>
                                    <a:srgbClr val="31A274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ES" sz="5400" b="1" i="1">
                                    <a:ln w="22225">
                                      <a:solidFill>
                                        <a:srgbClr val="31A274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sz="5400" b="1" i="1">
                                        <a:ln w="22225">
                                          <a:solidFill>
                                            <a:srgbClr val="31A274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5400" b="1" i="1">
                                        <a:ln w="22225">
                                          <a:solidFill>
                                            <a:srgbClr val="31A274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5400" b="1" i="1">
                                        <a:ln w="22225">
                                          <a:solidFill>
                                            <a:srgbClr val="31A274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  <m:r>
                                  <a:rPr lang="es-VE" sz="5400" b="1" i="1">
                                    <a:ln w="22225">
                                      <a:solidFill>
                                        <a:srgbClr val="31A274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5400" b="1" i="1">
                                    <a:ln w="22225">
                                      <a:solidFill>
                                        <a:srgbClr val="31A274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s-VE" sz="5400" b="1" i="1">
                                    <a:ln w="22225">
                                      <a:solidFill>
                                        <a:srgbClr val="31A274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s-VE" sz="5400" b="1" i="1">
                                <a:ln w="22225">
                                  <a:solidFill>
                                    <a:srgbClr val="31A274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s-VE" sz="5400" b="1" i="1">
                            <a:ln w="22225">
                              <a:solidFill>
                                <a:srgbClr val="31A274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5400" b="1" i="1" smtClean="0">
                            <a:ln w="22225">
                              <a:solidFill>
                                <a:srgbClr val="31A274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VE" sz="5400" b="1" i="1">
                            <a:ln w="22225">
                              <a:solidFill>
                                <a:srgbClr val="31A274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5400" b="1" i="1" smtClean="0">
                            <a:ln w="22225">
                              <a:solidFill>
                                <a:srgbClr val="31A274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s-VE" sz="5400" b="1" i="1">
                                <a:ln w="22225">
                                  <a:solidFill>
                                    <a:srgbClr val="31A274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b="1" i="1">
                                <a:ln w="22225">
                                  <a:solidFill>
                                    <a:srgbClr val="31A274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VE" sz="5400" b="1" i="1">
                                <a:ln w="22225">
                                  <a:solidFill>
                                    <a:srgbClr val="31A274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sz="5400" b="1" dirty="0" smtClean="0">
                    <a:ln w="22225">
                      <a:solidFill>
                        <a:srgbClr val="31A274"/>
                      </a:solidFill>
                      <a:prstDash val="solid"/>
                    </a:ln>
                    <a:solidFill>
                      <a:srgbClr val="002060"/>
                    </a:solidFill>
                  </a:rPr>
                  <a:t>+3)dx= </a:t>
                </a:r>
                <a:endParaRPr lang="es-VE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90" y="2568466"/>
                <a:ext cx="8570259" cy="12784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2157069" y="4942532"/>
                <a:ext cx="5599195" cy="1071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5400" b="1" i="1" smtClean="0">
                        <a:ln w="22225">
                          <a:solidFill>
                            <a:srgbClr val="31A274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smtClean="0">
                            <a:ln w="22225">
                              <a:solidFill>
                                <a:srgbClr val="31A274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sz="5400" b="1" i="1">
                                <a:ln w="22225">
                                  <a:solidFill>
                                    <a:srgbClr val="31A274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ES" sz="5400" b="1" i="1">
                                    <a:ln w="22225">
                                      <a:solidFill>
                                        <a:srgbClr val="31A274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5400" b="1" i="1" smtClean="0">
                                    <a:ln w="22225">
                                      <a:solidFill>
                                        <a:srgbClr val="31A274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  <m:sup>
                            <m:r>
                              <a:rPr lang="es-VE" sz="5400" b="1" i="1">
                                <a:ln w="22225">
                                  <a:solidFill>
                                    <a:srgbClr val="31A274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s-VE" sz="5400" b="1" i="1">
                            <a:ln w="22225">
                              <a:solidFill>
                                <a:srgbClr val="31A274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s-ES" sz="5400" b="1" dirty="0" smtClean="0">
                    <a:ln w="22225">
                      <a:solidFill>
                        <a:srgbClr val="31A274"/>
                      </a:solidFill>
                      <a:prstDash val="solid"/>
                    </a:ln>
                    <a:solidFill>
                      <a:srgbClr val="002060"/>
                    </a:solidFill>
                  </a:rPr>
                  <a:t>du</a:t>
                </a:r>
                <a:r>
                  <a:rPr lang="es-ES" sz="5400" b="1" dirty="0" smtClean="0">
                    <a:ln w="22225">
                      <a:solidFill>
                        <a:srgbClr val="31A274"/>
                      </a:solidFill>
                      <a:prstDash val="solid"/>
                    </a:ln>
                    <a:solidFill>
                      <a:srgbClr val="002060"/>
                    </a:solidFill>
                  </a:rPr>
                  <a:t>=</a:t>
                </a:r>
                <a:endParaRPr lang="es-VE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69" y="4942532"/>
                <a:ext cx="5599195" cy="1071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2678655" y="2186946"/>
            <a:ext cx="6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Reescribimos  haciendo uso de la factorización.</a:t>
            </a:r>
            <a:endParaRPr lang="es-V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3439035" y="3812979"/>
                <a:ext cx="39786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4800" b="1" i="1">
                          <a:ln w="22225">
                            <a:solidFill>
                              <a:srgbClr val="31A274"/>
                            </a:solidFill>
                            <a:prstDash val="solid"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s-VE" sz="4800" dirty="0"/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35" y="3812979"/>
                <a:ext cx="397865" cy="830997"/>
              </a:xfrm>
              <a:prstGeom prst="rect">
                <a:avLst/>
              </a:prstGeom>
              <a:blipFill rotWithShape="0">
                <a:blip r:embed="rId5"/>
                <a:stretch>
                  <a:fillRect r="-2461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/>
          <p:cNvCxnSpPr/>
          <p:nvPr/>
        </p:nvCxnSpPr>
        <p:spPr>
          <a:xfrm>
            <a:off x="2377440" y="4245466"/>
            <a:ext cx="1061595" cy="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3982123" y="4228477"/>
            <a:ext cx="1267609" cy="1698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8271558" y="4245466"/>
            <a:ext cx="1130626" cy="612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533554" y="4272496"/>
            <a:ext cx="871369" cy="1698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/>
              <p:cNvSpPr/>
              <p:nvPr/>
            </p:nvSpPr>
            <p:spPr>
              <a:xfrm>
                <a:off x="7348111" y="3812979"/>
                <a:ext cx="92044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s-VE" sz="4400" b="1" dirty="0" smtClean="0">
                    <a:ln w="22225">
                      <a:solidFill>
                        <a:srgbClr val="31A274"/>
                      </a:solidFill>
                      <a:prstDash val="solid"/>
                    </a:ln>
                    <a:solidFill>
                      <a:srgbClr val="002060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es-VE" sz="4400" b="1" i="1">
                        <a:ln w="22225">
                          <a:solidFill>
                            <a:srgbClr val="31A274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s-VE" sz="4400" dirty="0"/>
              </a:p>
            </p:txBody>
          </p:sp>
        </mc:Choice>
        <mc:Fallback>
          <p:sp>
            <p:nvSpPr>
              <p:cNvPr id="30" name="Rectá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111" y="3812979"/>
                <a:ext cx="920445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33"/>
          <p:cNvCxnSpPr/>
          <p:nvPr/>
        </p:nvCxnSpPr>
        <p:spPr>
          <a:xfrm>
            <a:off x="6533554" y="3629489"/>
            <a:ext cx="10736" cy="64300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9375898" y="3554692"/>
            <a:ext cx="10736" cy="64300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945190" y="740502"/>
                <a:ext cx="8301632" cy="12784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ES" sz="5400" b="1" i="1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sz="5400" b="1" i="1" smtClean="0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5400" b="1" i="1" smtClean="0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5400" b="1" i="1" smtClean="0">
                                        <a:ln w="22225">
                                          <a:solidFill>
                                            <a:schemeClr val="accent2"/>
                                          </a:solidFill>
                                          <a:prstDash val="solid"/>
                                        </a:ln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  <m:r>
                                  <a:rPr lang="es-VE" sz="5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5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s-VE" sz="5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s-VE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VE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  <m:sSup>
                          <m:sSupPr>
                            <m:ctrlP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VE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sz="5400" b="1" cap="none" spc="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rgbClr val="002060"/>
                    </a:solidFill>
                    <a:effectLst/>
                  </a:rPr>
                  <a:t>+6)dx =</a:t>
                </a:r>
                <a:endParaRPr lang="es-E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00206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90" y="740502"/>
                <a:ext cx="8301632" cy="12784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2157069" y="2274635"/>
                <a:ext cx="4415853" cy="1071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5400" b="1" i="1" smtClean="0">
                        <a:ln w="22225">
                          <a:solidFill>
                            <a:srgbClr val="31A274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smtClean="0">
                            <a:ln w="22225">
                              <a:solidFill>
                                <a:srgbClr val="31A274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sz="5400" b="1" i="1">
                                <a:ln w="22225">
                                  <a:solidFill>
                                    <a:srgbClr val="31A274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ES" sz="5400" b="1" i="1">
                                    <a:ln w="22225">
                                      <a:solidFill>
                                        <a:srgbClr val="31A274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5400" b="1" i="1" smtClean="0">
                                    <a:ln w="22225">
                                      <a:solidFill>
                                        <a:srgbClr val="31A274"/>
                                      </a:solidFill>
                                      <a:prstDash val="solid"/>
                                    </a:ln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  <m:sup>
                            <m:r>
                              <a:rPr lang="es-VE" sz="5400" b="1" i="1">
                                <a:ln w="22225">
                                  <a:solidFill>
                                    <a:srgbClr val="31A274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s-VE" sz="5400" b="1" i="1">
                            <a:ln w="22225">
                              <a:solidFill>
                                <a:srgbClr val="31A274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s-ES" sz="5400" b="1" dirty="0" smtClean="0">
                    <a:ln w="22225">
                      <a:solidFill>
                        <a:srgbClr val="31A274"/>
                      </a:solidFill>
                      <a:prstDash val="solid"/>
                    </a:ln>
                    <a:solidFill>
                      <a:srgbClr val="002060"/>
                    </a:solidFill>
                  </a:rPr>
                  <a:t>du=</a:t>
                </a:r>
                <a:endParaRPr lang="es-VE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69" y="2274635"/>
                <a:ext cx="4415853" cy="10715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2134793" y="3495307"/>
                <a:ext cx="3961213" cy="12925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206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=</a:t>
                </a:r>
                <a:r>
                  <a:rPr lang="es-ES" sz="5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5400" b="1" i="1" cap="none" spc="0" smtClean="0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5400" b="1" i="1" cap="none" spc="0" smtClean="0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s-VE" sz="5400" b="1" i="1" cap="none" spc="0" smtClean="0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sSup>
                      <m:sSupPr>
                        <m:ctrlPr>
                          <a:rPr lang="es-ES" sz="5400" b="1" i="1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1" i="1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s-VE" sz="5400" b="1" i="1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s-VE" sz="5400" b="1" i="1" cap="none" spc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5400" b="1" i="1" cap="none" spc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  <m:r>
                      <a:rPr lang="es-VE" sz="5400" b="1" i="1" cap="none" spc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E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206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93" y="3495307"/>
                <a:ext cx="3961213" cy="12925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2312894" y="4937002"/>
                <a:ext cx="5131398" cy="148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48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206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800" b="1" i="1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4800" b="1" i="1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s-VE" sz="4800" b="1" i="1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sSup>
                      <m:sSupPr>
                        <m:ctrlPr>
                          <a:rPr lang="es-ES" sz="4800" b="1" i="1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ES" sz="4800" b="1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4800" b="1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4800" b="1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VE" sz="4800" b="1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s-VE" sz="4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4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s-VE" sz="4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VE" sz="4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4800" dirty="0">
                            <a:ln w="0"/>
                            <a:solidFill>
                              <a:srgbClr val="00206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</a:rPr>
                          <m:t> </m:t>
                        </m:r>
                      </m:e>
                      <m:sup>
                        <m:r>
                          <a:rPr lang="es-VE" sz="4800" b="1" i="1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rgbClr val="002060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s-VE" sz="4800" b="1" i="1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4800" b="1" i="1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002060"/>
                        </a:solidFill>
                        <a:effectLst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s-ES" sz="4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206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  <a:p>
                <a:endParaRPr lang="es-VE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94" y="4937002"/>
                <a:ext cx="5131398" cy="14877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6755802" y="4001845"/>
            <a:ext cx="39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Integramos la forma </a:t>
            </a:r>
            <a:r>
              <a:rPr lang="es-VE" dirty="0" err="1" smtClean="0"/>
              <a:t>Polinomica</a:t>
            </a:r>
            <a:r>
              <a:rPr lang="es-VE" dirty="0" smtClean="0"/>
              <a:t> </a:t>
            </a:r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7960659" y="5206701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Sustituimos  u por su valor.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0105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122170" y="2104032"/>
                <a:ext cx="10678180" cy="1868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4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sz="4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VE" sz="4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 </m:t>
                          </m:r>
                          <m:sSup>
                            <m:sSupPr>
                              <m:ctrlPr>
                                <a:rPr lang="es-VE" sz="440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s-VE" sz="4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VE" sz="4400" b="0" i="0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VE" sz="4400" b="0" i="1" dirty="0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VE" sz="4400" b="0" i="1" dirty="0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s-VE" sz="4400" b="0" i="1" dirty="0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VE" sz="4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s-VE" sz="4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s-VE" sz="4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VE" sz="4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VE" sz="4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VE" sz="4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VE" sz="4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VE" sz="44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4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s-VE" sz="44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s-VE" sz="44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VE" sz="4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s-VE" sz="4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VE" sz="4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VE" sz="4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VE" sz="4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                </m:t>
                          </m:r>
                        </m:e>
                      </m:nary>
                    </m:oMath>
                  </m:oMathPara>
                </a14:m>
                <a:endParaRPr lang="es-VE" sz="4400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70" y="2104032"/>
                <a:ext cx="10678180" cy="18682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1940568" y="3222632"/>
                <a:ext cx="6799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44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u</m:t>
                      </m:r>
                    </m:oMath>
                  </m:oMathPara>
                </a14:m>
                <a:endParaRPr lang="es-VE" sz="4400" b="1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568" y="3222632"/>
                <a:ext cx="679994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5896394" y="3151189"/>
            <a:ext cx="121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du</a:t>
            </a:r>
            <a:endParaRPr lang="es-VE" sz="4800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6734289" y="3578214"/>
            <a:ext cx="1086522" cy="21515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917999" y="3599729"/>
            <a:ext cx="1086522" cy="21515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6874138" y="3585837"/>
            <a:ext cx="1086522" cy="21515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2470545" y="3709439"/>
            <a:ext cx="690928" cy="5333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491305" y="3730550"/>
            <a:ext cx="637040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895342" y="3167984"/>
            <a:ext cx="0" cy="42861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949903" y="3084411"/>
            <a:ext cx="1" cy="53090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1521619" y="3204592"/>
            <a:ext cx="1" cy="53090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3151571" y="3165426"/>
            <a:ext cx="1" cy="530902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5470343" y="4752894"/>
                <a:ext cx="5333832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</a:rPr>
                  <a:t>du</a:t>
                </a:r>
                <a:r>
                  <a:rPr lang="es-ES" sz="5400" b="1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tx1"/>
                    </a:solidFill>
                  </a:rPr>
                  <a:t>=3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5400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s-VE" sz="5400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5400" b="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(3</m:t>
                    </m:r>
                    <m:r>
                      <a:rPr lang="es-VE" sz="54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sz="54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  <m:r>
                      <a:rPr lang="es-VE" sz="5400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s-E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43" y="4752894"/>
                <a:ext cx="5333832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1101759" y="4534855"/>
                <a:ext cx="3744231" cy="10845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5400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</a:rPr>
                      <m:t>u</m:t>
                    </m:r>
                  </m:oMath>
                </a14:m>
                <a:r>
                  <a:rPr lang="es-ES" sz="5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</a:t>
                </a:r>
                <a:r>
                  <a:rPr lang="es-VE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 sz="66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tan</m:t>
                    </m:r>
                    <m:d>
                      <m:dPr>
                        <m:ctrlPr>
                          <a:rPr lang="es-VE" sz="54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54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VE" sz="54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E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59" y="4534855"/>
                <a:ext cx="3744231" cy="1084592"/>
              </a:xfrm>
              <a:prstGeom prst="rect">
                <a:avLst/>
              </a:prstGeom>
              <a:blipFill rotWithShape="0">
                <a:blip r:embed="rId3"/>
                <a:stretch>
                  <a:fillRect t="-6180" b="-3483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2156006" y="2042760"/>
            <a:ext cx="8397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 smtClean="0">
                <a:solidFill>
                  <a:schemeClr val="accent4">
                    <a:lumMod val="50000"/>
                  </a:schemeClr>
                </a:solidFill>
              </a:rPr>
              <a:t>Reescribimos para nuestra facilidad</a:t>
            </a:r>
            <a:r>
              <a:rPr lang="es-VE" dirty="0" smtClean="0"/>
              <a:t>.</a:t>
            </a:r>
            <a:endParaRPr lang="es-VE" dirty="0"/>
          </a:p>
        </p:txBody>
      </p:sp>
      <p:sp>
        <p:nvSpPr>
          <p:cNvPr id="32" name="Rectángulo 31"/>
          <p:cNvSpPr/>
          <p:nvPr/>
        </p:nvSpPr>
        <p:spPr>
          <a:xfrm>
            <a:off x="4312535" y="7944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EJEMPLO 2 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86" y="2433130"/>
            <a:ext cx="10681118" cy="18960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59" y="605749"/>
            <a:ext cx="7730398" cy="16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797</TotalTime>
  <Words>142</Words>
  <Application>Microsoft Office PowerPoint</Application>
  <PresentationFormat>Panorámica</PresentationFormat>
  <Paragraphs>58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Century Gothic</vt:lpstr>
      <vt:lpstr>Rockwell Extra Bold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46</cp:revision>
  <dcterms:created xsi:type="dcterms:W3CDTF">2020-08-29T00:56:42Z</dcterms:created>
  <dcterms:modified xsi:type="dcterms:W3CDTF">2020-09-05T01:08:49Z</dcterms:modified>
</cp:coreProperties>
</file>