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2" r:id="rId2"/>
    <p:sldId id="257" r:id="rId3"/>
    <p:sldId id="258" r:id="rId4"/>
    <p:sldId id="259" r:id="rId5"/>
    <p:sldId id="261" r:id="rId6"/>
    <p:sldId id="272" r:id="rId7"/>
    <p:sldId id="263" r:id="rId8"/>
    <p:sldId id="267" r:id="rId9"/>
    <p:sldId id="269" r:id="rId10"/>
    <p:sldId id="270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78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65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6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2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3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5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9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8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2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6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24267" y="2967335"/>
            <a:ext cx="894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INTEGRACION POR PARTES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1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37160" y="708229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4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30336" y="1815804"/>
                <a:ext cx="10946123" cy="105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4800" b="0" i="1" smtClean="0">
                            <a:latin typeface="Cambria Math" panose="02040503050406030204" pitchFamily="18" charset="0"/>
                          </a:rPr>
                          <m:t>𝑠𝑒𝑛𝑥𝑑𝑥</m:t>
                        </m:r>
                      </m:e>
                    </m:nary>
                  </m:oMath>
                </a14:m>
                <a:r>
                  <a:rPr lang="es-VE" sz="4800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sz="4800" i="1">
                        <a:latin typeface="Cambria Math" panose="02040503050406030204" pitchFamily="18" charset="0"/>
                      </a:rPr>
                      <m:t>𝑠𝑒𝑛𝑥</m:t>
                    </m:r>
                  </m:oMath>
                </a14:m>
                <a:r>
                  <a:rPr lang="es-VE" sz="4800" dirty="0" smtClean="0"/>
                  <a:t> -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5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r>
                  <a:rPr lang="es-VE" sz="5400" dirty="0" smtClean="0"/>
                  <a:t>=</a:t>
                </a:r>
                <a:endParaRPr lang="es-VE" sz="5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6" y="1815804"/>
                <a:ext cx="10946123" cy="1051891"/>
              </a:xfrm>
              <a:prstGeom prst="rect">
                <a:avLst/>
              </a:prstGeom>
              <a:blipFill rotWithShape="0">
                <a:blip r:embed="rId2"/>
                <a:stretch>
                  <a:fillRect t="-16279" b="-2267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8" y="4417913"/>
            <a:ext cx="1469263" cy="24569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11" y="4594022"/>
            <a:ext cx="3545735" cy="1115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131421" y="3158955"/>
                <a:ext cx="4582350" cy="4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i="1">
                        <a:latin typeface="Cambria Math" panose="02040503050406030204" pitchFamily="18" charset="0"/>
                      </a:rPr>
                      <m:t>𝑠𝑒𝑛𝑥</m:t>
                    </m:r>
                  </m:oMath>
                </a14:m>
                <a:r>
                  <a:rPr lang="es-VE" dirty="0"/>
                  <a:t> </a:t>
                </a:r>
                <a:r>
                  <a:rPr lang="es-VE" dirty="0" smtClean="0"/>
                  <a:t>–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i="1"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r>
                  <a:rPr lang="es-VE" dirty="0" smtClean="0"/>
                  <a:t> 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𝑠𝑒𝑛𝑥</m:t>
                            </m:r>
                          </m:e>
                        </m:d>
                        <m:r>
                          <a:rPr lang="es-VE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)= </m:t>
                        </m:r>
                      </m:e>
                    </m:nary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21" y="3158955"/>
                <a:ext cx="4582350" cy="412164"/>
              </a:xfrm>
              <a:prstGeom prst="rect">
                <a:avLst/>
              </a:prstGeom>
              <a:blipFill rotWithShape="0">
                <a:blip r:embed="rId5"/>
                <a:stretch>
                  <a:fillRect l="-1198" t="-130882" b="-19264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273" y="4180702"/>
            <a:ext cx="1481456" cy="2476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788602" y="2673021"/>
                <a:ext cx="2448555" cy="138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V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𝑠𝑒𝑛𝑥𝑑𝑥</m:t>
                          </m:r>
                        </m:e>
                      </m:nary>
                    </m:oMath>
                  </m:oMathPara>
                </a14:m>
                <a:endParaRPr lang="es-VE" sz="3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2" y="2673021"/>
                <a:ext cx="2448555" cy="13840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524" y="4594022"/>
            <a:ext cx="3477657" cy="87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89440" y="-35967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4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88602" y="1306566"/>
                <a:ext cx="10946123" cy="732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𝑠𝑒𝑛𝑥𝑑𝑥</m:t>
                        </m:r>
                      </m:e>
                    </m:nary>
                  </m:oMath>
                </a14:m>
                <a:r>
                  <a:rPr lang="es-VE" sz="3600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sz="3600" i="1">
                        <a:latin typeface="Cambria Math" panose="02040503050406030204" pitchFamily="18" charset="0"/>
                      </a:rPr>
                      <m:t>𝑠𝑒𝑛𝑥</m:t>
                    </m:r>
                  </m:oMath>
                </a14:m>
                <a:r>
                  <a:rPr lang="es-VE" sz="3600" dirty="0" smtClean="0"/>
                  <a:t> -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r>
                  <a:rPr lang="es-VE" sz="3600" dirty="0" smtClean="0"/>
                  <a:t>=</a:t>
                </a:r>
                <a:endParaRPr lang="es-VE" sz="36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2" y="1306566"/>
                <a:ext cx="10946123" cy="732060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191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160039" y="2353468"/>
                <a:ext cx="8511158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2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sz="3200" i="1">
                        <a:latin typeface="Cambria Math" panose="02040503050406030204" pitchFamily="18" charset="0"/>
                      </a:rPr>
                      <m:t>𝑠𝑒𝑛𝑥</m:t>
                    </m:r>
                  </m:oMath>
                </a14:m>
                <a:r>
                  <a:rPr lang="es-VE" sz="3200" dirty="0"/>
                  <a:t> </a:t>
                </a:r>
                <a:r>
                  <a:rPr lang="es-VE" sz="3200" dirty="0" smtClean="0"/>
                  <a:t>–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sz="3200" i="1"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r>
                  <a:rPr lang="es-VE" sz="3200" dirty="0" smtClean="0"/>
                  <a:t> 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𝑠𝑒𝑛𝑥</m:t>
                            </m:r>
                          </m:e>
                        </m:d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 )= </m:t>
                        </m:r>
                      </m:e>
                    </m:nary>
                  </m:oMath>
                </a14:m>
                <a:endParaRPr lang="es-VE" sz="32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39" y="2353468"/>
                <a:ext cx="8511158" cy="660950"/>
              </a:xfrm>
              <a:prstGeom prst="rect">
                <a:avLst/>
              </a:prstGeom>
              <a:blipFill rotWithShape="0">
                <a:blip r:embed="rId3"/>
                <a:stretch>
                  <a:fillRect l="-1790" t="-12037" b="-1851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711484" y="1945228"/>
                <a:ext cx="2448555" cy="138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V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𝑠𝑒𝑛𝑥𝑑𝑥</m:t>
                          </m:r>
                        </m:e>
                      </m:nary>
                    </m:oMath>
                  </m:oMathPara>
                </a14:m>
                <a:endParaRPr lang="es-VE" sz="3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84" y="1945228"/>
                <a:ext cx="2448555" cy="13840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788602" y="2881750"/>
                <a:ext cx="8440965" cy="138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V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𝑠𝑒𝑛𝑥𝑑𝑥</m:t>
                          </m:r>
                        </m:e>
                      </m:nary>
                      <m:r>
                        <a:rPr lang="es-V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V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𝑠𝑒𝑛𝑥𝑑𝑥</m:t>
                          </m:r>
                          <m:r>
                            <a:rPr lang="es-VE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es-VE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VE" sz="3200" i="1">
                          <a:latin typeface="Cambria Math" panose="02040503050406030204" pitchFamily="18" charset="0"/>
                        </a:rPr>
                        <m:t>𝑠𝑒𝑛𝑥</m:t>
                      </m:r>
                      <m:r>
                        <m:rPr>
                          <m:nor/>
                        </m:rPr>
                        <a:rPr lang="es-VE" sz="3200" dirty="0"/>
                        <m:t> –</m:t>
                      </m:r>
                      <m:sSup>
                        <m:sSupPr>
                          <m:ctrlPr>
                            <a:rPr lang="es-VE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VE" sz="3200" i="1"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es-VE" sz="3200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2" y="2881750"/>
                <a:ext cx="8440965" cy="13840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17217" y="3967923"/>
                <a:ext cx="6098401" cy="138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V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V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𝑠𝑒𝑛𝑥𝑑𝑥</m:t>
                          </m:r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es-VE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VE" sz="3200" i="1">
                          <a:latin typeface="Cambria Math" panose="02040503050406030204" pitchFamily="18" charset="0"/>
                        </a:rPr>
                        <m:t>𝑠𝑒𝑛𝑥</m:t>
                      </m:r>
                      <m:r>
                        <m:rPr>
                          <m:nor/>
                        </m:rPr>
                        <a:rPr lang="es-VE" sz="3200" dirty="0"/>
                        <m:t> –</m:t>
                      </m:r>
                      <m:sSup>
                        <m:sSupPr>
                          <m:ctrlPr>
                            <a:rPr lang="es-VE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V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VE" sz="3200" i="1"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es-VE" sz="32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17" y="3967923"/>
                <a:ext cx="6098401" cy="13840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1803393" y="5132880"/>
                <a:ext cx="7618560" cy="170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4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s-VE" sz="4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𝒔𝒆𝒏𝒙𝒅𝒙</m:t>
                          </m:r>
                          <m:r>
                            <a:rPr lang="es-VE" sz="4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s-VE" sz="4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s-VE" sz="4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𝒔𝒆𝒏𝒙</m:t>
                          </m:r>
                          <m:r>
                            <m:rPr>
                              <m:nor/>
                            </m:rPr>
                            <a:rPr lang="es-VE" sz="40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–</m:t>
                          </m:r>
                          <m:sSup>
                            <m:sSupPr>
                              <m:ctrlP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s-VE" sz="4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s-VE" sz="4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𝒄𝒐𝒔𝒙</m:t>
                          </m:r>
                          <m:r>
                            <m:rPr>
                              <m:nor/>
                            </m:rPr>
                            <a:rPr lang="es-VE" sz="40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VE" sz="4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VE" sz="4000" b="1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93" y="5132880"/>
                <a:ext cx="7618560" cy="17068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9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37160" y="708229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</a:t>
            </a:r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135708" y="1938024"/>
                <a:ext cx="10255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VE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4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5400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VE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4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5400" dirty="0" smtClean="0"/>
                  <a:t> </a:t>
                </a:r>
                <a:r>
                  <a:rPr lang="es-VE" sz="5400" dirty="0" smtClean="0"/>
                  <a:t>- </a:t>
                </a:r>
                <a14:m>
                  <m:oMath xmlns:m="http://schemas.openxmlformats.org/officeDocument/2006/math">
                    <m:r>
                      <a:rPr lang="es-VE" sz="3600" b="0" i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3600" dirty="0" smtClean="0"/>
                  <a:t>=</a:t>
                </a:r>
                <a:endParaRPr lang="es-VE" sz="36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08" y="1938024"/>
                <a:ext cx="10255733" cy="923330"/>
              </a:xfrm>
              <a:prstGeom prst="rect">
                <a:avLst/>
              </a:prstGeom>
              <a:blipFill rotWithShape="0">
                <a:blip r:embed="rId2"/>
                <a:stretch>
                  <a:fillRect t="-23179" b="-3509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2804926" y="3180950"/>
                <a:ext cx="7936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3200" dirty="0"/>
                  <a:t> - </a:t>
                </a:r>
                <a14:m>
                  <m:oMath xmlns:m="http://schemas.openxmlformats.org/officeDocument/2006/math">
                    <m:r>
                      <a:rPr lang="es-VE">
                        <a:latin typeface="Cambria Math" panose="02040503050406030204" pitchFamily="18" charset="0"/>
                      </a:rPr>
                      <m:t>2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3200" dirty="0"/>
                  <a:t> - </a:t>
                </a:r>
                <a14:m>
                  <m:oMath xmlns:m="http://schemas.openxmlformats.org/officeDocument/2006/math">
                    <m:r>
                      <a:rPr lang="es-VE">
                        <a:latin typeface="Cambria Math" panose="02040503050406030204" pitchFamily="18" charset="0"/>
                      </a:rPr>
                      <m:t>2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 smtClean="0"/>
                  <a:t>+C</a:t>
                </a:r>
                <a:endParaRPr lang="es-VE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926" y="3180950"/>
                <a:ext cx="7936519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5" y="5316014"/>
            <a:ext cx="3124750" cy="9891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594" y="4087563"/>
            <a:ext cx="790343" cy="24569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577" y="5219660"/>
            <a:ext cx="3015488" cy="10902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0706" y="4205619"/>
            <a:ext cx="624828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0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50250" y="627547"/>
            <a:ext cx="3772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OBJETIVOS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891118" y="3039035"/>
            <a:ext cx="7732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Saber cuando se aplica integración por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Reconocer quien es u  por medio de </a:t>
            </a:r>
            <a:r>
              <a:rPr lang="es-VE" dirty="0" err="1" smtClean="0"/>
              <a:t>Ilate</a:t>
            </a:r>
            <a:endParaRPr lang="es-V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Calcular la integral por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9932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5814" y="1273006"/>
            <a:ext cx="9025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CONOCIMIENTOS PREVIOS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60059" y="3213847"/>
            <a:ext cx="5862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SABER DERIVAR: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LAS FUNCIONES INVERSAS ARC SENO,…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LAS FUNCIONES LOGARITMICAS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LAS FUNCIONES ALGEBRAICAS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LAS FUNCIONES TRIGONOMETRICAS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LAS FUNCIONES EXPONENCIALES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CONOCER LAS FORMULAS DE  INTEGRALES INMEDIATAS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7625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03244" y="748570"/>
            <a:ext cx="894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INTEGRACION POR PARTES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03244" y="1949823"/>
            <a:ext cx="8041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COMO SABER CUANDO VOY A INTEGRAL POR PARTES</a:t>
            </a:r>
          </a:p>
          <a:p>
            <a:r>
              <a:rPr lang="es-VE" dirty="0" smtClean="0"/>
              <a:t>GENERALMENTE AL VER LA INTEGRAL VAS A OBSERVAR QUE ES UN PRODUCTO DE FUNCIONES  O PUEDE SER TAMBIEN EXPRESADA UNA POTENCIA Y PUEDES VER QUE NO HAY FORMA DE SUSTITUIR ENCONTRAR LA DERIVADA DE LA OTRA.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825974" y="4034117"/>
                <a:ext cx="7718612" cy="202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4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sz="4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VE" sz="4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VE" sz="4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s-VE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VE" sz="4800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s-VE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VE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VE" sz="4800" b="0" i="1" smtClean="0">
                                  <a:latin typeface="Cambria Math" panose="020405030504060302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VE" sz="48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74" y="4034117"/>
                <a:ext cx="7718612" cy="20297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9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2730" y="318263"/>
            <a:ext cx="1118795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REGLA PRÁCTICA PARA </a:t>
            </a:r>
          </a:p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HALLAR  “u”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116106" y="2207061"/>
                <a:ext cx="8969189" cy="4222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b="1" dirty="0" smtClean="0">
                    <a:solidFill>
                      <a:srgbClr val="92D050"/>
                    </a:solidFill>
                  </a:rPr>
                  <a:t>Vas  aplicar esta regla ILATE EN ESE MISMO ORDEN PARA ESCOGER  “u”</a:t>
                </a:r>
              </a:p>
              <a:p>
                <a:endParaRPr lang="es-VE" dirty="0"/>
              </a:p>
              <a:p>
                <a:r>
                  <a:rPr lang="es-VE" sz="4400" b="1" dirty="0" smtClean="0">
                    <a:solidFill>
                      <a:srgbClr val="92D050"/>
                    </a:solidFill>
                  </a:rPr>
                  <a:t>I </a:t>
                </a:r>
                <a:r>
                  <a:rPr lang="es-VE" sz="4400" dirty="0" err="1" smtClean="0"/>
                  <a:t>nversas</a:t>
                </a:r>
                <a:r>
                  <a:rPr lang="es-VE" sz="4400" dirty="0" smtClean="0"/>
                  <a:t> (</a:t>
                </a:r>
                <a:r>
                  <a:rPr lang="es-VE" sz="3200" dirty="0" smtClean="0"/>
                  <a:t>funciones inversas: </a:t>
                </a:r>
                <a:r>
                  <a:rPr lang="es-VE" sz="3200" dirty="0" err="1" smtClean="0"/>
                  <a:t>arcseno</a:t>
                </a:r>
                <a:r>
                  <a:rPr lang="es-VE" sz="3200" dirty="0" smtClean="0"/>
                  <a:t>,….. </a:t>
                </a:r>
              </a:p>
              <a:p>
                <a:r>
                  <a:rPr lang="es-VE" sz="4000" b="1" dirty="0" smtClean="0">
                    <a:solidFill>
                      <a:srgbClr val="92D050"/>
                    </a:solidFill>
                  </a:rPr>
                  <a:t>L </a:t>
                </a:r>
                <a:r>
                  <a:rPr lang="es-VE" sz="4000" dirty="0" err="1" smtClean="0"/>
                  <a:t>ogarítmicas</a:t>
                </a:r>
                <a:r>
                  <a:rPr lang="es-VE" sz="4000" dirty="0" smtClean="0"/>
                  <a:t>: </a:t>
                </a:r>
                <a:r>
                  <a:rPr lang="es-VE" sz="4000" dirty="0" err="1" smtClean="0"/>
                  <a:t>Ln</a:t>
                </a:r>
                <a:r>
                  <a:rPr lang="es-VE" sz="40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VE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s-VE" sz="4000" dirty="0" smtClean="0"/>
              </a:p>
              <a:p>
                <a:r>
                  <a:rPr lang="es-VE" sz="4000" b="1" dirty="0" smtClean="0">
                    <a:solidFill>
                      <a:srgbClr val="92D050"/>
                    </a:solidFill>
                  </a:rPr>
                  <a:t>A </a:t>
                </a:r>
                <a:r>
                  <a:rPr lang="es-VE" sz="4000" dirty="0" err="1" smtClean="0"/>
                  <a:t>lgebraicas</a:t>
                </a:r>
                <a:r>
                  <a:rPr lang="es-VE" sz="4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4000" dirty="0" smtClean="0"/>
                  <a:t>,5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s-VE" sz="4000" dirty="0" smtClean="0"/>
              </a:p>
              <a:p>
                <a:r>
                  <a:rPr lang="es-VE" sz="4000" b="1" dirty="0" smtClean="0">
                    <a:solidFill>
                      <a:srgbClr val="92D050"/>
                    </a:solidFill>
                  </a:rPr>
                  <a:t>T </a:t>
                </a:r>
                <a:r>
                  <a:rPr lang="es-VE" sz="4000" dirty="0" err="1" smtClean="0"/>
                  <a:t>rigonómetricas</a:t>
                </a:r>
                <a:r>
                  <a:rPr lang="es-VE" sz="4000" b="1" dirty="0" smtClean="0"/>
                  <a:t> : </a:t>
                </a:r>
                <a:r>
                  <a:rPr lang="es-VE" sz="4000" dirty="0" err="1" smtClean="0"/>
                  <a:t>senx</a:t>
                </a:r>
                <a:r>
                  <a:rPr lang="es-VE" sz="4000" dirty="0" smtClean="0"/>
                  <a:t>, </a:t>
                </a:r>
                <a:r>
                  <a:rPr lang="es-VE" sz="4000" dirty="0" err="1" smtClean="0"/>
                  <a:t>cosx</a:t>
                </a:r>
                <a:r>
                  <a:rPr lang="es-VE" sz="4000" dirty="0" smtClean="0"/>
                  <a:t>,… </a:t>
                </a:r>
              </a:p>
              <a:p>
                <a:r>
                  <a:rPr lang="es-VE" sz="4000" b="1" dirty="0" smtClean="0">
                    <a:solidFill>
                      <a:srgbClr val="92D050"/>
                    </a:solidFill>
                  </a:rPr>
                  <a:t>E </a:t>
                </a:r>
                <a:r>
                  <a:rPr lang="es-VE" sz="4000" dirty="0" err="1" smtClean="0"/>
                  <a:t>xponenciales</a:t>
                </a:r>
                <a:r>
                  <a:rPr lang="es-VE" sz="4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4000" b="1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s-VE" sz="4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s-VE" sz="4000" b="1" dirty="0" smtClean="0"/>
                  <a:t>,…</a:t>
                </a:r>
                <a:endParaRPr lang="es-VE" sz="4000" b="1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06" y="2207061"/>
                <a:ext cx="8969189" cy="4222246"/>
              </a:xfrm>
              <a:prstGeom prst="rect">
                <a:avLst/>
              </a:prstGeom>
              <a:blipFill rotWithShape="0">
                <a:blip r:embed="rId2"/>
                <a:stretch>
                  <a:fillRect l="-2719" t="-722" r="-299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7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961002" y="2886419"/>
                <a:ext cx="9144000" cy="126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6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6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VE" sz="6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VE" sz="6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s-VE" sz="6600" dirty="0" smtClean="0"/>
                  <a:t> </a:t>
                </a:r>
                <a14:m>
                  <m:oMath xmlns:m="http://schemas.openxmlformats.org/officeDocument/2006/math">
                    <m:r>
                      <a:rPr lang="es-VE" sz="6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sz="6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s-VE" sz="6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6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6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𝑣𝑑𝑢</m:t>
                        </m:r>
                      </m:e>
                    </m:nary>
                  </m:oMath>
                </a14:m>
                <a:endParaRPr lang="es-VE" sz="66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02" y="2886419"/>
                <a:ext cx="9144000" cy="12651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771181" y="4461831"/>
            <a:ext cx="1120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/>
              <a:t>                        un </a:t>
            </a:r>
            <a:r>
              <a:rPr lang="es-VE" sz="2400" dirty="0"/>
              <a:t>día vi </a:t>
            </a:r>
            <a:r>
              <a:rPr lang="es-VE" sz="2400" dirty="0" smtClean="0"/>
              <a:t>                una vaca  rayada   vestida de uniforme </a:t>
            </a:r>
            <a:endParaRPr lang="es-VE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743199" y="550844"/>
            <a:ext cx="77558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400" dirty="0" smtClean="0"/>
              <a:t>Recuerda </a:t>
            </a:r>
            <a:r>
              <a:rPr lang="es-VE" sz="4400" dirty="0"/>
              <a:t>la regla mnemotécnica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0716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32792" y="560311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 1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32329" y="1821763"/>
            <a:ext cx="7180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/>
              <a:t> </a:t>
            </a:r>
            <a:endParaRPr lang="es-VE" sz="4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6" y="3939011"/>
            <a:ext cx="1085182" cy="15911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27" y="4430431"/>
            <a:ext cx="4096867" cy="11766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64" y="2835868"/>
            <a:ext cx="4999153" cy="10668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065" y="1585909"/>
            <a:ext cx="7041490" cy="120711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2" y="1577099"/>
            <a:ext cx="3334801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37160" y="708229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2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88257" y="1631559"/>
                <a:ext cx="11900649" cy="128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5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𝑙𝑛𝑥</m:t>
                        </m:r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5400" dirty="0" smtClean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5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𝑙𝑛𝑥</m:t>
                        </m:r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 (1</m:t>
                        </m:r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5400" dirty="0" smtClean="0"/>
                  <a:t> )=</a:t>
                </a:r>
                <a14:m>
                  <m:oMath xmlns:m="http://schemas.openxmlformats.org/officeDocument/2006/math">
                    <m:r>
                      <a:rPr lang="es-VE" sz="5400" b="0" i="1" dirty="0" smtClean="0">
                        <a:latin typeface="Cambria Math" panose="02040503050406030204" pitchFamily="18" charset="0"/>
                      </a:rPr>
                      <m:t>𝑥𝑙𝑛𝑥</m:t>
                    </m:r>
                    <m:r>
                      <a:rPr lang="es-VE" sz="5400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5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5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s-VE" sz="5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5400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s-VE" sz="5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r>
                  <a:rPr lang="es-VE" sz="5400" dirty="0" smtClean="0"/>
                  <a:t>=</a:t>
                </a:r>
                <a:endParaRPr lang="es-VE" sz="5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7" y="1631559"/>
                <a:ext cx="11900649" cy="1289264"/>
              </a:xfrm>
              <a:prstGeom prst="rect">
                <a:avLst/>
              </a:prstGeom>
              <a:blipFill rotWithShape="0">
                <a:blip r:embed="rId2"/>
                <a:stretch>
                  <a:fillRect t="-474" b="-1279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9" y="4287677"/>
            <a:ext cx="1280271" cy="24690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657" y="4668710"/>
            <a:ext cx="3877392" cy="1707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2796989" y="3459432"/>
                <a:ext cx="75034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4400" dirty="0" smtClean="0"/>
                  <a:t>= </a:t>
                </a:r>
                <a14:m>
                  <m:oMath xmlns:m="http://schemas.openxmlformats.org/officeDocument/2006/math">
                    <m:r>
                      <a:rPr lang="es-VE" sz="4400" i="1" dirty="0">
                        <a:latin typeface="Cambria Math" panose="02040503050406030204" pitchFamily="18" charset="0"/>
                      </a:rPr>
                      <m:t>𝑥𝑙𝑛𝑥</m:t>
                    </m:r>
                    <m:r>
                      <a:rPr lang="es-VE" sz="4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VE" sz="4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sz="4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4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VE" sz="4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9" y="3459432"/>
                <a:ext cx="7503459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3331" t="-15748" b="-3622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7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37160" y="708229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3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88259" y="1631559"/>
                <a:ext cx="10945906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VE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sz="3200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VE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9" y="1631559"/>
                <a:ext cx="10945906" cy="661335"/>
              </a:xfrm>
              <a:prstGeom prst="rect">
                <a:avLst/>
              </a:prstGeom>
              <a:blipFill rotWithShape="0">
                <a:blip r:embed="rId2"/>
                <a:stretch>
                  <a:fillRect t="-12037" b="-1851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95836" y="3309207"/>
                <a:ext cx="139849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800" b="1" dirty="0" smtClean="0">
                    <a:solidFill>
                      <a:srgbClr val="00B050"/>
                    </a:solidFill>
                  </a:rPr>
                  <a:t>I</a:t>
                </a:r>
              </a:p>
              <a:p>
                <a:r>
                  <a:rPr lang="es-VE" sz="2800" b="1" dirty="0" smtClean="0">
                    <a:solidFill>
                      <a:srgbClr val="00B050"/>
                    </a:solidFill>
                  </a:rPr>
                  <a:t>L  </a:t>
                </a:r>
                <a:endParaRPr lang="es-VE" sz="2800" b="1" dirty="0" smtClean="0"/>
              </a:p>
              <a:p>
                <a:r>
                  <a:rPr lang="es-VE" sz="2800" b="1" dirty="0" smtClean="0">
                    <a:solidFill>
                      <a:srgbClr val="00B050"/>
                    </a:solidFill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VE" sz="2800" b="1" dirty="0" smtClean="0">
                  <a:solidFill>
                    <a:srgbClr val="00B050"/>
                  </a:solidFill>
                </a:endParaRPr>
              </a:p>
              <a:p>
                <a:r>
                  <a:rPr lang="es-VE" sz="2800" b="1" dirty="0" smtClean="0">
                    <a:solidFill>
                      <a:srgbClr val="00B050"/>
                    </a:solidFill>
                  </a:rPr>
                  <a:t>T</a:t>
                </a:r>
              </a:p>
              <a:p>
                <a:r>
                  <a:rPr lang="es-VE" sz="2800" b="1" dirty="0" smtClean="0">
                    <a:solidFill>
                      <a:srgbClr val="00B050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6" y="3309207"/>
                <a:ext cx="1398494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9170" t="-2989" b="-679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223682" y="3647762"/>
                <a:ext cx="45988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400" dirty="0" smtClean="0"/>
                  <a:t>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 smtClean="0"/>
                  <a:t>  </a:t>
                </a:r>
                <a14:m>
                  <m:oMath xmlns:m="http://schemas.openxmlformats.org/officeDocument/2006/math">
                    <m:r>
                      <a:rPr lang="es-V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VE" sz="2400" dirty="0" smtClean="0"/>
                  <a:t> du = 2x dx</a:t>
                </a:r>
              </a:p>
              <a:p>
                <a:endParaRPr lang="es-VE" sz="2400" dirty="0"/>
              </a:p>
              <a:p>
                <a:r>
                  <a:rPr lang="es-VE" sz="2400" dirty="0" smtClean="0"/>
                  <a:t>dv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2400" dirty="0" smtClean="0"/>
                  <a:t> </a:t>
                </a:r>
                <a14:m>
                  <m:oMath xmlns:m="http://schemas.openxmlformats.org/officeDocument/2006/math">
                    <m:r>
                      <a:rPr lang="es-V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VE" sz="2400" dirty="0" smtClean="0"/>
                  <a:t>   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2" y="3647762"/>
                <a:ext cx="459889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122" t="-4061" b="-1066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383308" y="3543795"/>
                <a:ext cx="112506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2800" b="1" dirty="0" smtClean="0">
                    <a:solidFill>
                      <a:srgbClr val="00B050"/>
                    </a:solidFill>
                  </a:rPr>
                  <a:t>I</a:t>
                </a:r>
              </a:p>
              <a:p>
                <a:r>
                  <a:rPr lang="es-VE" sz="2800" b="1" dirty="0">
                    <a:solidFill>
                      <a:srgbClr val="00B050"/>
                    </a:solidFill>
                  </a:rPr>
                  <a:t>L</a:t>
                </a:r>
                <a:r>
                  <a:rPr lang="es-VE" sz="2800" b="1" i="1" dirty="0">
                    <a:solidFill>
                      <a:srgbClr val="00B050"/>
                    </a:solidFill>
                  </a:rPr>
                  <a:t>  </a:t>
                </a:r>
                <a:endParaRPr lang="es-VE" sz="2800" b="1" i="1" dirty="0"/>
              </a:p>
              <a:p>
                <a:r>
                  <a:rPr lang="es-VE" sz="2800" b="1" i="1" dirty="0">
                    <a:solidFill>
                      <a:srgbClr val="00B050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s-VE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VE" sz="2800" b="1" i="1" dirty="0">
                  <a:solidFill>
                    <a:srgbClr val="00B050"/>
                  </a:solidFill>
                </a:endParaRPr>
              </a:p>
              <a:p>
                <a:r>
                  <a:rPr lang="es-VE" sz="2800" b="1" i="1" dirty="0">
                    <a:solidFill>
                      <a:srgbClr val="00B050"/>
                    </a:solidFill>
                  </a:rPr>
                  <a:t>T</a:t>
                </a:r>
              </a:p>
              <a:p>
                <a:r>
                  <a:rPr lang="es-VE" sz="2800" b="1" i="1" dirty="0">
                    <a:solidFill>
                      <a:srgbClr val="00B050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sz="2800" i="1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08" y="3543795"/>
                <a:ext cx="1125069" cy="2246769"/>
              </a:xfrm>
              <a:prstGeom prst="rect">
                <a:avLst/>
              </a:prstGeom>
              <a:blipFill rotWithShape="0">
                <a:blip r:embed="rId5"/>
                <a:stretch>
                  <a:fillRect l="-10811" t="-2710" b="-650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6642847" y="3743849"/>
                <a:ext cx="30793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2400" dirty="0" smtClean="0"/>
                  <a:t>u = </a:t>
                </a:r>
                <a14:m>
                  <m:oMath xmlns:m="http://schemas.openxmlformats.org/officeDocument/2006/math">
                    <m:r>
                      <a:rPr lang="es-VE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sz="2400" dirty="0"/>
                  <a:t>  </a:t>
                </a:r>
                <a14:m>
                  <m:oMath xmlns:m="http://schemas.openxmlformats.org/officeDocument/2006/math">
                    <m:r>
                      <a:rPr lang="es-V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VE" sz="2400" dirty="0"/>
                  <a:t> du = </a:t>
                </a:r>
                <a:r>
                  <a:rPr lang="es-VE" sz="2400" dirty="0" smtClean="0"/>
                  <a:t>dx</a:t>
                </a:r>
                <a:endParaRPr lang="es-VE" sz="2400" dirty="0"/>
              </a:p>
              <a:p>
                <a:endParaRPr lang="es-VE" sz="2400" dirty="0"/>
              </a:p>
              <a:p>
                <a:r>
                  <a:rPr lang="es-VE" sz="2400" dirty="0"/>
                  <a:t>dv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2400" dirty="0"/>
                  <a:t> </a:t>
                </a:r>
                <a14:m>
                  <m:oMath xmlns:m="http://schemas.openxmlformats.org/officeDocument/2006/math">
                    <m:r>
                      <a:rPr lang="es-V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VE" sz="2400" dirty="0"/>
                  <a:t>   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847" y="3743849"/>
                <a:ext cx="3079377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3168" t="-4061" b="-1066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945842" y="1596059"/>
                <a:ext cx="4616824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VE" sz="3200" b="0" i="1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s-VE" sz="32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3200" dirty="0" smtClean="0"/>
                  <a:t>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VE" sz="32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42" y="1596059"/>
                <a:ext cx="4616824" cy="660950"/>
              </a:xfrm>
              <a:prstGeom prst="rect">
                <a:avLst/>
              </a:prstGeom>
              <a:blipFill rotWithShape="0">
                <a:blip r:embed="rId7"/>
                <a:stretch>
                  <a:fillRect t="-12037" b="-1851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2151529" y="2218153"/>
                <a:ext cx="6266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VE" sz="3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VE" sz="36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3600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sz="3600" dirty="0" smtClean="0"/>
                  <a:t> + c</a:t>
                </a:r>
                <a:endParaRPr lang="es-VE" sz="36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29" y="2218153"/>
                <a:ext cx="6266330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184</Words>
  <Application>Microsoft Office PowerPoint</Application>
  <PresentationFormat>Panorámica</PresentationFormat>
  <Paragraphs>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23</cp:revision>
  <dcterms:created xsi:type="dcterms:W3CDTF">2020-09-07T01:10:54Z</dcterms:created>
  <dcterms:modified xsi:type="dcterms:W3CDTF">2020-09-07T23:59:55Z</dcterms:modified>
</cp:coreProperties>
</file>