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57" r:id="rId6"/>
    <p:sldId id="268" r:id="rId7"/>
    <p:sldId id="269" r:id="rId8"/>
    <p:sldId id="270" r:id="rId9"/>
    <p:sldId id="271" r:id="rId10"/>
    <p:sldId id="272" r:id="rId11"/>
    <p:sldId id="274" r:id="rId12"/>
    <p:sldId id="277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3367" y="1304790"/>
            <a:ext cx="94532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INTEGRACIÓN DE FUNCIONES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RACIONALES POR MEDIO DE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FRACCIONES PARCIALES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03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83228" y="608599"/>
            <a:ext cx="9112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IFR CON MFP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32677" y="1572184"/>
            <a:ext cx="989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III CASO:</a:t>
            </a:r>
            <a:r>
              <a:rPr lang="es-VE" sz="3200" dirty="0" smtClean="0"/>
              <a:t> FUNCIONES RACIONALES CON FACTORES CUADRATICOS IRREDUCIBLES REPETIDOS</a:t>
            </a:r>
            <a:r>
              <a:rPr lang="es-VE" dirty="0" smtClean="0"/>
              <a:t>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76746" y="2857506"/>
                <a:ext cx="10006445" cy="99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000" i="1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r>
                                  <a:rPr lang="es-VE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V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VE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VE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s-VE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s-VE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V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VE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s-V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VE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s-V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s-V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s-VE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s-VE" sz="2400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VE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=  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VE" sz="24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6" y="2857506"/>
                <a:ext cx="10006445" cy="992003"/>
              </a:xfrm>
              <a:prstGeom prst="rect">
                <a:avLst/>
              </a:prstGeom>
              <a:blipFill rotWithShape="0">
                <a:blip r:embed="rId2"/>
                <a:stretch>
                  <a:fillRect t="-6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883228" y="3677822"/>
            <a:ext cx="669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/>
              <a:t>Paso III : Sustituir e integral</a:t>
            </a:r>
            <a:endParaRPr lang="es-VE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346072" y="3785543"/>
            <a:ext cx="35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A= 0   B=0    C= 0   D= 2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782537" y="4627631"/>
                <a:ext cx="5638467" cy="935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VE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sz="3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VE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3600" i="1">
                            <a:latin typeface="Cambria Math" panose="02040503050406030204" pitchFamily="18" charset="0"/>
                          </a:rPr>
                          <m:t>=   </m:t>
                        </m:r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3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s-VE" sz="2800" dirty="0" smtClean="0"/>
                  <a:t> +C </a:t>
                </a:r>
                <a:endParaRPr lang="es-VE" sz="28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37" y="4627631"/>
                <a:ext cx="5638467" cy="935641"/>
              </a:xfrm>
              <a:prstGeom prst="rect">
                <a:avLst/>
              </a:prstGeom>
              <a:blipFill rotWithShape="0">
                <a:blip r:embed="rId3"/>
                <a:stretch>
                  <a:fillRect r="-129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8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72837" y="605245"/>
            <a:ext cx="91128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  la función racional </a:t>
            </a:r>
          </a:p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es una Fracción Propia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85848" y="2335911"/>
            <a:ext cx="989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Divida el numerador entre el denominador y trabaje con la expresión obtenida . Ejemplo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085848" y="3639492"/>
                <a:ext cx="10006445" cy="10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</a:t>
                </a:r>
                <a:endParaRPr lang="es-VE" sz="24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8" y="3639492"/>
                <a:ext cx="10006445" cy="1040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45" y="3639492"/>
            <a:ext cx="4730906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1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48146" y="120965"/>
            <a:ext cx="9112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  la función racional </a:t>
            </a:r>
          </a:p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es una Fracción Propia</a:t>
            </a:r>
            <a:endParaRPr lang="es-E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04005" y="1685356"/>
                <a:ext cx="10006445" cy="10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VE" sz="24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−5) + </m:t>
                            </m:r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−5)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 +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VE" sz="2400" b="0" i="0" dirty="0" smtClean="0"/>
                                  <m:t> </m:t>
                                </m:r>
                              </m:den>
                            </m:f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s-VE" sz="2400" dirty="0"/>
              </a:p>
              <a:p>
                <a:r>
                  <a:rPr lang="es-VE" dirty="0" smtClean="0"/>
                  <a:t>   </a:t>
                </a:r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5" y="1685356"/>
                <a:ext cx="10006445" cy="1040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3" y="3296606"/>
            <a:ext cx="4730906" cy="2322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089073" y="3626427"/>
                <a:ext cx="4946072" cy="196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II Paso: Escriba la expresión obtenida  y sustituya en la integral</a:t>
                </a:r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+6</m:t>
                        </m:r>
                      </m:den>
                    </m:f>
                  </m:oMath>
                </a14:m>
                <a:r>
                  <a:rPr lang="es-VE" dirty="0" smtClean="0"/>
                  <a:t> = </a:t>
                </a:r>
                <a:r>
                  <a:rPr lang="es-VE" sz="2400" dirty="0" smtClean="0"/>
                  <a:t>(x-5) </a:t>
                </a:r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VE" sz="2400" dirty="0"/>
                          <m:t>21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+29 </m:t>
                        </m:r>
                      </m:num>
                      <m:den>
                        <m:sSup>
                          <m:sSup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m:rPr>
                            <m:nor/>
                          </m:rPr>
                          <a:rPr lang="es-VE" sz="2400" dirty="0"/>
                          <m:t> </m:t>
                        </m:r>
                      </m:den>
                    </m:f>
                  </m:oMath>
                </a14:m>
                <a:endParaRPr lang="es-VE" sz="24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73" y="3626427"/>
                <a:ext cx="4946072" cy="1968872"/>
              </a:xfrm>
              <a:prstGeom prst="rect">
                <a:avLst/>
              </a:prstGeom>
              <a:blipFill rotWithShape="0">
                <a:blip r:embed="rId4"/>
                <a:stretch>
                  <a:fillRect l="-1110" t="-21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8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48146" y="120965"/>
            <a:ext cx="9112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  la función racional </a:t>
            </a:r>
          </a:p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es una Fracción Propia</a:t>
            </a:r>
            <a:endParaRPr lang="es-E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04005" y="1685356"/>
                <a:ext cx="10006445" cy="10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VE" sz="24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−5) + </m:t>
                            </m:r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−5)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 +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VE" sz="2400" b="0" i="0" dirty="0" smtClean="0"/>
                                  <m:t> </m:t>
                                </m:r>
                              </m:den>
                            </m:f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s-VE" sz="2400" dirty="0"/>
              </a:p>
              <a:p>
                <a:r>
                  <a:rPr lang="es-VE" dirty="0" smtClean="0"/>
                  <a:t>   </a:t>
                </a:r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5" y="1685356"/>
                <a:ext cx="10006445" cy="1040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117018" y="2725834"/>
                <a:ext cx="9159590" cy="3864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III Paso: Resuelva la fracción propia e identifique su caso</a:t>
                </a:r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VE" dirty="0"/>
                              <m:t>21</m:t>
                            </m:r>
                            <m:r>
                              <m:rPr>
                                <m:nor/>
                              </m:rPr>
                              <a:rPr lang="es-VE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dirty="0"/>
                              <m:t>+29 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m:rPr>
                                <m:nor/>
                              </m:rPr>
                              <a:rPr lang="es-VE" dirty="0"/>
                              <m:t>  </m:t>
                            </m:r>
                          </m:den>
                        </m:f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dirty="0" smtClean="0"/>
                  <a:t>  es caso I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VE" dirty="0"/>
                          <m:t>21</m:t>
                        </m:r>
                        <m:r>
                          <m:rPr>
                            <m:nor/>
                          </m:rPr>
                          <a:rPr lang="es-VE" dirty="0"/>
                          <m:t>x</m:t>
                        </m:r>
                        <m:r>
                          <m:rPr>
                            <m:nor/>
                          </m:rPr>
                          <a:rPr lang="es-VE" dirty="0"/>
                          <m:t>+29 </m:t>
                        </m:r>
                      </m:num>
                      <m:den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m:rPr>
                            <m:nor/>
                          </m:rPr>
                          <a:rPr lang="es-VE" dirty="0"/>
                          <m:t>  </m:t>
                        </m:r>
                      </m:den>
                    </m:f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  <m:r>
                      <a:rPr lang="es-V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  <m:r>
                      <a:rPr lang="es-VE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21x+29= A (x+2)+ B(x+3)</a:t>
                </a:r>
              </a:p>
              <a:p>
                <a:r>
                  <a:rPr lang="es-VE" dirty="0" smtClean="0"/>
                  <a:t>Si x= -2 entonces  B= 42+29= 71</a:t>
                </a:r>
                <a:endParaRPr lang="es-VE" dirty="0"/>
              </a:p>
              <a:p>
                <a:r>
                  <a:rPr lang="es-VE" sz="2400" dirty="0" smtClean="0"/>
                  <a:t>Si x= -3 entonces -A =-63+29= -34  entonces A=34</a:t>
                </a:r>
                <a:endParaRPr lang="es-VE" sz="24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18" y="2725834"/>
                <a:ext cx="9159590" cy="3864519"/>
              </a:xfrm>
              <a:prstGeom prst="rect">
                <a:avLst/>
              </a:prstGeom>
              <a:blipFill rotWithShape="0">
                <a:blip r:embed="rId3"/>
                <a:stretch>
                  <a:fillRect l="-998" t="-94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7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48146" y="120965"/>
            <a:ext cx="91128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  la función racional </a:t>
            </a:r>
          </a:p>
          <a:p>
            <a:pPr algn="ctr"/>
            <a:r>
              <a:rPr lang="es-E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 es una Fracción Propia</a:t>
            </a:r>
            <a:endParaRPr lang="es-E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101438" y="2302044"/>
                <a:ext cx="10006445" cy="104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VE" sz="24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−5) + </m:t>
                            </m:r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−5)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s-VE" sz="2400" b="0" i="0" dirty="0" smtClean="0"/>
                          <m:t> +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+29 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VE" sz="2400" b="0" i="0" dirty="0" smtClean="0"/>
                                  <m:t> </m:t>
                                </m:r>
                              </m:den>
                            </m:f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e>
                    </m:nary>
                  </m:oMath>
                </a14:m>
                <a:endParaRPr lang="es-VE" sz="2400" dirty="0"/>
              </a:p>
              <a:p>
                <a:r>
                  <a:rPr lang="es-VE" dirty="0" smtClean="0"/>
                  <a:t>  </a:t>
                </a:r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8" y="2302044"/>
                <a:ext cx="10006445" cy="1040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48146" y="3852912"/>
                <a:ext cx="10713031" cy="66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f>
                          <m:f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71</m:t>
                            </m:r>
                          </m:num>
                          <m:den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VE" sz="2400" dirty="0"/>
                          <m:t>)</m:t>
                        </m:r>
                      </m:e>
                    </m:nary>
                  </m:oMath>
                </a14:m>
                <a:r>
                  <a:rPr lang="es-VE" sz="2400" dirty="0" smtClean="0"/>
                  <a:t>dx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71</m:t>
                            </m:r>
                          </m:num>
                          <m:den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2400" dirty="0" smtClean="0"/>
                  <a:t>dx = 34 </a:t>
                </a:r>
                <a:r>
                  <a:rPr lang="es-VE" sz="2400" dirty="0" err="1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s-VE" sz="2400" dirty="0" smtClean="0"/>
                  <a:t> +71 </a:t>
                </a:r>
                <a:r>
                  <a:rPr lang="es-VE" sz="2400" dirty="0" err="1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s-VE" sz="2400" dirty="0" smtClean="0"/>
                  <a:t> +C</a:t>
                </a:r>
                <a:endParaRPr lang="es-VE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3852912"/>
                <a:ext cx="10713031" cy="6642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2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57812" y="4602832"/>
                <a:ext cx="35024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I Paso : Dividir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2    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2" y="4602832"/>
                <a:ext cx="3502461" cy="669992"/>
              </a:xfrm>
              <a:prstGeom prst="rect">
                <a:avLst/>
              </a:prstGeom>
              <a:blipFill rotWithShape="0">
                <a:blip r:embed="rId2"/>
                <a:stretch>
                  <a:fillRect l="-1391" t="-545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/>
          <p:cNvCxnSpPr/>
          <p:nvPr/>
        </p:nvCxnSpPr>
        <p:spPr>
          <a:xfrm flipH="1">
            <a:off x="3553691" y="4889241"/>
            <a:ext cx="41564" cy="163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553691" y="5150851"/>
            <a:ext cx="1769807" cy="1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3752961" y="4737199"/>
                <a:ext cx="1676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61" y="4737199"/>
                <a:ext cx="167628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3729414" y="5228262"/>
            <a:ext cx="1418359" cy="3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X -5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085848" y="5228262"/>
                <a:ext cx="2152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2    </m:t>
                          </m:r>
                        </m:sup>
                      </m:sSup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8" y="5228262"/>
                <a:ext cx="21527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/>
          <p:cNvCxnSpPr/>
          <p:nvPr/>
        </p:nvCxnSpPr>
        <p:spPr>
          <a:xfrm>
            <a:off x="1203418" y="5586001"/>
            <a:ext cx="2391837" cy="1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1322936" y="4962693"/>
            <a:ext cx="832815" cy="5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1747340" y="5657433"/>
                <a:ext cx="198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2    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   -1</a:t>
                </a:r>
                <a:endParaRPr lang="es-VE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40" y="5657433"/>
                <a:ext cx="1982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1762564" y="5990324"/>
                <a:ext cx="1932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2    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+30</a:t>
                </a:r>
                <a:endParaRPr lang="es-VE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64" y="5990324"/>
                <a:ext cx="193271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/>
          <p:cNvCxnSpPr/>
          <p:nvPr/>
        </p:nvCxnSpPr>
        <p:spPr>
          <a:xfrm>
            <a:off x="1303437" y="6311278"/>
            <a:ext cx="2391837" cy="1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728425" y="5707366"/>
            <a:ext cx="832815" cy="5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561240" y="6426323"/>
            <a:ext cx="9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21x+29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5338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81534" y="56703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OBJETIVOS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39291" y="2379518"/>
            <a:ext cx="646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LA INTEGRAL DE UNA FRACCION PROPIA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APRENDER A DISTINGUIR CUANDO NO ES FRACCION PROPIA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 LA INTEGRAL DE UNA FRACCION IMPROPIA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722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54179" y="1273617"/>
            <a:ext cx="8346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CONOCIMIENTOS PREVIOS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0362" y="3522519"/>
            <a:ext cx="727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FRACCION PROPIA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METODO DE COEFICIENTES INDETERMINADOS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FACTORIZAR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DIVISION DE  POLINOMIOS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Derivación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Formulas de las integrales inmediatas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491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83228" y="608599"/>
            <a:ext cx="9112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IFR CON MFP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2508" y="3096492"/>
            <a:ext cx="1155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 CASO:</a:t>
            </a:r>
            <a:r>
              <a:rPr lang="es-VE" sz="3200" dirty="0" smtClean="0"/>
              <a:t> FUNCIONES RACIONALES CON FACTORES LINEALES CON COEFICIENTES REALES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332508" y="1945194"/>
            <a:ext cx="113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 smtClean="0"/>
              <a:t>APLICAMOS ESTE MÉTODO SÓLO FRACCION PROPIA</a:t>
            </a:r>
            <a:endParaRPr lang="es-VE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35130" y="4678677"/>
                <a:ext cx="10764982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𝑆𝑒𝑎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den>
                        </m:f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 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𝑔𝑟𝑎𝑑𝑜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4678677"/>
                <a:ext cx="10764982" cy="540661"/>
              </a:xfrm>
              <a:prstGeom prst="rect">
                <a:avLst/>
              </a:prstGeom>
              <a:blipFill rotWithShape="0">
                <a:blip r:embed="rId2"/>
                <a:stretch>
                  <a:fillRect l="-113" t="-86517" b="-13595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12742" y="5415448"/>
                <a:ext cx="479791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s-VE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V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VE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2" y="5415448"/>
                <a:ext cx="4797917" cy="8188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4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83228" y="608599"/>
            <a:ext cx="9112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IFR Propias CON MFP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6936" y="2608379"/>
            <a:ext cx="1155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II CASO:</a:t>
            </a:r>
            <a:r>
              <a:rPr lang="es-VE" sz="3200" dirty="0" smtClean="0"/>
              <a:t> FUNCIONES RACIONALES CON FACTORES LINEALES REPETIDOS CON COEFICIENTES REALES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332508" y="1945194"/>
            <a:ext cx="113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 smtClean="0"/>
              <a:t>APLICAMOS ESTE MÉTODO SÓLO FRACCION PROPIA</a:t>
            </a:r>
            <a:endParaRPr lang="es-VE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32508" y="3807775"/>
                <a:ext cx="2050515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𝑆𝑒𝑎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2800" dirty="0" smtClean="0"/>
                  <a:t>dx</a:t>
                </a:r>
                <a:endParaRPr lang="es-VE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8" y="3807775"/>
                <a:ext cx="2050515" cy="778675"/>
              </a:xfrm>
              <a:prstGeom prst="rect">
                <a:avLst/>
              </a:prstGeom>
              <a:blipFill rotWithShape="0">
                <a:blip r:embed="rId2"/>
                <a:stretch>
                  <a:fillRect r="-3869" b="-236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556347" y="4726874"/>
                <a:ext cx="8112642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s-VE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V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VE" sz="28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V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V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VE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V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VE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s-VE" sz="28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VE" sz="28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V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VE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VE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47" y="4726874"/>
                <a:ext cx="8112642" cy="12225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0" y="4408129"/>
                <a:ext cx="3678865" cy="12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VE" sz="3200" dirty="0"/>
                          <m:t> </m:t>
                        </m:r>
                      </m:e>
                    </m:nary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8129"/>
                <a:ext cx="3678865" cy="1246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594344" y="3938491"/>
                <a:ext cx="454010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000" i="1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VE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V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 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𝑔𝑟𝑎𝑑𝑜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V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V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0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44" y="3938491"/>
                <a:ext cx="4540102" cy="6771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9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61207" y="695819"/>
            <a:ext cx="9112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IFR CON MFP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8443" y="3379235"/>
            <a:ext cx="1155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III CASO:</a:t>
            </a:r>
            <a:r>
              <a:rPr lang="es-VE" sz="3200" dirty="0" smtClean="0"/>
              <a:t> FUNCIONES RACIONALES CON FACTORES CUADRATICOS REPETIDOS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332508" y="1945194"/>
            <a:ext cx="113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 smtClean="0"/>
              <a:t>APLICAMOS ESTE MÉTODO SÓLO FRACCION PROPIA</a:t>
            </a:r>
            <a:endParaRPr lang="es-VE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35130" y="4678677"/>
                <a:ext cx="10764982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𝑆𝑒𝑎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s-V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VE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 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𝑔𝑟𝑎𝑑𝑜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4678677"/>
                <a:ext cx="10764982" cy="533544"/>
              </a:xfrm>
              <a:prstGeom prst="rect">
                <a:avLst/>
              </a:prstGeom>
              <a:blipFill rotWithShape="0">
                <a:blip r:embed="rId2"/>
                <a:stretch>
                  <a:fillRect l="-113" t="-88636" b="-1375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32508" y="5434445"/>
                <a:ext cx="233795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V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𝑏𝑥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s-VE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8" y="5434445"/>
                <a:ext cx="2337955" cy="818879"/>
              </a:xfrm>
              <a:prstGeom prst="rect">
                <a:avLst/>
              </a:prstGeom>
              <a:blipFill rotWithShape="0">
                <a:blip r:embed="rId3"/>
                <a:stretch>
                  <a:fillRect r="-41462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9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" y="95721"/>
            <a:ext cx="1155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 CASO:</a:t>
            </a:r>
            <a:r>
              <a:rPr lang="es-VE" sz="3200" dirty="0" smtClean="0"/>
              <a:t>FUNCIONES RACIONALES CON FACTORES LINEALES CON COEFICIENTES REALES</a:t>
            </a:r>
            <a:r>
              <a:rPr lang="es-VE" dirty="0" smtClean="0"/>
              <a:t>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977840" y="1656515"/>
                <a:ext cx="5081155" cy="94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3600" i="1" smtClean="0">
                        <a:latin typeface="Cambria Math" panose="02040503050406030204" pitchFamily="18" charset="0"/>
                      </a:rPr>
                      <m:t>𝑆𝑒𝑎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s-VE" sz="3600" b="1" dirty="0" smtClean="0"/>
                  <a:t> </a:t>
                </a:r>
                <a:r>
                  <a:rPr lang="es-VE" sz="3600" dirty="0" smtClean="0"/>
                  <a:t>dx</a:t>
                </a:r>
                <a:r>
                  <a:rPr lang="es-VE" sz="3600" b="1" dirty="0" smtClean="0"/>
                  <a:t>=</a:t>
                </a:r>
                <a:endParaRPr lang="es-VE" sz="3600" b="1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40" y="1656515"/>
                <a:ext cx="5081155" cy="949042"/>
              </a:xfrm>
              <a:prstGeom prst="rect">
                <a:avLst/>
              </a:prstGeom>
              <a:blipFill rotWithShape="0"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420566" y="1826835"/>
                <a:ext cx="298509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s-VE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566" y="1826835"/>
                <a:ext cx="2985092" cy="8188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799064" y="3023587"/>
                <a:ext cx="4140814" cy="853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d>
                          <m:d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1)</m:t>
                        </m:r>
                        <m:r>
                          <a:rPr lang="es-VE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VE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den>
                    </m:f>
                    <m:r>
                      <a:rPr lang="es-VE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s-VE" sz="2800" dirty="0" smtClean="0"/>
                  <a:t> </a:t>
                </a:r>
                <a:endParaRPr lang="es-VE" sz="28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64" y="3023587"/>
                <a:ext cx="4140814" cy="8538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788615" y="1172939"/>
                <a:ext cx="3347626" cy="16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Paso I :  </a:t>
                </a:r>
                <a:r>
                  <a:rPr lang="es-VE" dirty="0" err="1" smtClean="0"/>
                  <a:t>Factorizamos</a:t>
                </a:r>
                <a:r>
                  <a:rPr lang="es-VE" dirty="0" smtClean="0"/>
                  <a:t> el denominador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3200" dirty="0" smtClean="0"/>
                  <a:t>dx</a:t>
                </a:r>
                <a:r>
                  <a:rPr lang="es-VE" b="1" dirty="0" smtClean="0"/>
                  <a:t>=</a:t>
                </a:r>
                <a:endParaRPr lang="es-VE" b="1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15" y="1172939"/>
                <a:ext cx="3347626" cy="1684885"/>
              </a:xfrm>
              <a:prstGeom prst="rect">
                <a:avLst/>
              </a:prstGeom>
              <a:blipFill rotWithShape="0">
                <a:blip r:embed="rId5"/>
                <a:stretch>
                  <a:fillRect l="-1639" t="-216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7723103" y="1202531"/>
            <a:ext cx="519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Paso II:  SEPARAMOS  </a:t>
            </a:r>
          </a:p>
          <a:p>
            <a:r>
              <a:rPr lang="es-VE" dirty="0" smtClean="0"/>
              <a:t>EN FRACCIONES PARCIALES    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7604679" y="2724849"/>
            <a:ext cx="598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Paso </a:t>
            </a:r>
            <a:r>
              <a:rPr lang="es-VE" dirty="0" smtClean="0"/>
              <a:t>III:  </a:t>
            </a:r>
            <a:r>
              <a:rPr lang="es-VE" dirty="0" err="1" smtClean="0"/>
              <a:t>Metodo</a:t>
            </a:r>
            <a:r>
              <a:rPr lang="es-VE" dirty="0" smtClean="0"/>
              <a:t> de FRACCIONES </a:t>
            </a:r>
            <a:r>
              <a:rPr lang="es-VE" dirty="0"/>
              <a:t>PARCIALES    </a:t>
            </a:r>
          </a:p>
          <a:p>
            <a:endParaRPr lang="es-VE" dirty="0"/>
          </a:p>
        </p:txBody>
      </p:sp>
      <p:sp>
        <p:nvSpPr>
          <p:cNvPr id="10" name="CuadroTexto 9"/>
          <p:cNvSpPr txBox="1"/>
          <p:nvPr/>
        </p:nvSpPr>
        <p:spPr>
          <a:xfrm>
            <a:off x="7883161" y="5489209"/>
            <a:ext cx="377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 A(x-1) + B(x+3)= x+1       si x= -3</a:t>
            </a:r>
          </a:p>
          <a:p>
            <a:r>
              <a:rPr lang="es-VE" dirty="0" smtClean="0"/>
              <a:t>A(-3-1) </a:t>
            </a:r>
            <a:r>
              <a:rPr lang="es-VE" dirty="0"/>
              <a:t>+ B</a:t>
            </a:r>
            <a:r>
              <a:rPr lang="es-VE" dirty="0" smtClean="0"/>
              <a:t>(-3+3)= -3+1</a:t>
            </a:r>
          </a:p>
          <a:p>
            <a:r>
              <a:rPr lang="es-VE" dirty="0"/>
              <a:t>A</a:t>
            </a:r>
            <a:r>
              <a:rPr lang="es-VE" dirty="0" smtClean="0"/>
              <a:t>(-1) </a:t>
            </a:r>
            <a:r>
              <a:rPr lang="es-VE" dirty="0"/>
              <a:t>+ </a:t>
            </a:r>
            <a:r>
              <a:rPr lang="es-VE" dirty="0" smtClean="0"/>
              <a:t>B(0)= -2</a:t>
            </a:r>
            <a:endParaRPr lang="es-VE" dirty="0"/>
          </a:p>
          <a:p>
            <a:r>
              <a:rPr lang="es-VE" dirty="0" smtClean="0"/>
              <a:t>A = 2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993991" y="3877475"/>
                <a:ext cx="3750959" cy="1532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/>
                  <a:t>Si A(x-1</a:t>
                </a:r>
                <a:r>
                  <a:rPr lang="es-VE" dirty="0"/>
                  <a:t>) + </a:t>
                </a:r>
                <a:r>
                  <a:rPr lang="es-VE" dirty="0" smtClean="0"/>
                  <a:t>B(x+3</a:t>
                </a:r>
                <a:r>
                  <a:rPr lang="es-VE" dirty="0"/>
                  <a:t>)= x+1 </a:t>
                </a:r>
                <a:r>
                  <a:rPr lang="es-VE" dirty="0" smtClean="0"/>
                  <a:t>    si </a:t>
                </a:r>
                <a:r>
                  <a:rPr lang="es-VE" dirty="0"/>
                  <a:t>x=  </a:t>
                </a:r>
                <a:r>
                  <a:rPr lang="es-VE" dirty="0" smtClean="0"/>
                  <a:t>+1</a:t>
                </a:r>
                <a:endParaRPr lang="es-VE" dirty="0"/>
              </a:p>
              <a:p>
                <a:r>
                  <a:rPr lang="es-VE" dirty="0" smtClean="0"/>
                  <a:t>A(1-1</a:t>
                </a:r>
                <a:r>
                  <a:rPr lang="es-VE" dirty="0"/>
                  <a:t>) + </a:t>
                </a:r>
                <a:r>
                  <a:rPr lang="es-VE" dirty="0" smtClean="0"/>
                  <a:t>B(1+3)=1+1</a:t>
                </a:r>
                <a:endParaRPr lang="es-VE" dirty="0"/>
              </a:p>
              <a:p>
                <a:r>
                  <a:rPr lang="es-VE" dirty="0" smtClean="0"/>
                  <a:t>A(0) </a:t>
                </a:r>
                <a:r>
                  <a:rPr lang="es-VE" dirty="0"/>
                  <a:t>+ </a:t>
                </a:r>
                <a:r>
                  <a:rPr lang="es-VE" dirty="0" smtClean="0"/>
                  <a:t>B(4)= 2</a:t>
                </a:r>
                <a:endParaRPr lang="es-VE" dirty="0"/>
              </a:p>
              <a:p>
                <a:r>
                  <a:rPr lang="es-VE" dirty="0" smtClean="0"/>
                  <a:t>B </a:t>
                </a:r>
                <a:r>
                  <a:rPr lang="es-VE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VE" sz="28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91" y="3877475"/>
                <a:ext cx="3750959" cy="1532599"/>
              </a:xfrm>
              <a:prstGeom prst="rect">
                <a:avLst/>
              </a:prstGeom>
              <a:blipFill rotWithShape="0">
                <a:blip r:embed="rId6"/>
                <a:stretch>
                  <a:fillRect l="-1299" t="-2390" b="-438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33325" y="3342130"/>
                <a:ext cx="2985092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V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d>
                                    <m:dPr>
                                      <m:ctrlP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25" y="3342130"/>
                <a:ext cx="2985092" cy="9580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874594" y="2923198"/>
            <a:ext cx="5010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Paso </a:t>
            </a:r>
            <a:r>
              <a:rPr lang="es-VE" dirty="0" smtClean="0"/>
              <a:t>IV:  Sustituimos por los valores obtenidos </a:t>
            </a:r>
            <a:endParaRPr lang="es-VE" dirty="0"/>
          </a:p>
        </p:txBody>
      </p:sp>
      <p:sp>
        <p:nvSpPr>
          <p:cNvPr id="14" name="Rectángulo 13"/>
          <p:cNvSpPr/>
          <p:nvPr/>
        </p:nvSpPr>
        <p:spPr>
          <a:xfrm>
            <a:off x="533570" y="4459108"/>
            <a:ext cx="219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Paso V:  Integramos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821433" y="5042789"/>
                <a:ext cx="48669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2 </a:t>
                </a:r>
                <a:r>
                  <a:rPr lang="es-VE" dirty="0" err="1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s-VE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  <m:r>
                      <a:rPr lang="es-VE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VE" dirty="0" smtClean="0"/>
                  <a:t>  + C </a:t>
                </a:r>
                <a:endParaRPr lang="es-VE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33" y="5042789"/>
                <a:ext cx="4866985" cy="483530"/>
              </a:xfrm>
              <a:prstGeom prst="rect">
                <a:avLst/>
              </a:prstGeom>
              <a:blipFill rotWithShape="0">
                <a:blip r:embed="rId8"/>
                <a:stretch>
                  <a:fillRect l="-1128" b="-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2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" y="95721"/>
            <a:ext cx="1155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II CASO:</a:t>
            </a:r>
            <a:r>
              <a:rPr lang="es-VE" sz="3200" dirty="0" smtClean="0"/>
              <a:t>FUNCIONES RACIONALES CON FACTORES LINEALES REPETIDOS</a:t>
            </a:r>
            <a:r>
              <a:rPr lang="es-VE" dirty="0" smtClean="0"/>
              <a:t>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977840" y="1656515"/>
                <a:ext cx="5081155" cy="94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3600" i="1" smtClean="0">
                        <a:latin typeface="Cambria Math" panose="02040503050406030204" pitchFamily="18" charset="0"/>
                      </a:rPr>
                      <m:t>𝑆𝑒𝑎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VE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3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s-VE" sz="3600" b="1" dirty="0" smtClean="0"/>
                  <a:t> </a:t>
                </a:r>
                <a:r>
                  <a:rPr lang="es-VE" sz="3600" dirty="0" smtClean="0"/>
                  <a:t>dx</a:t>
                </a:r>
                <a:r>
                  <a:rPr lang="es-VE" sz="3600" b="1" dirty="0" smtClean="0"/>
                  <a:t>=</a:t>
                </a:r>
                <a:endParaRPr lang="es-VE" sz="3600" b="1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40" y="1656515"/>
                <a:ext cx="5081155" cy="949042"/>
              </a:xfrm>
              <a:prstGeom prst="rect">
                <a:avLst/>
              </a:prstGeom>
              <a:blipFill rotWithShape="0">
                <a:blip r:embed="rId2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420566" y="1826835"/>
                <a:ext cx="298509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V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V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  <m:r>
                        <a:rPr lang="es-V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566" y="1826835"/>
                <a:ext cx="2985092" cy="8188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8221877" y="3094244"/>
                <a:ext cx="3499291" cy="854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s-VE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2800" dirty="0" smtClean="0"/>
                  <a:t> </a:t>
                </a:r>
                <a:endParaRPr lang="es-VE" sz="28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77" y="3094244"/>
                <a:ext cx="3499291" cy="8549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788615" y="1172939"/>
                <a:ext cx="3347626" cy="1685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Paso I :  </a:t>
                </a:r>
                <a:r>
                  <a:rPr lang="es-VE" dirty="0" err="1" smtClean="0"/>
                  <a:t>Factorizamos</a:t>
                </a:r>
                <a:r>
                  <a:rPr lang="es-VE" dirty="0" smtClean="0"/>
                  <a:t> el denominador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s-VE" sz="3200" dirty="0" smtClean="0"/>
                  <a:t>dx</a:t>
                </a:r>
                <a:r>
                  <a:rPr lang="es-VE" b="1" dirty="0" smtClean="0"/>
                  <a:t>=</a:t>
                </a:r>
                <a:endParaRPr lang="es-VE" b="1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15" y="1172939"/>
                <a:ext cx="3347626" cy="1685911"/>
              </a:xfrm>
              <a:prstGeom prst="rect">
                <a:avLst/>
              </a:prstGeom>
              <a:blipFill rotWithShape="0">
                <a:blip r:embed="rId5"/>
                <a:stretch>
                  <a:fillRect l="-1639" t="-216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7723103" y="1202531"/>
            <a:ext cx="519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Paso II:  SEPARAMOS  </a:t>
            </a:r>
          </a:p>
          <a:p>
            <a:r>
              <a:rPr lang="es-VE" dirty="0" smtClean="0"/>
              <a:t>EN FRACCIONES PARCIALES    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7604679" y="2724849"/>
            <a:ext cx="598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Paso </a:t>
            </a:r>
            <a:r>
              <a:rPr lang="es-VE" dirty="0" smtClean="0"/>
              <a:t>III:  </a:t>
            </a:r>
            <a:r>
              <a:rPr lang="es-VE" dirty="0" err="1" smtClean="0"/>
              <a:t>Metodo</a:t>
            </a:r>
            <a:r>
              <a:rPr lang="es-VE" dirty="0" smtClean="0"/>
              <a:t> de FRACCIONES </a:t>
            </a:r>
            <a:r>
              <a:rPr lang="es-VE" dirty="0"/>
              <a:t>PARCIALES    </a:t>
            </a:r>
          </a:p>
          <a:p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951126" y="5284554"/>
                <a:ext cx="37700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Derivamos</a:t>
                </a:r>
              </a:p>
              <a:p>
                <a:r>
                  <a:rPr lang="es-VE" dirty="0"/>
                  <a:t>Si A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VE" dirty="0"/>
                  <a:t>+ B= </a:t>
                </a:r>
                <a:r>
                  <a:rPr lang="es-VE" dirty="0" smtClean="0"/>
                  <a:t>3x para obtener valor de A . </a:t>
                </a:r>
              </a:p>
              <a:p>
                <a:r>
                  <a:rPr lang="es-VE" dirty="0" smtClean="0"/>
                  <a:t>A +0 = 3   entonces A= 3</a:t>
                </a:r>
                <a:endParaRPr lang="es-V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126" y="5284554"/>
                <a:ext cx="3770042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292" t="-3553" b="-659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7245438" y="3981110"/>
            <a:ext cx="4475730" cy="165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/>
              <a:t>Usaremos este método que es mas fácil </a:t>
            </a:r>
          </a:p>
          <a:p>
            <a:r>
              <a:rPr lang="es-VE" dirty="0" smtClean="0"/>
              <a:t>Paso I:  Si A(x+1)+ B= 3x     si </a:t>
            </a:r>
            <a:r>
              <a:rPr lang="es-VE" dirty="0"/>
              <a:t>x=  </a:t>
            </a:r>
            <a:r>
              <a:rPr lang="es-VE" dirty="0" smtClean="0"/>
              <a:t>-1</a:t>
            </a:r>
            <a:endParaRPr lang="es-VE" dirty="0"/>
          </a:p>
          <a:p>
            <a:r>
              <a:rPr lang="es-VE" dirty="0" smtClean="0"/>
              <a:t>A(1-1</a:t>
            </a:r>
            <a:r>
              <a:rPr lang="es-VE" dirty="0"/>
              <a:t>) + </a:t>
            </a:r>
            <a:r>
              <a:rPr lang="es-VE" dirty="0" smtClean="0"/>
              <a:t>B= -3</a:t>
            </a:r>
            <a:endParaRPr lang="es-VE" dirty="0"/>
          </a:p>
          <a:p>
            <a:r>
              <a:rPr lang="es-VE" dirty="0" smtClean="0"/>
              <a:t>A(0) </a:t>
            </a:r>
            <a:r>
              <a:rPr lang="es-VE" dirty="0"/>
              <a:t>+ </a:t>
            </a:r>
            <a:r>
              <a:rPr lang="es-VE" dirty="0" smtClean="0"/>
              <a:t>B= -3    Entonces B=-3</a:t>
            </a:r>
            <a:endParaRPr lang="es-VE" dirty="0"/>
          </a:p>
          <a:p>
            <a:endParaRPr lang="es-V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33325" y="3342130"/>
                <a:ext cx="298509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V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s-V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V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s-V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s-V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25" y="3342130"/>
                <a:ext cx="2985092" cy="818879"/>
              </a:xfrm>
              <a:prstGeom prst="rect">
                <a:avLst/>
              </a:prstGeom>
              <a:blipFill rotWithShape="0">
                <a:blip r:embed="rId7"/>
                <a:stretch>
                  <a:fillRect r="-81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874594" y="2923198"/>
            <a:ext cx="5010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Paso </a:t>
            </a:r>
            <a:r>
              <a:rPr lang="es-VE" dirty="0" smtClean="0"/>
              <a:t>IV:  Sustituimos por los valores obtenidos </a:t>
            </a:r>
            <a:endParaRPr lang="es-VE" dirty="0"/>
          </a:p>
        </p:txBody>
      </p:sp>
      <p:sp>
        <p:nvSpPr>
          <p:cNvPr id="14" name="Rectángulo 13"/>
          <p:cNvSpPr/>
          <p:nvPr/>
        </p:nvSpPr>
        <p:spPr>
          <a:xfrm>
            <a:off x="533570" y="4459108"/>
            <a:ext cx="219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/>
              <a:t>Paso V:  Integramos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30045" y="5176169"/>
                <a:ext cx="4866985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dirty="0" smtClean="0"/>
                  <a:t>3Ln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VE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s-VE" sz="2800" dirty="0" smtClean="0"/>
                  <a:t> + C</a:t>
                </a:r>
                <a:endParaRPr lang="es-VE" sz="28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5" y="5176169"/>
                <a:ext cx="4866985" cy="701602"/>
              </a:xfrm>
              <a:prstGeom prst="rect">
                <a:avLst/>
              </a:prstGeom>
              <a:blipFill rotWithShape="0">
                <a:blip r:embed="rId8"/>
                <a:stretch>
                  <a:fillRect l="-2503" b="-1043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35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83228" y="608599"/>
            <a:ext cx="9112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IFR CON MFP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48144" y="1754153"/>
            <a:ext cx="989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/>
              <a:t>III CASO:</a:t>
            </a:r>
            <a:r>
              <a:rPr lang="es-VE" sz="3200" dirty="0" smtClean="0"/>
              <a:t> FUNCIONES RACIONALES CON FACTORES CUADRATICOS REPETIDOS</a:t>
            </a:r>
            <a:r>
              <a:rPr lang="es-VE" dirty="0" smtClean="0"/>
              <a:t>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76746" y="2857506"/>
                <a:ext cx="10006445" cy="93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s-VE" sz="2400" dirty="0" smtClean="0"/>
                  <a:t>=  </a:t>
                </a:r>
                <a:r>
                  <a:rPr lang="es-VE" sz="1200" dirty="0" smtClean="0"/>
                  <a:t>Paso reescribimos en fracciones parciales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s-VE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VE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V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VE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s-VE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s-VE" sz="24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V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s-VE" sz="24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6" y="2857506"/>
                <a:ext cx="10006445" cy="933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042186" y="4865820"/>
                <a:ext cx="4878531" cy="16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Paso II Método de Coeficientes Indeterminados</a:t>
                </a:r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s-VE" sz="3200" dirty="0" smtClean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86" y="4865820"/>
                <a:ext cx="4878531" cy="16760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82" b="-109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689539" y="4549676"/>
                <a:ext cx="350246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Multiplicamos toda la igualdad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V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</a:t>
                </a:r>
              </a:p>
              <a:p>
                <a:r>
                  <a:rPr lang="es-VE" dirty="0" smtClean="0"/>
                  <a:t>(</a:t>
                </a:r>
                <a:r>
                  <a:rPr lang="es-VE" dirty="0" err="1" smtClean="0"/>
                  <a:t>Ax+B</a:t>
                </a:r>
                <a:r>
                  <a:rPr lang="es-VE" dirty="0" smtClean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VE" dirty="0" smtClean="0"/>
                  <a:t>)  +(</a:t>
                </a:r>
                <a:r>
                  <a:rPr lang="es-VE" dirty="0" err="1" smtClean="0"/>
                  <a:t>Cx+D</a:t>
                </a:r>
                <a:r>
                  <a:rPr lang="es-VE" dirty="0" smtClean="0"/>
                  <a:t>) = 2</a:t>
                </a:r>
              </a:p>
              <a:p>
                <a:r>
                  <a:rPr lang="es-VE" dirty="0" smtClean="0"/>
                  <a:t>Aplicamos </a:t>
                </a:r>
                <a:r>
                  <a:rPr lang="es-VE" dirty="0" err="1" smtClean="0"/>
                  <a:t>distributividad</a:t>
                </a:r>
                <a:endParaRPr lang="es-VE" dirty="0" smtClean="0"/>
              </a:p>
              <a:p>
                <a:r>
                  <a:rPr lang="es-VE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 smtClean="0"/>
                  <a:t>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:r>
                  <a:rPr lang="es-VE" dirty="0" err="1" smtClean="0"/>
                  <a:t>Ax</a:t>
                </a:r>
                <a:r>
                  <a:rPr lang="es-VE" dirty="0" smtClean="0"/>
                  <a:t>+ B+ </a:t>
                </a:r>
                <a:r>
                  <a:rPr lang="es-VE" dirty="0" err="1" smtClean="0"/>
                  <a:t>Cx</a:t>
                </a:r>
                <a:r>
                  <a:rPr lang="es-VE" dirty="0" smtClean="0"/>
                  <a:t>+ D = 2</a:t>
                </a:r>
              </a:p>
              <a:p>
                <a:r>
                  <a:rPr lang="es-VE" dirty="0" smtClean="0"/>
                  <a:t>Asociamos convenientemente</a:t>
                </a:r>
              </a:p>
              <a:p>
                <a:r>
                  <a:rPr lang="es-VE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/>
                  <a:t>+ 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 (A+C)x+ ( B+ </a:t>
                </a:r>
                <a:r>
                  <a:rPr lang="es-VE" dirty="0"/>
                  <a:t>D </a:t>
                </a:r>
                <a:r>
                  <a:rPr lang="es-VE" dirty="0" smtClean="0"/>
                  <a:t>)= </a:t>
                </a:r>
                <a:r>
                  <a:rPr lang="es-VE" dirty="0"/>
                  <a:t>2</a:t>
                </a:r>
              </a:p>
              <a:p>
                <a:r>
                  <a:rPr lang="es-VE" dirty="0" smtClean="0"/>
                  <a:t>A= 0 B=0</a:t>
                </a:r>
                <a:r>
                  <a:rPr lang="es-VE" dirty="0"/>
                  <a:t> </a:t>
                </a:r>
                <a:r>
                  <a:rPr lang="es-VE" dirty="0" smtClean="0"/>
                  <a:t>   C= 0   D= 2</a:t>
                </a:r>
                <a:endParaRPr lang="es-V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539" y="4549676"/>
                <a:ext cx="3502461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391" t="-1583" b="-290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9269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386</TotalTime>
  <Words>474</Words>
  <Application>Microsoft Office PowerPoint</Application>
  <PresentationFormat>Panorámica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30</cp:revision>
  <dcterms:created xsi:type="dcterms:W3CDTF">2020-08-20T03:08:58Z</dcterms:created>
  <dcterms:modified xsi:type="dcterms:W3CDTF">2020-09-03T22:01:31Z</dcterms:modified>
</cp:coreProperties>
</file>