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9" r:id="rId2"/>
    <p:sldId id="286" r:id="rId3"/>
    <p:sldId id="270" r:id="rId4"/>
    <p:sldId id="271" r:id="rId5"/>
    <p:sldId id="291" r:id="rId6"/>
    <p:sldId id="283" r:id="rId7"/>
    <p:sldId id="304" r:id="rId8"/>
    <p:sldId id="302" r:id="rId9"/>
    <p:sldId id="303" r:id="rId10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5223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794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767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7937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880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7925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606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01688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662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673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6838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36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4545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85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917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930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847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44C7E47-158B-4D19-A475-F9D9DE2E8AFE}" type="datetimeFigureOut">
              <a:rPr lang="es-VE" smtClean="0"/>
              <a:t>06/07/2020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V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46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  <a:tabLst>
                <a:tab pos="457200" algn="l"/>
                <a:tab pos="588963" algn="l"/>
              </a:tabLst>
            </a:pPr>
            <a:r>
              <a:rPr kumimoji="0" lang="es-VE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Medidas de un círculo trigonométrico (PARTE I I)</a:t>
            </a:r>
            <a:endParaRPr kumimoji="0" lang="es-V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VE" sz="3600" dirty="0" smtClean="0">
                <a:solidFill>
                  <a:srgbClr val="00B0F0"/>
                </a:solidFill>
              </a:rPr>
              <a:t>Deducción del seno y coseno de ángulos notables en el Circulo Trigonométrico</a:t>
            </a:r>
            <a:endParaRPr lang="es-VE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8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48000" y="195167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88963" algn="l"/>
              </a:tabLst>
            </a:pPr>
            <a:r>
              <a:rPr kumimoji="0" lang="es-VE" sz="2000" b="1" i="0" u="none" strike="noStrike" cap="none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 </a:t>
            </a:r>
            <a:endParaRPr kumimoji="0" 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88963" algn="l"/>
              </a:tabLst>
            </a:pPr>
            <a:r>
              <a:rPr kumimoji="0" lang="es-V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Calcular  seno y</a:t>
            </a:r>
            <a:r>
              <a:rPr kumimoji="0" lang="es-V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coseno de ángulos notables </a:t>
            </a:r>
            <a:endParaRPr kumimoji="0" 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88963" algn="l"/>
              </a:tabLst>
            </a:pPr>
            <a:r>
              <a:rPr kumimoji="0" lang="es-V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Conocimientos Previos: </a:t>
            </a:r>
            <a:endParaRPr kumimoji="0" 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  <a:tab pos="588963" algn="l"/>
              </a:tabLst>
            </a:pPr>
            <a:r>
              <a:rPr kumimoji="0" lang="es-V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Circulo Trigonométrico</a:t>
            </a:r>
            <a:endParaRPr kumimoji="0" 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  <a:tab pos="588963" algn="l"/>
              </a:tabLst>
            </a:pPr>
            <a:r>
              <a:rPr kumimoji="0" lang="es-VE" b="0" i="0" u="none" strike="noStrike" cap="none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V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 de los ángulos : Sistema Radian y  Sistema Sexagesimal</a:t>
            </a:r>
          </a:p>
        </p:txBody>
      </p:sp>
    </p:spTree>
    <p:extLst>
      <p:ext uri="{BB962C8B-B14F-4D97-AF65-F5344CB8AC3E}">
        <p14:creationId xmlns:p14="http://schemas.microsoft.com/office/powerpoint/2010/main" val="41182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6833095" y="1735410"/>
                <a:ext cx="1322798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s-V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VE" b="1" dirty="0"/>
                        <m:t>120</m:t>
                      </m:r>
                      <m:r>
                        <a:rPr lang="es-V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VE" b="1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095" y="1735410"/>
                <a:ext cx="1322798" cy="6117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7924389" y="2827776"/>
                <a:ext cx="146386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b="1" dirty="0"/>
                  <a:t>300</a:t>
                </a:r>
                <a14:m>
                  <m:oMath xmlns:m="http://schemas.openxmlformats.org/officeDocument/2006/math"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 </m:t>
                    </m:r>
                    <m:f>
                      <m:fPr>
                        <m:ctrlP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num>
                      <m:den>
                        <m: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s-VE" b="1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89" y="2827776"/>
                <a:ext cx="1463862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3750" b="-493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56" y="623072"/>
            <a:ext cx="8154297" cy="6465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894969" y="3546473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(1,0)</a:t>
            </a:r>
            <a:endParaRPr lang="es-VE" sz="1200" b="1" dirty="0"/>
          </a:p>
        </p:txBody>
      </p:sp>
      <p:sp>
        <p:nvSpPr>
          <p:cNvPr id="9" name="Rectángulo 8"/>
          <p:cNvSpPr/>
          <p:nvPr/>
        </p:nvSpPr>
        <p:spPr>
          <a:xfrm>
            <a:off x="3397654" y="3482809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(-1,0</a:t>
            </a:r>
            <a:r>
              <a:rPr lang="es-VE" sz="1200" dirty="0" smtClean="0"/>
              <a:t>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481158" y="1856598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(0,1)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404214" y="4954800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(0,-1)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/>
              <p:cNvSpPr/>
              <p:nvPr/>
            </p:nvSpPr>
            <p:spPr>
              <a:xfrm rot="16200000">
                <a:off x="5267455" y="2221752"/>
                <a:ext cx="388440" cy="516295"/>
              </a:xfrm>
              <a:prstGeom prst="rect">
                <a:avLst/>
              </a:prstGeom>
            </p:spPr>
            <p:txBody>
              <a:bodyPr vert="vert" wrap="none">
                <a:spAutoFit/>
              </a:bodyPr>
              <a:lstStyle/>
              <a:p>
                <a:r>
                  <a:rPr lang="es-VE" sz="1000" b="1" dirty="0" smtClean="0"/>
                  <a:t>90</a:t>
                </a:r>
                <a14:m>
                  <m:oMath xmlns:m="http://schemas.openxmlformats.org/officeDocument/2006/math">
                    <m:r>
                      <a:rPr lang="es-VE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f>
                      <m:fPr>
                        <m:ctrlP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VE" sz="1000" b="1" dirty="0"/>
              </a:p>
            </p:txBody>
          </p:sp>
        </mc:Choice>
        <mc:Fallback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67455" y="2221752"/>
                <a:ext cx="388440" cy="516295"/>
              </a:xfrm>
              <a:prstGeom prst="rect">
                <a:avLst/>
              </a:prstGeom>
              <a:blipFill rotWithShape="0">
                <a:blip r:embed="rId5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/>
              <p:cNvSpPr/>
              <p:nvPr/>
            </p:nvSpPr>
            <p:spPr>
              <a:xfrm rot="186769">
                <a:off x="5169118" y="4262392"/>
                <a:ext cx="736868" cy="313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1000" b="1" dirty="0" smtClean="0"/>
                  <a:t>270</a:t>
                </a:r>
                <a14:m>
                  <m:oMath xmlns:m="http://schemas.openxmlformats.org/officeDocument/2006/math">
                    <m:r>
                      <a:rPr lang="es-VE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f>
                      <m:fPr>
                        <m:ctrlP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VE" sz="1000" b="1" dirty="0"/>
              </a:p>
            </p:txBody>
          </p:sp>
        </mc:Choice>
        <mc:Fallback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769">
                <a:off x="5169118" y="4262392"/>
                <a:ext cx="736868" cy="3139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5829502" y="3298143"/>
                <a:ext cx="11999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s-VE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s-VE" sz="1200" b="1" dirty="0" smtClean="0"/>
                  <a:t> =</a:t>
                </a:r>
                <a14:m>
                  <m:oMath xmlns:m="http://schemas.openxmlformats.org/officeDocument/2006/math">
                    <m:r>
                      <a:rPr lang="es-VE" sz="1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𝟑𝟔𝟎</m:t>
                    </m:r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s-VE" sz="1200" b="1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502" y="3298143"/>
                <a:ext cx="1199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/>
              <p:cNvSpPr/>
              <p:nvPr/>
            </p:nvSpPr>
            <p:spPr>
              <a:xfrm>
                <a:off x="4047684" y="3283735"/>
                <a:ext cx="7585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s-VE" sz="1200" b="1" dirty="0"/>
                  <a:t> =</a:t>
                </a:r>
                <a14:m>
                  <m:oMath xmlns:m="http://schemas.openxmlformats.org/officeDocument/2006/math"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  <m:r>
                      <a:rPr lang="es-VE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s-VE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s-VE" sz="1200" b="1" dirty="0"/>
              </a:p>
            </p:txBody>
          </p:sp>
        </mc:Choice>
        <mc:Fallback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84" y="3283735"/>
                <a:ext cx="758541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/>
          <p:cNvSpPr/>
          <p:nvPr/>
        </p:nvSpPr>
        <p:spPr>
          <a:xfrm>
            <a:off x="6894970" y="1735410"/>
            <a:ext cx="1260924" cy="7444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7972555" y="2674120"/>
            <a:ext cx="1307130" cy="6460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106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03" y="214282"/>
            <a:ext cx="8154297" cy="646534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813118" y="3169956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(1,0)</a:t>
            </a:r>
            <a:endParaRPr lang="es-VE" sz="1200" b="1" dirty="0"/>
          </a:p>
        </p:txBody>
      </p:sp>
      <p:sp>
        <p:nvSpPr>
          <p:cNvPr id="5" name="Rectángulo 4"/>
          <p:cNvSpPr/>
          <p:nvPr/>
        </p:nvSpPr>
        <p:spPr>
          <a:xfrm>
            <a:off x="4315803" y="3106292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(-1,0</a:t>
            </a:r>
            <a:r>
              <a:rPr lang="es-VE" sz="1200" dirty="0" smtClean="0"/>
              <a:t>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399307" y="1480081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(0,1)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322363" y="4578283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(0,-1)</a:t>
            </a:r>
          </a:p>
        </p:txBody>
      </p:sp>
      <p:cxnSp>
        <p:nvCxnSpPr>
          <p:cNvPr id="23" name="Conector recto 22"/>
          <p:cNvCxnSpPr/>
          <p:nvPr/>
        </p:nvCxnSpPr>
        <p:spPr>
          <a:xfrm flipH="1">
            <a:off x="5090037" y="2581444"/>
            <a:ext cx="2672064" cy="1204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/>
              <p:cNvSpPr/>
              <p:nvPr/>
            </p:nvSpPr>
            <p:spPr>
              <a:xfrm rot="20077205">
                <a:off x="7895416" y="2209360"/>
                <a:ext cx="722249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1400" b="1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s-VE" sz="1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s-VE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s-VE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VE" sz="1400" b="1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s-VE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VE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s-VE" sz="1400" b="1" dirty="0" smtClean="0"/>
                  <a:t>)</a:t>
                </a:r>
                <a:endParaRPr lang="es-VE" sz="1400" b="1" dirty="0"/>
              </a:p>
            </p:txBody>
          </p:sp>
        </mc:Choice>
        <mc:Fallback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7205">
                <a:off x="7895416" y="2209360"/>
                <a:ext cx="722249" cy="437749"/>
              </a:xfrm>
              <a:prstGeom prst="rect">
                <a:avLst/>
              </a:prstGeom>
              <a:blipFill rotWithShape="0">
                <a:blip r:embed="rId3"/>
                <a:stretch>
                  <a:fillRect r="-719" b="-85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/>
              <p:cNvSpPr/>
              <p:nvPr/>
            </p:nvSpPr>
            <p:spPr>
              <a:xfrm rot="20233256">
                <a:off x="4131971" y="3796951"/>
                <a:ext cx="946669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1400" b="1" dirty="0" smtClean="0"/>
                  <a:t>(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s-VE" sz="1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s-VE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s-VE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VE" sz="1400" b="1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s-VE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VE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s-VE" sz="1400" b="1" dirty="0" smtClean="0"/>
                  <a:t>)</a:t>
                </a:r>
                <a:endParaRPr lang="es-VE" sz="1400" b="1" dirty="0"/>
              </a:p>
            </p:txBody>
          </p:sp>
        </mc:Choice>
        <mc:Fallback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3256">
                <a:off x="4131971" y="3796951"/>
                <a:ext cx="946669" cy="437749"/>
              </a:xfrm>
              <a:prstGeom prst="rect">
                <a:avLst/>
              </a:prstGeom>
              <a:blipFill rotWithShape="0">
                <a:blip r:embed="rId4"/>
                <a:stretch>
                  <a:fillRect r="-1163" b="-157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 rot="20369198">
                <a:off x="7109482" y="2555807"/>
                <a:ext cx="649345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1100" b="1" dirty="0"/>
                  <a:t>30</a:t>
                </a:r>
                <a14:m>
                  <m:oMath xmlns:m="http://schemas.openxmlformats.org/officeDocument/2006/math">
                    <m:r>
                      <a:rPr lang="es-VE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f>
                      <m:fPr>
                        <m:ctrlPr>
                          <a:rPr lang="es-VE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s-VE" sz="1100" b="1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9198">
                <a:off x="7109482" y="2555807"/>
                <a:ext cx="649345" cy="3172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 rot="16200000">
                <a:off x="6185604" y="1845235"/>
                <a:ext cx="388440" cy="516295"/>
              </a:xfrm>
              <a:prstGeom prst="rect">
                <a:avLst/>
              </a:prstGeom>
            </p:spPr>
            <p:txBody>
              <a:bodyPr vert="vert" wrap="none">
                <a:spAutoFit/>
              </a:bodyPr>
              <a:lstStyle/>
              <a:p>
                <a:r>
                  <a:rPr lang="es-VE" sz="1000" b="1" dirty="0" smtClean="0"/>
                  <a:t>90</a:t>
                </a:r>
                <a14:m>
                  <m:oMath xmlns:m="http://schemas.openxmlformats.org/officeDocument/2006/math">
                    <m:r>
                      <a:rPr lang="es-VE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f>
                      <m:fPr>
                        <m:ctrlP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VE" sz="1000" b="1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5604" y="1845235"/>
                <a:ext cx="388440" cy="516295"/>
              </a:xfrm>
              <a:prstGeom prst="rect">
                <a:avLst/>
              </a:prstGeom>
              <a:blipFill rotWithShape="0"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/>
              <p:cNvSpPr/>
              <p:nvPr/>
            </p:nvSpPr>
            <p:spPr>
              <a:xfrm rot="20082265">
                <a:off x="5138833" y="3369970"/>
                <a:ext cx="788806" cy="335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1100" b="1" dirty="0" smtClean="0"/>
                  <a:t>210</a:t>
                </a:r>
                <a14:m>
                  <m:oMath xmlns:m="http://schemas.openxmlformats.org/officeDocument/2006/math">
                    <m:r>
                      <a:rPr lang="es-VE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f>
                      <m:fPr>
                        <m:ctrlPr>
                          <a:rPr lang="es-VE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s-VE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s-VE" sz="1100" dirty="0"/>
              </a:p>
            </p:txBody>
          </p:sp>
        </mc:Choice>
        <mc:Fallback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2265">
                <a:off x="5138833" y="3369970"/>
                <a:ext cx="788806" cy="335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 rot="186769">
                <a:off x="6087267" y="3885875"/>
                <a:ext cx="736868" cy="313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1000" b="1" dirty="0" smtClean="0"/>
                  <a:t>270</a:t>
                </a:r>
                <a14:m>
                  <m:oMath xmlns:m="http://schemas.openxmlformats.org/officeDocument/2006/math">
                    <m:r>
                      <a:rPr lang="es-VE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f>
                      <m:fPr>
                        <m:ctrlP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VE" sz="1000" b="1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769">
                <a:off x="6087267" y="3885875"/>
                <a:ext cx="736868" cy="3139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/>
              <p:cNvSpPr/>
              <p:nvPr/>
            </p:nvSpPr>
            <p:spPr>
              <a:xfrm>
                <a:off x="6747651" y="2921626"/>
                <a:ext cx="11999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s-VE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s-VE" sz="1200" b="1" dirty="0" smtClean="0"/>
                  <a:t> =</a:t>
                </a:r>
                <a14:m>
                  <m:oMath xmlns:m="http://schemas.openxmlformats.org/officeDocument/2006/math">
                    <m:r>
                      <a:rPr lang="es-VE" sz="1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𝟑𝟔𝟎</m:t>
                    </m:r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s-VE" sz="1200" b="1" dirty="0"/>
              </a:p>
            </p:txBody>
          </p:sp>
        </mc:Choice>
        <mc:Fallback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651" y="2921626"/>
                <a:ext cx="1199944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/>
              <p:cNvSpPr/>
              <p:nvPr/>
            </p:nvSpPr>
            <p:spPr>
              <a:xfrm>
                <a:off x="4965833" y="2907218"/>
                <a:ext cx="7585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s-VE" sz="1200" b="1" dirty="0"/>
                  <a:t> =</a:t>
                </a:r>
                <a14:m>
                  <m:oMath xmlns:m="http://schemas.openxmlformats.org/officeDocument/2006/math"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  <m:r>
                      <a:rPr lang="es-VE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s-VE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s-VE" sz="1200" b="1" dirty="0"/>
              </a:p>
            </p:txBody>
          </p:sp>
        </mc:Choice>
        <mc:Fallback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33" y="2907218"/>
                <a:ext cx="758541" cy="276999"/>
              </a:xfrm>
              <a:prstGeom prst="rect">
                <a:avLst/>
              </a:prstGeom>
              <a:blipFill rotWithShape="0"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22" y="194791"/>
            <a:ext cx="8157155" cy="64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70" y="194791"/>
            <a:ext cx="8163252" cy="64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74" y="194791"/>
            <a:ext cx="8163252" cy="64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33" y="191741"/>
            <a:ext cx="8638781" cy="64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09" y="188695"/>
            <a:ext cx="8638781" cy="64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765</TotalTime>
  <Words>125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Times New Roman</vt:lpstr>
      <vt:lpstr>Wingdings 3</vt:lpstr>
      <vt:lpstr>Sala de reuniones Ion</vt:lpstr>
      <vt:lpstr>Medidas de un círculo trigonométrico (PARTE I I)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59</cp:revision>
  <dcterms:created xsi:type="dcterms:W3CDTF">2020-07-05T21:32:16Z</dcterms:created>
  <dcterms:modified xsi:type="dcterms:W3CDTF">2020-07-06T22:23:26Z</dcterms:modified>
</cp:coreProperties>
</file>