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59" r:id="rId5"/>
    <p:sldId id="256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8F05-F440-4F43-BF10-96C3341E6B8E}" type="datetimeFigureOut">
              <a:rPr lang="es-VE" smtClean="0"/>
              <a:t>14/07/2020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38D2-831E-4F48-9E93-C322738C139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4979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8F05-F440-4F43-BF10-96C3341E6B8E}" type="datetimeFigureOut">
              <a:rPr lang="es-VE" smtClean="0"/>
              <a:t>14/07/2020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38D2-831E-4F48-9E93-C322738C139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8452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8F05-F440-4F43-BF10-96C3341E6B8E}" type="datetimeFigureOut">
              <a:rPr lang="es-VE" smtClean="0"/>
              <a:t>14/07/2020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38D2-831E-4F48-9E93-C322738C139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9423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8F05-F440-4F43-BF10-96C3341E6B8E}" type="datetimeFigureOut">
              <a:rPr lang="es-VE" smtClean="0"/>
              <a:t>14/07/2020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38D2-831E-4F48-9E93-C322738C139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6844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8F05-F440-4F43-BF10-96C3341E6B8E}" type="datetimeFigureOut">
              <a:rPr lang="es-VE" smtClean="0"/>
              <a:t>14/07/2020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38D2-831E-4F48-9E93-C322738C139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0155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8F05-F440-4F43-BF10-96C3341E6B8E}" type="datetimeFigureOut">
              <a:rPr lang="es-VE" smtClean="0"/>
              <a:t>14/07/2020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38D2-831E-4F48-9E93-C322738C139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2748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8F05-F440-4F43-BF10-96C3341E6B8E}" type="datetimeFigureOut">
              <a:rPr lang="es-VE" smtClean="0"/>
              <a:t>14/07/2020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38D2-831E-4F48-9E93-C322738C139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3050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8F05-F440-4F43-BF10-96C3341E6B8E}" type="datetimeFigureOut">
              <a:rPr lang="es-VE" smtClean="0"/>
              <a:t>14/07/2020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38D2-831E-4F48-9E93-C322738C139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5222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8F05-F440-4F43-BF10-96C3341E6B8E}" type="datetimeFigureOut">
              <a:rPr lang="es-VE" smtClean="0"/>
              <a:t>14/07/2020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38D2-831E-4F48-9E93-C322738C139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5317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8F05-F440-4F43-BF10-96C3341E6B8E}" type="datetimeFigureOut">
              <a:rPr lang="es-VE" smtClean="0"/>
              <a:t>14/07/2020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38D2-831E-4F48-9E93-C322738C139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7894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8F05-F440-4F43-BF10-96C3341E6B8E}" type="datetimeFigureOut">
              <a:rPr lang="es-VE" smtClean="0"/>
              <a:t>14/07/2020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38D2-831E-4F48-9E93-C322738C139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7617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D8F05-F440-4F43-BF10-96C3341E6B8E}" type="datetimeFigureOut">
              <a:rPr lang="es-VE" smtClean="0"/>
              <a:t>14/07/2020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E38D2-831E-4F48-9E93-C322738C139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8010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48000" y="2158717"/>
            <a:ext cx="6096000" cy="28369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VE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VE" sz="20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Objetivo:  </a:t>
            </a:r>
            <a:endParaRPr lang="es-V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VE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V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Convertir del sistema radian a sistema sexagesimal y viceversa.</a:t>
            </a:r>
          </a:p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V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Sumar , Restar , multiplicar y Dividir en Sistema Sexagesimal.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es-V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VE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Conocimientos Previos: </a:t>
            </a:r>
            <a:endParaRPr lang="es-V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Clr>
                <a:srgbClr val="000000"/>
              </a:buClr>
              <a:buSzPts val="800"/>
              <a:buFont typeface="+mj-lt"/>
              <a:buAutoNum type="arabicPeriod"/>
              <a:tabLst>
                <a:tab pos="457200" algn="l"/>
                <a:tab pos="588645" algn="l"/>
              </a:tabLst>
            </a:pPr>
            <a:r>
              <a:rPr lang="es-VE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Medida </a:t>
            </a:r>
            <a:r>
              <a:rPr lang="es-VE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los ángulos : Sistema Radian y  Sistema Sexagesimal</a:t>
            </a:r>
            <a:endParaRPr lang="es-V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26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46508" y="658090"/>
            <a:ext cx="10738581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Conversión de Sistema Sexagesimal a </a:t>
            </a:r>
          </a:p>
          <a:p>
            <a:pPr algn="ctr"/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Sistema Radian</a:t>
            </a:r>
          </a:p>
          <a:p>
            <a:pPr algn="ctr"/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997250" y="2727158"/>
            <a:ext cx="8037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4000" dirty="0"/>
              <a:t>¿</a:t>
            </a:r>
            <a:r>
              <a:rPr lang="es-VE" sz="4000" dirty="0" smtClean="0"/>
              <a:t>Que es un radian?</a:t>
            </a:r>
            <a:endParaRPr lang="es-VE" sz="4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997250" y="3593432"/>
            <a:ext cx="9387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Un radian es una medida internacional usada para medir ángulos y se representa por </a:t>
            </a:r>
            <a:r>
              <a:rPr lang="es-VE" b="1" dirty="0" smtClean="0"/>
              <a:t>rad</a:t>
            </a:r>
            <a:r>
              <a:rPr lang="es-VE" dirty="0" smtClean="0"/>
              <a:t>  y equivale a la longitud de un arco de la circunferencia, formada por el ángulo central y ese arco mide lo mismo que el radio.</a:t>
            </a:r>
            <a:endParaRPr lang="es-V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2438400" y="4716379"/>
                <a:ext cx="8133347" cy="785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Por lo tanto  la razón  de cuantas veces cabe un radian cabe en la longitud de una circunferencia viene dado por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s-VE" dirty="0" smtClean="0"/>
                  <a:t> = 2</a:t>
                </a:r>
                <a14:m>
                  <m:oMath xmlns:m="http://schemas.openxmlformats.org/officeDocument/2006/math">
                    <m:r>
                      <a:rPr lang="es-V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𝑟𝑎𝑑</m:t>
                    </m:r>
                  </m:oMath>
                </a14:m>
                <a:endParaRPr lang="es-VE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716379"/>
                <a:ext cx="8133347" cy="785536"/>
              </a:xfrm>
              <a:prstGeom prst="rect">
                <a:avLst/>
              </a:prstGeom>
              <a:blipFill rotWithShape="0">
                <a:blip r:embed="rId2"/>
                <a:stretch>
                  <a:fillRect l="-600" t="-4651" b="-1550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99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02106" y="282424"/>
            <a:ext cx="112134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Conversión de </a:t>
            </a:r>
            <a:r>
              <a:rPr lang="es-E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Sistema Sexagesimal </a:t>
            </a:r>
            <a:r>
              <a:rPr lang="es-E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</a:t>
            </a:r>
            <a:r>
              <a:rPr lang="es-E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Sistema </a:t>
            </a:r>
            <a:r>
              <a:rPr lang="es-E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Radian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20779" y="2374232"/>
            <a:ext cx="9176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3200" b="1" dirty="0"/>
              <a:t>¿</a:t>
            </a:r>
            <a:r>
              <a:rPr lang="es-VE" sz="3200" b="1" dirty="0" smtClean="0"/>
              <a:t>Qué es un sistema sexagesimal?</a:t>
            </a:r>
            <a:endParaRPr lang="es-V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1820779" y="3513221"/>
                <a:ext cx="8398042" cy="378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Un sistema sexagesimal es aquel sistema de base 60.  </a:t>
                </a:r>
                <a:r>
                  <a:rPr lang="es-VE" dirty="0" err="1" smtClean="0"/>
                  <a:t>Asi</a:t>
                </a:r>
                <a:r>
                  <a:rPr lang="es-VE" dirty="0" smtClean="0"/>
                  <a:t>  que  1</a:t>
                </a:r>
                <a14:m>
                  <m:oMath xmlns:m="http://schemas.openxmlformats.org/officeDocument/2006/math">
                    <m:r>
                      <a:rPr lang="es-V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es-V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=60</m:t>
                    </m:r>
                    <m:sPre>
                      <m:sPrePr>
                        <m:ctrlPr>
                          <a:rPr lang="es-V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s-V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e>
                    </m:sPre>
                    <m:sSup>
                      <m:sSupPr>
                        <m:ctrlPr>
                          <a:rPr lang="es-V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s-V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=60</m:t>
                    </m:r>
                  </m:oMath>
                </a14:m>
                <a:endParaRPr lang="es-VE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779" y="3513221"/>
                <a:ext cx="8398042" cy="378180"/>
              </a:xfrm>
              <a:prstGeom prst="rect">
                <a:avLst/>
              </a:prstGeom>
              <a:blipFill rotWithShape="0">
                <a:blip r:embed="rId2"/>
                <a:stretch>
                  <a:fillRect l="-654" t="-6452" b="-24194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68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1337733" y="201503"/>
                <a:ext cx="10373004" cy="55501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VE" sz="32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Conversión de Sistema</a:t>
                </a:r>
                <a:endParaRPr lang="es-VE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VE" sz="3200" b="1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Factor de Conversión= Factor Unidad</a:t>
                </a:r>
                <a:endParaRPr lang="es-VE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VE" sz="3200" b="1" dirty="0" err="1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ó</a:t>
                </a:r>
                <a:r>
                  <a:rPr lang="es-VE" sz="3200" b="1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Factor de Conversión Unitario.</a:t>
                </a:r>
                <a:endParaRPr lang="es-VE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VE" sz="3200" b="1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s-VE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𝑺𝒂𝒃𝒆𝒎𝒐𝒔</m:t>
                      </m:r>
                      <m:r>
                        <a:rPr lang="es-VE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VE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𝒒𝒖𝒆</m:t>
                      </m:r>
                      <m:r>
                        <a:rPr lang="es-VE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s-VE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𝟏𝟖𝟎</m:t>
                      </m:r>
                      <m:r>
                        <a:rPr lang="es-VE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°= </m:t>
                      </m:r>
                      <m:r>
                        <a:rPr lang="es-VE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𝝅</m:t>
                      </m:r>
                      <m:r>
                        <a:rPr lang="es-VE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es-VE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VE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 dividimos entre dos  números que son iguales  obtendremos la unidad.    Es decir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VE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𝟏𝟖𝟎</m:t>
                        </m:r>
                        <m:r>
                          <a:rPr lang="es-VE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°</m:t>
                        </m:r>
                      </m:num>
                      <m:den>
                        <m:r>
                          <a:rPr lang="es-VE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𝝅</m:t>
                        </m:r>
                      </m:den>
                    </m:f>
                  </m:oMath>
                </a14:m>
                <a:r>
                  <a:rPr lang="es-VE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VE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ó</a:t>
                </a:r>
                <a:r>
                  <a:rPr lang="es-VE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VE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𝝅</m:t>
                        </m:r>
                      </m:num>
                      <m:den>
                        <m:r>
                          <a:rPr lang="es-VE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𝟏𝟖𝟎</m:t>
                        </m:r>
                        <m:r>
                          <a:rPr lang="es-VE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°</m:t>
                        </m:r>
                      </m:den>
                    </m:f>
                  </m:oMath>
                </a14:m>
                <a:r>
                  <a:rPr lang="es-VE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. Dependiendo si vas a transformas de </a:t>
                </a:r>
                <a:r>
                  <a:rPr lang="es-VE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sexigimales</a:t>
                </a:r>
                <a:r>
                  <a:rPr lang="es-VE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 grados  o de grados a </a:t>
                </a:r>
                <a:r>
                  <a:rPr lang="es-VE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sexigimales</a:t>
                </a:r>
                <a:r>
                  <a:rPr lang="es-VE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Ejemplos45</a:t>
                </a:r>
                <a14:m>
                  <m:oMath xmlns:m="http://schemas.openxmlformats.org/officeDocument/2006/math">
                    <m:r>
                      <a:rPr lang="es-VE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° </m:t>
                    </m:r>
                    <m:r>
                      <a:rPr lang="es-VE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s-VE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s-VE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𝒓𝒂𝒅𝒊𝒂𝒏𝒆𝒔</m:t>
                    </m:r>
                  </m:oMath>
                </a14:m>
                <a:endParaRPr lang="es-VE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VE" b="1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Entonces  debes escoger donde este de numerador la </a:t>
                </a:r>
                <a14:m>
                  <m:oMath xmlns:m="http://schemas.openxmlformats.org/officeDocument/2006/math">
                    <m:r>
                      <a:rPr lang="es-VE" sz="3200" b="1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𝝅</m:t>
                    </m:r>
                  </m:oMath>
                </a14:m>
                <a:r>
                  <a:rPr lang="es-VE" sz="3200" b="1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Por lo tanto </a:t>
                </a:r>
                <a:endParaRPr lang="es-VE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VE" sz="3200" b="1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VE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45</a:t>
                </a:r>
                <a14:m>
                  <m:oMath xmlns:m="http://schemas.openxmlformats.org/officeDocument/2006/math">
                    <m:r>
                      <a:rPr lang="es-VE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°= </m:t>
                    </m:r>
                    <m:f>
                      <m:fPr>
                        <m:ctrlPr>
                          <a:rPr lang="es-VE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VE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𝝅</m:t>
                        </m:r>
                      </m:num>
                      <m:den>
                        <m:r>
                          <a:rPr lang="es-VE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𝟏𝟖𝟎</m:t>
                        </m:r>
                        <m:r>
                          <a:rPr lang="es-VE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°</m:t>
                        </m:r>
                      </m:den>
                    </m:f>
                  </m:oMath>
                </a14:m>
                <a:r>
                  <a:rPr lang="es-VE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. 45 </a:t>
                </a:r>
                <a14:m>
                  <m:oMath xmlns:m="http://schemas.openxmlformats.org/officeDocument/2006/math">
                    <m:r>
                      <a:rPr lang="es-VE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s-VE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3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VE" sz="3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𝝅</m:t>
                        </m:r>
                      </m:num>
                      <m:den>
                        <m:r>
                          <a:rPr lang="es-VE" sz="3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s-VE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0  Transformar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3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VE" sz="3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𝝅</m:t>
                        </m:r>
                      </m:num>
                      <m:den>
                        <m:r>
                          <a:rPr lang="es-VE" sz="3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𝟔</m:t>
                        </m:r>
                      </m:den>
                    </m:f>
                  </m:oMath>
                </a14:m>
                <a:r>
                  <a:rPr lang="es-VE" sz="3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rad  a grados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3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VE" sz="3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𝝅</m:t>
                        </m:r>
                      </m:num>
                      <m:den>
                        <m:r>
                          <a:rPr lang="es-VE" sz="3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𝟔</m:t>
                        </m:r>
                      </m:den>
                    </m:f>
                    <m:r>
                      <a:rPr lang="es-VE" sz="36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s-VE" sz="3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VE" sz="3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𝝅</m:t>
                        </m:r>
                      </m:num>
                      <m:den>
                        <m:r>
                          <a:rPr lang="es-VE" sz="3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𝟔</m:t>
                        </m:r>
                      </m:den>
                    </m:f>
                    <m:r>
                      <a:rPr lang="es-VE" sz="36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.</m:t>
                    </m:r>
                    <m:f>
                      <m:fPr>
                        <m:ctrlPr>
                          <a:rPr lang="es-VE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VE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𝟏𝟖𝟎</m:t>
                        </m:r>
                        <m:r>
                          <a:rPr lang="es-VE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°</m:t>
                        </m:r>
                      </m:num>
                      <m:den>
                        <m:r>
                          <a:rPr lang="es-VE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𝝅</m:t>
                        </m:r>
                      </m:den>
                    </m:f>
                    <m:r>
                      <a:rPr lang="es-VE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VE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𝟑𝟎</m:t>
                    </m:r>
                    <m:r>
                      <a:rPr lang="es-VE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°</m:t>
                    </m:r>
                    <m:r>
                      <a:rPr lang="es-VE" sz="36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s-VE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733" y="201503"/>
                <a:ext cx="10373004" cy="5550109"/>
              </a:xfrm>
              <a:prstGeom prst="rect">
                <a:avLst/>
              </a:prstGeom>
              <a:blipFill rotWithShape="0">
                <a:blip r:embed="rId2"/>
                <a:stretch>
                  <a:fillRect l="-470" t="-1207" r="-470" b="-1207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05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32260" y="946030"/>
            <a:ext cx="1078417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Suma y Resta de Medidas de Ángulos </a:t>
            </a:r>
          </a:p>
          <a:p>
            <a:pPr algn="ctr"/>
            <a:r>
              <a:rPr lang="es-E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Sexagesimales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58779" y="3144253"/>
            <a:ext cx="11341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 </a:t>
            </a:r>
            <a:r>
              <a:rPr lang="es-VE" dirty="0" smtClean="0"/>
              <a:t>Para sumar o restar medidas de </a:t>
            </a:r>
            <a:r>
              <a:rPr lang="es-VE" dirty="0" err="1" smtClean="0"/>
              <a:t>angulos</a:t>
            </a:r>
            <a:r>
              <a:rPr lang="es-VE" dirty="0" smtClean="0"/>
              <a:t> sexagesimales lo primero  observa los minutos y segundos si son mayor de 60 debes hacer la conversión correspondiente , segundo paso que debes ordenarlos  grados debajo de grados minutos debajo de minutos y segundos debajo de </a:t>
            </a:r>
            <a:r>
              <a:rPr lang="es-VE" dirty="0" err="1" smtClean="0"/>
              <a:t>seguno</a:t>
            </a:r>
            <a:r>
              <a:rPr lang="es-VE" dirty="0" smtClean="0"/>
              <a:t> y la resta es la suma del opuesto</a:t>
            </a:r>
          </a:p>
          <a:p>
            <a:r>
              <a:rPr lang="es-VE" dirty="0" smtClean="0"/>
              <a:t>Por ejemplo: 120 °   30’   20 ‘’ +   </a:t>
            </a:r>
            <a:r>
              <a:rPr lang="es-VE" u="sng" dirty="0" smtClean="0"/>
              <a:t>800 °   120’   80 </a:t>
            </a:r>
            <a:r>
              <a:rPr lang="es-VE" dirty="0" smtClean="0"/>
              <a:t>‘’   1 Paso: Observar  primer sumando no problema segundo transformas    </a:t>
            </a:r>
            <a:r>
              <a:rPr lang="es-VE" u="sng" dirty="0" smtClean="0"/>
              <a:t>802 </a:t>
            </a:r>
            <a:r>
              <a:rPr lang="es-VE" u="sng" dirty="0"/>
              <a:t>°   </a:t>
            </a:r>
            <a:r>
              <a:rPr lang="es-VE" u="sng" dirty="0" smtClean="0"/>
              <a:t>1’   20 </a:t>
            </a:r>
            <a:r>
              <a:rPr lang="es-VE" dirty="0"/>
              <a:t>‘’ </a:t>
            </a:r>
            <a:endParaRPr lang="es-VE" dirty="0" smtClean="0"/>
          </a:p>
          <a:p>
            <a:r>
              <a:rPr lang="es-VE" dirty="0" smtClean="0"/>
              <a:t>                         922 </a:t>
            </a:r>
            <a:r>
              <a:rPr lang="es-VE" dirty="0"/>
              <a:t>°   </a:t>
            </a:r>
            <a:r>
              <a:rPr lang="es-VE" dirty="0" smtClean="0"/>
              <a:t>31’  40 ‘’       y restar sería  -798 </a:t>
            </a:r>
            <a:r>
              <a:rPr lang="es-VE" dirty="0"/>
              <a:t>°   </a:t>
            </a:r>
            <a:r>
              <a:rPr lang="es-VE" dirty="0" smtClean="0"/>
              <a:t>-29 ’ 0 </a:t>
            </a:r>
            <a:r>
              <a:rPr lang="es-VE" dirty="0"/>
              <a:t>‘’</a:t>
            </a:r>
            <a:endParaRPr lang="es-VE" dirty="0" smtClean="0"/>
          </a:p>
        </p:txBody>
      </p:sp>
    </p:spTree>
    <p:extLst>
      <p:ext uri="{BB962C8B-B14F-4D97-AF65-F5344CB8AC3E}">
        <p14:creationId xmlns:p14="http://schemas.microsoft.com/office/powerpoint/2010/main" val="400338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682815" y="186396"/>
            <a:ext cx="484600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Multiplicación y </a:t>
            </a:r>
            <a:r>
              <a:rPr lang="es-E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División</a:t>
            </a:r>
            <a:r>
              <a:rPr lang="es-E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</a:t>
            </a:r>
          </a:p>
          <a:p>
            <a:pPr algn="ctr"/>
            <a:r>
              <a:rPr lang="es-E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Medidas de Ángulos </a:t>
            </a:r>
          </a:p>
          <a:p>
            <a:pPr algn="ctr"/>
            <a:r>
              <a:rPr lang="es-E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Sexagesimales</a:t>
            </a:r>
            <a:endParaRPr lang="es-E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355569"/>
              </p:ext>
            </p:extLst>
          </p:nvPr>
        </p:nvGraphicFramePr>
        <p:xfrm>
          <a:off x="1270000" y="5729576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6192853"/>
                  </p:ext>
                </p:extLst>
              </p:nvPr>
            </p:nvGraphicFramePr>
            <p:xfrm>
              <a:off x="1662169" y="1756056"/>
              <a:ext cx="812800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/>
                    <a:gridCol w="2032000"/>
                    <a:gridCol w="2032000"/>
                  </a:tblGrid>
                  <a:tr h="320040">
                    <a:tc rowSpan="2">
                      <a:txBody>
                        <a:bodyPr/>
                        <a:lstStyle/>
                        <a:p>
                          <a:r>
                            <a:rPr lang="es-VE" dirty="0" smtClean="0"/>
                            <a:t>Multiplicar</a:t>
                          </a:r>
                          <a:r>
                            <a:rPr lang="es-VE" baseline="0" dirty="0" smtClean="0"/>
                            <a:t> medidas de ángulos sexagesimales</a:t>
                          </a:r>
                          <a:endParaRPr lang="es-V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baseline="0" dirty="0" smtClean="0"/>
                            <a:t>Dividir medidas de ángulos sexagesimales</a:t>
                          </a:r>
                          <a:endParaRPr lang="es-VE" dirty="0" smtClean="0"/>
                        </a:p>
                        <a:p>
                          <a:endParaRPr lang="es-V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VE"/>
                        </a:p>
                      </a:txBody>
                      <a:tcPr/>
                    </a:tc>
                  </a:tr>
                  <a:tr h="320040">
                    <a:tc vMerge="1">
                      <a:txBody>
                        <a:bodyPr/>
                        <a:lstStyle/>
                        <a:p>
                          <a:endParaRPr lang="es-V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V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V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VE" u="none" dirty="0" smtClean="0"/>
                            <a:t>123 °   30’   20 ‘’   x </a:t>
                          </a:r>
                        </a:p>
                        <a:p>
                          <a:r>
                            <a:rPr lang="es-VE" u="sng" dirty="0" smtClean="0"/>
                            <a:t>                       4 </a:t>
                          </a:r>
                        </a:p>
                        <a:p>
                          <a:r>
                            <a:rPr lang="es-VE" u="sng" dirty="0" smtClean="0"/>
                            <a:t>492°     120’   80’’  </a:t>
                          </a:r>
                        </a:p>
                        <a:p>
                          <a:endParaRPr lang="es-VE" u="none" dirty="0" smtClean="0"/>
                        </a:p>
                        <a:p>
                          <a:r>
                            <a:rPr lang="es-VE" u="none" dirty="0" smtClean="0">
                              <a:solidFill>
                                <a:srgbClr val="FF0000"/>
                              </a:solidFill>
                            </a:rPr>
                            <a:t>494°     1’   20</a:t>
                          </a:r>
                          <a:r>
                            <a:rPr lang="es-VE" u="sng" dirty="0" smtClean="0">
                              <a:solidFill>
                                <a:srgbClr val="FF0000"/>
                              </a:solidFill>
                            </a:rPr>
                            <a:t>’</a:t>
                          </a:r>
                          <a:r>
                            <a:rPr lang="es-VE" u="sng" dirty="0" smtClean="0"/>
                            <a:t>’  </a:t>
                          </a:r>
                        </a:p>
                        <a:p>
                          <a:r>
                            <a:rPr lang="es-VE" u="sng" dirty="0" smtClean="0"/>
                            <a:t>                       </a:t>
                          </a:r>
                          <a:endParaRPr lang="es-VE" u="sng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s-VE" u="none" dirty="0" smtClean="0"/>
                            <a:t>123°     30’   20 ‘’      </a:t>
                          </a:r>
                          <a:r>
                            <a:rPr lang="es-VE" u="none" dirty="0" smtClean="0"/>
                            <a:t>        4</a:t>
                          </a:r>
                          <a:endParaRPr lang="es-VE" u="none" dirty="0" smtClean="0"/>
                        </a:p>
                        <a:p>
                          <a:r>
                            <a:rPr lang="es-VE" u="sng" dirty="0" smtClean="0"/>
                            <a:t>120</a:t>
                          </a:r>
                          <a:r>
                            <a:rPr lang="es-VE" u="none" dirty="0" smtClean="0"/>
                            <a:t>°</a:t>
                          </a:r>
                          <a:r>
                            <a:rPr lang="es-VE" u="sng" dirty="0" smtClean="0"/>
                            <a:t>   180´  120</a:t>
                          </a:r>
                          <a:endParaRPr lang="es-VE" u="sng" dirty="0" smtClean="0"/>
                        </a:p>
                        <a:p>
                          <a:r>
                            <a:rPr lang="es-VE" u="none" dirty="0" smtClean="0"/>
                            <a:t>  </a:t>
                          </a:r>
                          <a:r>
                            <a:rPr lang="es-VE" u="none" dirty="0" smtClean="0"/>
                            <a:t>3°     </a:t>
                          </a:r>
                          <a:r>
                            <a:rPr lang="es-VE" u="none" dirty="0" smtClean="0"/>
                            <a:t>210</a:t>
                          </a:r>
                          <a:r>
                            <a:rPr lang="es-VE" u="none" dirty="0" smtClean="0"/>
                            <a:t>’    140”          30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s-VE" u="none" dirty="0" smtClean="0"/>
                                <m:t>°</m:t>
                              </m:r>
                              <m:r>
                                <a:rPr lang="es-VE" i="1" u="none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s-VE" u="none" dirty="0" smtClean="0"/>
                            <a:t> 52’  </a:t>
                          </a:r>
                          <a:r>
                            <a:rPr lang="es-VE" u="none" dirty="0" smtClean="0"/>
                            <a:t>35’’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VE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6192853"/>
                  </p:ext>
                </p:extLst>
              </p:nvPr>
            </p:nvGraphicFramePr>
            <p:xfrm>
              <a:off x="1662169" y="1756056"/>
              <a:ext cx="812800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/>
                    <a:gridCol w="2032000"/>
                    <a:gridCol w="2032000"/>
                  </a:tblGrid>
                  <a:tr h="1188720">
                    <a:tc rowSpan="2">
                      <a:txBody>
                        <a:bodyPr/>
                        <a:lstStyle/>
                        <a:p>
                          <a:r>
                            <a:rPr lang="es-VE" dirty="0" smtClean="0"/>
                            <a:t>Multiplicar</a:t>
                          </a:r>
                          <a:r>
                            <a:rPr lang="es-VE" baseline="0" dirty="0" smtClean="0"/>
                            <a:t> medidas de ángulos sexagesimales</a:t>
                          </a:r>
                          <a:endParaRPr lang="es-V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VE" baseline="0" dirty="0" smtClean="0"/>
                            <a:t>Dividir medidas de ángulos sexagesimales</a:t>
                          </a:r>
                          <a:endParaRPr lang="es-VE" dirty="0" smtClean="0"/>
                        </a:p>
                        <a:p>
                          <a:endParaRPr lang="es-V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VE"/>
                        </a:p>
                      </a:txBody>
                      <a:tcPr/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s-V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V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VE" dirty="0"/>
                        </a:p>
                      </a:txBody>
                      <a:tcPr/>
                    </a:tc>
                  </a:tr>
                  <a:tr h="1737360">
                    <a:tc>
                      <a:txBody>
                        <a:bodyPr/>
                        <a:lstStyle/>
                        <a:p>
                          <a:r>
                            <a:rPr lang="es-VE" u="none" dirty="0" smtClean="0"/>
                            <a:t>123 °   30’   20 ‘’   x </a:t>
                          </a:r>
                        </a:p>
                        <a:p>
                          <a:r>
                            <a:rPr lang="es-VE" u="sng" dirty="0" smtClean="0"/>
                            <a:t>                       4 </a:t>
                          </a:r>
                        </a:p>
                        <a:p>
                          <a:r>
                            <a:rPr lang="es-VE" u="sng" dirty="0" smtClean="0"/>
                            <a:t>492°     120’   80’’  </a:t>
                          </a:r>
                        </a:p>
                        <a:p>
                          <a:endParaRPr lang="es-VE" u="none" dirty="0" smtClean="0"/>
                        </a:p>
                        <a:p>
                          <a:r>
                            <a:rPr lang="es-VE" u="none" dirty="0" smtClean="0">
                              <a:solidFill>
                                <a:srgbClr val="FF0000"/>
                              </a:solidFill>
                            </a:rPr>
                            <a:t>494°     1’   20</a:t>
                          </a:r>
                          <a:r>
                            <a:rPr lang="es-VE" u="sng" dirty="0" smtClean="0">
                              <a:solidFill>
                                <a:srgbClr val="FF0000"/>
                              </a:solidFill>
                            </a:rPr>
                            <a:t>’</a:t>
                          </a:r>
                          <a:r>
                            <a:rPr lang="es-VE" u="sng" dirty="0" smtClean="0"/>
                            <a:t>’  </a:t>
                          </a:r>
                        </a:p>
                        <a:p>
                          <a:r>
                            <a:rPr lang="es-VE" u="sng" dirty="0" smtClean="0"/>
                            <a:t>                       </a:t>
                          </a:r>
                          <a:endParaRPr lang="es-VE" u="sng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s-V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50" t="-90909" r="-750" b="-69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VE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cxnSp>
        <p:nvCxnSpPr>
          <p:cNvPr id="8" name="Conector recto 7"/>
          <p:cNvCxnSpPr/>
          <p:nvPr/>
        </p:nvCxnSpPr>
        <p:spPr>
          <a:xfrm flipH="1">
            <a:off x="7699319" y="3270807"/>
            <a:ext cx="33868" cy="17610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7973818" y="3744048"/>
            <a:ext cx="1879598" cy="169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692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01752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299</Words>
  <Application>Microsoft Office PowerPoint</Application>
  <PresentationFormat>Panorámica</PresentationFormat>
  <Paragraphs>42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Mireya</dc:creator>
  <cp:lastModifiedBy>Mireya</cp:lastModifiedBy>
  <cp:revision>16</cp:revision>
  <dcterms:created xsi:type="dcterms:W3CDTF">2020-06-30T13:17:45Z</dcterms:created>
  <dcterms:modified xsi:type="dcterms:W3CDTF">2020-07-15T00:30:39Z</dcterms:modified>
</cp:coreProperties>
</file>