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65" r:id="rId2"/>
    <p:sldId id="266" r:id="rId3"/>
    <p:sldId id="256" r:id="rId4"/>
    <p:sldId id="267" r:id="rId5"/>
    <p:sldId id="271" r:id="rId6"/>
    <p:sldId id="270" r:id="rId7"/>
    <p:sldId id="272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948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76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42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8575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05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569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1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57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068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997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67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441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37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16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25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84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A4B2-612C-4214-9DF9-A927AFF9A402}" type="datetimeFigureOut">
              <a:rPr lang="es-VE" smtClean="0"/>
              <a:t>07/07/2020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428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53950" y="1783480"/>
            <a:ext cx="617929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Deducciones de la identidad</a:t>
            </a:r>
            <a:endParaRPr lang="es-ES" sz="5400" b="0" cap="none" spc="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Trigonométrica</a:t>
            </a:r>
          </a:p>
          <a:p>
            <a:pPr algn="ctr"/>
            <a:r>
              <a:rPr lang="es-E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Fundamental</a:t>
            </a:r>
            <a:endParaRPr lang="es-E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8541572" y="692226"/>
                <a:ext cx="229287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5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5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s-VE" sz="5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VE" sz="540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s-VE" sz="5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72" y="692226"/>
                <a:ext cx="2292872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871831" y="769171"/>
                <a:ext cx="126940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</m:t>
                          </m:r>
                        </m:e>
                        <m:sup>
                          <m:r>
                            <a:rPr lang="es-VE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VE" sz="360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s-VE" sz="44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31" y="769171"/>
                <a:ext cx="1269402" cy="677108"/>
              </a:xfrm>
              <a:prstGeom prst="rect">
                <a:avLst/>
              </a:prstGeom>
              <a:blipFill rotWithShape="0">
                <a:blip r:embed="rId3"/>
                <a:stretch>
                  <a:fillRect r="-1298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519595" y="5089718"/>
                <a:ext cx="36093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5400" dirty="0" smtClean="0"/>
                  <a:t> 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5400" dirty="0" smtClean="0"/>
                  <a:t> = 1</a:t>
                </a:r>
                <a:endParaRPr lang="es-VE" sz="5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595" y="5089718"/>
                <a:ext cx="3609321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26471" r="-22466" b="-4926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6" y="3808268"/>
            <a:ext cx="2845254" cy="256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 rot="3619837">
                <a:off x="4675306" y="5142851"/>
                <a:ext cx="22477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𝑆𝑒𝑐</m:t>
                        </m:r>
                      </m:e>
                      <m:sup>
                        <m:r>
                          <a:rPr lang="es-VE" sz="5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5400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5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s-VE" sz="5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19837">
                <a:off x="4675306" y="5142851"/>
                <a:ext cx="2247795" cy="923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 rot="3568349">
                <a:off x="5493950" y="908855"/>
                <a:ext cx="15532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𝑇𝑔</m:t>
                        </m:r>
                      </m:e>
                      <m:sup>
                        <m:r>
                          <a:rPr lang="es-VE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40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s-VE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68349">
                <a:off x="5493950" y="908855"/>
                <a:ext cx="1553246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646296" y="2980857"/>
                <a:ext cx="1968168" cy="784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44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400" b="1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𝑪𝑺𝒄</m:t>
                        </m:r>
                      </m:e>
                      <m:sup>
                        <m:r>
                          <a:rPr lang="es-VE" sz="4400" b="1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VE" sz="4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4400" b="1" i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s-VE" sz="4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96" y="2980857"/>
                <a:ext cx="1968168" cy="7847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9324255" y="3325721"/>
                <a:ext cx="191206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4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s-VE" sz="4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sz="4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4400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4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s-VE" sz="4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255" y="3325721"/>
                <a:ext cx="1912062" cy="7694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818147" y="615542"/>
                <a:ext cx="4474615" cy="5409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VE" sz="2800" b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Como tenemos  </a:t>
                </a:r>
              </a:p>
              <a:p>
                <a:pPr algn="ctr"/>
                <a:r>
                  <a:rPr lang="es-VE" sz="2800" dirty="0" err="1" smtClean="0"/>
                  <a:t>sen</a:t>
                </a:r>
                <a:r>
                  <a:rPr lang="es-VE" sz="2800" dirty="0" smtClean="0"/>
                  <a:t> </a:t>
                </a:r>
                <a14:m>
                  <m:oMath xmlns:m="http://schemas.openxmlformats.org/officeDocument/2006/math">
                    <m:r>
                      <a:rPr lang="es-V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VE" sz="2800" dirty="0" smtClean="0"/>
                  <a:t>  </a:t>
                </a:r>
              </a:p>
              <a:p>
                <a:pPr algn="ctr"/>
                <a:r>
                  <a:rPr lang="es-VE" sz="2800" dirty="0" smtClean="0"/>
                  <a:t>    </a:t>
                </a:r>
              </a:p>
              <a:p>
                <a:pPr algn="ctr"/>
                <a:r>
                  <a:rPr lang="es-VE" sz="2800" dirty="0" smtClean="0">
                    <a:solidFill>
                      <a:srgbClr val="92D050"/>
                    </a:solidFill>
                  </a:rPr>
                  <a:t>y    habíamos hallado el  </a:t>
                </a:r>
              </a:p>
              <a:p>
                <a:pPr algn="ctr"/>
                <a:endParaRPr lang="es-VE" sz="2800" dirty="0"/>
              </a:p>
              <a:p>
                <a:pPr algn="ctr"/>
                <a:r>
                  <a:rPr lang="es-VE" sz="2800" dirty="0" err="1" smtClean="0"/>
                  <a:t>cos</a:t>
                </a:r>
                <a:r>
                  <a:rPr lang="es-VE" sz="2800" dirty="0" smtClean="0"/>
                  <a:t> </a:t>
                </a:r>
                <a14:m>
                  <m:oMath xmlns:m="http://schemas.openxmlformats.org/officeDocument/2006/math">
                    <m:r>
                      <a:rPr lang="es-V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800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ad>
                      <m:radPr>
                        <m:degHide m:val="on"/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rad>
                  </m:oMath>
                </a14:m>
                <a:endParaRPr lang="es-VE" sz="2800" dirty="0"/>
              </a:p>
              <a:p>
                <a:pPr algn="ctr"/>
                <a:endParaRPr lang="es-VE" sz="2800" dirty="0" smtClean="0"/>
              </a:p>
              <a:p>
                <a:pPr algn="ctr"/>
                <a:r>
                  <a:rPr lang="es-VE" sz="2800" b="1" dirty="0" smtClean="0">
                    <a:solidFill>
                      <a:srgbClr val="92D050"/>
                    </a:solidFill>
                  </a:rPr>
                  <a:t>Entonces:</a:t>
                </a:r>
              </a:p>
              <a:p>
                <a:pPr algn="ctr"/>
                <a:r>
                  <a:rPr lang="es-VE" sz="2800" dirty="0" err="1" smtClean="0"/>
                  <a:t>Tg</a:t>
                </a:r>
                <a:r>
                  <a:rPr lang="es-VE" sz="2800" dirty="0" smtClean="0"/>
                  <a:t> </a:t>
                </a:r>
                <a14:m>
                  <m:oMath xmlns:m="http://schemas.openxmlformats.org/officeDocument/2006/math">
                    <m:r>
                      <a:rPr lang="es-V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</m:t>
                        </m:r>
                        <m:r>
                          <a:rPr lang="es-V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s-V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  <m:r>
                      <a:rPr lang="es-V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V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m:rPr>
                            <m:nor/>
                          </m:rPr>
                          <a:rPr lang="es-VE" sz="2800" dirty="0" smtClean="0"/>
                          <m:t>− </m:t>
                        </m:r>
                        <m:f>
                          <m:fPr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s-VE" sz="2800" dirty="0"/>
                          <m:t> </m:t>
                        </m:r>
                      </m:den>
                    </m:f>
                  </m:oMath>
                </a14:m>
                <a:r>
                  <a:rPr lang="es-VE" sz="2800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s-VE" sz="2800" dirty="0"/>
              </a:p>
              <a:p>
                <a:pPr algn="ctr"/>
                <a:endParaRPr lang="es-VE" dirty="0" smtClean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7" y="615542"/>
                <a:ext cx="4474615" cy="5409494"/>
              </a:xfrm>
              <a:prstGeom prst="rect">
                <a:avLst/>
              </a:prstGeom>
              <a:blipFill rotWithShape="0">
                <a:blip r:embed="rId2"/>
                <a:stretch>
                  <a:fillRect l="-954" t="-1240" r="-545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156960" y="346164"/>
                <a:ext cx="4944931" cy="6305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VE" sz="2400" b="1" dirty="0" smtClean="0">
                    <a:solidFill>
                      <a:srgbClr val="92D050"/>
                    </a:solidFill>
                  </a:rPr>
                  <a:t>Y ahora hallamos sus correspondientes inversas trigonométricas</a:t>
                </a:r>
              </a:p>
              <a:p>
                <a:pPr algn="ctr"/>
                <a:endParaRPr lang="es-VE" sz="2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VE" sz="2400" b="1" dirty="0" smtClean="0">
                    <a:solidFill>
                      <a:schemeClr val="tx1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s-VE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𝐬𝐜</m:t>
                    </m:r>
                    <m:r>
                      <a:rPr lang="es-V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sz="2400" dirty="0" smtClean="0"/>
                          <m:t>sen</m:t>
                        </m:r>
                        <m:r>
                          <m:rPr>
                            <m:nor/>
                          </m:rPr>
                          <a:rPr lang="es-VE" sz="2400" dirty="0" smtClean="0"/>
                          <m:t> </m:t>
                        </m:r>
                        <m:r>
                          <a:rPr lang="es-V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s-V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s-VE" sz="2400" b="1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s-VE" sz="2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VE" sz="2400" b="1" dirty="0" err="1" smtClean="0">
                    <a:solidFill>
                      <a:schemeClr val="tx1"/>
                    </a:solidFill>
                  </a:rPr>
                  <a:t>Sec</a:t>
                </a:r>
                <a:r>
                  <a:rPr lang="es-VE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sz="2400" b="0" i="0" dirty="0" smtClean="0"/>
                          <m:t>Cos</m:t>
                        </m:r>
                        <m:r>
                          <m:rPr>
                            <m:nor/>
                          </m:rPr>
                          <a:rPr lang="es-VE" sz="2400" dirty="0" smtClean="0"/>
                          <m:t> </m:t>
                        </m:r>
                        <m:r>
                          <a:rPr lang="es-V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s-VE" sz="2400" b="1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s-V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ad>
                      <m:radPr>
                        <m:deg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rad>
                  </m:oMath>
                </a14:m>
                <a:endParaRPr lang="es-V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s-V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s-VE" sz="2400" b="1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s-VE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s-VE" sz="2400" b="1" dirty="0" err="1" smtClean="0">
                    <a:solidFill>
                      <a:schemeClr val="tx1"/>
                    </a:solidFill>
                  </a:rPr>
                  <a:t>Ctg</a:t>
                </a:r>
                <a:r>
                  <a:rPr lang="es-VE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sz="2400" b="0" i="0" dirty="0" smtClean="0"/>
                          <m:t>Tg</m:t>
                        </m:r>
                        <m:r>
                          <m:rPr>
                            <m:nor/>
                          </m:rPr>
                          <a:rPr lang="es-VE" sz="2400" dirty="0" smtClean="0"/>
                          <m:t> </m:t>
                        </m:r>
                        <m:r>
                          <a:rPr lang="es-V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s-VE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VE" sz="2400" b="1" dirty="0" smtClean="0"/>
                  <a:t>=</a:t>
                </a:r>
                <a:r>
                  <a:rPr lang="es-VE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VE" sz="2400" b="1" dirty="0" smtClean="0"/>
                  <a:t>-</a:t>
                </a:r>
                <a:r>
                  <a:rPr lang="es-VE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 =-2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rad>
                  </m:oMath>
                </a14:m>
                <a:endParaRPr lang="es-V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s-VE" sz="2400" b="1" dirty="0">
                  <a:solidFill>
                    <a:srgbClr val="FF0000"/>
                  </a:solidFill>
                </a:endParaRPr>
              </a:p>
              <a:p>
                <a:pPr algn="ctr"/>
                <a:endParaRPr lang="es-VE" b="1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s-VE" b="1" dirty="0">
                  <a:solidFill>
                    <a:srgbClr val="FF0000"/>
                  </a:solidFill>
                </a:endParaRPr>
              </a:p>
              <a:p>
                <a:pPr algn="ctr"/>
                <a:endParaRPr lang="es-V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0" y="346164"/>
                <a:ext cx="4944931" cy="6305316"/>
              </a:xfrm>
              <a:prstGeom prst="rect">
                <a:avLst/>
              </a:prstGeom>
              <a:blipFill rotWithShape="0">
                <a:blip r:embed="rId3"/>
                <a:stretch>
                  <a:fillRect t="-77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8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93347" y="1570616"/>
                <a:ext cx="101444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VE" dirty="0"/>
              </a:p>
              <a:p>
                <a:r>
                  <a:rPr lang="es-VE" dirty="0" smtClean="0"/>
                  <a:t>1</a:t>
                </a:r>
                <a:r>
                  <a:rPr lang="es-VE" b="1" dirty="0" smtClean="0"/>
                  <a:t>.-Dado el </a:t>
                </a:r>
                <a:r>
                  <a:rPr lang="es-VE" b="1" dirty="0" err="1" smtClean="0"/>
                  <a:t>csc</a:t>
                </a:r>
                <a:r>
                  <a:rPr lang="es-VE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VE" b="1" dirty="0" smtClean="0"/>
                  <a:t>= - 7  y </a:t>
                </a:r>
                <a14:m>
                  <m:oMath xmlns:m="http://schemas.openxmlformats.org/officeDocument/2006/math"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𝜶𝜺</m:t>
                    </m:r>
                  </m:oMath>
                </a14:m>
                <a:r>
                  <a:rPr lang="es-VE" b="1" dirty="0" smtClean="0"/>
                  <a:t> II cuadrante. Halle las demás funciones trigonométricas y diga como se llama el teorema que aplico</a:t>
                </a:r>
                <a:r>
                  <a:rPr lang="es-VE" dirty="0" smtClean="0"/>
                  <a:t>.</a:t>
                </a:r>
                <a:endParaRPr lang="es-VE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47" y="1570616"/>
                <a:ext cx="1014446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541" r="-601" b="-993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215614" y="3211157"/>
                <a:ext cx="10186561" cy="315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VE" b="0" i="0" dirty="0" smtClean="0"/>
                        <m:t>2.− </m:t>
                      </m:r>
                      <m:r>
                        <m:rPr>
                          <m:nor/>
                        </m:rPr>
                        <a:rPr lang="es-VE" b="1" dirty="0" smtClean="0"/>
                        <m:t>Dado</m:t>
                      </m:r>
                      <m:r>
                        <m:rPr>
                          <m:nor/>
                        </m:rPr>
                        <a:rPr lang="es-VE" b="1" dirty="0" smtClean="0"/>
                        <m:t> </m:t>
                      </m:r>
                      <m:r>
                        <m:rPr>
                          <m:nor/>
                        </m:rPr>
                        <a:rPr lang="es-VE" b="1" dirty="0" smtClean="0"/>
                        <m:t>sec</m:t>
                      </m:r>
                      <m:r>
                        <m:rPr>
                          <m:nor/>
                        </m:rPr>
                        <a:rPr lang="es-VE" b="1" dirty="0" smtClean="0"/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ad>
                        <m:radPr>
                          <m:degHide m:val="on"/>
                          <m:ctrlPr>
                            <a:rPr lang="es-V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V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e>
                      </m:rad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∅ 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𝑰𝑽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𝒄𝒖𝒂𝒅𝒓𝒂𝒏𝒕𝒆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𝑯𝒂𝒍𝒍𝒆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𝒕𝒐𝒅𝒂𝒔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𝒇𝒖𝒏𝒄𝒊𝒐𝒏𝒆𝒔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𝒕𝒓𝒊𝒈𝒐𝒏𝒐𝒎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𝒕𝒓𝒊𝒄𝒂𝒔</m:t>
                      </m:r>
                    </m:oMath>
                  </m:oMathPara>
                </a14:m>
                <a:endParaRPr lang="es-VE" b="1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14" y="3211157"/>
                <a:ext cx="10186561" cy="315214"/>
              </a:xfrm>
              <a:prstGeom prst="rect">
                <a:avLst/>
              </a:prstGeom>
              <a:blipFill rotWithShape="0">
                <a:blip r:embed="rId3"/>
                <a:stretch>
                  <a:fillRect b="-3529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753496" y="4259897"/>
                <a:ext cx="10057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3.-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VE" b="1" dirty="0" smtClean="0"/>
                      <m:t>Dado</m:t>
                    </m:r>
                    <m:r>
                      <m:rPr>
                        <m:nor/>
                      </m:rPr>
                      <a:rPr lang="es-VE" b="1" dirty="0" smtClean="0"/>
                      <m:t> </m:t>
                    </m:r>
                    <m:r>
                      <m:rPr>
                        <m:nor/>
                      </m:rPr>
                      <a:rPr lang="es-VE" b="1" i="0" dirty="0" smtClean="0"/>
                      <m:t>tg</m:t>
                    </m:r>
                    <m:r>
                      <m:rPr>
                        <m:nor/>
                      </m:rPr>
                      <a:rPr lang="es-VE" b="1" dirty="0" smtClean="0"/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∅=−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 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𝑰𝑰𝑰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𝒄𝒖𝒂𝒅𝒓𝒂𝒏𝒕𝒆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𝑯𝒂𝒍𝒍𝒆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𝒕𝒐𝒅𝒂𝒔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𝒍𝒂𝒔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𝒇𝒖𝒏𝒄𝒊𝒐𝒏𝒆𝒔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𝒕𝒓𝒊𝒈𝒐𝒏𝒐𝒎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𝒕𝒓𝒊𝒄𝒂𝒔</m:t>
                    </m:r>
                  </m:oMath>
                </a14:m>
                <a:endParaRPr lang="es-VE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96" y="4259897"/>
                <a:ext cx="1005793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5" t="-10000" b="-266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484091" y="5219547"/>
                <a:ext cx="10327340" cy="40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VE" b="0" i="0" dirty="0" smtClean="0"/>
                        <m:t>4.− </m:t>
                      </m:r>
                      <m:r>
                        <m:rPr>
                          <m:nor/>
                        </m:rPr>
                        <a:rPr lang="es-VE" b="1" dirty="0" smtClean="0"/>
                        <m:t>Dado</m:t>
                      </m:r>
                      <m:r>
                        <m:rPr>
                          <m:nor/>
                        </m:rPr>
                        <a:rPr lang="es-VE" b="1" dirty="0" smtClean="0"/>
                        <m:t> </m:t>
                      </m:r>
                      <m:r>
                        <m:rPr>
                          <m:nor/>
                        </m:rPr>
                        <a:rPr lang="es-VE" b="1" i="0" dirty="0" smtClean="0"/>
                        <m:t>ctg</m:t>
                      </m:r>
                      <m:r>
                        <m:rPr>
                          <m:nor/>
                        </m:rPr>
                        <a:rPr lang="es-VE" b="1" dirty="0" smtClean="0"/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ad>
                        <m:radPr>
                          <m:degHide m:val="on"/>
                          <m:ctrlPr>
                            <a:rPr lang="es-V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V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∅ 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𝒄𝒖𝒂𝒅𝒓𝒂𝒏𝒕𝒆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𝑯𝒂𝒍𝒍𝒆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𝒕𝒐𝒅𝒂𝒔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𝒇𝒖𝒏𝒄𝒊𝒐𝒏𝒆𝒔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𝒕𝒓𝒊𝒈𝒐𝒏𝒐𝒎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𝒕𝒓𝒊𝒄𝒂𝒔</m:t>
                      </m:r>
                    </m:oMath>
                  </m:oMathPara>
                </a14:m>
                <a:endParaRPr lang="es-VE" b="1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91" y="5219547"/>
                <a:ext cx="10327340" cy="40197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4648552" y="419774"/>
            <a:ext cx="2851871" cy="92333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Ejercicios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05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3754" y="172122"/>
            <a:ext cx="1027889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Identidad Fundamental Trigonométrica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2047" y="2254206"/>
            <a:ext cx="6817713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400" b="1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Objetivo: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E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Calcular </a:t>
            </a:r>
            <a:r>
              <a:rPr lang="es-ES" sz="2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las dos Identidad trigonométrica fundamentales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Aplicar el conocimiento en los diferentes situaciones trigonométricas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s-ES" sz="2400" b="1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Conocimientos Previos: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Identidad fundamental trigonométrica</a:t>
            </a:r>
            <a:endParaRPr lang="es-ES" sz="24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36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8234403" y="2510732"/>
            <a:ext cx="1301675" cy="1376979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Flecha arriba y abajo 4"/>
          <p:cNvSpPr/>
          <p:nvPr/>
        </p:nvSpPr>
        <p:spPr>
          <a:xfrm>
            <a:off x="8839521" y="703043"/>
            <a:ext cx="45719" cy="57083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Flecha izquierda y derecha 6"/>
          <p:cNvSpPr/>
          <p:nvPr/>
        </p:nvSpPr>
        <p:spPr>
          <a:xfrm>
            <a:off x="5742393" y="3176363"/>
            <a:ext cx="633625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8885240" y="2758832"/>
            <a:ext cx="521745" cy="417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9430047" y="2257521"/>
                <a:ext cx="2234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VE" dirty="0" smtClean="0"/>
              </a:p>
              <a:p>
                <a:r>
                  <a:rPr lang="es-VE" dirty="0" smtClean="0">
                    <a:solidFill>
                      <a:srgbClr val="00B050"/>
                    </a:solidFill>
                  </a:rPr>
                  <a:t>P(x, y)= (</a:t>
                </a:r>
                <a:r>
                  <a:rPr lang="es-VE" dirty="0" err="1" smtClean="0">
                    <a:solidFill>
                      <a:srgbClr val="00B050"/>
                    </a:solidFill>
                  </a:rPr>
                  <a:t>cos</a:t>
                </a:r>
                <a14:m>
                  <m:oMath xmlns:m="http://schemas.openxmlformats.org/officeDocument/2006/math">
                    <m:r>
                      <a:rPr lang="es-VE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V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∅)</m:t>
                    </m:r>
                  </m:oMath>
                </a14:m>
                <a:endParaRPr lang="es-V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047" y="2257521"/>
                <a:ext cx="2234201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459" b="-5660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/>
          <p:cNvCxnSpPr/>
          <p:nvPr/>
        </p:nvCxnSpPr>
        <p:spPr>
          <a:xfrm>
            <a:off x="9406617" y="2758832"/>
            <a:ext cx="46861" cy="473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8858347" y="2758832"/>
            <a:ext cx="5007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9069898" y="296962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898" y="2969629"/>
                <a:ext cx="1971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7500" r="-34375" b="-2173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ángulo 26"/>
          <p:cNvSpPr/>
          <p:nvPr/>
        </p:nvSpPr>
        <p:spPr>
          <a:xfrm>
            <a:off x="11787074" y="3162732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x</a:t>
            </a:r>
            <a:endParaRPr lang="es-VE" dirty="0"/>
          </a:p>
        </p:txBody>
      </p:sp>
      <p:sp>
        <p:nvSpPr>
          <p:cNvPr id="28" name="Rectángulo 27"/>
          <p:cNvSpPr/>
          <p:nvPr/>
        </p:nvSpPr>
        <p:spPr>
          <a:xfrm>
            <a:off x="8964281" y="70304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y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/>
              <p:cNvSpPr/>
              <p:nvPr/>
            </p:nvSpPr>
            <p:spPr>
              <a:xfrm>
                <a:off x="148351" y="2995392"/>
                <a:ext cx="5374855" cy="387798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VE" sz="3600" dirty="0" smtClean="0">
                    <a:solidFill>
                      <a:srgbClr val="00B0F0"/>
                    </a:solidFill>
                  </a:rPr>
                  <a:t>Consideremos  un circulo trigonométrico de centro en el origen y de radio r =1   </a:t>
                </a:r>
              </a:p>
              <a:p>
                <a:pPr algn="ctr"/>
                <a:r>
                  <a:rPr lang="es-VE" sz="4000" dirty="0" smtClean="0"/>
                  <a:t> Su ecuación es </a:t>
                </a:r>
                <a:r>
                  <a:rPr lang="es-VE" sz="4000" b="1" dirty="0" smtClean="0"/>
                  <a:t>:   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VE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VE" sz="4000" b="1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s-VE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VE" sz="4000" b="1" dirty="0" smtClean="0"/>
                  <a:t>= 1</a:t>
                </a:r>
                <a:r>
                  <a:rPr lang="es-VE" sz="4400" b="1" dirty="0" smtClean="0"/>
                  <a:t> </a:t>
                </a:r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1" y="2995392"/>
                <a:ext cx="5374855" cy="3877985"/>
              </a:xfrm>
              <a:prstGeom prst="rect">
                <a:avLst/>
              </a:prstGeom>
              <a:blipFill rotWithShape="0">
                <a:blip r:embed="rId4"/>
                <a:stretch>
                  <a:fillRect l="-3277" t="-2188" r="-508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32"/>
          <p:cNvSpPr/>
          <p:nvPr/>
        </p:nvSpPr>
        <p:spPr>
          <a:xfrm>
            <a:off x="1877540" y="-127572"/>
            <a:ext cx="863268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Deducir la Identidad trigonométrica fundamental</a:t>
            </a:r>
            <a:endParaRPr lang="es-VE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132974" y="3983449"/>
            <a:ext cx="4032080" cy="3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000461" y="2205318"/>
                <a:ext cx="9746427" cy="3100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VE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VE" sz="3600" b="1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s-VE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VE" sz="3600" b="1" dirty="0" smtClean="0"/>
                  <a:t>= 1 </a:t>
                </a:r>
                <a:endParaRPr lang="es-VE" sz="3600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s-VE" sz="2400" dirty="0" smtClean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s-VE" sz="2400" b="1" dirty="0" smtClean="0">
                    <a:solidFill>
                      <a:srgbClr val="00B0F0"/>
                    </a:solidFill>
                  </a:rPr>
                  <a:t>Al sustituir x = cos</a:t>
                </a:r>
                <a14:m>
                  <m:oMath xmlns:m="http://schemas.openxmlformats.org/officeDocument/2006/math">
                    <m:r>
                      <a:rPr lang="es-VE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 ;    </m:t>
                    </m:r>
                    <m:r>
                      <a:rPr lang="es-VE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VE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s-VE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𝒔𝒆𝒏</m:t>
                    </m:r>
                    <m:r>
                      <a:rPr lang="es-VE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endParaRPr lang="es-VE" sz="2400" b="1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s-VE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sSup>
                      <m:sSupPr>
                        <m:ctrlP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 </m:t>
                        </m:r>
                        <m: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𝒔𝒆𝒏</m:t>
                        </m:r>
                        <m: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800" b="1" dirty="0" smtClean="0">
                    <a:solidFill>
                      <a:srgbClr val="00B050"/>
                    </a:solidFill>
                  </a:rPr>
                  <a:t> =1</a:t>
                </a:r>
              </a:p>
              <a:p>
                <a:endParaRPr lang="es-VE" dirty="0" smtClean="0"/>
              </a:p>
              <a:p>
                <a:endParaRPr lang="es-VE" dirty="0"/>
              </a:p>
              <a:p>
                <a:endParaRPr lang="es-V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61" y="2205318"/>
                <a:ext cx="9746427" cy="3100079"/>
              </a:xfrm>
              <a:prstGeom prst="rect">
                <a:avLst/>
              </a:prstGeom>
              <a:blipFill rotWithShape="0">
                <a:blip r:embed="rId2"/>
                <a:stretch>
                  <a:fillRect t="-275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4132974" y="4502978"/>
            <a:ext cx="3861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none" spc="0" dirty="0" smtClean="0">
                <a:ln w="0"/>
                <a:solidFill>
                  <a:srgbClr val="FF0000"/>
                </a:solidFill>
                <a:effectLst/>
              </a:rPr>
              <a:t>Identidad trigonométrica fundamental</a:t>
            </a:r>
            <a:endParaRPr lang="es-VE" b="1" i="1" dirty="0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96262" y="462895"/>
            <a:ext cx="93349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Identidad Fundamental Trigonométrica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8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047999" y="2269067"/>
                <a:ext cx="7171765" cy="3414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1" smtClean="0">
                          <a:latin typeface="Cambria Math" panose="02040503050406030204" pitchFamily="18" charset="0"/>
                        </a:rPr>
                        <m:t>𝑰𝒅𝒆𝒏𝒕𝒊𝒅𝒂𝒅</m:t>
                      </m:r>
                      <m:r>
                        <a:rPr lang="es-V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latin typeface="Cambria Math" panose="02040503050406030204" pitchFamily="18" charset="0"/>
                        </a:rPr>
                        <m:t>𝑻𝒓𝒊𝒈𝒐𝒏</m:t>
                      </m:r>
                      <m:r>
                        <a:rPr lang="es-VE" sz="28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VE" sz="2800" b="1" i="1" smtClean="0">
                          <a:latin typeface="Cambria Math" panose="02040503050406030204" pitchFamily="18" charset="0"/>
                        </a:rPr>
                        <m:t>𝒎𝒆𝒕𝒓𝒊𝒄𝒂</m:t>
                      </m:r>
                      <m:r>
                        <a:rPr lang="es-VE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latin typeface="Cambria Math" panose="02040503050406030204" pitchFamily="18" charset="0"/>
                        </a:rPr>
                        <m:t>𝑭𝒖𝒏𝒅𝒂𝒎𝒆𝒏𝒕𝒂𝒍</m:t>
                      </m:r>
                    </m:oMath>
                  </m:oMathPara>
                </a14:m>
                <a:endParaRPr lang="es-VE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 </m:t>
                        </m:r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𝒔𝒆𝒏</m:t>
                        </m:r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800" b="1" dirty="0">
                    <a:solidFill>
                      <a:srgbClr val="00B050"/>
                    </a:solidFill>
                  </a:rPr>
                  <a:t> =1</a:t>
                </a:r>
              </a:p>
              <a:p>
                <a:pPr algn="ctr"/>
                <a:endParaRPr lang="es-VE" sz="2800" b="1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s-VE" sz="2800" b="1" dirty="0">
                    <a:solidFill>
                      <a:srgbClr val="00B050"/>
                    </a:solidFill>
                  </a:rPr>
                  <a:t>Dividamos todo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</m:t>
                        </m:r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28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𝒄𝒐𝒔</m:t>
                            </m:r>
                          </m:e>
                          <m:sup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sSup>
                          <m:sSupPr>
                            <m:ctrlP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VE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</m:t>
                    </m:r>
                    <m:f>
                      <m:f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𝒔𝒆𝒏</m:t>
                            </m:r>
                          </m:e>
                          <m:sup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sSup>
                          <m:sSupPr>
                            <m:ctrlP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𝒄𝒐𝒔</m:t>
                            </m:r>
                          </m:e>
                          <m:sup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s-VE" sz="2800" b="1" dirty="0">
                    <a:solidFill>
                      <a:srgbClr val="00B05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𝒄𝒐𝒔</m:t>
                            </m:r>
                          </m:e>
                          <m:sup>
                            <m:r>
                              <a:rPr lang="es-VE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endParaRPr lang="es-VE" sz="2800" b="1" dirty="0">
                  <a:solidFill>
                    <a:srgbClr val="00B050"/>
                  </a:solidFill>
                </a:endParaRPr>
              </a:p>
              <a:p>
                <a:pPr algn="ctr"/>
                <a:endParaRPr lang="es-VE" sz="28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𝒕𝒈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800" b="1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2269067"/>
                <a:ext cx="7171765" cy="3414076"/>
              </a:xfrm>
              <a:prstGeom prst="rect">
                <a:avLst/>
              </a:prstGeom>
              <a:blipFill rotWithShape="0">
                <a:blip r:embed="rId2"/>
                <a:stretch>
                  <a:fillRect r="-425" b="-410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5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97392" y="1187860"/>
                <a:ext cx="7838739" cy="3781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𝑰𝒅𝒆𝒏𝒕𝒊𝒅𝒂𝒅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𝑻𝒓𝒊𝒈𝒐𝒏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𝒎𝒆𝒕𝒓𝒊𝒄𝒂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𝑭𝒖𝒏𝒅𝒂𝒎𝒆𝒏𝒕𝒂𝒍</m:t>
                      </m:r>
                    </m:oMath>
                  </m:oMathPara>
                </a14:m>
                <a:endParaRPr lang="es-VE" sz="2000" b="1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sSup>
                      <m:sSupPr>
                        <m:ctrlP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 </m:t>
                        </m:r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𝒔𝒆𝒏</m:t>
                        </m:r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000" b="1" dirty="0">
                    <a:solidFill>
                      <a:srgbClr val="00B050"/>
                    </a:solidFill>
                  </a:rPr>
                  <a:t> =</a:t>
                </a:r>
                <a:r>
                  <a:rPr lang="es-VE" sz="2000" b="1" dirty="0" smtClean="0">
                    <a:solidFill>
                      <a:srgbClr val="00B050"/>
                    </a:solidFill>
                  </a:rPr>
                  <a:t>1</a:t>
                </a:r>
              </a:p>
              <a:p>
                <a:pPr algn="ctr"/>
                <a:endParaRPr lang="es-VE" sz="2000" b="1" dirty="0" smtClean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s-VE" sz="2000" b="1" dirty="0" smtClean="0">
                    <a:solidFill>
                      <a:srgbClr val="00B050"/>
                    </a:solidFill>
                  </a:rPr>
                  <a:t>Dividamos todo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𝒔𝒆𝒏</m:t>
                        </m:r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2000" b="1" dirty="0" smtClean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VE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𝒄𝒐𝒔</m:t>
                            </m:r>
                          </m:e>
                          <m:sup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sSup>
                          <m:sSupPr>
                            <m:ctrlP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𝒔𝒆𝒏</m:t>
                            </m:r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  <m:r>
                      <a:rPr lang="es-VE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</m:t>
                    </m:r>
                    <m:f>
                      <m:fPr>
                        <m:ctrlPr>
                          <a:rPr lang="es-VE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s-VE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𝒆𝒏</m:t>
                            </m:r>
                          </m:e>
                          <m:sup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sSup>
                          <m:sSupPr>
                            <m:ctrlP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𝒔𝒆𝒏</m:t>
                            </m:r>
                          </m:e>
                          <m:sup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s-VE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2000" b="1" dirty="0" smtClean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𝒔𝒆𝒏</m:t>
                            </m:r>
                          </m:e>
                          <m:sup>
                            <m:r>
                              <a:rPr lang="es-VE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endParaRPr lang="es-VE" sz="2000" b="1" dirty="0" smtClean="0">
                  <a:solidFill>
                    <a:srgbClr val="00B050"/>
                  </a:solidFill>
                </a:endParaRPr>
              </a:p>
              <a:p>
                <a:pPr algn="ctr"/>
                <a:endParaRPr lang="es-VE" sz="2000" b="1" dirty="0" smtClean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s-VE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𝒕𝒈</m:t>
                        </m:r>
                      </m:e>
                      <m: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∅+ </m:t>
                    </m:r>
                    <m:r>
                      <a:rPr lang="es-VE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sz="2000" b="1" dirty="0" smtClean="0">
                    <a:solidFill>
                      <a:srgbClr val="00B050"/>
                    </a:solidFill>
                  </a:rPr>
                  <a:t>=</a:t>
                </a:r>
                <a:r>
                  <a:rPr lang="es-VE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𝒄𝒔</m:t>
                        </m:r>
                        <m:r>
                          <a:rPr lang="es-VE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s-VE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2000" b="1" dirty="0">
                  <a:solidFill>
                    <a:srgbClr val="00B050"/>
                  </a:solidFill>
                </a:endParaRPr>
              </a:p>
              <a:p>
                <a:pPr algn="ctr"/>
                <a:endParaRPr lang="es-VE" sz="2000" b="1" dirty="0">
                  <a:solidFill>
                    <a:srgbClr val="00B050"/>
                  </a:solidFill>
                </a:endParaRPr>
              </a:p>
              <a:p>
                <a:pPr algn="ctr"/>
                <a:endParaRPr lang="es-VE" sz="2000" b="1" dirty="0">
                  <a:solidFill>
                    <a:srgbClr val="00B050"/>
                  </a:solidFill>
                </a:endParaRPr>
              </a:p>
              <a:p>
                <a:pPr algn="ctr"/>
                <a:endParaRPr lang="es-VE" sz="2000" b="1" dirty="0">
                  <a:solidFill>
                    <a:srgbClr val="00B050"/>
                  </a:solidFill>
                </a:endParaRPr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92" y="1187860"/>
                <a:ext cx="7838739" cy="37816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4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3047999" y="1796527"/>
                <a:ext cx="6666155" cy="3568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 </m:t>
                        </m:r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𝒔𝒆𝒏</m:t>
                        </m:r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800" b="1" dirty="0">
                    <a:solidFill>
                      <a:srgbClr val="00B050"/>
                    </a:solidFill>
                  </a:rPr>
                  <a:t> =</a:t>
                </a:r>
                <a:r>
                  <a:rPr lang="es-VE" sz="2800" b="1" dirty="0" smtClean="0">
                    <a:solidFill>
                      <a:srgbClr val="00B050"/>
                    </a:solidFill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𝒔𝒖𝒔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𝒅𝒐𝒔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𝒊𝒅𝒆𝒏𝒕𝒊𝒅𝒂𝒅𝒆𝒔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𝒕𝒓𝒊𝒈𝒐𝒏𝒐𝒎𝒆𝒕𝒓𝒊𝒄𝒂𝒔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𝒅𝒆𝒅𝒖𝒄𝒊𝒅𝒂𝒔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𝒆𝒍𝒍𝒂</m:t>
                      </m:r>
                    </m:oMath>
                  </m:oMathPara>
                </a14:m>
                <a:endParaRPr lang="es-VE" sz="2800" b="1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s-VE" sz="2800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s-VE" sz="2800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𝒕𝒈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800" b="1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𝒔𝒆𝒄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2800" b="1" dirty="0">
                  <a:solidFill>
                    <a:srgbClr val="00B050"/>
                  </a:solidFill>
                </a:endParaRPr>
              </a:p>
              <a:p>
                <a:pPr algn="ctr"/>
                <a:endParaRPr lang="es-VE" sz="2800" b="1" dirty="0">
                  <a:solidFill>
                    <a:srgbClr val="00B050"/>
                  </a:solidFill>
                </a:endParaRPr>
              </a:p>
              <a:p>
                <a:pPr algn="ctr"/>
                <a:endParaRPr lang="es-VE" sz="28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𝒄𝒕𝒈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∅+  </m:t>
                    </m:r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sz="2800" b="1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𝒄𝒔𝒄</m:t>
                        </m:r>
                      </m:e>
                      <m:sup>
                        <m:r>
                          <a:rPr lang="es-VE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1796527"/>
                <a:ext cx="6666155" cy="3568669"/>
              </a:xfrm>
              <a:prstGeom prst="rect">
                <a:avLst/>
              </a:prstGeom>
              <a:blipFill rotWithShape="0">
                <a:blip r:embed="rId2"/>
                <a:stretch>
                  <a:fillRect l="-24223" t="-1538" r="-24406" b="-393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2203299" y="718987"/>
                <a:ext cx="835555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VE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sz="32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𝑰𝒅𝒆𝒏𝒕𝒊𝒅𝒂𝒅𝒆𝒔</m:t>
                    </m:r>
                    <m:r>
                      <a:rPr lang="es-VE" sz="32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sz="32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𝑻𝒓𝒊𝒈𝒐𝒏</m:t>
                    </m:r>
                    <m:r>
                      <a:rPr lang="es-VE" sz="32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es-VE" sz="32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𝒎𝒆𝒕𝒓𝒊𝒄𝒂</m:t>
                    </m:r>
                  </m:oMath>
                </a14:m>
                <a:r>
                  <a:rPr lang="es-VE" sz="3200" b="1" i="1" dirty="0" smtClean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Fundamental</a:t>
                </a:r>
                <a:endParaRPr lang="es-VE" sz="3200" b="1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99" y="718987"/>
                <a:ext cx="8355557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3542" r="-1532" b="-33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34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135623" y="2743200"/>
            <a:ext cx="1211390" cy="11549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Flecha arriba y abajo 2"/>
          <p:cNvSpPr/>
          <p:nvPr/>
        </p:nvSpPr>
        <p:spPr>
          <a:xfrm>
            <a:off x="5732863" y="1301888"/>
            <a:ext cx="45719" cy="50453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Flecha izquierda y derecha 3"/>
          <p:cNvSpPr/>
          <p:nvPr/>
        </p:nvSpPr>
        <p:spPr>
          <a:xfrm>
            <a:off x="2604374" y="3374876"/>
            <a:ext cx="633625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691362" y="2991930"/>
            <a:ext cx="521745" cy="41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210615" y="2469622"/>
                <a:ext cx="2732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VE" dirty="0" smtClean="0"/>
              </a:p>
              <a:p>
                <a:r>
                  <a:rPr lang="es-VE" dirty="0" smtClean="0"/>
                  <a:t>P(</a:t>
                </a:r>
                <a:r>
                  <a:rPr lang="es-VE" dirty="0" err="1" smtClean="0"/>
                  <a:t>x,y</a:t>
                </a:r>
                <a:r>
                  <a:rPr lang="es-VE" dirty="0" smtClean="0"/>
                  <a:t>)= (</a:t>
                </a:r>
                <a:r>
                  <a:rPr lang="es-VE" dirty="0" err="1" smtClean="0"/>
                  <a:t>cos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∅)</m:t>
                    </m:r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15" y="2469622"/>
                <a:ext cx="2732441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009" b="-141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/>
          <p:cNvCxnSpPr/>
          <p:nvPr/>
        </p:nvCxnSpPr>
        <p:spPr>
          <a:xfrm>
            <a:off x="6192937" y="2976798"/>
            <a:ext cx="40340" cy="417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5742328" y="2958594"/>
            <a:ext cx="465910" cy="34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307013" y="-34"/>
            <a:ext cx="83301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Cuales son los signos del seno y coseno</a:t>
            </a:r>
          </a:p>
          <a:p>
            <a:pPr algn="ctr"/>
            <a:r>
              <a:rPr lang="es-ES" sz="400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Dependiendo del cuadrante</a:t>
            </a:r>
            <a:endParaRPr lang="es-ES" sz="40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285873" y="1780685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latin typeface="Algerian" panose="04020705040A02060702" pitchFamily="82" charset="0"/>
              </a:rPr>
              <a:t>I</a:t>
            </a:r>
            <a:endParaRPr lang="es-VE" dirty="0"/>
          </a:p>
        </p:txBody>
      </p:sp>
      <p:sp>
        <p:nvSpPr>
          <p:cNvPr id="12" name="Rectángulo 11"/>
          <p:cNvSpPr/>
          <p:nvPr/>
        </p:nvSpPr>
        <p:spPr>
          <a:xfrm>
            <a:off x="4330093" y="1797735"/>
            <a:ext cx="325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Algerian" panose="04020705040A02060702" pitchFamily="82" charset="0"/>
              </a:rPr>
              <a:t>II</a:t>
            </a:r>
            <a:endParaRPr lang="es-VE" dirty="0" smtClean="0"/>
          </a:p>
          <a:p>
            <a:endParaRPr lang="es-VE" dirty="0"/>
          </a:p>
        </p:txBody>
      </p:sp>
      <p:sp>
        <p:nvSpPr>
          <p:cNvPr id="13" name="Rectángulo 12"/>
          <p:cNvSpPr/>
          <p:nvPr/>
        </p:nvSpPr>
        <p:spPr>
          <a:xfrm>
            <a:off x="3914371" y="389815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Algerian" panose="04020705040A02060702" pitchFamily="82" charset="0"/>
              </a:rPr>
              <a:t>III</a:t>
            </a:r>
            <a:endParaRPr lang="es-VE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6884894" y="4074019"/>
            <a:ext cx="1011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 smtClean="0">
                <a:latin typeface="Baskerville Old Face" panose="02020602080505020303" pitchFamily="18" charset="0"/>
              </a:rPr>
              <a:t>IV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726135" y="1918173"/>
            <a:ext cx="9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(+,+)</a:t>
            </a:r>
            <a:endParaRPr lang="es-VE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057658" y="4082817"/>
            <a:ext cx="7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/>
              <a:t>(+,-)</a:t>
            </a:r>
            <a:endParaRPr lang="es-VE" sz="2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345628" y="4443351"/>
            <a:ext cx="766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/>
              <a:t>(-,-)</a:t>
            </a:r>
          </a:p>
          <a:p>
            <a:endParaRPr lang="es-V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914370" y="2395729"/>
            <a:ext cx="99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/>
              <a:t>(-,+)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68917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63946" y="718986"/>
            <a:ext cx="28616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</a:t>
            </a:r>
            <a:endParaRPr lang="es-E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849854" y="1885383"/>
                <a:ext cx="1098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Dado </a:t>
                </a:r>
                <a:r>
                  <a:rPr lang="es-VE" dirty="0" err="1" smtClean="0"/>
                  <a:t>sec</a:t>
                </a:r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    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  </m:t>
                    </m:r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𝐼𝑉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𝑐𝑢𝑎𝑑𝑟𝑎𝑛𝑡𝑒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𝐻𝑎𝑙𝑙𝑒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𝑡𝑜𝑑𝑎𝑠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𝑓𝑢𝑛𝑐𝑖𝑜𝑛𝑒𝑠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𝑡𝑟𝑖𝑔𝑜𝑛𝑜𝑚𝑒𝑡𝑟𝑖𝑐𝑎𝑠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VE" dirty="0" smtClean="0"/>
                  <a:t> </a:t>
                </a:r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4" y="1885383"/>
                <a:ext cx="1098355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44" t="-8197" b="-245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624406" y="2613326"/>
                <a:ext cx="3614568" cy="375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b="1" dirty="0" smtClean="0">
                    <a:solidFill>
                      <a:srgbClr val="00B050"/>
                    </a:solidFill>
                  </a:rPr>
                  <a:t>Aplicamos la identidad fundamental trigonométrica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𝒕𝒈</m:t>
                        </m:r>
                      </m:e>
                      <m:sup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V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𝒔𝒆𝒄</m:t>
                        </m:r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/>
                  <a:t> </a:t>
                </a:r>
              </a:p>
              <a:p>
                <a:r>
                  <a:rPr lang="es-VE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s-VE" b="1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 -1</a:t>
                </a:r>
              </a:p>
              <a:p>
                <a:endParaRPr lang="es-VE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 -1=  3</a:t>
                </a:r>
              </a:p>
              <a:p>
                <a:endParaRPr lang="es-VE" dirty="0" smtClean="0"/>
              </a:p>
              <a:p>
                <a:r>
                  <a:rPr lang="es-VE" dirty="0" smtClean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VE" dirty="0" smtClean="0"/>
                  <a:t> como esta en IV cuadrante su </a:t>
                </a:r>
              </a:p>
              <a:p>
                <a:endParaRPr lang="es-VE" dirty="0"/>
              </a:p>
              <a:p>
                <a:r>
                  <a:rPr lang="es-VE" b="1" dirty="0" smtClean="0">
                    <a:solidFill>
                      <a:srgbClr val="00B050"/>
                    </a:solidFill>
                  </a:rPr>
                  <a:t>solución es t</a:t>
                </a:r>
                <a14:m>
                  <m:oMath xmlns:m="http://schemas.openxmlformats.org/officeDocument/2006/math">
                    <m:r>
                      <a:rPr lang="es-VE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 smtClean="0">
                    <a:solidFill>
                      <a:srgbClr val="00B050"/>
                    </a:solidFill>
                  </a:rPr>
                  <a:t>=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s-VE" b="1" dirty="0" smtClean="0">
                    <a:solidFill>
                      <a:srgbClr val="00B050"/>
                    </a:solidFill>
                  </a:rPr>
                  <a:t> </a:t>
                </a:r>
                <a:endParaRPr lang="es-VE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06" y="2613326"/>
                <a:ext cx="3614568" cy="3751733"/>
              </a:xfrm>
              <a:prstGeom prst="rect">
                <a:avLst/>
              </a:prstGeom>
              <a:blipFill rotWithShape="0">
                <a:blip r:embed="rId3"/>
                <a:stretch>
                  <a:fillRect l="-1349" t="-976" b="-162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418343" y="2613326"/>
                <a:ext cx="3614570" cy="3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es-VE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>
                    <a:solidFill>
                      <a:srgbClr val="00B050"/>
                    </a:solidFill>
                  </a:rPr>
                  <a:t>=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s-VE" b="1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343" y="2613326"/>
                <a:ext cx="3614570" cy="395429"/>
              </a:xfrm>
              <a:prstGeom prst="rect">
                <a:avLst/>
              </a:prstGeom>
              <a:blipFill rotWithShape="0">
                <a:blip r:embed="rId4"/>
                <a:stretch>
                  <a:fillRect t="-3077" b="-2307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325036" y="2997083"/>
                <a:ext cx="3410174" cy="49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Entonces la </a:t>
                </a:r>
                <a:r>
                  <a:rPr lang="es-VE" dirty="0" err="1" smtClean="0"/>
                  <a:t>ctg</a:t>
                </a:r>
                <a:r>
                  <a:rPr lang="es-VE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 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6" y="2997083"/>
                <a:ext cx="3410174" cy="497957"/>
              </a:xfrm>
              <a:prstGeom prst="rect">
                <a:avLst/>
              </a:prstGeom>
              <a:blipFill rotWithShape="0">
                <a:blip r:embed="rId5"/>
                <a:stretch>
                  <a:fillRect l="-1610" b="-370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546023" y="4125298"/>
                <a:ext cx="218187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𝒄𝒕𝒈</m:t>
                        </m:r>
                      </m:e>
                      <m:sup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∅+  </m:t>
                    </m:r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b="1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𝒄𝒔𝒄</m:t>
                        </m:r>
                      </m:e>
                      <m:sup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23" y="4125298"/>
                <a:ext cx="2181879" cy="37555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5325036" y="3478302"/>
            <a:ext cx="352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Sustituimos en la otra identidad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5418342" y="4500850"/>
                <a:ext cx="2315313" cy="1848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VE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VE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VE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</m:t>
                    </m:r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b="1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𝒄𝒔𝒄</m:t>
                        </m:r>
                      </m:e>
                      <m:sup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b="1" dirty="0" smtClean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s-VE" b="1" dirty="0" smtClean="0">
                  <a:solidFill>
                    <a:srgbClr val="00B05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ad>
                      <m:radPr>
                        <m:degHide m:val="on"/>
                        <m:ctrlPr>
                          <a:rPr lang="es-VE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VE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s-VE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rad>
                  </m:oMath>
                </a14:m>
                <a:r>
                  <a:rPr lang="es-VE" b="1" dirty="0" smtClean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𝒄𝒔𝒄</m:t>
                    </m:r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𝒄𝒔𝒄</m:t>
                    </m:r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 smtClean="0">
                    <a:solidFill>
                      <a:srgbClr val="00B050"/>
                    </a:solidFill>
                  </a:rPr>
                  <a:t> 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s-VE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s-VE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s-VE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342" y="4500850"/>
                <a:ext cx="2315313" cy="1848263"/>
              </a:xfrm>
              <a:prstGeom prst="rect">
                <a:avLst/>
              </a:prstGeom>
              <a:blipFill rotWithShape="0">
                <a:blip r:embed="rId7"/>
                <a:stretch>
                  <a:fillRect b="-65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8735210" y="2811040"/>
                <a:ext cx="2334409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sec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∅=2</m:t>
                    </m:r>
                  </m:oMath>
                </a14:m>
                <a:endParaRPr lang="es-VE" dirty="0" smtClean="0">
                  <a:ea typeface="Cambria Math" panose="02040503050406030204" pitchFamily="18" charset="0"/>
                </a:endParaRPr>
              </a:p>
              <a:p>
                <a:endParaRPr lang="es-VE" dirty="0" smtClean="0"/>
              </a:p>
              <a:p>
                <a:r>
                  <a:rPr lang="es-VE" dirty="0" smtClean="0"/>
                  <a:t>Entonces </a:t>
                </a:r>
                <a:r>
                  <a:rPr lang="es-VE" dirty="0" err="1" smtClean="0"/>
                  <a:t>cos</a:t>
                </a:r>
                <a:r>
                  <a:rPr lang="es-V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10" y="2811040"/>
                <a:ext cx="2334409" cy="1062535"/>
              </a:xfrm>
              <a:prstGeom prst="rect">
                <a:avLst/>
              </a:prstGeom>
              <a:blipFill rotWithShape="0">
                <a:blip r:embed="rId8"/>
                <a:stretch>
                  <a:fillRect l="-2350" t="-287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9126220" y="4787153"/>
                <a:ext cx="2384462" cy="1268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𝒄𝒔𝒄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>
                    <a:solidFill>
                      <a:srgbClr val="00B050"/>
                    </a:solidFill>
                  </a:rPr>
                  <a:t> 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s-VE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s-VE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s-VE" dirty="0" smtClean="0"/>
                  <a:t> Entonces el </a:t>
                </a:r>
                <a:r>
                  <a:rPr lang="es-VE" dirty="0" err="1" smtClean="0"/>
                  <a:t>sen</a:t>
                </a:r>
                <a:r>
                  <a:rPr lang="es-VE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 -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s-VE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220" y="4787153"/>
                <a:ext cx="2384462" cy="1268361"/>
              </a:xfrm>
              <a:prstGeom prst="rect">
                <a:avLst/>
              </a:prstGeom>
              <a:blipFill rotWithShape="0">
                <a:blip r:embed="rId9"/>
                <a:stretch>
                  <a:fillRect l="-2046" r="-230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1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261</Words>
  <Application>Microsoft Office PowerPoint</Application>
  <PresentationFormat>Panorámica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Baskerville Old Face</vt:lpstr>
      <vt:lpstr>Cambria Math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27</cp:revision>
  <dcterms:created xsi:type="dcterms:W3CDTF">2020-06-30T18:26:54Z</dcterms:created>
  <dcterms:modified xsi:type="dcterms:W3CDTF">2020-07-07T06:01:39Z</dcterms:modified>
</cp:coreProperties>
</file>