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5" r:id="rId2"/>
    <p:sldId id="266" r:id="rId3"/>
    <p:sldId id="273" r:id="rId4"/>
    <p:sldId id="274" r:id="rId5"/>
    <p:sldId id="257" r:id="rId6"/>
    <p:sldId id="275" r:id="rId7"/>
    <p:sldId id="276" r:id="rId8"/>
    <p:sldId id="280" r:id="rId9"/>
    <p:sldId id="282" r:id="rId10"/>
    <p:sldId id="279" r:id="rId11"/>
    <p:sldId id="277" r:id="rId12"/>
    <p:sldId id="260" r:id="rId13"/>
    <p:sldId id="258" r:id="rId14"/>
    <p:sldId id="259" r:id="rId15"/>
    <p:sldId id="281" r:id="rId16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948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76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42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8575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05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569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14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257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068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99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67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41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37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16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25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84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A4B2-612C-4214-9DF9-A927AFF9A402}" type="datetimeFigureOut">
              <a:rPr lang="es-VE" smtClean="0"/>
              <a:t>09/07/2020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58350-282C-43F3-BED1-6FCB2040D3F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428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53950" y="1783480"/>
            <a:ext cx="617929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Otras </a:t>
            </a:r>
            <a:r>
              <a:rPr lang="es-ES" sz="54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fórmulas importantes en trigonometría</a:t>
            </a:r>
            <a:endParaRPr lang="es-ES" sz="5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 rot="18923519">
                <a:off x="9730027" y="587866"/>
                <a:ext cx="2059603" cy="113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VE" sz="2000" b="0" i="0" dirty="0" smtClean="0">
                          <a:solidFill>
                            <a:srgbClr val="00B0F0"/>
                          </a:solidFill>
                          <a:ea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s-VE" sz="2000" dirty="0" smtClean="0">
                          <a:solidFill>
                            <a:srgbClr val="00B0F0"/>
                          </a:solidFill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s-VE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 </m:t>
                      </m:r>
                      <m:r>
                        <a:rPr lang="es-VE" sz="2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r>
                        <a:rPr lang="es-VE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VE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VE" sz="2000" dirty="0">
                  <a:solidFill>
                    <a:srgbClr val="00B0F0"/>
                  </a:solidFill>
                </a:endParaRPr>
              </a:p>
              <a:p>
                <a:pPr/>
                <a:endParaRPr lang="es-VE" sz="5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3519">
                <a:off x="9730027" y="587866"/>
                <a:ext cx="2059603" cy="11387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 rot="19518482">
                <a:off x="1272393" y="2118265"/>
                <a:ext cx="17237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VE" sz="2000" dirty="0" smtClean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Sen (</a:t>
                </a:r>
                <a14:m>
                  <m:oMath xmlns:m="http://schemas.openxmlformats.org/officeDocument/2006/math">
                    <m:r>
                      <a:rPr lang="es-VE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∝ ∓</m:t>
                    </m:r>
                    <m:r>
                      <a:rPr lang="es-VE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8482">
                <a:off x="1272393" y="2118265"/>
                <a:ext cx="172373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0687" b="-1724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 rot="19711942">
                <a:off x="6387970" y="5671080"/>
                <a:ext cx="19096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VE" sz="2400" dirty="0" smtClean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Tan </a:t>
                </a:r>
                <a:r>
                  <a:rPr lang="es-VE" sz="2400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VE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∝∓</m:t>
                    </m:r>
                    <m:r>
                      <a:rPr lang="es-VE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1942">
                <a:off x="6387970" y="5671080"/>
                <a:ext cx="190966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371" b="-1843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 rot="19519437">
                <a:off x="5194640" y="965051"/>
                <a:ext cx="1242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>
                    <a:solidFill>
                      <a:srgbClr val="FF3300"/>
                    </a:solidFill>
                    <a:ea typeface="Cambria Math" panose="02040503050406030204" pitchFamily="18" charset="0"/>
                  </a:rPr>
                  <a:t>Sen (</a:t>
                </a:r>
                <a14:m>
                  <m:oMath xmlns:m="http://schemas.openxmlformats.org/officeDocument/2006/math">
                    <m:r>
                      <a:rPr lang="es-VE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VE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∝)</m:t>
                    </m:r>
                  </m:oMath>
                </a14:m>
                <a:endParaRPr lang="es-VE" sz="2400" dirty="0">
                  <a:solidFill>
                    <a:srgbClr val="FF3300"/>
                  </a:solidFill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9437">
                <a:off x="5194640" y="965051"/>
                <a:ext cx="12426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26" r="-3448" b="-1018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 rot="19611828">
                <a:off x="9807150" y="3057807"/>
                <a:ext cx="1263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Cos </a:t>
                </a:r>
                <a:r>
                  <a:rPr lang="es-VE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VE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VE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∝)</m:t>
                    </m:r>
                  </m:oMath>
                </a14:m>
                <a:endParaRPr lang="es-VE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11828">
                <a:off x="9807150" y="3057807"/>
                <a:ext cx="12634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831" r="-2899" b="-1030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 rot="18826324">
                <a:off x="1613683" y="5489427"/>
                <a:ext cx="2138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>
                    <a:solidFill>
                      <a:srgbClr val="FF3300"/>
                    </a:solidFill>
                    <a:ea typeface="Cambria Math" panose="02040503050406030204" pitchFamily="18" charset="0"/>
                  </a:rPr>
                  <a:t>Sen (</a:t>
                </a:r>
                <a14:m>
                  <m:oMath xmlns:m="http://schemas.openxmlformats.org/officeDocument/2006/math">
                    <m:r>
                      <a:rPr lang="es-VE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VE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)∓</m:t>
                    </m:r>
                    <m:r>
                      <a:rPr lang="es-VE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</m:t>
                    </m:r>
                    <m:r>
                      <a:rPr lang="es-VE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 </m:t>
                    </m:r>
                    <m:r>
                      <a:rPr lang="es-VE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VE" b="0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400" dirty="0">
                  <a:solidFill>
                    <a:srgbClr val="FF3300"/>
                  </a:solidFill>
                </a:endParaRPr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6324">
                <a:off x="1613683" y="5489427"/>
                <a:ext cx="21383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25" r="-2431" b="-540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 rot="19163029">
                <a:off x="9656901" y="4575558"/>
                <a:ext cx="1151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Tan </a:t>
                </a:r>
                <a:r>
                  <a:rPr lang="es-V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VE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VE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VE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3029">
                <a:off x="9656901" y="4575558"/>
                <a:ext cx="115185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435" r="-3804" b="-941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8557659" y="5727704"/>
                <a:ext cx="2159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Cos </a:t>
                </a:r>
                <a:r>
                  <a:rPr lang="es-VE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)∓</m:t>
                    </m:r>
                    <m:r>
                      <a:rPr lang="es-V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 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659" y="5727704"/>
                <a:ext cx="215995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3656014" y="5543038"/>
                <a:ext cx="2093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 smtClean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Tan</a:t>
                </a:r>
                <a:r>
                  <a:rPr lang="es-VE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)∓</m:t>
                    </m:r>
                    <m:r>
                      <a:rPr lang="es-VE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𝑇𝑎𝑛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 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VE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VE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14" y="5543038"/>
                <a:ext cx="209345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624" t="-8197" r="-292" b="-24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689976" y="166248"/>
            <a:ext cx="757697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 y Diferencia del Coseno como producto </a:t>
            </a:r>
            <a:endParaRPr lang="es-E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3858166" y="3971294"/>
                <a:ext cx="4483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s-VE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V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r>
                        <m:rPr>
                          <m:nor/>
                        </m:rPr>
                        <a:rPr lang="es-VE" dirty="0"/>
                        <m:t>cos</m:t>
                      </m:r>
                      <m:r>
                        <a:rPr lang="es-V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V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V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VE" dirty="0" err="1"/>
                        <m:t>sen</m:t>
                      </m:r>
                      <m:r>
                        <m:rPr>
                          <m:nor/>
                        </m:rPr>
                        <a:rPr lang="es-VE" dirty="0"/>
                        <m:t> </m:t>
                      </m:r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166" y="3971294"/>
                <a:ext cx="44837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3858166" y="3185129"/>
                <a:ext cx="48897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b="1" i="1" smtClean="0"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s-VE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∝+</m:t>
                        </m:r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s-VE" dirty="0"/>
                  <a:t>cos</a:t>
                </a:r>
                <a14:m>
                  <m:oMath xmlns:m="http://schemas.openxmlformats.org/officeDocument/2006/math">
                    <m:r>
                      <a:rPr lang="es-V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V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 err="1"/>
                  <a:t>sen</a:t>
                </a:r>
                <a:r>
                  <a:rPr lang="es-VE" dirty="0"/>
                  <a:t>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166" y="3185129"/>
                <a:ext cx="488977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4127630" y="4757459"/>
                <a:ext cx="4121641" cy="490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b="1" dirty="0" smtClean="0">
                    <a:solidFill>
                      <a:srgbClr val="FF0000"/>
                    </a:solidFill>
                  </a:rPr>
                  <a:t>Cos A </a:t>
                </a:r>
                <a:r>
                  <a:rPr lang="es-VE" b="1" dirty="0">
                    <a:solidFill>
                      <a:srgbClr val="FF0000"/>
                    </a:solidFill>
                  </a:rPr>
                  <a:t>+ </a:t>
                </a:r>
                <a:r>
                  <a:rPr lang="es-VE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VE" b="1" dirty="0" err="1" smtClean="0">
                    <a:solidFill>
                      <a:srgbClr val="FF0000"/>
                    </a:solidFill>
                  </a:rPr>
                  <a:t>Cos</a:t>
                </a:r>
                <a:r>
                  <a:rPr lang="es-VE" b="1" dirty="0" smtClean="0">
                    <a:solidFill>
                      <a:srgbClr val="FF0000"/>
                    </a:solidFill>
                  </a:rPr>
                  <a:t>  B = 2 </a:t>
                </a:r>
                <a:r>
                  <a:rPr lang="es-VE" b="1" dirty="0" err="1" smtClean="0">
                    <a:solidFill>
                      <a:srgbClr val="FF0000"/>
                    </a:solidFill>
                  </a:rPr>
                  <a:t>Cos</a:t>
                </a:r>
                <a:r>
                  <a:rPr lang="es-VE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b="1" dirty="0" smtClean="0">
                    <a:solidFill>
                      <a:srgbClr val="FF0000"/>
                    </a:solidFill>
                  </a:rPr>
                  <a:t> 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dirty="0" smtClean="0"/>
                  <a:t>  </a:t>
                </a:r>
                <a:endParaRPr lang="es-VE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30" y="4757459"/>
                <a:ext cx="4121641" cy="490391"/>
              </a:xfrm>
              <a:prstGeom prst="rect">
                <a:avLst/>
              </a:prstGeom>
              <a:blipFill rotWithShape="0">
                <a:blip r:embed="rId4"/>
                <a:stretch>
                  <a:fillRect l="-1183" b="-493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4228692" y="5456131"/>
                <a:ext cx="5078294" cy="762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VE" b="1" dirty="0" smtClean="0">
                    <a:solidFill>
                      <a:srgbClr val="0070C0"/>
                    </a:solidFill>
                  </a:rPr>
                  <a:t>Cos</a:t>
                </a:r>
                <a:r>
                  <a:rPr lang="es-VE" b="1" dirty="0">
                    <a:solidFill>
                      <a:srgbClr val="0070C0"/>
                    </a:solidFill>
                  </a:rPr>
                  <a:t> A </a:t>
                </a:r>
                <a:r>
                  <a:rPr lang="es-VE" b="1" dirty="0" smtClean="0">
                    <a:solidFill>
                      <a:srgbClr val="0070C0"/>
                    </a:solidFill>
                  </a:rPr>
                  <a:t>-  </a:t>
                </a:r>
                <a:r>
                  <a:rPr lang="es-VE" b="1" dirty="0" err="1">
                    <a:solidFill>
                      <a:srgbClr val="0070C0"/>
                    </a:solidFill>
                  </a:rPr>
                  <a:t>Cos</a:t>
                </a:r>
                <a:r>
                  <a:rPr lang="es-VE" b="1" dirty="0">
                    <a:solidFill>
                      <a:srgbClr val="0070C0"/>
                    </a:solidFill>
                  </a:rPr>
                  <a:t> B </a:t>
                </a:r>
                <a:r>
                  <a:rPr lang="es-VE" b="1" dirty="0" smtClean="0">
                    <a:solidFill>
                      <a:srgbClr val="0070C0"/>
                    </a:solidFill>
                  </a:rPr>
                  <a:t>=  2 S</a:t>
                </a:r>
                <a14:m>
                  <m:oMath xmlns:m="http://schemas.openxmlformats.org/officeDocument/2006/math">
                    <m:r>
                      <a:rPr lang="es-VE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𝐞𝐧</m:t>
                    </m:r>
                    <m:f>
                      <m:fPr>
                        <m:ctrlP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b="1" dirty="0">
                    <a:solidFill>
                      <a:srgbClr val="0070C0"/>
                    </a:solidFill>
                  </a:rPr>
                  <a:t> 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dirty="0"/>
                  <a:t>  </a:t>
                </a:r>
                <a:endParaRPr lang="es-VE" dirty="0"/>
              </a:p>
              <a:p>
                <a:r>
                  <a:rPr lang="es-VE" dirty="0" smtClean="0"/>
                  <a:t>  </a:t>
                </a:r>
                <a:endParaRPr lang="es-VE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692" y="5456131"/>
                <a:ext cx="5078294" cy="762581"/>
              </a:xfrm>
              <a:prstGeom prst="rect">
                <a:avLst/>
              </a:prstGeom>
              <a:blipFill rotWithShape="0">
                <a:blip r:embed="rId5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3169772" y="2124613"/>
                <a:ext cx="5860515" cy="61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dirty="0"/>
                  <a:t>A= </a:t>
                </a:r>
                <a14:m>
                  <m:oMath xmlns:m="http://schemas.openxmlformats.org/officeDocument/2006/math"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∝+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VE" dirty="0"/>
                  <a:t>     B= </a:t>
                </a:r>
                <a14:m>
                  <m:oMath xmlns:m="http://schemas.openxmlformats.org/officeDocument/2006/math"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∝−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𝒔𝒊𝒆𝒏𝒅𝒐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s-VE" dirty="0"/>
                  <a:t>=             y  </a:t>
                </a:r>
                <a14:m>
                  <m:oMath xmlns:m="http://schemas.openxmlformats.org/officeDocument/2006/math">
                    <m:r>
                      <a:rPr lang="es-VE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VE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72" y="2124613"/>
                <a:ext cx="5860515" cy="616707"/>
              </a:xfrm>
              <a:prstGeom prst="rect">
                <a:avLst/>
              </a:prstGeom>
              <a:blipFill rotWithShape="0">
                <a:blip r:embed="rId6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4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3313027" y="2582486"/>
                <a:ext cx="585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</a:rPr>
                      <m:t>𝑺𝒆𝒏</m:t>
                    </m:r>
                    <m:r>
                      <a:rPr lang="es-V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VE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VE" b="1" i="1" smtClean="0">
                        <a:latin typeface="Cambria Math" panose="02040503050406030204" pitchFamily="18" charset="0"/>
                      </a:rPr>
                      <m:t>𝒔𝒆𝒏</m:t>
                    </m:r>
                    <m:r>
                      <a:rPr lang="es-VE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∝+</m:t>
                        </m:r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s-VE" dirty="0" smtClean="0"/>
                  <a:t>cos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VE" dirty="0" smtClean="0"/>
                  <a:t>+ </a:t>
                </a:r>
                <a:r>
                  <a:rPr lang="es-VE" dirty="0" err="1" smtClean="0"/>
                  <a:t>sen</a:t>
                </a:r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27" y="2582486"/>
                <a:ext cx="5858857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3313027" y="2891147"/>
                <a:ext cx="55159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2000" b="1" u="sng" dirty="0" err="1" smtClean="0"/>
                  <a:t>Sen</a:t>
                </a:r>
                <a:r>
                  <a:rPr lang="es-VE" sz="2000" b="1" u="sng" dirty="0" smtClean="0"/>
                  <a:t> B = </a:t>
                </a:r>
                <a14:m>
                  <m:oMath xmlns:m="http://schemas.openxmlformats.org/officeDocument/2006/math">
                    <m:r>
                      <a:rPr lang="es-VE" sz="2000" b="1" i="1" u="sng" smtClean="0">
                        <a:latin typeface="Cambria Math" panose="02040503050406030204" pitchFamily="18" charset="0"/>
                      </a:rPr>
                      <m:t>𝒔𝒆𝒏</m:t>
                    </m:r>
                    <m:r>
                      <a:rPr lang="es-VE" sz="2000" b="1" i="1" u="sng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sz="2000" b="1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2000" b="1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s-VE" sz="2000" b="1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VE" sz="2000" b="1" i="1" u="sn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VE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VE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s-VE" sz="2000" u="sng" dirty="0"/>
                  <a:t>cos</a:t>
                </a:r>
                <a14:m>
                  <m:oMath xmlns:m="http://schemas.openxmlformats.org/officeDocument/2006/math">
                    <m:r>
                      <a:rPr lang="es-VE" sz="2000" i="1" u="sng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VE" sz="2000" u="sng" dirty="0" smtClean="0"/>
                  <a:t>-</a:t>
                </a:r>
                <a:r>
                  <a:rPr lang="es-VE" sz="2000" u="sng" dirty="0"/>
                  <a:t> </a:t>
                </a:r>
                <a:r>
                  <a:rPr lang="es-VE" sz="2000" u="sng" dirty="0" err="1"/>
                  <a:t>sen</a:t>
                </a:r>
                <a:r>
                  <a:rPr lang="es-VE" sz="2000" u="sng" dirty="0" smtClean="0"/>
                  <a:t> </a:t>
                </a:r>
                <a14:m>
                  <m:oMath xmlns:m="http://schemas.openxmlformats.org/officeDocument/2006/math">
                    <m:r>
                      <a:rPr lang="es-VE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VE" sz="2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VE" sz="2000" u="sng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27" y="2891147"/>
                <a:ext cx="5515934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05" t="-7576" b="-2575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2689976" y="166248"/>
            <a:ext cx="757697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 y Diferencia del Seno como producto </a:t>
            </a:r>
            <a:endParaRPr lang="es-E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3389037" y="2005973"/>
                <a:ext cx="7960876" cy="1263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A= </a:t>
                </a:r>
                <a14:m>
                  <m:oMath xmlns:m="http://schemas.openxmlformats.org/officeDocument/2006/math"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∝+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VE" dirty="0" smtClean="0"/>
                  <a:t>     B= </a:t>
                </a:r>
                <a14:m>
                  <m:oMath xmlns:m="http://schemas.openxmlformats.org/officeDocument/2006/math"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∝−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𝒔𝒊𝒆𝒏𝒅𝒐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s-VE" dirty="0" smtClean="0"/>
                  <a:t>=             y  </a:t>
                </a:r>
                <a14:m>
                  <m:oMath xmlns:m="http://schemas.openxmlformats.org/officeDocument/2006/math">
                    <m:r>
                      <a:rPr lang="es-VE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VE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s-VE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sz="2400" dirty="0" smtClean="0"/>
              </a:p>
              <a:p>
                <a:endParaRPr lang="es-VE" sz="2400" dirty="0"/>
              </a:p>
              <a:p>
                <a:endParaRPr lang="es-VE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37" y="2005973"/>
                <a:ext cx="7960876" cy="1263038"/>
              </a:xfrm>
              <a:prstGeom prst="rect">
                <a:avLst/>
              </a:prstGeom>
              <a:blipFill rotWithShape="0">
                <a:blip r:embed="rId4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2053389" y="4233079"/>
                <a:ext cx="7768368" cy="62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400" b="1" dirty="0" smtClean="0">
                    <a:solidFill>
                      <a:srgbClr val="FF0000"/>
                    </a:solidFill>
                  </a:rPr>
                  <a:t>Sen A + </a:t>
                </a:r>
                <a:r>
                  <a:rPr lang="es-VE" sz="2400" b="1" dirty="0" err="1" smtClean="0">
                    <a:solidFill>
                      <a:srgbClr val="FF0000"/>
                    </a:solidFill>
                  </a:rPr>
                  <a:t>Sen</a:t>
                </a:r>
                <a:r>
                  <a:rPr lang="es-VE" sz="2400" b="1" dirty="0" smtClean="0">
                    <a:solidFill>
                      <a:srgbClr val="FF0000"/>
                    </a:solidFill>
                  </a:rPr>
                  <a:t> B =  </a:t>
                </a:r>
                <a14:m>
                  <m:oMath xmlns:m="http://schemas.openxmlformats.org/officeDocument/2006/math">
                    <m:r>
                      <a:rPr lang="es-VE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s-VE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𝑺𝒆𝒏</m:t>
                    </m:r>
                    <m:f>
                      <m:fPr>
                        <m:ctrlP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sz="2400" b="1" dirty="0" smtClean="0">
                    <a:solidFill>
                      <a:srgbClr val="FF0000"/>
                    </a:solidFill>
                  </a:rPr>
                  <a:t> 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sz="2400" b="1" dirty="0" smtClean="0">
                    <a:solidFill>
                      <a:srgbClr val="FF0000"/>
                    </a:solidFill>
                  </a:rPr>
                  <a:t> </a:t>
                </a:r>
                <a:endParaRPr lang="es-VE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89" y="4233079"/>
                <a:ext cx="7768368" cy="623056"/>
              </a:xfrm>
              <a:prstGeom prst="rect">
                <a:avLst/>
              </a:prstGeom>
              <a:blipFill rotWithShape="0">
                <a:blip r:embed="rId5"/>
                <a:stretch>
                  <a:fillRect l="-1256" b="-679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7034462" y="2063882"/>
                <a:ext cx="64645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462" y="2063882"/>
                <a:ext cx="64645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053389" y="4923183"/>
                <a:ext cx="5802101" cy="711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sz="2800" b="1" dirty="0" smtClean="0">
                    <a:solidFill>
                      <a:srgbClr val="FF0000"/>
                    </a:solidFill>
                  </a:rPr>
                  <a:t>Sen</a:t>
                </a:r>
                <a:r>
                  <a:rPr lang="es-VE" sz="2800" b="1" dirty="0">
                    <a:solidFill>
                      <a:srgbClr val="FF0000"/>
                    </a:solidFill>
                  </a:rPr>
                  <a:t> A </a:t>
                </a:r>
                <a:r>
                  <a:rPr lang="es-VE" sz="2800" b="1" dirty="0" smtClean="0">
                    <a:solidFill>
                      <a:srgbClr val="FF0000"/>
                    </a:solidFill>
                  </a:rPr>
                  <a:t>- </a:t>
                </a:r>
                <a:r>
                  <a:rPr lang="es-VE" sz="2800" b="1" dirty="0" err="1">
                    <a:solidFill>
                      <a:srgbClr val="FF0000"/>
                    </a:solidFill>
                  </a:rPr>
                  <a:t>Sen</a:t>
                </a:r>
                <a:r>
                  <a:rPr lang="es-VE" sz="2800" b="1" dirty="0">
                    <a:solidFill>
                      <a:srgbClr val="FF0000"/>
                    </a:solidFill>
                  </a:rPr>
                  <a:t> B = </a:t>
                </a:r>
                <a:r>
                  <a:rPr lang="es-VE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VE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s-VE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𝑺𝒆𝒏</m:t>
                    </m:r>
                    <m:f>
                      <m:fPr>
                        <m:ctrlP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VE" sz="2800" b="1" dirty="0">
                    <a:solidFill>
                      <a:srgbClr val="FF0000"/>
                    </a:solidFill>
                  </a:rPr>
                  <a:t> 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VE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s-VE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VE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89" y="4923183"/>
                <a:ext cx="5802101" cy="711477"/>
              </a:xfrm>
              <a:prstGeom prst="rect">
                <a:avLst/>
              </a:prstGeom>
              <a:blipFill rotWithShape="0">
                <a:blip r:embed="rId7"/>
                <a:stretch>
                  <a:fillRect l="-2206" b="-948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08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893347" y="1570616"/>
                <a:ext cx="10144460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VE" dirty="0" smtClean="0"/>
              </a:p>
              <a:p>
                <a:r>
                  <a:rPr lang="es-VE" dirty="0" smtClean="0"/>
                  <a:t>1</a:t>
                </a:r>
                <a:r>
                  <a:rPr lang="es-VE" b="1" dirty="0" smtClean="0"/>
                  <a:t>.-Dado el </a:t>
                </a:r>
                <a:r>
                  <a:rPr lang="es-VE" b="1" dirty="0" err="1" smtClean="0"/>
                  <a:t>cos</a:t>
                </a:r>
                <a:r>
                  <a:rPr lang="es-VE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s-VE" b="1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b="1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b="1" dirty="0" smtClean="0"/>
                  <a:t>  y </a:t>
                </a:r>
                <a14:m>
                  <m:oMath xmlns:m="http://schemas.openxmlformats.org/officeDocument/2006/math"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𝜶𝜺</m:t>
                    </m:r>
                  </m:oMath>
                </a14:m>
                <a:r>
                  <a:rPr lang="es-VE" b="1" dirty="0" smtClean="0"/>
                  <a:t> II cuadrante. Halle las demás funciones trigonométricas y diga como se llama el teorema que aplico</a:t>
                </a:r>
                <a:r>
                  <a:rPr lang="es-VE" dirty="0" smtClean="0"/>
                  <a:t>.</a:t>
                </a:r>
                <a:endParaRPr lang="es-VE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47" y="1570616"/>
                <a:ext cx="10144460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541" b="-804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215614" y="3211157"/>
                <a:ext cx="101865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VE" b="0" i="0" dirty="0" smtClean="0"/>
                        <m:t>2.− </m:t>
                      </m:r>
                      <m:r>
                        <m:rPr>
                          <m:nor/>
                        </m:rPr>
                        <a:rPr lang="es-VE" b="1" dirty="0" smtClean="0"/>
                        <m:t>Dado</m:t>
                      </m:r>
                      <m:r>
                        <m:rPr>
                          <m:nor/>
                        </m:rPr>
                        <a:rPr lang="es-VE" b="1" dirty="0" smtClean="0"/>
                        <m:t> </m:t>
                      </m:r>
                      <m:r>
                        <m:rPr>
                          <m:nor/>
                        </m:rPr>
                        <a:rPr lang="es-VE" b="1" dirty="0" smtClean="0"/>
                        <m:t>sen</m:t>
                      </m:r>
                      <m:r>
                        <m:rPr>
                          <m:nor/>
                        </m:rPr>
                        <a:rPr lang="es-VE" b="1" dirty="0" smtClean="0"/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∅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𝑰𝑽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𝒄𝒖𝒂𝒅𝒓𝒂𝒏𝒕𝒆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𝑯𝒂𝒍𝒍𝒆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𝒕𝒐𝒅𝒂𝒔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𝒇𝒖𝒏𝒄𝒊𝒐𝒏𝒆𝒔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𝒕𝒓𝒊𝒈𝒐𝒏𝒐𝒎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s-V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𝒕𝒓𝒊𝒄𝒂𝒔</m:t>
                      </m:r>
                    </m:oMath>
                  </m:oMathPara>
                </a14:m>
                <a:endParaRPr lang="es-VE" b="1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14" y="3211157"/>
                <a:ext cx="1018656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79" t="-2222" r="-838" b="-40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4648552" y="419774"/>
            <a:ext cx="2851871" cy="923330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Ejercicios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0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63946" y="718986"/>
            <a:ext cx="28616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</a:t>
            </a:r>
            <a:endParaRPr lang="es-E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49854" y="1885383"/>
                <a:ext cx="1098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Dado </a:t>
                </a:r>
                <a:r>
                  <a:rPr lang="es-VE" dirty="0" err="1" smtClean="0"/>
                  <a:t>sen</a:t>
                </a:r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=−1/2     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∅  </m:t>
                    </m:r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𝐼𝑉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𝑐𝑢𝑎𝑑𝑟𝑎𝑛𝑡𝑒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𝐻𝑎𝑙𝑙𝑒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𝑡𝑜𝑑𝑎𝑠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𝑓𝑢𝑛𝑐𝑖𝑜𝑛𝑒𝑠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𝑡𝑟𝑖𝑔𝑜𝑛𝑜𝑚𝑒𝑡𝑟𝑖𝑐𝑎𝑠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VE" dirty="0" smtClean="0"/>
                  <a:t> </a:t>
                </a:r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4" y="1885383"/>
                <a:ext cx="1098355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44" t="-8197" b="-24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624406" y="2613326"/>
                <a:ext cx="3614568" cy="3650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b="1" dirty="0" smtClean="0">
                    <a:solidFill>
                      <a:srgbClr val="00B050"/>
                    </a:solidFill>
                  </a:rPr>
                  <a:t>Aplicamos la identidad fundamental trigonométrica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</m:t>
                        </m:r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𝒔𝒆𝒏</m:t>
                        </m:r>
                      </m:e>
                      <m:sup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e>
                      <m:sup>
                        <m:r>
                          <a:rPr lang="es-V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/>
                  <a:t> </a:t>
                </a:r>
                <a:r>
                  <a:rPr lang="es-VE" b="1" dirty="0" smtClean="0"/>
                  <a:t>=</a:t>
                </a:r>
                <a14:m>
                  <m:oMath xmlns:m="http://schemas.openxmlformats.org/officeDocument/2006/math">
                    <m:r>
                      <a:rPr lang="es-V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VE" b="1" dirty="0"/>
              </a:p>
              <a:p>
                <a:r>
                  <a:rPr lang="es-VE" b="1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s-VE" b="1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1−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 </a:t>
                </a:r>
              </a:p>
              <a:p>
                <a:endParaRPr lang="es-VE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 1- (-1/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 =3/4</a:t>
                </a:r>
              </a:p>
              <a:p>
                <a:r>
                  <a:rPr lang="es-VE" dirty="0"/>
                  <a:t>c</a:t>
                </a:r>
                <a:r>
                  <a:rPr lang="es-VE" dirty="0" smtClean="0"/>
                  <a:t>os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s-VE" dirty="0" smtClean="0"/>
                  <a:t> como esta en IV cuadrante su </a:t>
                </a:r>
              </a:p>
              <a:p>
                <a:endParaRPr lang="es-VE" dirty="0"/>
              </a:p>
              <a:p>
                <a:r>
                  <a:rPr lang="es-VE" b="1" dirty="0" smtClean="0">
                    <a:solidFill>
                      <a:srgbClr val="00B050"/>
                    </a:solidFill>
                  </a:rPr>
                  <a:t>solución es;  </a:t>
                </a:r>
                <a14:m>
                  <m:oMath xmlns:m="http://schemas.openxmlformats.org/officeDocument/2006/math">
                    <m:r>
                      <a:rPr lang="es-VE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𝐜𝐨𝐬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 smtClean="0">
                    <a:solidFill>
                      <a:srgbClr val="00B050"/>
                    </a:solidFill>
                  </a:rPr>
                  <a:t>=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s-VE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06" y="2613326"/>
                <a:ext cx="3614568" cy="3650808"/>
              </a:xfrm>
              <a:prstGeom prst="rect">
                <a:avLst/>
              </a:prstGeom>
              <a:blipFill rotWithShape="0">
                <a:blip r:embed="rId3"/>
                <a:stretch>
                  <a:fillRect l="-1349" t="-100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374805" y="2384684"/>
                <a:ext cx="3614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  <m:r>
                      <a:rPr lang="es-VE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s-VE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400" b="1" dirty="0">
                    <a:solidFill>
                      <a:srgbClr val="00B050"/>
                    </a:solidFill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1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VE" sz="1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s-VE" sz="1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s-VE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05" y="2384684"/>
                <a:ext cx="361457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9" t="-14474" b="-25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382448" y="2923972"/>
                <a:ext cx="3410174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Entonces la </a:t>
                </a:r>
                <a:r>
                  <a:rPr lang="es-VE" dirty="0" err="1" smtClean="0"/>
                  <a:t>ctg</a:t>
                </a:r>
                <a:r>
                  <a:rPr lang="es-VE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 = </a:t>
                </a:r>
                <a14:m>
                  <m:oMath xmlns:m="http://schemas.openxmlformats.org/officeDocument/2006/math">
                    <m:r>
                      <a:rPr lang="es-VE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VE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s-VE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 </a:t>
                </a:r>
                <a:endParaRPr lang="es-V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48" y="2923972"/>
                <a:ext cx="3410174" cy="389979"/>
              </a:xfrm>
              <a:prstGeom prst="rect">
                <a:avLst/>
              </a:prstGeom>
              <a:blipFill rotWithShape="0">
                <a:blip r:embed="rId5"/>
                <a:stretch>
                  <a:fillRect l="-1610" t="-4688" b="-2343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518674" y="3352086"/>
                <a:ext cx="2334409" cy="53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Como </a:t>
                </a:r>
                <a:r>
                  <a:rPr lang="es-VE" dirty="0" err="1" smtClean="0"/>
                  <a:t>cos</a:t>
                </a:r>
                <a:r>
                  <a:rPr lang="es-VE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s-VE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74" y="3352086"/>
                <a:ext cx="2334409" cy="532646"/>
              </a:xfrm>
              <a:prstGeom prst="rect">
                <a:avLst/>
              </a:prstGeom>
              <a:blipFill rotWithShape="0">
                <a:blip r:embed="rId6"/>
                <a:stretch>
                  <a:fillRect l="-2089" b="-574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5238974" y="4438730"/>
                <a:ext cx="2384462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Como el </a:t>
                </a:r>
                <a:r>
                  <a:rPr lang="es-VE" dirty="0" err="1" smtClean="0"/>
                  <a:t>sen</a:t>
                </a:r>
                <a:r>
                  <a:rPr lang="es-VE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VE" dirty="0" smtClean="0"/>
                  <a:t> </a:t>
                </a:r>
                <a:endParaRPr lang="es-V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974" y="4438730"/>
                <a:ext cx="2384462" cy="483466"/>
              </a:xfrm>
              <a:prstGeom prst="rect">
                <a:avLst/>
              </a:prstGeom>
              <a:blipFill rotWithShape="0">
                <a:blip r:embed="rId7"/>
                <a:stretch>
                  <a:fillRect l="-2041" b="-632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518674" y="3922867"/>
                <a:ext cx="2205318" cy="40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1400" dirty="0" smtClean="0"/>
                  <a:t>Entonces la </a:t>
                </a:r>
                <a:r>
                  <a:rPr lang="es-VE" sz="1400" dirty="0"/>
                  <a:t>sec </a:t>
                </a:r>
                <a14:m>
                  <m:oMath xmlns:m="http://schemas.openxmlformats.org/officeDocument/2006/math">
                    <m:r>
                      <a:rPr lang="es-V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</m:t>
                    </m:r>
                    <m:f>
                      <m:fPr>
                        <m:ctrlPr>
                          <a:rPr lang="es-V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s-VE" sz="14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s-VE" sz="1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s-VE" sz="1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s-VE" sz="1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74" y="3922867"/>
                <a:ext cx="2205318" cy="402418"/>
              </a:xfrm>
              <a:prstGeom prst="rect">
                <a:avLst/>
              </a:prstGeom>
              <a:blipFill rotWithShape="0">
                <a:blip r:embed="rId8"/>
                <a:stretch>
                  <a:fillRect l="-829" b="-454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518674" y="5030364"/>
                <a:ext cx="290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𝑬𝒏𝒕𝒐𝒏𝒄𝒆𝒔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𝒍𝒂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𝒄𝒔𝒄</m:t>
                    </m:r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 = -</a:t>
                </a:r>
                <a14:m>
                  <m:oMath xmlns:m="http://schemas.openxmlformats.org/officeDocument/2006/math">
                    <m:r>
                      <a:rPr lang="es-VE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74" y="5030364"/>
                <a:ext cx="2904565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1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818147" y="615542"/>
                <a:ext cx="4474615" cy="5409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VE" sz="2800" b="1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Como tenemos  </a:t>
                </a:r>
              </a:p>
              <a:p>
                <a:pPr algn="ctr"/>
                <a:r>
                  <a:rPr lang="es-VE" sz="2800" dirty="0" err="1" smtClean="0"/>
                  <a:t>sen</a:t>
                </a:r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VE" sz="2800" dirty="0" smtClean="0"/>
                  <a:t>  </a:t>
                </a:r>
              </a:p>
              <a:p>
                <a:pPr algn="ctr"/>
                <a:r>
                  <a:rPr lang="es-VE" sz="2800" dirty="0" smtClean="0"/>
                  <a:t>    </a:t>
                </a:r>
              </a:p>
              <a:p>
                <a:pPr algn="ctr"/>
                <a:r>
                  <a:rPr lang="es-VE" sz="2800" dirty="0" smtClean="0">
                    <a:solidFill>
                      <a:srgbClr val="92D050"/>
                    </a:solidFill>
                  </a:rPr>
                  <a:t>y    habíamos hallado el  </a:t>
                </a:r>
              </a:p>
              <a:p>
                <a:pPr algn="ctr"/>
                <a:endParaRPr lang="es-VE" sz="2800" dirty="0"/>
              </a:p>
              <a:p>
                <a:pPr algn="ctr"/>
                <a:r>
                  <a:rPr lang="es-VE" sz="2800" dirty="0" err="1" smtClean="0"/>
                  <a:t>cos</a:t>
                </a:r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800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ad>
                      <m:radPr>
                        <m:degHide m:val="on"/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rad>
                  </m:oMath>
                </a14:m>
                <a:endParaRPr lang="es-VE" sz="2800" dirty="0"/>
              </a:p>
              <a:p>
                <a:pPr algn="ctr"/>
                <a:endParaRPr lang="es-VE" sz="2800" dirty="0" smtClean="0"/>
              </a:p>
              <a:p>
                <a:pPr algn="ctr"/>
                <a:r>
                  <a:rPr lang="es-VE" sz="2800" b="1" dirty="0" smtClean="0">
                    <a:solidFill>
                      <a:srgbClr val="92D050"/>
                    </a:solidFill>
                  </a:rPr>
                  <a:t>Entonces:</a:t>
                </a:r>
              </a:p>
              <a:p>
                <a:pPr algn="ctr"/>
                <a:r>
                  <a:rPr lang="es-VE" sz="2800" dirty="0" err="1" smtClean="0"/>
                  <a:t>Tg</a:t>
                </a:r>
                <a:r>
                  <a:rPr lang="es-VE" sz="2800" dirty="0" smtClean="0"/>
                  <a:t> </a:t>
                </a:r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V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</m:t>
                        </m:r>
                        <m:r>
                          <a:rPr lang="es-V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s-V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  <m:r>
                      <a:rPr lang="es-V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V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m:rPr>
                            <m:nor/>
                          </m:rPr>
                          <a:rPr lang="es-VE" sz="2800" dirty="0" smtClean="0"/>
                          <m:t>− </m:t>
                        </m:r>
                        <m:f>
                          <m:fPr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s-VE" sz="2800" dirty="0"/>
                          <m:t> </m:t>
                        </m:r>
                      </m:den>
                    </m:f>
                  </m:oMath>
                </a14:m>
                <a:r>
                  <a:rPr lang="es-VE" sz="2800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s-VE" sz="2800" dirty="0"/>
              </a:p>
              <a:p>
                <a:pPr algn="ctr"/>
                <a:endParaRPr lang="es-VE" dirty="0" smtClean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" y="615542"/>
                <a:ext cx="4474615" cy="5409494"/>
              </a:xfrm>
              <a:prstGeom prst="rect">
                <a:avLst/>
              </a:prstGeom>
              <a:blipFill rotWithShape="0">
                <a:blip r:embed="rId2"/>
                <a:stretch>
                  <a:fillRect l="-954" t="-1240" r="-545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156960" y="346164"/>
                <a:ext cx="4944931" cy="6305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VE" sz="2400" b="1" dirty="0" smtClean="0">
                    <a:solidFill>
                      <a:srgbClr val="92D050"/>
                    </a:solidFill>
                  </a:rPr>
                  <a:t>Y ahora hallamos sus correspondientes inversas trigonométricas</a:t>
                </a:r>
              </a:p>
              <a:p>
                <a:pPr algn="ctr"/>
                <a:endParaRPr lang="es-VE" sz="2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VE" sz="2400" b="1" dirty="0" smtClean="0">
                    <a:solidFill>
                      <a:schemeClr val="tx1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s-VE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𝐬𝐜</m:t>
                    </m:r>
                    <m:r>
                      <a:rPr lang="es-V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400" dirty="0" smtClean="0"/>
                          <m:t>sen</m:t>
                        </m:r>
                        <m:r>
                          <m:rPr>
                            <m:nor/>
                          </m:rPr>
                          <a:rPr lang="es-VE" sz="2400" dirty="0" smtClean="0"/>
                          <m:t> </m:t>
                        </m:r>
                        <m:r>
                          <a:rPr lang="es-V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s-VE" sz="24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VE" sz="2400" b="1" dirty="0" err="1" smtClean="0">
                    <a:solidFill>
                      <a:schemeClr val="tx1"/>
                    </a:solidFill>
                  </a:rPr>
                  <a:t>Sec</a:t>
                </a:r>
                <a:r>
                  <a:rPr lang="es-VE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400" b="0" i="0" dirty="0" smtClean="0"/>
                          <m:t>Cos</m:t>
                        </m:r>
                        <m:r>
                          <m:rPr>
                            <m:nor/>
                          </m:rPr>
                          <a:rPr lang="es-VE" sz="2400" dirty="0" smtClean="0"/>
                          <m:t> </m:t>
                        </m:r>
                        <m:r>
                          <a:rPr lang="es-V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400" b="1" dirty="0" smtClean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s-V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s-VE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ad>
                      <m:radPr>
                        <m:deg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rad>
                  </m:oMath>
                </a14:m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s-VE" sz="24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s-VE" sz="2400" b="1" dirty="0" err="1" smtClean="0">
                    <a:solidFill>
                      <a:schemeClr val="tx1"/>
                    </a:solidFill>
                  </a:rPr>
                  <a:t>Ctg</a:t>
                </a:r>
                <a:r>
                  <a:rPr lang="es-VE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s-VE" sz="2400" b="0" i="0" dirty="0" smtClean="0"/>
                          <m:t>Tg</m:t>
                        </m:r>
                        <m:r>
                          <m:rPr>
                            <m:nor/>
                          </m:rPr>
                          <a:rPr lang="es-VE" sz="2400" dirty="0" smtClean="0"/>
                          <m:t> </m:t>
                        </m:r>
                        <m:r>
                          <a:rPr lang="es-V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den>
                    </m:f>
                  </m:oMath>
                </a14:m>
                <a:r>
                  <a:rPr lang="es-VE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VE" sz="2400" b="1" dirty="0" smtClean="0"/>
                  <a:t>=</a:t>
                </a:r>
                <a:r>
                  <a:rPr lang="es-VE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VE" sz="2400" b="1" dirty="0" smtClean="0"/>
                  <a:t>-</a:t>
                </a:r>
                <a:r>
                  <a:rPr lang="es-VE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sz="2400" b="1" dirty="0" smtClean="0">
                    <a:solidFill>
                      <a:schemeClr val="tx1"/>
                    </a:solidFill>
                  </a:rPr>
                  <a:t> =-2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rad>
                  </m:oMath>
                </a14:m>
                <a:endParaRPr lang="es-VE" sz="2400" b="1" dirty="0">
                  <a:solidFill>
                    <a:schemeClr val="tx1"/>
                  </a:solidFill>
                </a:endParaRPr>
              </a:p>
              <a:p>
                <a:pPr algn="ctr"/>
                <a:endParaRPr lang="es-VE" sz="2400" b="1" dirty="0">
                  <a:solidFill>
                    <a:srgbClr val="FF0000"/>
                  </a:solidFill>
                </a:endParaRPr>
              </a:p>
              <a:p>
                <a:pPr algn="ctr"/>
                <a:endParaRPr lang="es-VE" b="1" dirty="0" smtClean="0">
                  <a:solidFill>
                    <a:srgbClr val="FF0000"/>
                  </a:solidFill>
                </a:endParaRPr>
              </a:p>
              <a:p>
                <a:pPr algn="ctr"/>
                <a:endParaRPr lang="es-VE" b="1" dirty="0">
                  <a:solidFill>
                    <a:srgbClr val="FF0000"/>
                  </a:solidFill>
                </a:endParaRPr>
              </a:p>
              <a:p>
                <a:pPr algn="ctr"/>
                <a:endParaRPr lang="es-V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0" y="346164"/>
                <a:ext cx="4944931" cy="6305316"/>
              </a:xfrm>
              <a:prstGeom prst="rect">
                <a:avLst/>
              </a:prstGeom>
              <a:blipFill rotWithShape="0">
                <a:blip r:embed="rId3"/>
                <a:stretch>
                  <a:fillRect t="-77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33754" y="172122"/>
            <a:ext cx="102788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Fórmulas Trigonométricas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2047" y="2254206"/>
            <a:ext cx="6817713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s-ES" sz="24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Objetivo: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Identificas las diferentes formulas trigonométricas</a:t>
            </a:r>
            <a:endParaRPr lang="es-ES" sz="2400" b="0" cap="none" spc="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s-E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Aplicarlas convenientemente.</a:t>
            </a:r>
            <a:endParaRPr lang="es-ES" sz="2400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es-ES" sz="24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Conocimientos Previos: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Ángulos notables</a:t>
            </a:r>
            <a:endParaRPr lang="es-ES" sz="2400" b="1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Circulo </a:t>
            </a:r>
            <a:r>
              <a:rPr lang="es-ES" sz="2400" b="1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trigonometricos</a:t>
            </a:r>
            <a:endParaRPr lang="es-ES" sz="24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6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81706" y="877652"/>
            <a:ext cx="64604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Razones trigonomé</a:t>
            </a:r>
            <a:r>
              <a:rPr lang="es-E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tricas y</a:t>
            </a:r>
            <a:endParaRPr lang="es-E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s-E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 ángulo complementario</a:t>
            </a:r>
            <a:endParaRPr lang="es-E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418814" y="2466674"/>
                <a:ext cx="5881738" cy="3970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VE" sz="3600" b="1" dirty="0">
                    <a:solidFill>
                      <a:srgbClr val="00B050"/>
                    </a:solidFill>
                  </a:rPr>
                  <a:t>Sen </a:t>
                </a:r>
                <a:r>
                  <a:rPr lang="es-VE" sz="3600" b="1" dirty="0">
                    <a:solidFill>
                      <a:srgbClr val="00B050"/>
                    </a:solidFill>
                  </a:rPr>
                  <a:t>(90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600" b="1" dirty="0">
                    <a:solidFill>
                      <a:srgbClr val="00B050"/>
                    </a:solidFill>
                  </a:rPr>
                  <a:t> = </a:t>
                </a:r>
                <a:r>
                  <a:rPr lang="es-VE" sz="3600" b="1" dirty="0">
                    <a:solidFill>
                      <a:srgbClr val="00B05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s-VE" sz="36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𝐨𝐬</m:t>
                    </m:r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3600" b="1" dirty="0" smtClean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s-VE" sz="3600" b="1" dirty="0" err="1" smtClean="0">
                    <a:solidFill>
                      <a:srgbClr val="00B050"/>
                    </a:solidFill>
                  </a:rPr>
                  <a:t>Cos</a:t>
                </a:r>
                <a:r>
                  <a:rPr lang="es-VE" sz="3600" b="1" dirty="0" smtClean="0">
                    <a:solidFill>
                      <a:srgbClr val="00B050"/>
                    </a:solidFill>
                  </a:rPr>
                  <a:t> (90</a:t>
                </a:r>
                <a14:m>
                  <m:oMath xmlns:m="http://schemas.openxmlformats.org/officeDocument/2006/math">
                    <m:r>
                      <a:rPr lang="es-VE" sz="3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6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600" b="1" dirty="0" smtClean="0">
                    <a:solidFill>
                      <a:srgbClr val="00B050"/>
                    </a:solidFill>
                  </a:rPr>
                  <a:t>= Sen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3600" b="1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s-VE" sz="3600" b="1" dirty="0" err="1" smtClean="0">
                    <a:solidFill>
                      <a:srgbClr val="00B050"/>
                    </a:solidFill>
                  </a:rPr>
                  <a:t>Tg</a:t>
                </a:r>
                <a:r>
                  <a:rPr lang="es-VE" sz="3600" b="1" dirty="0" smtClean="0">
                    <a:solidFill>
                      <a:srgbClr val="00B050"/>
                    </a:solidFill>
                  </a:rPr>
                  <a:t> (</a:t>
                </a:r>
                <a:r>
                  <a:rPr lang="es-VE" sz="3600" b="1" dirty="0">
                    <a:solidFill>
                      <a:srgbClr val="00B050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600" b="1" dirty="0" smtClean="0">
                    <a:solidFill>
                      <a:srgbClr val="00B050"/>
                    </a:solidFill>
                  </a:rPr>
                  <a:t> = CTg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3600" b="1" dirty="0">
                    <a:solidFill>
                      <a:srgbClr val="00B050"/>
                    </a:solidFill>
                  </a:rPr>
                  <a:t> </a:t>
                </a:r>
                <a:endParaRPr lang="es-VE" sz="3600" b="1" dirty="0">
                  <a:solidFill>
                    <a:srgbClr val="00B050"/>
                  </a:solidFill>
                </a:endParaRPr>
              </a:p>
              <a:p>
                <a:r>
                  <a:rPr lang="es-VE" sz="3600" b="1" dirty="0" err="1">
                    <a:solidFill>
                      <a:srgbClr val="00B050"/>
                    </a:solidFill>
                  </a:rPr>
                  <a:t>C</a:t>
                </a:r>
                <a:r>
                  <a:rPr lang="es-VE" sz="3600" b="1" dirty="0" err="1" smtClean="0">
                    <a:solidFill>
                      <a:srgbClr val="00B050"/>
                    </a:solidFill>
                  </a:rPr>
                  <a:t>sc</a:t>
                </a:r>
                <a:r>
                  <a:rPr lang="es-VE" sz="3600" b="1" dirty="0" smtClean="0">
                    <a:solidFill>
                      <a:srgbClr val="00B050"/>
                    </a:solidFill>
                  </a:rPr>
                  <a:t>(90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600" b="1" dirty="0" smtClean="0">
                    <a:solidFill>
                      <a:srgbClr val="00B050"/>
                    </a:solidFill>
                  </a:rPr>
                  <a:t> = </a:t>
                </a:r>
                <a:r>
                  <a:rPr lang="es-VE" sz="3600" b="1" dirty="0" err="1" smtClean="0">
                    <a:solidFill>
                      <a:srgbClr val="00B050"/>
                    </a:solidFill>
                  </a:rPr>
                  <a:t>Sec</a:t>
                </a:r>
                <a:r>
                  <a:rPr lang="es-VE" sz="3600" b="1" dirty="0" smtClean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3600" b="1" dirty="0">
                  <a:solidFill>
                    <a:srgbClr val="00B050"/>
                  </a:solidFill>
                </a:endParaRPr>
              </a:p>
              <a:p>
                <a:r>
                  <a:rPr lang="es-VE" sz="3600" b="1" dirty="0" err="1" smtClean="0">
                    <a:solidFill>
                      <a:srgbClr val="00B050"/>
                    </a:solidFill>
                  </a:rPr>
                  <a:t>Sec</a:t>
                </a:r>
                <a:r>
                  <a:rPr lang="es-VE" sz="36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VE" sz="3600" b="1" dirty="0">
                    <a:solidFill>
                      <a:srgbClr val="00B050"/>
                    </a:solidFill>
                  </a:rPr>
                  <a:t>(90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600" b="1" dirty="0" smtClean="0">
                    <a:solidFill>
                      <a:srgbClr val="00B050"/>
                    </a:solidFill>
                  </a:rPr>
                  <a:t>=</a:t>
                </a:r>
                <a:r>
                  <a:rPr lang="es-VE" sz="36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600" b="1" dirty="0" smtClean="0">
                    <a:solidFill>
                      <a:srgbClr val="00B050"/>
                    </a:solidFill>
                  </a:rPr>
                  <a:t>Csc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3600" b="1" dirty="0">
                    <a:solidFill>
                      <a:srgbClr val="00B050"/>
                    </a:solidFill>
                  </a:rPr>
                  <a:t> </a:t>
                </a:r>
                <a:endParaRPr lang="es-VE" sz="3600" b="1" dirty="0">
                  <a:solidFill>
                    <a:srgbClr val="00B050"/>
                  </a:solidFill>
                </a:endParaRPr>
              </a:p>
              <a:p>
                <a:r>
                  <a:rPr lang="es-VE" sz="3600" b="1" dirty="0" err="1" smtClean="0">
                    <a:solidFill>
                      <a:srgbClr val="00B050"/>
                    </a:solidFill>
                  </a:rPr>
                  <a:t>CTg</a:t>
                </a:r>
                <a:r>
                  <a:rPr lang="es-VE" sz="36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VE" sz="3600" b="1" dirty="0">
                    <a:solidFill>
                      <a:srgbClr val="00B050"/>
                    </a:solidFill>
                  </a:rPr>
                  <a:t>(</a:t>
                </a:r>
                <a:r>
                  <a:rPr lang="es-VE" sz="3600" b="1" dirty="0">
                    <a:solidFill>
                      <a:srgbClr val="00B050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600" b="1" dirty="0">
                    <a:solidFill>
                      <a:srgbClr val="00B050"/>
                    </a:solidFill>
                  </a:rPr>
                  <a:t> =Tg</a:t>
                </a:r>
                <a14:m>
                  <m:oMath xmlns:m="http://schemas.openxmlformats.org/officeDocument/2006/math">
                    <m:r>
                      <a:rPr lang="es-VE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3600" b="1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s-VE" sz="3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14" y="2466674"/>
                <a:ext cx="5881738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3212" t="-245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64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25276" y="877652"/>
            <a:ext cx="777328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Razones trigonomé</a:t>
            </a:r>
            <a:r>
              <a:rPr lang="es-E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tricas de</a:t>
            </a:r>
            <a:endParaRPr lang="es-ES" sz="4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s-E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ángulos suplementario</a:t>
            </a:r>
            <a:endParaRPr lang="es-E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2463188" y="2466674"/>
                <a:ext cx="5802615" cy="3046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VE" sz="3200" b="1" dirty="0" smtClean="0">
                    <a:solidFill>
                      <a:srgbClr val="00B050"/>
                    </a:solidFill>
                  </a:rPr>
                  <a:t>Sen</a:t>
                </a:r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(180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=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s-VE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𝐞𝐧</m:t>
                    </m:r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3200" b="1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s-VE" sz="3200" b="1" dirty="0" err="1">
                    <a:solidFill>
                      <a:srgbClr val="00B050"/>
                    </a:solidFill>
                  </a:rPr>
                  <a:t>Cos</a:t>
                </a:r>
                <a:r>
                  <a:rPr lang="es-VE" sz="3200" b="1" dirty="0">
                    <a:solidFill>
                      <a:srgbClr val="00B050"/>
                    </a:solidFill>
                  </a:rPr>
                  <a:t> (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s-VE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200" b="1" dirty="0">
                    <a:solidFill>
                      <a:srgbClr val="00B050"/>
                    </a:solidFill>
                  </a:rPr>
                  <a:t>=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-C</a:t>
                </a:r>
                <a14:m>
                  <m:oMath xmlns:m="http://schemas.openxmlformats.org/officeDocument/2006/math">
                    <m:r>
                      <a:rPr lang="es-VE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𝐨𝐬</m:t>
                    </m:r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s-VE" sz="3200" b="1" dirty="0" err="1">
                    <a:solidFill>
                      <a:srgbClr val="00B050"/>
                    </a:solidFill>
                  </a:rPr>
                  <a:t>Tg</a:t>
                </a:r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(180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=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-</a:t>
                </a:r>
                <a:r>
                  <a:rPr lang="es-VE" sz="3200" b="1" dirty="0" err="1" smtClean="0">
                    <a:solidFill>
                      <a:srgbClr val="00B050"/>
                    </a:solidFill>
                  </a:rPr>
                  <a:t>Tg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s-VE" sz="3200" b="1" dirty="0" err="1" smtClean="0">
                    <a:solidFill>
                      <a:srgbClr val="00B050"/>
                    </a:solidFill>
                  </a:rPr>
                  <a:t>Csc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(180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= </a:t>
                </a:r>
                <a:r>
                  <a:rPr lang="es-VE" sz="3200" b="1" dirty="0" err="1" smtClean="0">
                    <a:solidFill>
                      <a:srgbClr val="00B050"/>
                    </a:solidFill>
                  </a:rPr>
                  <a:t>Csc</a:t>
                </a:r>
                <a:r>
                  <a:rPr lang="es-VE" sz="3200" b="1" dirty="0" smtClean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VE" sz="3200" b="1" dirty="0">
                  <a:solidFill>
                    <a:srgbClr val="00B050"/>
                  </a:solidFill>
                </a:endParaRPr>
              </a:p>
              <a:p>
                <a:r>
                  <a:rPr lang="es-VE" sz="3200" b="1" dirty="0" err="1">
                    <a:solidFill>
                      <a:srgbClr val="00B050"/>
                    </a:solidFill>
                  </a:rPr>
                  <a:t>Sec</a:t>
                </a:r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(180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=</a:t>
                </a:r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s-VE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𝐒𝐞𝐜</m:t>
                    </m:r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s-VE" sz="3200" b="1" dirty="0" err="1">
                    <a:solidFill>
                      <a:srgbClr val="00B050"/>
                    </a:solidFill>
                  </a:rPr>
                  <a:t>CTg</a:t>
                </a:r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(180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°−∅)</m:t>
                    </m:r>
                  </m:oMath>
                </a14:m>
                <a:r>
                  <a:rPr lang="es-VE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s-VE" sz="3200" b="1" dirty="0" smtClean="0">
                    <a:solidFill>
                      <a:srgbClr val="00B050"/>
                    </a:solidFill>
                  </a:rPr>
                  <a:t>= - </a:t>
                </a:r>
                <a:r>
                  <a:rPr lang="es-VE" sz="3200" b="1" dirty="0" err="1" smtClean="0">
                    <a:solidFill>
                      <a:srgbClr val="00B050"/>
                    </a:solidFill>
                  </a:rPr>
                  <a:t>CTg</a:t>
                </a:r>
                <a14:m>
                  <m:oMath xmlns:m="http://schemas.openxmlformats.org/officeDocument/2006/math">
                    <m:r>
                      <a:rPr lang="es-VE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VE" b="1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188" y="2466674"/>
                <a:ext cx="5802615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626" t="-2605" b="-581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62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5135623" y="2743200"/>
            <a:ext cx="1211390" cy="11549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" name="Flecha arriba y abajo 2"/>
          <p:cNvSpPr/>
          <p:nvPr/>
        </p:nvSpPr>
        <p:spPr>
          <a:xfrm>
            <a:off x="5732863" y="1301888"/>
            <a:ext cx="45719" cy="50453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echa izquierda y derecha 3"/>
              <p:cNvSpPr/>
              <p:nvPr/>
            </p:nvSpPr>
            <p:spPr>
              <a:xfrm>
                <a:off x="2604374" y="3374876"/>
                <a:ext cx="6336254" cy="45719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4" name="Flecha izquierda y derecha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74" y="3374876"/>
                <a:ext cx="6336254" cy="45719"/>
              </a:xfrm>
              <a:prstGeom prst="leftRightArrow">
                <a:avLst/>
              </a:prstGeom>
              <a:blipFill rotWithShape="0">
                <a:blip r:embed="rId2"/>
                <a:stretch>
                  <a:fillRect t="-50000" b="-190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 flipV="1">
            <a:off x="5691362" y="2991930"/>
            <a:ext cx="521745" cy="41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254608" y="2611404"/>
                <a:ext cx="238972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VE" dirty="0" smtClean="0"/>
              </a:p>
              <a:p>
                <a:r>
                  <a:rPr lang="es-VE" sz="1600" b="1" dirty="0" smtClean="0"/>
                  <a:t>P(</a:t>
                </a:r>
                <a:r>
                  <a:rPr lang="es-VE" sz="1600" b="1" dirty="0" err="1" smtClean="0"/>
                  <a:t>x,y</a:t>
                </a:r>
                <a:r>
                  <a:rPr lang="es-VE" sz="1600" b="1" dirty="0" smtClean="0"/>
                  <a:t>)= (</a:t>
                </a:r>
                <a:r>
                  <a:rPr lang="es-VE" sz="1600" b="1" dirty="0" err="1" smtClean="0"/>
                  <a:t>cos</a:t>
                </a:r>
                <a14:m>
                  <m:oMath xmlns:m="http://schemas.openxmlformats.org/officeDocument/2006/math">
                    <m:r>
                      <a:rPr lang="es-V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</m:t>
                    </m:r>
                    <m:r>
                      <a:rPr lang="es-V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𝒔𝒆𝒏</m:t>
                    </m:r>
                    <m:r>
                      <a:rPr lang="es-VE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∅)</m:t>
                    </m:r>
                  </m:oMath>
                </a14:m>
                <a:endParaRPr lang="es-VE" sz="1600" b="1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08" y="2611404"/>
                <a:ext cx="2389726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276" b="-1188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/>
          <p:cNvCxnSpPr/>
          <p:nvPr/>
        </p:nvCxnSpPr>
        <p:spPr>
          <a:xfrm>
            <a:off x="6192937" y="2976798"/>
            <a:ext cx="40340" cy="417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7942870" y="2406174"/>
            <a:ext cx="412244" cy="20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663353" y="-34"/>
                <a:ext cx="5742709" cy="13849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2800" b="0" cap="none" spc="0" dirty="0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Recordemos </a:t>
                </a:r>
                <a:r>
                  <a:rPr lang="es-ES" sz="2800" b="0" cap="none" spc="0" dirty="0" err="1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Sen</a:t>
                </a:r>
                <a:r>
                  <a:rPr lang="es-ES" sz="2800" b="0" cap="none" spc="0" dirty="0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(</a:t>
                </a:r>
                <a14:m>
                  <m:oMath xmlns:m="http://schemas.openxmlformats.org/officeDocument/2006/math">
                    <m:r>
                      <a:rPr lang="es-VE" sz="2800" b="0" i="0" cap="none" spc="0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sz="2800" b="0" i="1" cap="none" spc="0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s-VE" sz="2800" b="0" i="1" cap="none" spc="0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r>
                      <a:rPr lang="es-VE" sz="2800" b="0" i="1" cap="none" spc="0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</m:t>
                    </m:r>
                    <m:r>
                      <a:rPr lang="es-VE" sz="2800" b="0" i="1" cap="none" spc="0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2800" b="0" i="1" cap="none" spc="0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VE" sz="2800" b="0" cap="none" spc="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  <a:p>
                <a:pPr algn="ctr"/>
                <a:r>
                  <a:rPr lang="es-ES" sz="2800" dirty="0" err="1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Cos</a:t>
                </a:r>
                <a:r>
                  <a:rPr lang="es-ES" sz="2800" dirty="0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r>
                      <a:rPr lang="es-VE" sz="280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sz="2800" i="1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s-VE" sz="2800" i="1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s-VE" sz="2800" b="0" i="1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</m:t>
                    </m:r>
                    <m:r>
                      <a:rPr lang="es-VE" sz="2800" i="1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2800" i="1">
                        <a:ln w="0"/>
                        <a:solidFill>
                          <a:srgbClr val="00B05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ES" sz="28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endParaRPr lang="es-ES" sz="2800" b="0" cap="none" spc="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53" y="-34"/>
                <a:ext cx="5742709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80" t="-528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7285873" y="1780685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latin typeface="Algerian" panose="04020705040A02060702" pitchFamily="82" charset="0"/>
              </a:rPr>
              <a:t>I</a:t>
            </a:r>
            <a:endParaRPr lang="es-VE" dirty="0"/>
          </a:p>
        </p:txBody>
      </p:sp>
      <p:sp>
        <p:nvSpPr>
          <p:cNvPr id="12" name="Rectángulo 11"/>
          <p:cNvSpPr/>
          <p:nvPr/>
        </p:nvSpPr>
        <p:spPr>
          <a:xfrm>
            <a:off x="4330093" y="1797735"/>
            <a:ext cx="325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Algerian" panose="04020705040A02060702" pitchFamily="82" charset="0"/>
              </a:rPr>
              <a:t>II</a:t>
            </a:r>
            <a:endParaRPr lang="es-VE" dirty="0" smtClean="0"/>
          </a:p>
          <a:p>
            <a:endParaRPr lang="es-VE" dirty="0"/>
          </a:p>
        </p:txBody>
      </p:sp>
      <p:sp>
        <p:nvSpPr>
          <p:cNvPr id="13" name="Rectángulo 12"/>
          <p:cNvSpPr/>
          <p:nvPr/>
        </p:nvSpPr>
        <p:spPr>
          <a:xfrm>
            <a:off x="3914371" y="389815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latin typeface="Algerian" panose="04020705040A02060702" pitchFamily="82" charset="0"/>
              </a:rPr>
              <a:t>III</a:t>
            </a:r>
            <a:endParaRPr lang="es-VE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6884894" y="4074019"/>
            <a:ext cx="1011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 smtClean="0">
                <a:latin typeface="Baskerville Old Face" panose="02020602080505020303" pitchFamily="18" charset="0"/>
              </a:rPr>
              <a:t>IV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726135" y="1918173"/>
            <a:ext cx="92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/>
              <a:t>(+,+)</a:t>
            </a:r>
            <a:endParaRPr lang="es-VE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057658" y="4082817"/>
            <a:ext cx="78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/>
              <a:t>(+,-)</a:t>
            </a:r>
            <a:endParaRPr lang="es-VE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345628" y="4443351"/>
            <a:ext cx="766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/>
              <a:t>(-,-)</a:t>
            </a:r>
          </a:p>
          <a:p>
            <a:endParaRPr lang="es-V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968928" y="2129192"/>
            <a:ext cx="99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/>
              <a:t>(-,+)</a:t>
            </a:r>
          </a:p>
          <a:p>
            <a:endParaRPr lang="es-VE" dirty="0"/>
          </a:p>
        </p:txBody>
      </p:sp>
      <p:sp>
        <p:nvSpPr>
          <p:cNvPr id="9" name="CuadroTexto 8"/>
          <p:cNvSpPr txBox="1"/>
          <p:nvPr/>
        </p:nvSpPr>
        <p:spPr>
          <a:xfrm>
            <a:off x="742278" y="1431237"/>
            <a:ext cx="260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/>
              <a:t>En el segundo cuadrante el seno y su cosecante es positiva</a:t>
            </a:r>
            <a:endParaRPr lang="es-VE" sz="1200" b="1" dirty="0"/>
          </a:p>
        </p:txBody>
      </p:sp>
      <p:sp>
        <p:nvSpPr>
          <p:cNvPr id="16" name="Rectángulo 15"/>
          <p:cNvSpPr/>
          <p:nvPr/>
        </p:nvSpPr>
        <p:spPr>
          <a:xfrm>
            <a:off x="1348906" y="5034717"/>
            <a:ext cx="3257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b="1" dirty="0"/>
              <a:t>En el </a:t>
            </a:r>
            <a:r>
              <a:rPr lang="es-VE" sz="1200" b="1" dirty="0" smtClean="0"/>
              <a:t>Tercer </a:t>
            </a:r>
            <a:r>
              <a:rPr lang="es-VE" sz="1200" b="1" dirty="0"/>
              <a:t>cuadrante </a:t>
            </a:r>
            <a:endParaRPr lang="es-VE" sz="1200" b="1" dirty="0" smtClean="0"/>
          </a:p>
          <a:p>
            <a:pPr algn="ctr"/>
            <a:r>
              <a:rPr lang="es-VE" sz="1200" b="1" dirty="0" smtClean="0"/>
              <a:t>La tangente  y  la  cotangente es </a:t>
            </a:r>
            <a:r>
              <a:rPr lang="es-VE" sz="1200" b="1" dirty="0"/>
              <a:t>positiva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64993" y="5096085"/>
            <a:ext cx="3699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200" b="1" dirty="0"/>
              <a:t>En el </a:t>
            </a:r>
            <a:r>
              <a:rPr lang="es-VE" sz="1200" b="1" dirty="0" smtClean="0"/>
              <a:t>Cuarto </a:t>
            </a:r>
            <a:r>
              <a:rPr lang="es-VE" sz="1200" b="1" dirty="0"/>
              <a:t>cuadrante </a:t>
            </a:r>
          </a:p>
          <a:p>
            <a:pPr algn="ctr"/>
            <a:r>
              <a:rPr lang="es-VE" sz="1200" b="1" dirty="0" smtClean="0"/>
              <a:t>El coseno y  </a:t>
            </a:r>
            <a:r>
              <a:rPr lang="es-VE" sz="1200" b="1" dirty="0"/>
              <a:t>la  </a:t>
            </a:r>
            <a:r>
              <a:rPr lang="es-VE" sz="1200" b="1" dirty="0" smtClean="0"/>
              <a:t>secante  </a:t>
            </a:r>
            <a:r>
              <a:rPr lang="es-VE" sz="1200" b="1" dirty="0"/>
              <a:t>es positiva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536849" y="1392906"/>
            <a:ext cx="3831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200" b="1" dirty="0"/>
              <a:t>En el </a:t>
            </a:r>
            <a:r>
              <a:rPr lang="es-VE" sz="1200" b="1" dirty="0" smtClean="0"/>
              <a:t>Primer cuadrante </a:t>
            </a:r>
            <a:endParaRPr lang="es-VE" sz="1200" b="1" dirty="0"/>
          </a:p>
          <a:p>
            <a:pPr algn="ctr"/>
            <a:r>
              <a:rPr lang="es-VE" sz="1200" b="1" dirty="0" smtClean="0"/>
              <a:t> Todas las funciones son positivas</a:t>
            </a:r>
            <a:endParaRPr lang="es-VE" sz="1200" b="1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32863" y="3347251"/>
            <a:ext cx="433963" cy="41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ángulo 27"/>
              <p:cNvSpPr/>
              <p:nvPr/>
            </p:nvSpPr>
            <p:spPr>
              <a:xfrm>
                <a:off x="5886426" y="3081543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26" y="3081543"/>
                <a:ext cx="410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/>
              <p:cNvSpPr txBox="1"/>
              <p:nvPr/>
            </p:nvSpPr>
            <p:spPr>
              <a:xfrm>
                <a:off x="5978258" y="3395036"/>
                <a:ext cx="238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VE" dirty="0" smtClean="0"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58" y="3395036"/>
                <a:ext cx="23884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1538" t="-28889" r="-28205" b="-5111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/>
          <p:cNvCxnSpPr/>
          <p:nvPr/>
        </p:nvCxnSpPr>
        <p:spPr>
          <a:xfrm flipH="1">
            <a:off x="6217708" y="3388316"/>
            <a:ext cx="85000" cy="3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ángulo 33"/>
              <p:cNvSpPr/>
              <p:nvPr/>
            </p:nvSpPr>
            <p:spPr>
              <a:xfrm>
                <a:off x="6136812" y="3629070"/>
                <a:ext cx="2669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VE" b="1" dirty="0" smtClean="0"/>
                  <a:t>P(</a:t>
                </a:r>
                <a:r>
                  <a:rPr lang="es-VE" b="1" dirty="0" err="1"/>
                  <a:t>x,y</a:t>
                </a:r>
                <a:r>
                  <a:rPr lang="es-VE" b="1" dirty="0"/>
                  <a:t>)= (</a:t>
                </a:r>
                <a:r>
                  <a:rPr lang="es-VE" b="1" dirty="0" err="1"/>
                  <a:t>cos</a:t>
                </a:r>
                <a14:m>
                  <m:oMath xmlns:m="http://schemas.openxmlformats.org/officeDocument/2006/math"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</m:t>
                    </m:r>
                    <m:r>
                      <a:rPr lang="es-V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𝒔𝒆𝒏</m:t>
                    </m:r>
                    <m:r>
                      <a:rPr lang="es-V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∅)</m:t>
                    </m:r>
                  </m:oMath>
                </a14:m>
                <a:endParaRPr lang="es-VE" b="1" dirty="0"/>
              </a:p>
            </p:txBody>
          </p:sp>
        </mc:Choice>
        <mc:Fallback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12" y="3629070"/>
                <a:ext cx="26693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55" t="-8197" b="-2459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17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267328" y="2149034"/>
                <a:ext cx="898357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VE" sz="3600" b="1" i="1" smtClean="0">
                        <a:latin typeface="Cambria Math" panose="02040503050406030204" pitchFamily="18" charset="0"/>
                      </a:rPr>
                      <m:t>𝒔𝒆𝒏</m:t>
                    </m:r>
                    <m:r>
                      <a:rPr lang="es-VE" sz="3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∝+</m:t>
                        </m:r>
                        <m:r>
                          <a:rPr lang="es-VE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V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V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s-VE" sz="3600" dirty="0" smtClean="0"/>
                  <a:t>cos</a:t>
                </a:r>
                <a14:m>
                  <m:oMath xmlns:m="http://schemas.openxmlformats.org/officeDocument/2006/math">
                    <m:r>
                      <a:rPr lang="es-VE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VE" sz="3600" dirty="0" smtClean="0"/>
                  <a:t>+ </a:t>
                </a:r>
                <a:r>
                  <a:rPr lang="es-VE" sz="3600" dirty="0" err="1" smtClean="0"/>
                  <a:t>sen</a:t>
                </a:r>
                <a:r>
                  <a:rPr lang="es-VE" sz="3600" dirty="0" smtClean="0"/>
                  <a:t> </a:t>
                </a:r>
                <a14:m>
                  <m:oMath xmlns:m="http://schemas.openxmlformats.org/officeDocument/2006/math">
                    <m:r>
                      <a:rPr lang="es-VE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V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VE" sz="3600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VE" sz="3600" b="1" i="1">
                        <a:latin typeface="Cambria Math" panose="02040503050406030204" pitchFamily="18" charset="0"/>
                      </a:rPr>
                      <m:t>𝒔𝒆𝒏</m:t>
                    </m:r>
                    <m:r>
                      <a:rPr lang="es-VE" sz="3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s-VE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VE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s-VE" sz="3600" dirty="0"/>
                  <a:t>cos</a:t>
                </a:r>
                <a14:m>
                  <m:oMath xmlns:m="http://schemas.openxmlformats.org/officeDocument/2006/math">
                    <m:r>
                      <a:rPr lang="es-VE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VE" sz="3600" dirty="0" err="1"/>
                  <a:t>sen</a:t>
                </a:r>
                <a:r>
                  <a:rPr lang="es-VE" sz="3600" dirty="0"/>
                  <a:t> </a:t>
                </a:r>
                <a14:m>
                  <m:oMath xmlns:m="http://schemas.openxmlformats.org/officeDocument/2006/math"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s-VE" sz="36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s-VE" sz="3600" b="1" i="1">
                        <a:latin typeface="Cambria Math" panose="02040503050406030204" pitchFamily="18" charset="0"/>
                      </a:rPr>
                      <m:t>𝑪𝒐𝒔</m:t>
                    </m:r>
                    <m:r>
                      <a:rPr lang="es-VE" sz="3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∝+</m:t>
                        </m:r>
                        <m:r>
                          <a:rPr lang="es-VE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s-VE" sz="3600" dirty="0"/>
                  <a:t>cos</a:t>
                </a:r>
                <a14:m>
                  <m:oMath xmlns:m="http://schemas.openxmlformats.org/officeDocument/2006/math">
                    <m:r>
                      <a:rPr lang="es-VE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VE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VE" sz="3600" dirty="0"/>
                  <a:t> </a:t>
                </a:r>
                <a14:m>
                  <m:oMath xmlns:m="http://schemas.openxmlformats.org/officeDocument/2006/math"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VE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sz="3600" dirty="0" err="1"/>
                  <a:t>sen</a:t>
                </a:r>
                <a:r>
                  <a:rPr lang="es-VE" sz="3600" dirty="0"/>
                  <a:t> </a:t>
                </a:r>
                <a14:m>
                  <m:oMath xmlns:m="http://schemas.openxmlformats.org/officeDocument/2006/math">
                    <m:r>
                      <a:rPr lang="es-V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s-VE" sz="3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sz="3600" b="1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s-VE" sz="36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V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∝−</m:t>
                          </m:r>
                          <m:r>
                            <a:rPr lang="es-VE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s-V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V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V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r>
                        <m:rPr>
                          <m:nor/>
                        </m:rPr>
                        <a:rPr lang="es-VE" sz="3600" dirty="0"/>
                        <m:t>cos</m:t>
                      </m:r>
                      <m:r>
                        <a:rPr lang="es-VE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VE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VE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V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es-V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VE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VE" sz="3600" dirty="0" err="1"/>
                        <m:t>sen</m:t>
                      </m:r>
                      <m:r>
                        <m:rPr>
                          <m:nor/>
                        </m:rPr>
                        <a:rPr lang="es-VE" sz="3600" dirty="0"/>
                        <m:t> </m:t>
                      </m:r>
                      <m:r>
                        <a:rPr lang="es-V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s-VE" sz="3600" dirty="0"/>
              </a:p>
              <a:p>
                <a:endParaRPr lang="es-VE" sz="3600" dirty="0"/>
              </a:p>
              <a:p>
                <a:endParaRPr lang="es-VE" sz="3600" dirty="0"/>
              </a:p>
              <a:p>
                <a:endParaRPr lang="es-VE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28" y="2149034"/>
                <a:ext cx="8983579" cy="3693319"/>
              </a:xfrm>
              <a:prstGeom prst="rect">
                <a:avLst/>
              </a:prstGeom>
              <a:blipFill rotWithShape="0">
                <a:blip r:embed="rId2"/>
                <a:stretch>
                  <a:fillRect t="-264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267328" y="209872"/>
            <a:ext cx="903170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Seno y Coseno</a:t>
            </a:r>
          </a:p>
          <a:p>
            <a:pPr algn="ctr"/>
            <a:r>
              <a:rPr lang="es-E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 y Diferencia de ángulos</a:t>
            </a:r>
          </a:p>
          <a:p>
            <a:pPr algn="ctr"/>
            <a:r>
              <a:rPr lang="es-E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734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39453" y="74764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Tangente Suma </a:t>
            </a:r>
            <a:r>
              <a:rPr lang="es-ES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Diferencia de ángulo</a:t>
            </a:r>
            <a:endParaRPr lang="es-VE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3900601" y="2795155"/>
                <a:ext cx="4601714" cy="875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3200" b="1" i="1" smtClean="0">
                        <a:latin typeface="Cambria Math" panose="02040503050406030204" pitchFamily="18" charset="0"/>
                      </a:rPr>
                      <m:t>𝑻𝒈</m:t>
                    </m:r>
                    <m:r>
                      <a:rPr lang="es-VE" sz="32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∝+</m:t>
                        </m:r>
                        <m:r>
                          <a:rPr lang="es-VE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s-VE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 ∝+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s-VE" sz="3200" dirty="0"/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01" y="2795155"/>
                <a:ext cx="4601714" cy="875945"/>
              </a:xfrm>
              <a:prstGeom prst="rect">
                <a:avLst/>
              </a:prstGeom>
              <a:blipFill rotWithShape="0">
                <a:blip r:embed="rId2"/>
                <a:stretch>
                  <a:fillRect b="-279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3900601" y="4174020"/>
                <a:ext cx="4139082" cy="87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sz="3200" b="1" i="1" smtClean="0">
                        <a:latin typeface="Cambria Math" panose="02040503050406030204" pitchFamily="18" charset="0"/>
                      </a:rPr>
                      <m:t>𝑻𝒈</m:t>
                    </m:r>
                    <m:r>
                      <a:rPr lang="es-VE" sz="32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VE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VE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s-VE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VE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s-VE" sz="3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 ∝−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VE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s-VE" sz="32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01" y="4174020"/>
                <a:ext cx="4139082" cy="875945"/>
              </a:xfrm>
              <a:prstGeom prst="rect">
                <a:avLst/>
              </a:prstGeom>
              <a:blipFill rotWithShape="0">
                <a:blip r:embed="rId3"/>
                <a:stretch>
                  <a:fillRect b="-2797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13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88683" y="801651"/>
            <a:ext cx="88200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Seno, Coseno y Tangente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ángulo doble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669580" y="3047999"/>
                <a:ext cx="6864819" cy="260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3200" dirty="0" smtClean="0"/>
                  <a:t>Sen (2</a:t>
                </a:r>
                <a14:m>
                  <m:oMath xmlns:m="http://schemas.openxmlformats.org/officeDocument/2006/math">
                    <m:r>
                      <a:rPr lang="es-VE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s-V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)=2 </m:t>
                    </m:r>
                    <m:r>
                      <a:rPr lang="es-V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es-V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s-VE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s-VE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 ∝</m:t>
                    </m:r>
                  </m:oMath>
                </a14:m>
                <a:endParaRPr lang="es-VE" sz="3200" b="0" dirty="0" smtClean="0">
                  <a:ea typeface="Cambria Math" panose="02040503050406030204" pitchFamily="18" charset="0"/>
                </a:endParaRPr>
              </a:p>
              <a:p>
                <a:r>
                  <a:rPr lang="es-VE" sz="3200" dirty="0"/>
                  <a:t>Cos(2 </a:t>
                </a:r>
                <a14:m>
                  <m:oMath xmlns:m="http://schemas.openxmlformats.org/officeDocument/2006/math">
                    <m:r>
                      <a:rPr lang="es-V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∝)=</m:t>
                    </m:r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3200" dirty="0"/>
                  <a:t> </a:t>
                </a:r>
                <a14:m>
                  <m:oMath xmlns:m="http://schemas.openxmlformats.org/officeDocument/2006/math">
                    <m:r>
                      <a:rPr lang="es-V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s-VE" sz="32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𝑠𝑒𝑛</m:t>
                        </m:r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VE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V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s-VE" sz="3200" dirty="0" smtClean="0">
                  <a:ea typeface="Cambria Math" panose="02040503050406030204" pitchFamily="18" charset="0"/>
                </a:endParaRPr>
              </a:p>
              <a:p>
                <a:r>
                  <a:rPr lang="es-VE" sz="3200" dirty="0"/>
                  <a:t>Tg (2 </a:t>
                </a:r>
                <a14:m>
                  <m:oMath xmlns:m="http://schemas.openxmlformats.org/officeDocument/2006/math">
                    <m:r>
                      <a:rPr lang="es-V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)=</m:t>
                    </m:r>
                    <m:f>
                      <m:fPr>
                        <m:ctrlP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𝑇𝑔</m:t>
                        </m:r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∝</m:t>
                        </m:r>
                      </m:num>
                      <m:den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 </m:t>
                        </m:r>
                        <m:sSup>
                          <m:sSupPr>
                            <m:ctrlPr>
                              <a:rPr lang="es-VE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𝑡𝑔</m:t>
                            </m:r>
                          </m:e>
                          <m:sup>
                            <m:r>
                              <a:rPr lang="es-VE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V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s-VE" sz="3200" dirty="0"/>
              </a:p>
              <a:p>
                <a:endParaRPr lang="es-VE" sz="3200" dirty="0"/>
              </a:p>
              <a:p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80" y="3047999"/>
                <a:ext cx="6864819" cy="2602187"/>
              </a:xfrm>
              <a:prstGeom prst="rect">
                <a:avLst/>
              </a:prstGeom>
              <a:blipFill rotWithShape="0">
                <a:blip r:embed="rId2"/>
                <a:stretch>
                  <a:fillRect l="-2309" t="-3044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60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88683" y="801651"/>
            <a:ext cx="88200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Seno, Coseno y Tangente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ángulo medio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669581" y="3047999"/>
                <a:ext cx="3832862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Sen(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num>
                      <m:den>
                        <m:r>
                          <a:rPr lang="es-V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num>
                          <m:den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81" y="3047999"/>
                <a:ext cx="3832862" cy="656013"/>
              </a:xfrm>
              <a:prstGeom prst="rect">
                <a:avLst/>
              </a:prstGeom>
              <a:blipFill rotWithShape="0">
                <a:blip r:embed="rId2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716506" y="3909352"/>
                <a:ext cx="3785937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Cos</a:t>
                </a:r>
                <a:r>
                  <a:rPr lang="es-VE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num>
                      <m:den>
                        <m: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)=±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num>
                          <m:den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06" y="3909352"/>
                <a:ext cx="3785937" cy="656013"/>
              </a:xfrm>
              <a:prstGeom prst="rect">
                <a:avLst/>
              </a:prstGeom>
              <a:blipFill rotWithShape="0"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1669581" y="4770706"/>
                <a:ext cx="36576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Tg (2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)=   ±  </m:t>
                    </m:r>
                    <m:rad>
                      <m:radPr>
                        <m:degHide m:val="on"/>
                        <m:ctrlP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num>
                          <m:den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V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V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</m:den>
                        </m:f>
                      </m:e>
                    </m:rad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81" y="4770706"/>
                <a:ext cx="3657600" cy="656013"/>
              </a:xfrm>
              <a:prstGeom prst="rect">
                <a:avLst/>
              </a:prstGeom>
              <a:blipFill rotWithShape="0">
                <a:blip r:embed="rId4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8254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572</Words>
  <Application>Microsoft Office PowerPoint</Application>
  <PresentationFormat>Panorámica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Algerian</vt:lpstr>
      <vt:lpstr>Arial</vt:lpstr>
      <vt:lpstr>Baskerville Old Face</vt:lpstr>
      <vt:lpstr>Cambria Math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53</cp:revision>
  <dcterms:created xsi:type="dcterms:W3CDTF">2020-06-30T18:26:54Z</dcterms:created>
  <dcterms:modified xsi:type="dcterms:W3CDTF">2020-07-10T01:45:44Z</dcterms:modified>
</cp:coreProperties>
</file>