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7B19D3-F2DD-4C06-A191-45DFC37E9E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667808E1-A568-440B-AA34-D6E258336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381F142D-77CD-4838-BD39-84A38F8AEAE8}"/>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C48AD8A3-5631-401F-897B-C6072ABCE21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CB0773D-50B9-4E30-9CFF-E217056E0700}"/>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331736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68E436-1C51-49FC-BF57-B3A36353CDE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23416F36-30AE-4ED0-B0BB-C410DDBDD24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B8BA1D58-B7F3-466B-A172-25921F1DF128}"/>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755D85C0-4D19-44CB-A1E5-A27BD7B3C06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4C7106A-EE5C-4B5E-96EC-8E09B46771B7}"/>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3027499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92DDBA-5E2D-4D78-ABCD-7D276AE9A2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0DF0AFB5-9578-496D-A4A3-0A119BDDA35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8303A88-3456-4D44-84E9-36D21A7D49FE}"/>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409E77CE-309C-4E5A-8535-02F1928871E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1906DB54-EF11-4C3C-83E1-85E24DC900DB}"/>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14183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9D03B-A035-4242-8B6D-C3BB3ADB72A0}"/>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6DD44884-E0B2-4DE3-B0D2-BE8D7544F69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CDD7E40-86E3-40F0-9895-E2135EDB463D}"/>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59677E27-DF20-4511-9E6B-C715CF58A4B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DEE9052-0B4A-4EC0-B71D-E70324DAB536}"/>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3207253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12E55D-CF10-4934-B87A-A598E2694BE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60F65B20-FDF0-45B3-ACD5-BA9D2A61E9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18E2DB7-A92B-411E-ACDF-3ECFFEE0D418}"/>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F353B1F0-04ED-4678-8155-864AE543672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0FD45CC-E29C-467B-868D-365CA966F148}"/>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33937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3C65B-B0E8-44EA-9A23-E866F9352D4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3A0EA098-1020-4C35-A9DD-939AC5DBEE2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C44BCCC3-35A9-4465-A5E9-0EDAA7D0631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FE5BCDE-BBDD-4F99-AE74-CCC2BBA1972A}"/>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6" name="Marcador de pie de página 5">
            <a:extLst>
              <a:ext uri="{FF2B5EF4-FFF2-40B4-BE49-F238E27FC236}">
                <a16:creationId xmlns:a16="http://schemas.microsoft.com/office/drawing/2014/main" id="{2E0F9E37-D0C9-4FAB-940A-5DFBA5C0BB5A}"/>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CC4F0F58-2751-4C63-B554-C11A79FE1E17}"/>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175366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79FB1-B92B-48D6-B51A-F6810235FA3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B3B56C7B-E61B-4CE9-9FF2-A55BF21D51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2243B6C-C2A4-419B-8E24-D373321E9AC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2A097DFB-0888-4F6A-963B-46CA17616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7AFDA4-7032-4AFF-AFB3-8688833864D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3CF968C9-6B95-4AC7-9CC9-A5CEA9A5EB6C}"/>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8" name="Marcador de pie de página 7">
            <a:extLst>
              <a:ext uri="{FF2B5EF4-FFF2-40B4-BE49-F238E27FC236}">
                <a16:creationId xmlns:a16="http://schemas.microsoft.com/office/drawing/2014/main" id="{E0729A63-4825-4045-98C5-419BA5D4B422}"/>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D807DF2D-622A-4893-8BB2-22D27DE501A8}"/>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103142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BF22E8-5B30-47B4-981C-8123CAB1D11F}"/>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4E5404C5-4DF8-4BFB-9E9B-E47F019D43D2}"/>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4" name="Marcador de pie de página 3">
            <a:extLst>
              <a:ext uri="{FF2B5EF4-FFF2-40B4-BE49-F238E27FC236}">
                <a16:creationId xmlns:a16="http://schemas.microsoft.com/office/drawing/2014/main" id="{96F97A90-70D5-4AB1-A06E-FC9642CAC04A}"/>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9BB4F771-11A0-4C7A-9CA2-14DBABB05348}"/>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2984345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B947C1-3270-4C74-ABDD-8136AC62136D}"/>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3" name="Marcador de pie de página 2">
            <a:extLst>
              <a:ext uri="{FF2B5EF4-FFF2-40B4-BE49-F238E27FC236}">
                <a16:creationId xmlns:a16="http://schemas.microsoft.com/office/drawing/2014/main" id="{0252EA3D-C933-4EB9-AD03-301542DCC8E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A158B07A-3758-4708-80D0-1969F1B9962F}"/>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1493638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37052-6A30-46DF-9CF0-0F94C380AA7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445DEE3-C543-437F-975C-5193C519C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C0D6EF64-F94F-4759-9583-E8F8A62B3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23B8AD-018C-4EDE-8AF5-7AC1AA19CD59}"/>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6" name="Marcador de pie de página 5">
            <a:extLst>
              <a:ext uri="{FF2B5EF4-FFF2-40B4-BE49-F238E27FC236}">
                <a16:creationId xmlns:a16="http://schemas.microsoft.com/office/drawing/2014/main" id="{4753328F-8D92-429F-ABAD-E125EE0980B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8F565527-343E-44A9-984C-35BF99E8816F}"/>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309100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76CC-CB9E-43AA-8170-B9FE05DBF1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9F0DF042-488A-4974-B488-8CF7828C4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5D3689DE-0DC6-42CB-99B3-20CD15D98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6085061-07E8-4923-94B8-404E4402B38B}"/>
              </a:ext>
            </a:extLst>
          </p:cNvPr>
          <p:cNvSpPr>
            <a:spLocks noGrp="1"/>
          </p:cNvSpPr>
          <p:nvPr>
            <p:ph type="dt" sz="half" idx="10"/>
          </p:nvPr>
        </p:nvSpPr>
        <p:spPr/>
        <p:txBody>
          <a:bodyPr/>
          <a:lstStyle/>
          <a:p>
            <a:fld id="{10510F6E-6CFA-4F7A-9FAD-755640B96FC7}" type="datetimeFigureOut">
              <a:rPr lang="en-US" smtClean="0"/>
              <a:t>4/30/2022</a:t>
            </a:fld>
            <a:endParaRPr lang="en-US"/>
          </a:p>
        </p:txBody>
      </p:sp>
      <p:sp>
        <p:nvSpPr>
          <p:cNvPr id="6" name="Marcador de pie de página 5">
            <a:extLst>
              <a:ext uri="{FF2B5EF4-FFF2-40B4-BE49-F238E27FC236}">
                <a16:creationId xmlns:a16="http://schemas.microsoft.com/office/drawing/2014/main" id="{16ECFA51-E3BB-4EDA-BEDA-8C2C559196FD}"/>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657A036F-A411-4D7B-B3E8-E6A0E53435E3}"/>
              </a:ext>
            </a:extLst>
          </p:cNvPr>
          <p:cNvSpPr>
            <a:spLocks noGrp="1"/>
          </p:cNvSpPr>
          <p:nvPr>
            <p:ph type="sldNum" sz="quarter" idx="12"/>
          </p:nvPr>
        </p:nvSpPr>
        <p:spPr/>
        <p:txBody>
          <a:bodyPr/>
          <a:lstStyle/>
          <a:p>
            <a:fld id="{E9239C37-94C7-41C3-AB16-40FF50708476}" type="slidenum">
              <a:rPr lang="en-US" smtClean="0"/>
              <a:t>‹Nº›</a:t>
            </a:fld>
            <a:endParaRPr lang="en-US"/>
          </a:p>
        </p:txBody>
      </p:sp>
    </p:spTree>
    <p:extLst>
      <p:ext uri="{BB962C8B-B14F-4D97-AF65-F5344CB8AC3E}">
        <p14:creationId xmlns:p14="http://schemas.microsoft.com/office/powerpoint/2010/main" val="137956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F1EAE73-7538-477F-A8C0-0EE77E18E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A6D410B9-E5BE-4D75-96C2-87D7B3DD6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5CD6FD7-1FB2-4EE9-86F9-5D009BE0C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10F6E-6CFA-4F7A-9FAD-755640B96FC7}" type="datetimeFigureOut">
              <a:rPr lang="en-US" smtClean="0"/>
              <a:t>4/30/2022</a:t>
            </a:fld>
            <a:endParaRPr lang="en-US"/>
          </a:p>
        </p:txBody>
      </p:sp>
      <p:sp>
        <p:nvSpPr>
          <p:cNvPr id="5" name="Marcador de pie de página 4">
            <a:extLst>
              <a:ext uri="{FF2B5EF4-FFF2-40B4-BE49-F238E27FC236}">
                <a16:creationId xmlns:a16="http://schemas.microsoft.com/office/drawing/2014/main" id="{3FB5115B-251A-4852-A1F4-2F387D883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99789CB4-DAC3-48CB-A486-E17AECC09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39C37-94C7-41C3-AB16-40FF50708476}" type="slidenum">
              <a:rPr lang="en-US" smtClean="0"/>
              <a:t>‹Nº›</a:t>
            </a:fld>
            <a:endParaRPr lang="en-US"/>
          </a:p>
        </p:txBody>
      </p:sp>
    </p:spTree>
    <p:extLst>
      <p:ext uri="{BB962C8B-B14F-4D97-AF65-F5344CB8AC3E}">
        <p14:creationId xmlns:p14="http://schemas.microsoft.com/office/powerpoint/2010/main" val="3487711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uzones coloridos apilados dentro de una caja de madera">
            <a:extLst>
              <a:ext uri="{FF2B5EF4-FFF2-40B4-BE49-F238E27FC236}">
                <a16:creationId xmlns:a16="http://schemas.microsoft.com/office/drawing/2014/main" id="{DBB545C7-AAFB-0EB7-742F-9946646E948A}"/>
              </a:ext>
            </a:extLst>
          </p:cNvPr>
          <p:cNvPicPr>
            <a:picLocks noChangeAspect="1"/>
          </p:cNvPicPr>
          <p:nvPr/>
        </p:nvPicPr>
        <p:blipFill rotWithShape="1">
          <a:blip r:embed="rId2">
            <a:alphaModFix amt="50000"/>
          </a:blip>
          <a:srcRect b="14449"/>
          <a:stretch/>
        </p:blipFill>
        <p:spPr>
          <a:xfrm>
            <a:off x="20" y="1"/>
            <a:ext cx="12191980" cy="6857999"/>
          </a:xfrm>
          <a:prstGeom prst="rect">
            <a:avLst/>
          </a:prstGeom>
        </p:spPr>
      </p:pic>
      <p:sp>
        <p:nvSpPr>
          <p:cNvPr id="2" name="Título 1">
            <a:extLst>
              <a:ext uri="{FF2B5EF4-FFF2-40B4-BE49-F238E27FC236}">
                <a16:creationId xmlns:a16="http://schemas.microsoft.com/office/drawing/2014/main" id="{3AC32DD7-9A5E-4136-9542-1FB8D70796E3}"/>
              </a:ext>
            </a:extLst>
          </p:cNvPr>
          <p:cNvSpPr>
            <a:spLocks noGrp="1"/>
          </p:cNvSpPr>
          <p:nvPr>
            <p:ph type="ctrTitle"/>
          </p:nvPr>
        </p:nvSpPr>
        <p:spPr>
          <a:xfrm>
            <a:off x="1524000" y="1122362"/>
            <a:ext cx="9144000" cy="2900518"/>
          </a:xfrm>
        </p:spPr>
        <p:txBody>
          <a:bodyPr>
            <a:normAutofit/>
          </a:bodyPr>
          <a:lstStyle/>
          <a:p>
            <a:r>
              <a:rPr lang="es-CO" dirty="0">
                <a:solidFill>
                  <a:srgbClr val="FFFFFF"/>
                </a:solidFill>
              </a:rPr>
              <a:t>ESCENARIOS POSTMAN</a:t>
            </a:r>
            <a:endParaRPr lang="en-US" dirty="0">
              <a:solidFill>
                <a:srgbClr val="FFFFFF"/>
              </a:solidFill>
            </a:endParaRPr>
          </a:p>
        </p:txBody>
      </p:sp>
      <p:sp>
        <p:nvSpPr>
          <p:cNvPr id="3" name="Subtítulo 2">
            <a:extLst>
              <a:ext uri="{FF2B5EF4-FFF2-40B4-BE49-F238E27FC236}">
                <a16:creationId xmlns:a16="http://schemas.microsoft.com/office/drawing/2014/main" id="{68B11357-FBA5-49B4-8591-7E2BE2F4AF9B}"/>
              </a:ext>
            </a:extLst>
          </p:cNvPr>
          <p:cNvSpPr>
            <a:spLocks noGrp="1"/>
          </p:cNvSpPr>
          <p:nvPr>
            <p:ph type="subTitle" idx="1"/>
          </p:nvPr>
        </p:nvSpPr>
        <p:spPr>
          <a:xfrm>
            <a:off x="1524000" y="4159404"/>
            <a:ext cx="9144000" cy="1098395"/>
          </a:xfrm>
        </p:spPr>
        <p:txBody>
          <a:bodyPr>
            <a:normAutofit/>
          </a:bodyPr>
          <a:lstStyle/>
          <a:p>
            <a:r>
              <a:rPr lang="es-CO" dirty="0">
                <a:solidFill>
                  <a:srgbClr val="FFFFFF"/>
                </a:solidFill>
              </a:rPr>
              <a:t>Santiago Bobadilla</a:t>
            </a:r>
          </a:p>
          <a:p>
            <a:r>
              <a:rPr lang="es-CO" dirty="0">
                <a:solidFill>
                  <a:srgbClr val="FFFFFF"/>
                </a:solidFill>
              </a:rPr>
              <a:t>Juan José Beltrán</a:t>
            </a:r>
            <a:endParaRPr lang="en-US" dirty="0">
              <a:solidFill>
                <a:srgbClr val="FFFFFF"/>
              </a:solidFill>
            </a:endParaRPr>
          </a:p>
        </p:txBody>
      </p:sp>
    </p:spTree>
    <p:extLst>
      <p:ext uri="{BB962C8B-B14F-4D97-AF65-F5344CB8AC3E}">
        <p14:creationId xmlns:p14="http://schemas.microsoft.com/office/powerpoint/2010/main" val="276347408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TEST TRAIN</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B03F9887-EA70-40D9-84EC-99E36AA805CD}"/>
              </a:ext>
            </a:extLst>
          </p:cNvPr>
          <p:cNvPicPr>
            <a:picLocks noChangeAspect="1"/>
          </p:cNvPicPr>
          <p:nvPr/>
        </p:nvPicPr>
        <p:blipFill>
          <a:blip r:embed="rId2"/>
          <a:stretch>
            <a:fillRect/>
          </a:stretch>
        </p:blipFill>
        <p:spPr>
          <a:xfrm>
            <a:off x="331567" y="2850240"/>
            <a:ext cx="5455917" cy="3150793"/>
          </a:xfrm>
          <a:prstGeom prst="rect">
            <a:avLst/>
          </a:prstGeom>
        </p:spPr>
      </p:pic>
      <p:cxnSp>
        <p:nvCxnSpPr>
          <p:cNvPr id="17"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Imagen 5">
            <a:extLst>
              <a:ext uri="{FF2B5EF4-FFF2-40B4-BE49-F238E27FC236}">
                <a16:creationId xmlns:a16="http://schemas.microsoft.com/office/drawing/2014/main" id="{75C04482-6711-4EAE-8C4A-077946F7F6FD}"/>
              </a:ext>
            </a:extLst>
          </p:cNvPr>
          <p:cNvPicPr>
            <a:picLocks noChangeAspect="1"/>
          </p:cNvPicPr>
          <p:nvPr/>
        </p:nvPicPr>
        <p:blipFill>
          <a:blip r:embed="rId3"/>
          <a:stretch>
            <a:fillRect/>
          </a:stretch>
        </p:blipFill>
        <p:spPr>
          <a:xfrm>
            <a:off x="6445073" y="3423112"/>
            <a:ext cx="5455917" cy="2005049"/>
          </a:xfrm>
          <a:prstGeom prst="rect">
            <a:avLst/>
          </a:prstGeom>
        </p:spPr>
      </p:pic>
    </p:spTree>
    <p:extLst>
      <p:ext uri="{BB962C8B-B14F-4D97-AF65-F5344CB8AC3E}">
        <p14:creationId xmlns:p14="http://schemas.microsoft.com/office/powerpoint/2010/main" val="210647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PREDICT 1 - CORRECT</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AC9755D6-E5C5-4C36-9499-EE1018ED9E52}"/>
              </a:ext>
            </a:extLst>
          </p:cNvPr>
          <p:cNvPicPr>
            <a:picLocks noChangeAspect="1"/>
          </p:cNvPicPr>
          <p:nvPr/>
        </p:nvPicPr>
        <p:blipFill>
          <a:blip r:embed="rId2"/>
          <a:stretch>
            <a:fillRect/>
          </a:stretch>
        </p:blipFill>
        <p:spPr>
          <a:xfrm>
            <a:off x="505125" y="2426818"/>
            <a:ext cx="5108800" cy="3997637"/>
          </a:xfrm>
          <a:prstGeom prst="rect">
            <a:avLst/>
          </a:prstGeom>
        </p:spPr>
      </p:pic>
      <p:cxnSp>
        <p:nvCxnSpPr>
          <p:cNvPr id="24"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97EDC058-0A2F-42E6-A185-E77087D47D8C}"/>
              </a:ext>
            </a:extLst>
          </p:cNvPr>
          <p:cNvPicPr>
            <a:picLocks noChangeAspect="1"/>
          </p:cNvPicPr>
          <p:nvPr/>
        </p:nvPicPr>
        <p:blipFill>
          <a:blip r:embed="rId3"/>
          <a:stretch>
            <a:fillRect/>
          </a:stretch>
        </p:blipFill>
        <p:spPr>
          <a:xfrm>
            <a:off x="6445073" y="3545870"/>
            <a:ext cx="5455917" cy="1759532"/>
          </a:xfrm>
          <a:prstGeom prst="rect">
            <a:avLst/>
          </a:prstGeom>
        </p:spPr>
      </p:pic>
    </p:spTree>
    <p:extLst>
      <p:ext uri="{BB962C8B-B14F-4D97-AF65-F5344CB8AC3E}">
        <p14:creationId xmlns:p14="http://schemas.microsoft.com/office/powerpoint/2010/main" val="138795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PREDICT 2 - CORRECT</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21A1165B-4938-4C32-B6BF-6139CDB06F73}"/>
              </a:ext>
            </a:extLst>
          </p:cNvPr>
          <p:cNvPicPr>
            <a:picLocks noChangeAspect="1"/>
          </p:cNvPicPr>
          <p:nvPr/>
        </p:nvPicPr>
        <p:blipFill>
          <a:blip r:embed="rId2"/>
          <a:stretch>
            <a:fillRect/>
          </a:stretch>
        </p:blipFill>
        <p:spPr>
          <a:xfrm>
            <a:off x="621942" y="2426818"/>
            <a:ext cx="4875166" cy="3997637"/>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9170E263-5E8F-49AB-AD0E-5D214EA4420F}"/>
              </a:ext>
            </a:extLst>
          </p:cNvPr>
          <p:cNvPicPr>
            <a:picLocks noChangeAspect="1"/>
          </p:cNvPicPr>
          <p:nvPr/>
        </p:nvPicPr>
        <p:blipFill>
          <a:blip r:embed="rId3"/>
          <a:stretch>
            <a:fillRect/>
          </a:stretch>
        </p:blipFill>
        <p:spPr>
          <a:xfrm>
            <a:off x="6445073" y="3539050"/>
            <a:ext cx="5455917" cy="1773173"/>
          </a:xfrm>
          <a:prstGeom prst="rect">
            <a:avLst/>
          </a:prstGeom>
        </p:spPr>
      </p:pic>
    </p:spTree>
    <p:extLst>
      <p:ext uri="{BB962C8B-B14F-4D97-AF65-F5344CB8AC3E}">
        <p14:creationId xmlns:p14="http://schemas.microsoft.com/office/powerpoint/2010/main" val="425243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PREDICT 3 - WRONG</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6BAAE67A-C58B-497F-9D8B-61F8D067BA42}"/>
              </a:ext>
            </a:extLst>
          </p:cNvPr>
          <p:cNvPicPr>
            <a:picLocks noChangeAspect="1"/>
          </p:cNvPicPr>
          <p:nvPr/>
        </p:nvPicPr>
        <p:blipFill>
          <a:blip r:embed="rId2"/>
          <a:stretch>
            <a:fillRect/>
          </a:stretch>
        </p:blipFill>
        <p:spPr>
          <a:xfrm>
            <a:off x="638682" y="2426818"/>
            <a:ext cx="4860349" cy="3997637"/>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Imagen 9">
            <a:extLst>
              <a:ext uri="{FF2B5EF4-FFF2-40B4-BE49-F238E27FC236}">
                <a16:creationId xmlns:a16="http://schemas.microsoft.com/office/drawing/2014/main" id="{5B7D321F-1DDC-4EEC-98D7-A68A2082EF46}"/>
              </a:ext>
            </a:extLst>
          </p:cNvPr>
          <p:cNvPicPr>
            <a:picLocks noChangeAspect="1"/>
          </p:cNvPicPr>
          <p:nvPr/>
        </p:nvPicPr>
        <p:blipFill>
          <a:blip r:embed="rId3"/>
          <a:stretch>
            <a:fillRect/>
          </a:stretch>
        </p:blipFill>
        <p:spPr>
          <a:xfrm>
            <a:off x="6445073" y="3532230"/>
            <a:ext cx="5455917" cy="1786813"/>
          </a:xfrm>
          <a:prstGeom prst="rect">
            <a:avLst/>
          </a:prstGeom>
        </p:spPr>
      </p:pic>
      <p:sp>
        <p:nvSpPr>
          <p:cNvPr id="11" name="Rectángulo 10">
            <a:extLst>
              <a:ext uri="{FF2B5EF4-FFF2-40B4-BE49-F238E27FC236}">
                <a16:creationId xmlns:a16="http://schemas.microsoft.com/office/drawing/2014/main" id="{FFDBD977-7962-444A-9FBF-228A8405A1BE}"/>
              </a:ext>
            </a:extLst>
          </p:cNvPr>
          <p:cNvSpPr/>
          <p:nvPr/>
        </p:nvSpPr>
        <p:spPr>
          <a:xfrm>
            <a:off x="1166388" y="3862873"/>
            <a:ext cx="1063690" cy="19594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noFill/>
            </a:endParaRPr>
          </a:p>
        </p:txBody>
      </p:sp>
      <p:sp>
        <p:nvSpPr>
          <p:cNvPr id="12" name="Rectángulo 11">
            <a:extLst>
              <a:ext uri="{FF2B5EF4-FFF2-40B4-BE49-F238E27FC236}">
                <a16:creationId xmlns:a16="http://schemas.microsoft.com/office/drawing/2014/main" id="{5F6A2C09-79EB-40DA-BD44-49929DFAFA51}"/>
              </a:ext>
            </a:extLst>
          </p:cNvPr>
          <p:cNvSpPr/>
          <p:nvPr/>
        </p:nvSpPr>
        <p:spPr>
          <a:xfrm>
            <a:off x="7427167" y="4618653"/>
            <a:ext cx="2491274" cy="391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34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PREDICT 4</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30474067-3DBE-4384-9C66-3FBA280307A9}"/>
              </a:ext>
            </a:extLst>
          </p:cNvPr>
          <p:cNvPicPr>
            <a:picLocks noChangeAspect="1"/>
          </p:cNvPicPr>
          <p:nvPr/>
        </p:nvPicPr>
        <p:blipFill>
          <a:blip r:embed="rId2"/>
          <a:stretch>
            <a:fillRect/>
          </a:stretch>
        </p:blipFill>
        <p:spPr>
          <a:xfrm>
            <a:off x="537357" y="2426818"/>
            <a:ext cx="5044337" cy="3997637"/>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02CC007F-D81D-4E5A-9593-7A15C2F29B61}"/>
              </a:ext>
            </a:extLst>
          </p:cNvPr>
          <p:cNvPicPr>
            <a:picLocks noChangeAspect="1"/>
          </p:cNvPicPr>
          <p:nvPr/>
        </p:nvPicPr>
        <p:blipFill>
          <a:blip r:embed="rId3"/>
          <a:stretch>
            <a:fillRect/>
          </a:stretch>
        </p:blipFill>
        <p:spPr>
          <a:xfrm>
            <a:off x="6445073" y="3539050"/>
            <a:ext cx="5455917" cy="1773173"/>
          </a:xfrm>
          <a:prstGeom prst="rect">
            <a:avLst/>
          </a:prstGeom>
        </p:spPr>
      </p:pic>
      <p:sp>
        <p:nvSpPr>
          <p:cNvPr id="9" name="Rectángulo 8">
            <a:extLst>
              <a:ext uri="{FF2B5EF4-FFF2-40B4-BE49-F238E27FC236}">
                <a16:creationId xmlns:a16="http://schemas.microsoft.com/office/drawing/2014/main" id="{A498F98E-07E7-44F6-9CA6-1B9CB50C2483}"/>
              </a:ext>
            </a:extLst>
          </p:cNvPr>
          <p:cNvSpPr/>
          <p:nvPr/>
        </p:nvSpPr>
        <p:spPr>
          <a:xfrm>
            <a:off x="7371184" y="4581331"/>
            <a:ext cx="2491273" cy="354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0" name="Rectángulo 9">
            <a:extLst>
              <a:ext uri="{FF2B5EF4-FFF2-40B4-BE49-F238E27FC236}">
                <a16:creationId xmlns:a16="http://schemas.microsoft.com/office/drawing/2014/main" id="{76A4F5E1-B4DE-4C2C-9371-BAE3687A2237}"/>
              </a:ext>
            </a:extLst>
          </p:cNvPr>
          <p:cNvSpPr/>
          <p:nvPr/>
        </p:nvSpPr>
        <p:spPr>
          <a:xfrm>
            <a:off x="1175657" y="4441371"/>
            <a:ext cx="709127" cy="139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8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6962502-C970-4C56-A4C3-63162227A17B}"/>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PREDICT 5</a:t>
            </a:r>
          </a:p>
        </p:txBody>
      </p:sp>
      <p:cxnSp>
        <p:nvCxnSpPr>
          <p:cNvPr id="24" name="Straight Connector 2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E39A6904-06B5-4532-80DE-6F8E1A955F79}"/>
              </a:ext>
            </a:extLst>
          </p:cNvPr>
          <p:cNvPicPr>
            <a:picLocks noChangeAspect="1"/>
          </p:cNvPicPr>
          <p:nvPr/>
        </p:nvPicPr>
        <p:blipFill>
          <a:blip r:embed="rId2"/>
          <a:stretch>
            <a:fillRect/>
          </a:stretch>
        </p:blipFill>
        <p:spPr>
          <a:xfrm>
            <a:off x="529376" y="2426818"/>
            <a:ext cx="5060299" cy="3997637"/>
          </a:xfrm>
          <a:prstGeom prst="rect">
            <a:avLst/>
          </a:prstGeom>
        </p:spPr>
      </p:pic>
      <p:cxnSp>
        <p:nvCxnSpPr>
          <p:cNvPr id="26" name="Straight Connector 2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1C6F1B37-FB39-47B9-BC8C-777919D9F5A9}"/>
              </a:ext>
            </a:extLst>
          </p:cNvPr>
          <p:cNvPicPr>
            <a:picLocks noChangeAspect="1"/>
          </p:cNvPicPr>
          <p:nvPr/>
        </p:nvPicPr>
        <p:blipFill>
          <a:blip r:embed="rId3"/>
          <a:stretch>
            <a:fillRect/>
          </a:stretch>
        </p:blipFill>
        <p:spPr>
          <a:xfrm>
            <a:off x="6445073" y="2686563"/>
            <a:ext cx="5455917" cy="3478146"/>
          </a:xfrm>
          <a:prstGeom prst="rect">
            <a:avLst/>
          </a:prstGeom>
        </p:spPr>
      </p:pic>
      <p:sp>
        <p:nvSpPr>
          <p:cNvPr id="9" name="Rectángulo 8">
            <a:extLst>
              <a:ext uri="{FF2B5EF4-FFF2-40B4-BE49-F238E27FC236}">
                <a16:creationId xmlns:a16="http://schemas.microsoft.com/office/drawing/2014/main" id="{D60BAC44-F3B6-4CD9-BE9B-1E3E676984AE}"/>
              </a:ext>
            </a:extLst>
          </p:cNvPr>
          <p:cNvSpPr/>
          <p:nvPr/>
        </p:nvSpPr>
        <p:spPr>
          <a:xfrm>
            <a:off x="7977673" y="4133461"/>
            <a:ext cx="2332654" cy="1418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607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061E3B6B-B42F-4ADD-BED8-3F73AD5C6BDB}"/>
              </a:ext>
            </a:extLst>
          </p:cNvPr>
          <p:cNvSpPr>
            <a:spLocks noGrp="1"/>
          </p:cNvSpPr>
          <p:nvPr>
            <p:ph type="title"/>
          </p:nvPr>
        </p:nvSpPr>
        <p:spPr>
          <a:xfrm>
            <a:off x="958506" y="800392"/>
            <a:ext cx="10264697" cy="1212102"/>
          </a:xfrm>
        </p:spPr>
        <p:txBody>
          <a:bodyPr>
            <a:normAutofit/>
          </a:bodyPr>
          <a:lstStyle/>
          <a:p>
            <a:r>
              <a:rPr lang="es-CO" sz="4000">
                <a:solidFill>
                  <a:srgbClr val="FFFFFF"/>
                </a:solidFill>
              </a:rPr>
              <a:t>CONCLUSIONES</a:t>
            </a:r>
            <a:endParaRPr lang="en-US" sz="4000">
              <a:solidFill>
                <a:srgbClr val="FFFFFF"/>
              </a:solidFill>
            </a:endParaRPr>
          </a:p>
        </p:txBody>
      </p:sp>
      <p:sp>
        <p:nvSpPr>
          <p:cNvPr id="45" name="Marcador de contenido 2">
            <a:extLst>
              <a:ext uri="{FF2B5EF4-FFF2-40B4-BE49-F238E27FC236}">
                <a16:creationId xmlns:a16="http://schemas.microsoft.com/office/drawing/2014/main" id="{A8AE7F23-0CE8-475D-9E6D-49267F17796B}"/>
              </a:ext>
            </a:extLst>
          </p:cNvPr>
          <p:cNvSpPr>
            <a:spLocks noGrp="1"/>
          </p:cNvSpPr>
          <p:nvPr>
            <p:ph idx="1"/>
          </p:nvPr>
        </p:nvSpPr>
        <p:spPr>
          <a:xfrm>
            <a:off x="1367624" y="2490436"/>
            <a:ext cx="9708995" cy="3567173"/>
          </a:xfrm>
        </p:spPr>
        <p:txBody>
          <a:bodyPr anchor="ctr">
            <a:normAutofit/>
          </a:bodyPr>
          <a:lstStyle/>
          <a:p>
            <a:r>
              <a:rPr lang="es-MX" sz="1000" b="0" i="0">
                <a:effectLst/>
                <a:latin typeface="Roboto" panose="02000000000000000000" pitchFamily="2" charset="0"/>
              </a:rPr>
              <a:t>En total se tienen 5 pruebas de predict, y 1 de train.</a:t>
            </a:r>
          </a:p>
          <a:p>
            <a:pPr>
              <a:buFont typeface="+mj-lt"/>
              <a:buAutoNum type="arabicPeriod"/>
            </a:pPr>
            <a:r>
              <a:rPr lang="es-MX" sz="1000" b="0" i="1">
                <a:effectLst/>
                <a:latin typeface="Roboto" panose="02000000000000000000" pitchFamily="2" charset="0"/>
              </a:rPr>
              <a:t>Train</a:t>
            </a:r>
            <a:r>
              <a:rPr lang="es-MX" sz="1000" b="0" i="0">
                <a:effectLst/>
                <a:latin typeface="Roboto" panose="02000000000000000000" pitchFamily="2" charset="0"/>
              </a:rPr>
              <a:t>: Carga una tabla de datos y devuelve la métrica de R^2.</a:t>
            </a:r>
          </a:p>
          <a:p>
            <a:pPr>
              <a:buFont typeface="+mj-lt"/>
              <a:buAutoNum type="arabicPeriod"/>
            </a:pPr>
            <a:r>
              <a:rPr lang="es-MX" sz="1000" b="0" i="1">
                <a:effectLst/>
                <a:latin typeface="Roboto" panose="02000000000000000000" pitchFamily="2" charset="0"/>
              </a:rPr>
              <a:t>Predict</a:t>
            </a:r>
            <a:r>
              <a:rPr lang="es-MX" sz="1000" b="0" i="0">
                <a:effectLst/>
                <a:latin typeface="Roboto" panose="02000000000000000000" pitchFamily="2" charset="0"/>
              </a:rPr>
              <a:t>: Prueba y valor lógico correctos.</a:t>
            </a:r>
          </a:p>
          <a:p>
            <a:pPr>
              <a:buFont typeface="+mj-lt"/>
              <a:buAutoNum type="arabicPeriod"/>
            </a:pPr>
            <a:r>
              <a:rPr lang="es-MX" sz="1000" b="0" i="1">
                <a:effectLst/>
                <a:latin typeface="Roboto" panose="02000000000000000000" pitchFamily="2" charset="0"/>
              </a:rPr>
              <a:t>Predict</a:t>
            </a:r>
            <a:r>
              <a:rPr lang="es-MX" sz="1000" b="0" i="0">
                <a:effectLst/>
                <a:latin typeface="Roboto" panose="02000000000000000000" pitchFamily="2" charset="0"/>
              </a:rPr>
              <a:t>: Prueba y valor lógico correctos.</a:t>
            </a:r>
          </a:p>
          <a:p>
            <a:pPr>
              <a:buFont typeface="+mj-lt"/>
              <a:buAutoNum type="arabicPeriod"/>
            </a:pPr>
            <a:r>
              <a:rPr lang="es-MX" sz="1000" b="0" i="1">
                <a:effectLst/>
                <a:latin typeface="Roboto" panose="02000000000000000000" pitchFamily="2" charset="0"/>
              </a:rPr>
              <a:t>Predict</a:t>
            </a:r>
            <a:r>
              <a:rPr lang="es-MX" sz="1000" b="0" i="0">
                <a:effectLst/>
                <a:latin typeface="Roboto" panose="02000000000000000000" pitchFamily="2" charset="0"/>
              </a:rPr>
              <a:t>: Prueba correcta y valor lógico incorrecto.</a:t>
            </a:r>
          </a:p>
          <a:p>
            <a:pPr>
              <a:buFont typeface="+mj-lt"/>
              <a:buAutoNum type="arabicPeriod"/>
            </a:pPr>
            <a:r>
              <a:rPr lang="es-MX" sz="1000" b="0" i="1">
                <a:effectLst/>
                <a:latin typeface="Roboto" panose="02000000000000000000" pitchFamily="2" charset="0"/>
              </a:rPr>
              <a:t>Predict</a:t>
            </a:r>
            <a:r>
              <a:rPr lang="es-MX" sz="1000" b="0" i="0">
                <a:effectLst/>
                <a:latin typeface="Roboto" panose="02000000000000000000" pitchFamily="2" charset="0"/>
              </a:rPr>
              <a:t>: Prueba correcta y valor lógico incorrecto.</a:t>
            </a:r>
          </a:p>
          <a:p>
            <a:pPr>
              <a:buFont typeface="+mj-lt"/>
              <a:buAutoNum type="arabicPeriod"/>
            </a:pPr>
            <a:r>
              <a:rPr lang="es-MX" sz="1000" b="0" i="1">
                <a:effectLst/>
                <a:latin typeface="Roboto" panose="02000000000000000000" pitchFamily="2" charset="0"/>
              </a:rPr>
              <a:t>Predict</a:t>
            </a:r>
            <a:r>
              <a:rPr lang="es-MX" sz="1000" b="0" i="0">
                <a:effectLst/>
                <a:latin typeface="Roboto" panose="02000000000000000000" pitchFamily="2" charset="0"/>
              </a:rPr>
              <a:t>: Prueba incorrecta.</a:t>
            </a:r>
          </a:p>
          <a:p>
            <a:r>
              <a:rPr lang="es-MX" sz="1000" b="0" i="0">
                <a:effectLst/>
                <a:latin typeface="Roboto" panose="02000000000000000000" pitchFamily="2" charset="0"/>
              </a:rPr>
              <a:t>Como conclusiones de porque un resultado es incorrecto se tiene un explicación visible de los datos. Cuando una variable esta fuera de su rango normal (definase normal, como dentro de los limites estipulados por el negocio y la naturaleza para dicho componente) la predicción es errorea. Un segundo resultado no evidente por lo obtenido en el análisis del laboratio 3 puede ser entrenar el modelo con datos que tengan problemas dentro de los supuestos.</a:t>
            </a:r>
          </a:p>
          <a:p>
            <a:r>
              <a:rPr lang="es-MX" sz="1000" b="0" i="0">
                <a:effectLst/>
                <a:latin typeface="Roboto" panose="02000000000000000000" pitchFamily="2" charset="0"/>
              </a:rPr>
              <a:t>Como conclusión cuando la aplicación falla se debe unicamente a la violación de los parametros del </a:t>
            </a:r>
            <a:r>
              <a:rPr lang="es-MX" sz="1000" b="1" i="0">
                <a:effectLst/>
                <a:latin typeface="Roboto" panose="02000000000000000000" pitchFamily="2" charset="0"/>
              </a:rPr>
              <a:t>json</a:t>
            </a:r>
            <a:r>
              <a:rPr lang="es-MX" sz="1000" b="0" i="0">
                <a:effectLst/>
                <a:latin typeface="Roboto" panose="02000000000000000000" pitchFamily="2" charset="0"/>
              </a:rPr>
              <a:t> pasados en postamn, es decir, falta algun parametro.</a:t>
            </a:r>
          </a:p>
          <a:p>
            <a:r>
              <a:rPr lang="es-MX" sz="1000" b="0" i="0">
                <a:effectLst/>
                <a:latin typeface="Roboto" panose="02000000000000000000" pitchFamily="2" charset="0"/>
              </a:rPr>
              <a:t>Como medida de solución, se propone: </a:t>
            </a:r>
            <a:r>
              <a:rPr lang="es-MX" sz="1000" b="0" i="1">
                <a:effectLst/>
                <a:latin typeface="Roboto" panose="02000000000000000000" pitchFamily="2" charset="0"/>
              </a:rPr>
              <a:t>Realizar una validación por medio del API de los datos, buscando comprobar si todas las variables estan dentro del rango normal, o en su defecto, usar un SimpleImputer de la libreria Sklearn. Así se logra validar que la información presentada sea correcta. Segundo, programar filtros personalizados que permitan remover columnas o transformar los datos cuando un supuesto se viole con el fin de saber que los resultados del modelo son fiables. Tercero, y ya respecto al API, permiter que no se pasen ciertos campos sin marcar error, pero que dichos campos sean luego imputados por medio de alguna tecnica.</a:t>
            </a:r>
            <a:endParaRPr lang="es-MX" sz="1000" b="0" i="0">
              <a:effectLst/>
              <a:latin typeface="Roboto" panose="02000000000000000000" pitchFamily="2" charset="0"/>
            </a:endParaRPr>
          </a:p>
          <a:p>
            <a:pPr marL="0" indent="0">
              <a:buNone/>
            </a:pPr>
            <a:endParaRPr lang="en-US" sz="1000"/>
          </a:p>
        </p:txBody>
      </p:sp>
    </p:spTree>
    <p:extLst>
      <p:ext uri="{BB962C8B-B14F-4D97-AF65-F5344CB8AC3E}">
        <p14:creationId xmlns:p14="http://schemas.microsoft.com/office/powerpoint/2010/main" val="237049491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321</Words>
  <Application>Microsoft Office PowerPoint</Application>
  <PresentationFormat>Panorámica</PresentationFormat>
  <Paragraphs>20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Calibri</vt:lpstr>
      <vt:lpstr>Calibri Light</vt:lpstr>
      <vt:lpstr>Roboto</vt:lpstr>
      <vt:lpstr>Tema de Office</vt:lpstr>
      <vt:lpstr>ESCENARIOS POSTMAN</vt:lpstr>
      <vt:lpstr>TEST TRAIN</vt:lpstr>
      <vt:lpstr>PREDICT 1 - CORRECT</vt:lpstr>
      <vt:lpstr>PREDICT 2 - CORRECT</vt:lpstr>
      <vt:lpstr>PREDICT 3 - WRONG</vt:lpstr>
      <vt:lpstr>PREDICT 4</vt:lpstr>
      <vt:lpstr>PREDICT 5</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ESCENARIOS POSTMAN</dc:title>
  <dc:creator>Santiago Bobadilla</dc:creator>
  <cp:lastModifiedBy>Santiago Bobadilla</cp:lastModifiedBy>
  <cp:revision>1</cp:revision>
  <dcterms:created xsi:type="dcterms:W3CDTF">2022-05-01T03:13:13Z</dcterms:created>
  <dcterms:modified xsi:type="dcterms:W3CDTF">2022-05-01T03:21:32Z</dcterms:modified>
</cp:coreProperties>
</file>