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9" r:id="rId3"/>
    <p:sldId id="299" r:id="rId4"/>
    <p:sldId id="288" r:id="rId5"/>
    <p:sldId id="300" r:id="rId6"/>
    <p:sldId id="287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umide" initials="OA" lastIdx="7" clrIdx="0">
    <p:extLst>
      <p:ext uri="{19B8F6BF-5375-455C-9EA6-DF929625EA0E}">
        <p15:presenceInfo xmlns:p15="http://schemas.microsoft.com/office/powerpoint/2012/main" userId="Olumi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576595-3947-45C3-ADC9-248359F1DE65}">
  <a:tblStyle styleId="{56576595-3947-45C3-ADC9-248359F1D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81EDDA-A8D0-445E-AA32-3AB0D55302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2048" autoAdjust="0"/>
  </p:normalViewPr>
  <p:slideViewPr>
    <p:cSldViewPr snapToGrid="0">
      <p:cViewPr varScale="1">
        <p:scale>
          <a:sx n="174" d="100"/>
          <a:sy n="174" d="100"/>
        </p:scale>
        <p:origin x="1604" y="-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20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74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4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29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d11e23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d11e23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99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6d90bce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6d90bce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90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490"/>
            <a:ext cx="3095467" cy="5134399"/>
            <a:chOff x="1" y="75"/>
            <a:chExt cx="5153704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-51618" y="1197595"/>
              <a:ext cx="3996600" cy="3893361"/>
            </a:xfrm>
            <a:prstGeom prst="diagStripe">
              <a:avLst>
                <a:gd name="adj" fmla="val 58774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 dirty="0"/>
          </a:p>
        </p:txBody>
      </p:sp>
      <p:pic>
        <p:nvPicPr>
          <p:cNvPr id="20" name="Google Shape;139;p13">
            <a:extLst>
              <a:ext uri="{FF2B5EF4-FFF2-40B4-BE49-F238E27FC236}">
                <a16:creationId xmlns:a16="http://schemas.microsoft.com/office/drawing/2014/main" id="{B7E9C89C-F7F8-234B-8FC4-17ADA34CD8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 userDrawn="1"/>
        </p:nvGrpSpPr>
        <p:grpSpPr>
          <a:xfrm>
            <a:off x="70654" y="436150"/>
            <a:ext cx="865562" cy="908400"/>
            <a:chOff x="70654" y="436150"/>
            <a:chExt cx="865562" cy="908400"/>
          </a:xfrm>
        </p:grpSpPr>
        <p:sp>
          <p:nvSpPr>
            <p:cNvPr id="43" name="Google Shape;43;p4"/>
            <p:cNvSpPr/>
            <p:nvPr userDrawn="1"/>
          </p:nvSpPr>
          <p:spPr>
            <a:xfrm rot="16200000">
              <a:off x="127416" y="5357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70654" y="43615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35750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001174" y="4704150"/>
            <a:ext cx="298611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6692052" y="0"/>
            <a:ext cx="2451947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" name="Google Shape;104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0" name="Google Shape;110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pic>
        <p:nvPicPr>
          <p:cNvPr id="5" name="Google Shape;139;p13">
            <a:extLst>
              <a:ext uri="{FF2B5EF4-FFF2-40B4-BE49-F238E27FC236}">
                <a16:creationId xmlns:a16="http://schemas.microsoft.com/office/drawing/2014/main" id="{3DBD72CF-9785-7E40-B458-E3A4F851A563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 t="26092" b="21742"/>
          <a:stretch/>
        </p:blipFill>
        <p:spPr>
          <a:xfrm>
            <a:off x="7518353" y="0"/>
            <a:ext cx="1625648" cy="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5;p30">
            <a:extLst>
              <a:ext uri="{FF2B5EF4-FFF2-40B4-BE49-F238E27FC236}">
                <a16:creationId xmlns:a16="http://schemas.microsoft.com/office/drawing/2014/main" id="{68C24824-8BF8-0C42-8C3B-80B8115B3E09}"/>
              </a:ext>
            </a:extLst>
          </p:cNvPr>
          <p:cNvSpPr txBox="1"/>
          <p:nvPr userDrawn="1"/>
        </p:nvSpPr>
        <p:spPr>
          <a:xfrm>
            <a:off x="6301011" y="4630524"/>
            <a:ext cx="30858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 dirty="0">
                <a:latin typeface="Lato"/>
                <a:ea typeface="Lato"/>
                <a:cs typeface="Lato"/>
                <a:sym typeface="Lato"/>
              </a:rPr>
              <a:t>Copyright © 2020 TechQuest STEM Academy</a:t>
            </a:r>
            <a:endParaRPr sz="1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518353" y="457764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ato" panose="020B0604020202020204" charset="0"/>
              </a:rPr>
              <a:t>www.tqstem.org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959925" y="2522340"/>
            <a:ext cx="40626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Ikenna Ivenso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04 July 2020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 idx="4294967295"/>
          </p:nvPr>
        </p:nvSpPr>
        <p:spPr>
          <a:xfrm>
            <a:off x="2124994" y="979188"/>
            <a:ext cx="5732462" cy="133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Lato"/>
                <a:ea typeface="Lato"/>
                <a:cs typeface="Lato"/>
                <a:sym typeface="Lato"/>
              </a:rPr>
              <a:t>Data Science Workshop Session 4</a:t>
            </a:r>
            <a:endParaRPr sz="36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223421"/>
            <a:ext cx="7038900" cy="2911200"/>
          </a:xfrm>
        </p:spPr>
        <p:txBody>
          <a:bodyPr/>
          <a:lstStyle/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Recap – When to Use Machine Learning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Supervised vs Unsupervised Learning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Common Supervised Learning Problems – Regression &amp; Classification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Demos (Classification and Regression)</a:t>
            </a:r>
          </a:p>
          <a:p>
            <a:pPr marL="482600" indent="-342900">
              <a:lnSpc>
                <a:spcPct val="200000"/>
              </a:lnSpc>
              <a:buSzPts val="1400"/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to Use Machine Learning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3783406" y="3115334"/>
            <a:ext cx="4287374" cy="163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fontAlgn="base">
              <a:lnSpc>
                <a:spcPct val="10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Machine Learning is useful when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“Rules” are not obvious OR too difficult to code</a:t>
            </a:r>
          </a:p>
          <a:p>
            <a:pPr marL="146050" lvl="0" indent="0" fontAlgn="base">
              <a:lnSpc>
                <a:spcPct val="100000"/>
              </a:lnSpc>
              <a:spcAft>
                <a:spcPct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lvl="0" indent="0" fontAlgn="base">
              <a:lnSpc>
                <a:spcPct val="10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 problem is a good candidate for Machine Learning if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 reasonable amount of data exists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 pattern exists in the data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pattern is difficult to figure out</a:t>
            </a:r>
          </a:p>
          <a:p>
            <a:pPr marL="146050" lvl="0" indent="0" fontAlgn="base">
              <a:lnSpc>
                <a:spcPct val="100000"/>
              </a:lnSpc>
              <a:spcAft>
                <a:spcPct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8488-A2E7-4B39-A4BC-7D13B95F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9" y="1793629"/>
            <a:ext cx="3042168" cy="2383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AF4D1D-8CC1-4E86-B76B-A0A822C7849C}"/>
              </a:ext>
            </a:extLst>
          </p:cNvPr>
          <p:cNvGrpSpPr/>
          <p:nvPr/>
        </p:nvGrpSpPr>
        <p:grpSpPr>
          <a:xfrm>
            <a:off x="3783406" y="1362148"/>
            <a:ext cx="4772465" cy="1698674"/>
            <a:chOff x="770206" y="1466557"/>
            <a:chExt cx="4772465" cy="1698674"/>
          </a:xfrm>
        </p:grpSpPr>
        <p:pic>
          <p:nvPicPr>
            <p:cNvPr id="13" name="table">
              <a:extLst>
                <a:ext uri="{FF2B5EF4-FFF2-40B4-BE49-F238E27FC236}">
                  <a16:creationId xmlns:a16="http://schemas.microsoft.com/office/drawing/2014/main" id="{473D6880-F852-4294-9FFB-8B98A1930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714" y="1596390"/>
              <a:ext cx="1902778" cy="1066800"/>
            </a:xfrm>
            <a:prstGeom prst="rect">
              <a:avLst/>
            </a:prstGeom>
          </p:spPr>
        </p:pic>
        <p:pic>
          <p:nvPicPr>
            <p:cNvPr id="14" name="table">
              <a:extLst>
                <a:ext uri="{FF2B5EF4-FFF2-40B4-BE49-F238E27FC236}">
                  <a16:creationId xmlns:a16="http://schemas.microsoft.com/office/drawing/2014/main" id="{037F45EE-F5A6-432D-9FC1-466E3979F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583" y="1596390"/>
              <a:ext cx="2444098" cy="149352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90F594-8A8B-4C04-B771-6F8EC9B653D2}"/>
                </a:ext>
              </a:extLst>
            </p:cNvPr>
            <p:cNvSpPr/>
            <p:nvPr/>
          </p:nvSpPr>
          <p:spPr>
            <a:xfrm>
              <a:off x="770206" y="1466557"/>
              <a:ext cx="4772465" cy="1698674"/>
            </a:xfrm>
            <a:prstGeom prst="roundRect">
              <a:avLst/>
            </a:prstGeom>
            <a:solidFill>
              <a:srgbClr val="0070C0">
                <a:alpha val="1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64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35779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vs Unsupervised Learning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21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Supervised Learning: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If an ML task involves a dataset that contains both the input variables and output variables, then that task is a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Supervised Learning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task.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One can train a model to correctly map the inputs to the outputs.</a:t>
            </a:r>
            <a:endParaRPr lang="en-US" i="1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Unsupervised Learning: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If, on the other hand, an ML task involves a dataset that contains only the input variables, then that task is an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Unsupervised Learning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task.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One can try to discover the underlying patterns in which the data is organized.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076632" y="628759"/>
            <a:ext cx="7038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 vs Classification</a:t>
            </a:r>
            <a:endParaRPr dirty="0"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216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Regression: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If a task involves predicting a continuous quantity, then it is a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regression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problem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Example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: How much can I sell my car for ? – (e.g. </a:t>
            </a:r>
            <a:r>
              <a:rPr lang="en-US" i="1" strike="dblStrike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N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302,000)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Lato" panose="020B060402020202020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u="sng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Classification: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If the task involves predicting a category or type, then it is a 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classification</a:t>
            </a:r>
            <a:r>
              <a:rPr lang="en-US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problem</a:t>
            </a:r>
          </a:p>
          <a:p>
            <a:pPr marL="146050" indent="0" fontAlgn="base">
              <a:lnSpc>
                <a:spcPct val="150000"/>
              </a:lnSpc>
              <a:spcAft>
                <a:spcPct val="0"/>
              </a:spcAft>
              <a:buNone/>
              <a:defRPr/>
            </a:pPr>
            <a:r>
              <a:rPr lang="en-US" b="1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Example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: Will my students be </a:t>
            </a:r>
            <a:r>
              <a:rPr lang="en-US" i="1" dirty="0" err="1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adimitted</a:t>
            </a:r>
            <a:r>
              <a:rPr lang="en-US" i="1" dirty="0">
                <a:solidFill>
                  <a:schemeClr val="tx1"/>
                </a:solidFill>
                <a:latin typeface="Lato" panose="020B0604020202020204" charset="0"/>
                <a:ea typeface="Lato Light" panose="020F0502020204030203" pitchFamily="34" charset="0"/>
                <a:cs typeface="Mukta ExtraLight" panose="020B0000000000000000" pitchFamily="34" charset="77"/>
              </a:rPr>
              <a:t> into the Masters degree program ? - (e.g. Yes/No)</a:t>
            </a:r>
          </a:p>
        </p:txBody>
      </p:sp>
    </p:spTree>
    <p:extLst>
      <p:ext uri="{BB962C8B-B14F-4D97-AF65-F5344CB8AC3E}">
        <p14:creationId xmlns:p14="http://schemas.microsoft.com/office/powerpoint/2010/main" val="108219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ctrTitle"/>
          </p:nvPr>
        </p:nvSpPr>
        <p:spPr>
          <a:xfrm>
            <a:off x="2910814" y="1688803"/>
            <a:ext cx="368549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algn="l" rt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" sz="3200" dirty="0"/>
              <a:t>THANK YOU!</a:t>
            </a:r>
            <a:br>
              <a:rPr lang="en" sz="3200" dirty="0"/>
            </a:br>
            <a:r>
              <a:rPr lang="en" sz="3200" dirty="0"/>
              <a:t>Any Questions</a:t>
            </a:r>
            <a:endParaRPr sz="3200" dirty="0"/>
          </a:p>
        </p:txBody>
      </p:sp>
      <p:pic>
        <p:nvPicPr>
          <p:cNvPr id="423" name="Google Shape;4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150" y="870363"/>
            <a:ext cx="1981850" cy="23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4860</TotalTime>
  <Words>264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Calibri</vt:lpstr>
      <vt:lpstr>Arial</vt:lpstr>
      <vt:lpstr>Lato</vt:lpstr>
      <vt:lpstr>Focus</vt:lpstr>
      <vt:lpstr>Ikenna Ivenso  04 July 2020</vt:lpstr>
      <vt:lpstr>Objectives</vt:lpstr>
      <vt:lpstr>When to Use Machine Learning</vt:lpstr>
      <vt:lpstr>Supervised vs Unsupervised Learning</vt:lpstr>
      <vt:lpstr>Regression vs Classification</vt:lpstr>
      <vt:lpstr>THANK YOU!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TechQuest Technology Academy</dc:title>
  <dc:creator>Olumide</dc:creator>
  <cp:lastModifiedBy>Ivenso, Ikenna</cp:lastModifiedBy>
  <cp:revision>200</cp:revision>
  <dcterms:modified xsi:type="dcterms:W3CDTF">2020-06-30T16:21:21Z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Ikenna_Ivenso@Dell.com</vt:lpwstr>
  </property>
  <property fmtid="{D5CDD505-2E9C-101B-9397-08002B2CF9AE}" pid="5" name="MSIP_Label_17cb76b2-10b8-4fe1-93d4-2202842406cd_SetDate">
    <vt:lpwstr>2020-06-13T03:50:31.3635935Z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45194191-4532-4ffd-8511-385f94bdb671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