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89" r:id="rId3"/>
    <p:sldId id="300" r:id="rId4"/>
    <p:sldId id="301" r:id="rId5"/>
    <p:sldId id="287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umide" initials="OA" lastIdx="7" clrIdx="0">
    <p:extLst>
      <p:ext uri="{19B8F6BF-5375-455C-9EA6-DF929625EA0E}">
        <p15:presenceInfo xmlns:p15="http://schemas.microsoft.com/office/powerpoint/2012/main" userId="Olumid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576595-3947-45C3-ADC9-248359F1DE65}">
  <a:tblStyle styleId="{56576595-3947-45C3-ADC9-248359F1DE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581EDDA-A8D0-445E-AA32-3AB0D553021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8B1032C-EA38-4F05-BA0D-38AFFFC7BED3}" styleName="Light Style 3 –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82048" autoAdjust="0"/>
  </p:normalViewPr>
  <p:slideViewPr>
    <p:cSldViewPr snapToGrid="0">
      <p:cViewPr varScale="1">
        <p:scale>
          <a:sx n="174" d="100"/>
          <a:sy n="174" d="100"/>
        </p:scale>
        <p:origin x="160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89203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9747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66d11e23b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66d11e23b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6992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66d11e23b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66d11e23b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1657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56d90bce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56d90bce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7906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" y="490"/>
            <a:ext cx="3095467" cy="5134399"/>
            <a:chOff x="1" y="75"/>
            <a:chExt cx="5153704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6200000">
              <a:off x="-51618" y="1197595"/>
              <a:ext cx="3996600" cy="3893361"/>
            </a:xfrm>
            <a:prstGeom prst="diagStripe">
              <a:avLst>
                <a:gd name="adj" fmla="val 58774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rgbClr val="F4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 dirty="0"/>
          </a:p>
        </p:txBody>
      </p:sp>
      <p:pic>
        <p:nvPicPr>
          <p:cNvPr id="20" name="Google Shape;139;p13">
            <a:extLst>
              <a:ext uri="{FF2B5EF4-FFF2-40B4-BE49-F238E27FC236}">
                <a16:creationId xmlns:a16="http://schemas.microsoft.com/office/drawing/2014/main" id="{B7E9C89C-F7F8-234B-8FC4-17ADA34CD88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26092" b="21742"/>
          <a:stretch/>
        </p:blipFill>
        <p:spPr>
          <a:xfrm>
            <a:off x="7518353" y="0"/>
            <a:ext cx="1625648" cy="8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 userDrawn="1"/>
        </p:nvGrpSpPr>
        <p:grpSpPr>
          <a:xfrm>
            <a:off x="70654" y="436150"/>
            <a:ext cx="865562" cy="908400"/>
            <a:chOff x="70654" y="436150"/>
            <a:chExt cx="865562" cy="908400"/>
          </a:xfrm>
        </p:grpSpPr>
        <p:sp>
          <p:nvSpPr>
            <p:cNvPr id="43" name="Google Shape;43;p4"/>
            <p:cNvSpPr/>
            <p:nvPr userDrawn="1"/>
          </p:nvSpPr>
          <p:spPr>
            <a:xfrm rot="16200000">
              <a:off x="127416" y="53575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F4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70654" y="43615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535750"/>
            <a:ext cx="70389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6001174" y="4704150"/>
            <a:ext cx="2986118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6692052" y="0"/>
            <a:ext cx="2451947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9" name="Google Shape;99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0" name="Google Shape;100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F4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4" name="Google Shape;104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10" name="Google Shape;110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9" name="Google Shape;129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  <a:defRPr sz="1300"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●"/>
              <a:defRPr sz="1100"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●"/>
              <a:defRPr sz="1100"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pic>
        <p:nvPicPr>
          <p:cNvPr id="5" name="Google Shape;139;p13">
            <a:extLst>
              <a:ext uri="{FF2B5EF4-FFF2-40B4-BE49-F238E27FC236}">
                <a16:creationId xmlns:a16="http://schemas.microsoft.com/office/drawing/2014/main" id="{3DBD72CF-9785-7E40-B458-E3A4F851A563}"/>
              </a:ext>
            </a:extLst>
          </p:cNvPr>
          <p:cNvPicPr preferRelativeResize="0"/>
          <p:nvPr userDrawn="1"/>
        </p:nvPicPr>
        <p:blipFill rotWithShape="1">
          <a:blip r:embed="rId10">
            <a:alphaModFix/>
          </a:blip>
          <a:srcRect t="26092" b="21742"/>
          <a:stretch/>
        </p:blipFill>
        <p:spPr>
          <a:xfrm>
            <a:off x="7518353" y="0"/>
            <a:ext cx="1625648" cy="8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95;p30">
            <a:extLst>
              <a:ext uri="{FF2B5EF4-FFF2-40B4-BE49-F238E27FC236}">
                <a16:creationId xmlns:a16="http://schemas.microsoft.com/office/drawing/2014/main" id="{68C24824-8BF8-0C42-8C3B-80B8115B3E09}"/>
              </a:ext>
            </a:extLst>
          </p:cNvPr>
          <p:cNvSpPr txBox="1"/>
          <p:nvPr userDrawn="1"/>
        </p:nvSpPr>
        <p:spPr>
          <a:xfrm>
            <a:off x="6301011" y="4630524"/>
            <a:ext cx="3085800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 dirty="0">
                <a:latin typeface="Lato"/>
                <a:ea typeface="Lato"/>
                <a:cs typeface="Lato"/>
                <a:sym typeface="Lato"/>
              </a:rPr>
              <a:t>Copyright © 2020 TechQuest STEM Academy</a:t>
            </a:r>
            <a:endParaRPr sz="1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518353" y="4577646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Lato" panose="020B0604020202020204" charset="0"/>
              </a:rPr>
              <a:t>www.tqstem.org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model_evaluation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ctrTitle"/>
          </p:nvPr>
        </p:nvSpPr>
        <p:spPr>
          <a:xfrm>
            <a:off x="2959925" y="2522340"/>
            <a:ext cx="4062600" cy="13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ato"/>
                <a:ea typeface="Lato"/>
                <a:cs typeface="Lato"/>
                <a:sym typeface="Lato"/>
              </a:rPr>
              <a:t>Ikenna Ivenso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11 July 2020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ctrTitle" idx="4294967295"/>
          </p:nvPr>
        </p:nvSpPr>
        <p:spPr>
          <a:xfrm>
            <a:off x="2124994" y="979188"/>
            <a:ext cx="5732462" cy="1336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Lato"/>
                <a:ea typeface="Lato"/>
                <a:cs typeface="Lato"/>
                <a:sym typeface="Lato"/>
              </a:rPr>
              <a:t>Data Science Workshop Session 5</a:t>
            </a:r>
            <a:endParaRPr sz="3600" b="1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500" y="1223421"/>
            <a:ext cx="7038900" cy="2911200"/>
          </a:xfrm>
        </p:spPr>
        <p:txBody>
          <a:bodyPr/>
          <a:lstStyle/>
          <a:p>
            <a:pPr marL="482600" indent="-342900">
              <a:lnSpc>
                <a:spcPct val="200000"/>
              </a:lnSpc>
              <a:buSzPts val="1400"/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Overview of Regression and Classification Model Evaluation Metrics</a:t>
            </a:r>
          </a:p>
          <a:p>
            <a:pPr marL="482600" indent="-342900">
              <a:lnSpc>
                <a:spcPct val="200000"/>
              </a:lnSpc>
              <a:buSzPts val="1400"/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Hyperparameter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214243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1076632" y="628759"/>
            <a:ext cx="70389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Evaluation Metrics</a:t>
            </a:r>
            <a:endParaRPr dirty="0"/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1297500" y="1567549"/>
            <a:ext cx="7038900" cy="321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 fontAlgn="base">
              <a:lnSpc>
                <a:spcPct val="150000"/>
              </a:lnSpc>
              <a:spcAft>
                <a:spcPct val="0"/>
              </a:spcAft>
              <a:buNone/>
              <a:defRPr/>
            </a:pPr>
            <a:r>
              <a:rPr lang="en-US" b="1" u="sng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Metrics for Regression:</a:t>
            </a:r>
          </a:p>
          <a:p>
            <a:pPr marL="146050" indent="0" fontAlgn="base">
              <a:lnSpc>
                <a:spcPct val="150000"/>
              </a:lnSpc>
              <a:spcAft>
                <a:spcPct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Evaluation metrics for regression models provide a measure of the </a:t>
            </a:r>
            <a:r>
              <a:rPr lang="en-US" i="1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deviation</a:t>
            </a:r>
            <a:r>
              <a:rPr lang="en-US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 of the predicted values from the actual values</a:t>
            </a:r>
            <a:endParaRPr lang="en-US" i="1" dirty="0">
              <a:solidFill>
                <a:schemeClr val="tx1"/>
              </a:solidFill>
              <a:latin typeface="Lato" panose="020B060402020202020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marL="146050" indent="0" fontAlgn="base">
              <a:lnSpc>
                <a:spcPct val="150000"/>
              </a:lnSpc>
              <a:spcAft>
                <a:spcPct val="0"/>
              </a:spcAft>
              <a:buNone/>
              <a:defRPr/>
            </a:pPr>
            <a:endParaRPr lang="en-US" dirty="0">
              <a:solidFill>
                <a:schemeClr val="tx1"/>
              </a:solidFill>
              <a:latin typeface="Lato" panose="020B060402020202020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marL="146050" indent="0" fontAlgn="base">
              <a:lnSpc>
                <a:spcPct val="150000"/>
              </a:lnSpc>
              <a:spcAft>
                <a:spcPct val="0"/>
              </a:spcAft>
              <a:buNone/>
              <a:defRPr/>
            </a:pPr>
            <a:r>
              <a:rPr lang="en-US" b="1" u="sng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Metrics for Classification:</a:t>
            </a:r>
          </a:p>
          <a:p>
            <a:pPr marL="146050" indent="0" fontAlgn="base">
              <a:lnSpc>
                <a:spcPct val="150000"/>
              </a:lnSpc>
              <a:spcAft>
                <a:spcPct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Evaluation metrics for classification models provide a measure the degree of </a:t>
            </a:r>
            <a:r>
              <a:rPr lang="en-US" i="1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misclassification</a:t>
            </a:r>
            <a:r>
              <a:rPr lang="en-US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 in the predicted categories</a:t>
            </a:r>
          </a:p>
          <a:p>
            <a:pPr marL="146050" indent="0" fontAlgn="base">
              <a:lnSpc>
                <a:spcPct val="150000"/>
              </a:lnSpc>
              <a:spcAft>
                <a:spcPct val="0"/>
              </a:spcAft>
              <a:buNone/>
              <a:defRPr/>
            </a:pPr>
            <a:endParaRPr lang="en-US" i="1" dirty="0">
              <a:solidFill>
                <a:schemeClr val="tx1"/>
              </a:solidFill>
              <a:latin typeface="Lato" panose="020B060402020202020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marL="146050" indent="0" fontAlgn="base">
              <a:lnSpc>
                <a:spcPct val="150000"/>
              </a:lnSpc>
              <a:spcAft>
                <a:spcPct val="0"/>
              </a:spcAft>
              <a:buNone/>
              <a:defRPr/>
            </a:pPr>
            <a:r>
              <a:rPr lang="en-US" dirty="0" err="1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Scikit</a:t>
            </a:r>
            <a:r>
              <a:rPr lang="en-US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-Learn provides implementations of several metrics. See </a:t>
            </a:r>
            <a:r>
              <a:rPr lang="en-US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  <a:hlinkClick r:id="rId3"/>
              </a:rPr>
              <a:t>HERE</a:t>
            </a:r>
            <a:endParaRPr lang="en-US" dirty="0">
              <a:solidFill>
                <a:schemeClr val="tx1"/>
              </a:solidFill>
              <a:latin typeface="Lato" panose="020B060402020202020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8219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1076632" y="628759"/>
            <a:ext cx="70389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Hyperparameter Tuning</a:t>
            </a:r>
            <a:endParaRPr dirty="0"/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1297500" y="1567549"/>
            <a:ext cx="7038900" cy="321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lnSpc>
                <a:spcPct val="250000"/>
              </a:lnSpc>
              <a:spcAft>
                <a:spcPct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Also referred to as </a:t>
            </a:r>
            <a:r>
              <a:rPr lang="en-US" i="1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model fine-tuning</a:t>
            </a:r>
          </a:p>
          <a:p>
            <a:pPr fontAlgn="base">
              <a:lnSpc>
                <a:spcPct val="250000"/>
              </a:lnSpc>
              <a:spcAft>
                <a:spcPct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Every “model” has parameters that can be fine-tuned to improve its performance</a:t>
            </a:r>
          </a:p>
          <a:p>
            <a:pPr fontAlgn="base">
              <a:lnSpc>
                <a:spcPct val="250000"/>
              </a:lnSpc>
              <a:spcAft>
                <a:spcPct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Some python modules exist to help with this fine-tuning</a:t>
            </a:r>
          </a:p>
          <a:p>
            <a:pPr fontAlgn="base">
              <a:lnSpc>
                <a:spcPct val="250000"/>
              </a:lnSpc>
              <a:spcAft>
                <a:spcPct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Go to DEMO</a:t>
            </a:r>
          </a:p>
        </p:txBody>
      </p:sp>
    </p:spTree>
    <p:extLst>
      <p:ext uri="{BB962C8B-B14F-4D97-AF65-F5344CB8AC3E}">
        <p14:creationId xmlns:p14="http://schemas.microsoft.com/office/powerpoint/2010/main" val="38979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4"/>
          <p:cNvSpPr txBox="1">
            <a:spLocks noGrp="1"/>
          </p:cNvSpPr>
          <p:nvPr>
            <p:ph type="ctrTitle"/>
          </p:nvPr>
        </p:nvSpPr>
        <p:spPr>
          <a:xfrm>
            <a:off x="2910814" y="1688803"/>
            <a:ext cx="3685498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" lvl="0" algn="l" rtl="0">
              <a:spcBef>
                <a:spcPts val="0"/>
              </a:spcBef>
              <a:spcAft>
                <a:spcPts val="0"/>
              </a:spcAft>
              <a:buSzPts val="3200"/>
            </a:pPr>
            <a:r>
              <a:rPr lang="en" sz="3200" dirty="0"/>
              <a:t>THANK YOU!</a:t>
            </a:r>
            <a:br>
              <a:rPr lang="en" sz="3200" dirty="0"/>
            </a:br>
            <a:r>
              <a:rPr lang="en" sz="3200" dirty="0"/>
              <a:t>Any Questions</a:t>
            </a:r>
            <a:endParaRPr sz="3200" dirty="0"/>
          </a:p>
        </p:txBody>
      </p:sp>
      <p:pic>
        <p:nvPicPr>
          <p:cNvPr id="423" name="Google Shape;4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150" y="870363"/>
            <a:ext cx="1981850" cy="230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5071</TotalTime>
  <Words>112</Words>
  <Application>Microsoft Office PowerPoint</Application>
  <PresentationFormat>On-screen Show (16:9)</PresentationFormat>
  <Paragraphs>21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Lato</vt:lpstr>
      <vt:lpstr>Arial</vt:lpstr>
      <vt:lpstr>Calibri</vt:lpstr>
      <vt:lpstr>Montserrat</vt:lpstr>
      <vt:lpstr>Focus</vt:lpstr>
      <vt:lpstr>Ikenna Ivenso  11 July 2020</vt:lpstr>
      <vt:lpstr>Objectives</vt:lpstr>
      <vt:lpstr>Evaluation Metrics</vt:lpstr>
      <vt:lpstr>Hyperparameter Tuning</vt:lpstr>
      <vt:lpstr>THANK YOU! 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TechQuest Technology Academy</dc:title>
  <dc:creator>Olumide</dc:creator>
  <cp:lastModifiedBy>Ivenso, Ikenna</cp:lastModifiedBy>
  <cp:revision>208</cp:revision>
  <dcterms:modified xsi:type="dcterms:W3CDTF">2020-07-11T06:13:14Z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Ikenna_Ivenso@Dell.com</vt:lpwstr>
  </property>
  <property fmtid="{D5CDD505-2E9C-101B-9397-08002B2CF9AE}" pid="5" name="MSIP_Label_17cb76b2-10b8-4fe1-93d4-2202842406cd_SetDate">
    <vt:lpwstr>2020-06-13T03:50:31.3635935Z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45194191-4532-4ffd-8511-385f94bdb671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