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69" r:id="rId20"/>
    <p:sldId id="272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/>
              <a:t>                Различают </a:t>
            </a: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 err="1"/>
              <a:t>сокеты</a:t>
            </a:r>
            <a:r>
              <a:rPr lang="ru-RU" sz="2400" dirty="0"/>
              <a:t>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</a:t>
            </a:r>
            <a:r>
              <a:rPr lang="ru-RU" sz="2400" dirty="0" err="1"/>
              <a:t>веб-сервер</a:t>
            </a:r>
            <a:r>
              <a:rPr lang="ru-RU" sz="2400" dirty="0"/>
              <a:t>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uments and Settings\Лёля\Мои документы\СОКЕТЫ\server-clients-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G:\Documents and Settings\Лёля\Мои документы\СОКЕТЫ\cocke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948" y="-214337"/>
            <a:ext cx="7061638" cy="707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4" y="92867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dirty="0"/>
              <a:t>1. </a:t>
            </a:r>
            <a:r>
              <a:rPr lang="ru-RU" b="1" dirty="0"/>
              <a:t>Подключение библиотек и заголовков</a:t>
            </a:r>
            <a:endParaRPr lang="ru-RU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/>
              <a:t>2</a:t>
            </a:r>
            <a:r>
              <a:rPr lang="ru-RU" sz="3800" b="1" dirty="0"/>
              <a:t>. </a:t>
            </a:r>
            <a:r>
              <a:rPr lang="ru-RU" sz="4000" dirty="0"/>
              <a:t>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В старшем байта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b="1" dirty="0">
                <a:solidFill>
                  <a:srgbClr val="FF0000"/>
                </a:solidFill>
              </a:rPr>
              <a:t>Если 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50"/>
            <a:ext cx="9144000" cy="6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protocol=0,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Привязка к локальным именам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400" dirty="0"/>
              <a:t>Пока с </a:t>
            </a:r>
            <a:r>
              <a:rPr lang="ru-RU" sz="2400" dirty="0" err="1"/>
              <a:t>сокетом</a:t>
            </a:r>
            <a:r>
              <a:rPr lang="ru-RU" sz="2400" dirty="0"/>
              <a:t> не будет связано имя, удаленные процессы не имеют возможности ссылаться на него и, следовательно, на данном </a:t>
            </a:r>
            <a:r>
              <a:rPr lang="ru-RU" sz="2400" dirty="0" err="1"/>
              <a:t>сокете</a:t>
            </a:r>
            <a:r>
              <a:rPr lang="ru-RU" sz="2400" dirty="0"/>
              <a:t> не может быть получено никаких сообщений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400" dirty="0"/>
              <a:t>Для связывания </a:t>
            </a:r>
            <a:r>
              <a:rPr lang="ru-RU" sz="2400" dirty="0" err="1"/>
              <a:t>сокета</a:t>
            </a:r>
            <a:r>
              <a:rPr lang="ru-RU" sz="2400" dirty="0"/>
              <a:t> с адресом и номером порта используют функцию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bind</a:t>
            </a:r>
            <a:r>
              <a:rPr lang="en-US" dirty="0">
                <a:solidFill>
                  <a:srgbClr val="FF0000"/>
                </a:solidFill>
              </a:rPr>
              <a:t> (SOCKET s, const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sockaddr</a:t>
            </a:r>
            <a:r>
              <a:rPr lang="en-US" dirty="0">
                <a:solidFill>
                  <a:srgbClr val="FF0000"/>
                </a:solidFill>
              </a:rPr>
              <a:t> FAR*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addrlen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ru-RU" sz="2400" dirty="0"/>
              <a:t>Аргумент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задает дескриптор связываемого</a:t>
            </a:r>
            <a:r>
              <a:rPr lang="en-US" sz="2400" dirty="0"/>
              <a:t> socket'</a:t>
            </a:r>
            <a:r>
              <a:rPr lang="ru-RU" sz="2400" dirty="0"/>
              <a:t>а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buNone/>
            </a:pPr>
            <a:r>
              <a:rPr lang="ru-RU" sz="2400" dirty="0"/>
              <a:t>Аргумент </a:t>
            </a:r>
            <a:r>
              <a:rPr lang="ru-RU" sz="2400" b="1" dirty="0" err="1">
                <a:solidFill>
                  <a:srgbClr val="FF0000"/>
                </a:solidFill>
                <a:latin typeface="Consolas" pitchFamily="49" charset="0"/>
              </a:rPr>
              <a:t>addr</a:t>
            </a:r>
            <a:r>
              <a:rPr lang="ru-RU" sz="2400" dirty="0"/>
              <a:t> в общем случае должен указывать на структуру данных, содержащую локальный адрес, приписываемый </a:t>
            </a:r>
            <a:r>
              <a:rPr lang="ru-RU" sz="2400" dirty="0" err="1"/>
              <a:t>socket'у</a:t>
            </a:r>
            <a:r>
              <a:rPr lang="ru-RU" sz="2400" dirty="0"/>
              <a:t>. Для сетей TCP/IP такой структурой является </a:t>
            </a:r>
            <a:r>
              <a:rPr lang="ru-RU" sz="2400" dirty="0" err="1"/>
              <a:t>sockaddr_in</a:t>
            </a:r>
            <a:r>
              <a:rPr lang="ru-RU" sz="2400" dirty="0"/>
              <a:t>.</a:t>
            </a:r>
          </a:p>
          <a:p>
            <a:pPr algn="just">
              <a:buNone/>
            </a:pPr>
            <a:r>
              <a:rPr lang="ru-RU" sz="2400" dirty="0"/>
              <a:t>Аргумент </a:t>
            </a:r>
            <a:r>
              <a:rPr lang="ru-RU" sz="2400" b="1" dirty="0" err="1">
                <a:solidFill>
                  <a:srgbClr val="FF0000"/>
                </a:solidFill>
                <a:latin typeface="Consolas" pitchFamily="49" charset="0"/>
              </a:rPr>
              <a:t>addrlen</a:t>
            </a:r>
            <a:r>
              <a:rPr lang="ru-RU" sz="2400" dirty="0"/>
              <a:t> задает размер (в байтах) структуры данных, указываемой аргументом </a:t>
            </a:r>
            <a:r>
              <a:rPr lang="ru-RU" sz="2400" dirty="0" err="1"/>
              <a:t>addr</a:t>
            </a:r>
            <a:r>
              <a:rPr lang="ru-RU" sz="2400" dirty="0"/>
              <a:t>.</a:t>
            </a:r>
          </a:p>
          <a:p>
            <a:pPr algn="just">
              <a:buNone/>
            </a:pPr>
            <a:r>
              <a:rPr lang="ru-RU" sz="2400" dirty="0"/>
              <a:t>Структура </a:t>
            </a:r>
            <a:r>
              <a:rPr lang="ru-RU" sz="2400" b="1" dirty="0" err="1"/>
              <a:t>sockaddr_in</a:t>
            </a:r>
            <a:r>
              <a:rPr lang="ru-RU" sz="2400" dirty="0"/>
              <a:t> используется несколькими системными вызовами и функциями socket-интерфейса и определена следующим образом</a:t>
            </a:r>
            <a:r>
              <a:rPr lang="ru-RU" sz="2400" cap="all" dirty="0"/>
              <a:t>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 lnSpcReduction="10000"/>
          </a:bodyPr>
          <a:lstStyle/>
          <a:p>
            <a:pPr latinLnBrk="1">
              <a:buNone/>
            </a:pPr>
            <a:r>
              <a:rPr lang="en-US" b="1" dirty="0" err="1">
                <a:latin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sockaddr_in</a:t>
            </a:r>
            <a:r>
              <a:rPr lang="en-US" b="1" dirty="0">
                <a:latin typeface="Consolas" pitchFamily="49" charset="0"/>
              </a:rPr>
              <a:t> {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short </a:t>
            </a:r>
            <a:r>
              <a:rPr lang="en-US" b="1" dirty="0" err="1">
                <a:latin typeface="Consolas" pitchFamily="49" charset="0"/>
              </a:rPr>
              <a:t>sin_family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</a:rPr>
              <a:t>u_short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sin_port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in_addr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sin_addr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</a:t>
            </a:r>
            <a:r>
              <a:rPr lang="ru-RU" b="1" dirty="0" err="1">
                <a:latin typeface="Consolas" pitchFamily="49" charset="0"/>
              </a:rPr>
              <a:t>char</a:t>
            </a:r>
            <a:r>
              <a:rPr lang="ru-RU" b="1" dirty="0">
                <a:latin typeface="Consolas" pitchFamily="49" charset="0"/>
              </a:rPr>
              <a:t> </a:t>
            </a:r>
            <a:r>
              <a:rPr lang="ru-RU" b="1" dirty="0" err="1">
                <a:latin typeface="Consolas" pitchFamily="49" charset="0"/>
              </a:rPr>
              <a:t>sin_zero</a:t>
            </a:r>
            <a:r>
              <a:rPr lang="ru-RU" b="1" dirty="0"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b="1" dirty="0">
                <a:latin typeface="Consolas" pitchFamily="49" charset="0"/>
              </a:rPr>
              <a:t>	};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sin_family</a:t>
            </a:r>
            <a:r>
              <a:rPr lang="ru-RU" dirty="0"/>
              <a:t> определяет используемый формат адреса (набор протоколов), в нашем случае (для TCP/IP) оно должно иметь значение </a:t>
            </a:r>
            <a:r>
              <a:rPr lang="ru-RU" b="1" dirty="0"/>
              <a:t>AF_INET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sin_addr</a:t>
            </a:r>
            <a:r>
              <a:rPr lang="ru-RU" dirty="0"/>
              <a:t> содержит адрес (номер) узла сети.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sin_port</a:t>
            </a:r>
            <a:r>
              <a:rPr lang="ru-RU" dirty="0"/>
              <a:t> содержит номер порта на узле сети.</a:t>
            </a:r>
          </a:p>
          <a:p>
            <a:pPr>
              <a:buNone/>
            </a:pPr>
            <a:r>
              <a:rPr lang="ru-RU" dirty="0"/>
              <a:t>Поле </a:t>
            </a:r>
            <a:r>
              <a:rPr lang="ru-RU" b="1" dirty="0" err="1"/>
              <a:t>sin_zero</a:t>
            </a:r>
            <a:r>
              <a:rPr lang="ru-RU" dirty="0"/>
              <a:t> не используется.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Определение структуры </a:t>
            </a:r>
            <a:r>
              <a:rPr lang="ru-RU" b="1" cap="all" dirty="0" err="1">
                <a:latin typeface="Consolas" pitchFamily="49" charset="0"/>
              </a:rPr>
              <a:t>in_addr</a:t>
            </a:r>
            <a:r>
              <a:rPr lang="ru-RU" cap="all" dirty="0"/>
              <a:t> :</a:t>
            </a:r>
          </a:p>
          <a:p>
            <a:pPr latinLnBrk="1">
              <a:buNone/>
            </a:pPr>
            <a:r>
              <a:rPr lang="en-US" b="1" dirty="0" err="1">
                <a:latin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in_addr</a:t>
            </a:r>
            <a:r>
              <a:rPr lang="en-US" b="1" dirty="0">
                <a:latin typeface="Consolas" pitchFamily="49" charset="0"/>
              </a:rPr>
              <a:t> {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union {         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   </a:t>
            </a:r>
            <a:r>
              <a:rPr lang="en-US" b="1" dirty="0" err="1">
                <a:latin typeface="Consolas" pitchFamily="49" charset="0"/>
              </a:rPr>
              <a:t>u_long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s_addr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b="1" cap="all" dirty="0">
                <a:latin typeface="Consolas" pitchFamily="49" charset="0"/>
              </a:rPr>
              <a:t>      /</a:t>
            </a:r>
            <a:r>
              <a:rPr lang="ru-RU" b="1" dirty="0">
                <a:latin typeface="Consolas" pitchFamily="49" charset="0"/>
              </a:rPr>
              <a:t>/другие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ru-RU" b="1" dirty="0">
                <a:latin typeface="Consolas" pitchFamily="49" charset="0"/>
              </a:rPr>
              <a:t>члены объединения</a:t>
            </a:r>
            <a:endParaRPr lang="en-US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cap="all" dirty="0">
                <a:latin typeface="Consolas" pitchFamily="49" charset="0"/>
              </a:rPr>
              <a:t>   ;</a:t>
            </a:r>
            <a:r>
              <a:rPr lang="ru-RU" b="1" dirty="0">
                <a:latin typeface="Consolas" pitchFamily="49" charset="0"/>
              </a:rPr>
              <a:t> </a:t>
            </a:r>
          </a:p>
          <a:p>
            <a:pPr latinLnBrk="1">
              <a:buNone/>
            </a:pPr>
            <a:r>
              <a:rPr lang="ru-RU" b="1" dirty="0">
                <a:latin typeface="Consolas" pitchFamily="49" charset="0"/>
              </a:rPr>
              <a:t>		</a:t>
            </a:r>
            <a:r>
              <a:rPr lang="en-US" b="1" dirty="0">
                <a:latin typeface="Consolas" pitchFamily="49" charset="0"/>
              </a:rPr>
              <a:t>} </a:t>
            </a:r>
            <a:r>
              <a:rPr lang="en-US" b="1" dirty="0" err="1">
                <a:latin typeface="Consolas" pitchFamily="49" charset="0"/>
              </a:rPr>
              <a:t>s_un</a:t>
            </a:r>
            <a:r>
              <a:rPr lang="en-US" b="1" dirty="0">
                <a:latin typeface="Consolas" pitchFamily="49" charset="0"/>
              </a:rPr>
              <a:t>;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en-US" b="1" dirty="0">
                <a:latin typeface="Consolas" pitchFamily="49" charset="0"/>
              </a:rPr>
              <a:t>	#define </a:t>
            </a:r>
            <a:r>
              <a:rPr lang="en-US" b="1" dirty="0" err="1">
                <a:latin typeface="Consolas" pitchFamily="49" charset="0"/>
              </a:rPr>
              <a:t>s_addr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s_un.s_addr</a:t>
            </a:r>
            <a:endParaRPr lang="ru-RU" b="1" dirty="0">
              <a:latin typeface="Consolas" pitchFamily="49" charset="0"/>
            </a:endParaRPr>
          </a:p>
          <a:p>
            <a:pPr latinLnBrk="1">
              <a:buNone/>
            </a:pPr>
            <a:r>
              <a:rPr lang="ru-RU" b="1" dirty="0">
                <a:latin typeface="Consolas" pitchFamily="49" charset="0"/>
              </a:rPr>
              <a:t>}; </a:t>
            </a:r>
            <a:endParaRPr lang="en-US" b="1" dirty="0">
              <a:latin typeface="Consolas" pitchFamily="49" charset="0"/>
            </a:endParaRPr>
          </a:p>
          <a:p>
            <a:pPr algn="just">
              <a:buNone/>
            </a:pPr>
            <a:r>
              <a:rPr lang="ru-RU" dirty="0"/>
              <a:t>Структура </a:t>
            </a:r>
            <a:r>
              <a:rPr lang="ru-RU" b="1" dirty="0" err="1">
                <a:latin typeface="Consolas" pitchFamily="49" charset="0"/>
              </a:rPr>
              <a:t>sockaddr_in</a:t>
            </a:r>
            <a:r>
              <a:rPr lang="ru-RU" dirty="0"/>
              <a:t> должна быть полностью заполнена перед выдачей системного вызова </a:t>
            </a:r>
            <a:r>
              <a:rPr lang="ru-RU" b="1" dirty="0" err="1"/>
              <a:t>bind</a:t>
            </a:r>
            <a:r>
              <a:rPr lang="ru-RU" dirty="0"/>
              <a:t>. при этом, если поле </a:t>
            </a:r>
            <a:r>
              <a:rPr lang="ru-RU" b="1" dirty="0" err="1"/>
              <a:t>sin_addr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 err="1"/>
              <a:t>s_addr</a:t>
            </a:r>
            <a:r>
              <a:rPr lang="ru-RU" b="1" dirty="0"/>
              <a:t> </a:t>
            </a:r>
            <a:r>
              <a:rPr lang="ru-RU" dirty="0"/>
              <a:t>имеет значение </a:t>
            </a:r>
            <a:r>
              <a:rPr lang="ru-RU" b="1" dirty="0"/>
              <a:t>INADDR_ANY</a:t>
            </a:r>
            <a:r>
              <a:rPr lang="ru-RU" dirty="0"/>
              <a:t>, то системный вызов будет привязывать к </a:t>
            </a:r>
            <a:r>
              <a:rPr lang="ru-RU" dirty="0" err="1"/>
              <a:t>socket'у</a:t>
            </a:r>
            <a:r>
              <a:rPr lang="ru-RU" dirty="0"/>
              <a:t> номер (адрес) локального узла сети.</a:t>
            </a:r>
          </a:p>
          <a:p>
            <a:pPr algn="just">
              <a:buNone/>
            </a:pPr>
            <a:r>
              <a:rPr lang="ru-RU" dirty="0"/>
              <a:t>В случае успеха </a:t>
            </a:r>
            <a:r>
              <a:rPr lang="ru-RU" b="1" dirty="0" err="1"/>
              <a:t>bind</a:t>
            </a:r>
            <a:r>
              <a:rPr lang="ru-RU" dirty="0"/>
              <a:t> возвращает 0, в противном случае - "</a:t>
            </a:r>
            <a:r>
              <a:rPr lang="ru-RU" b="1" dirty="0"/>
              <a:t>-1</a:t>
            </a:r>
            <a:r>
              <a:rPr lang="ru-RU" dirty="0"/>
              <a:t>"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6663" y="511156"/>
            <a:ext cx="8929718" cy="723981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а также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Для заполнения полей структуры </a:t>
            </a:r>
            <a:r>
              <a:rPr lang="ru-RU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используется библиотечная функция </a:t>
            </a:r>
            <a:r>
              <a:rPr lang="ru-RU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адресом IPv4 в стандартной точечной нотации, либо адресом IPv6 в нотации с двоеточием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r>
              <a:rPr lang="ru-RU" b="1" dirty="0">
                <a:solidFill>
                  <a:srgbClr val="0070C0"/>
                </a:solidFill>
              </a:rPr>
              <a:t>80</a:t>
            </a:r>
            <a:r>
              <a:rPr lang="ru-RU" dirty="0"/>
              <a:t> 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4000" b="1" dirty="0"/>
              <a:t>5.</a:t>
            </a:r>
            <a:r>
              <a:rPr lang="ru-RU" sz="2400" b="1" dirty="0"/>
              <a:t> </a:t>
            </a:r>
            <a:r>
              <a:rPr lang="ru-RU" sz="2400" dirty="0"/>
              <a:t>Системный вызов </a:t>
            </a:r>
            <a:r>
              <a:rPr lang="ru-RU" sz="2400" b="1" dirty="0" err="1"/>
              <a:t>listen</a:t>
            </a:r>
            <a:r>
              <a:rPr lang="ru-RU" sz="2400" dirty="0"/>
              <a:t> выражает желание выдавшей его программы-сервера ожидать запросы к ней от программ-клиентов 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(SOMAXCONN)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dirty="0"/>
              <a:t>SOMAXCONN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300" b="1" dirty="0"/>
              <a:t>6. </a:t>
            </a:r>
            <a:r>
              <a:rPr lang="ru-RU" sz="2800" b="1" dirty="0"/>
              <a:t>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7.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dirty="0"/>
              <a:t>тип адреса</a:t>
            </a:r>
            <a:r>
              <a:rPr lang="en-US" sz="2600" dirty="0"/>
              <a:t> 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//адрес сервера.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dirty="0"/>
              <a:t>Порт.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//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представление.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400" dirty="0"/>
              <a:t>Теперь </a:t>
            </a:r>
            <a:r>
              <a:rPr lang="ru-RU" sz="2400" b="1" dirty="0" err="1"/>
              <a:t>сокет</a:t>
            </a:r>
            <a:r>
              <a:rPr lang="ru-RU" sz="2400" b="1" dirty="0"/>
              <a:t> </a:t>
            </a:r>
            <a:r>
              <a:rPr lang="ru-RU" sz="2400" b="1" dirty="0" err="1"/>
              <a:t>s</a:t>
            </a:r>
            <a:r>
              <a:rPr lang="ru-RU" sz="2400" dirty="0"/>
              <a:t> связан с удаленной машиной и может посылать/принимать данные только с нее.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8.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 )&amp;buff,MAX_SIZE,0)))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9.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dirty="0" err="1"/>
              <a:t>closesocket</a:t>
            </a:r>
            <a:r>
              <a:rPr lang="ru-RU" sz="2400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Протокол TCP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 ,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dirty="0" err="1"/>
              <a:t>how</a:t>
            </a:r>
            <a:r>
              <a:rPr lang="ru-RU" sz="2400" dirty="0"/>
              <a:t> одно из следующих значений: SD_RECEIVE 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SD_SEND 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SD_BOTH 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10.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OSI</a:t>
            </a:r>
            <a:endParaRPr lang="ru-RU" sz="2800" b="1" dirty="0"/>
          </a:p>
        </p:txBody>
      </p:sp>
      <p:pic>
        <p:nvPicPr>
          <p:cNvPr id="11266" name="Picture 2" descr="G:\Documents and Settings\Лёля\Мои документы\СОКЕТЫ\osi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16" y="2428868"/>
            <a:ext cx="8964884" cy="3058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 err="1"/>
              <a:t>сокеты</a:t>
            </a:r>
            <a:r>
              <a:rPr lang="ru-RU" sz="3600" b="1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</a:t>
            </a:r>
            <a:r>
              <a:rPr lang="en-US" sz="1600">
                <a:latin typeface="Consolas" pitchFamily="49" charset="0"/>
              </a:rPr>
              <a:t>{ </a:t>
            </a:r>
            <a:r>
              <a:rPr lang="en-US" sz="1600" dirty="0">
                <a:latin typeface="Consolas" pitchFamily="49" charset="0"/>
              </a:rPr>
              <a:t>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int</a:t>
            </a:r>
            <a:r>
              <a:rPr lang="en-US" sz="2200" dirty="0"/>
              <a:t> main(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argc</a:t>
            </a:r>
            <a:r>
              <a:rPr lang="en-US" sz="2200" dirty="0"/>
              <a:t>, char*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простого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</a:t>
            </a:r>
            <a:r>
              <a:rPr lang="ru-RU" sz="2800" dirty="0" err="1"/>
              <a:t>сокеты</a:t>
            </a:r>
            <a:r>
              <a:rPr lang="ru-RU" sz="2800" dirty="0"/>
              <a:t>. </a:t>
            </a:r>
            <a:r>
              <a:rPr lang="ru-RU" sz="3200" b="1" dirty="0" err="1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dirty="0"/>
              <a:t>OS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65 535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</a:t>
            </a:r>
            <a:r>
              <a:rPr lang="ru-RU" sz="2800" dirty="0" err="1"/>
              <a:t>сокета</a:t>
            </a:r>
            <a:r>
              <a:rPr lang="ru-RU" sz="2800" dirty="0"/>
              <a:t>, один для хоста-получателя, другой для хоста-отправителя, определяют соединение для протоколов, ориентированных на установление связи, таких,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/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/>
              <a:t>UDP.</a:t>
            </a:r>
            <a:r>
              <a:rPr lang="ru-RU" sz="2200" dirty="0"/>
              <a:t> Но при этом </a:t>
            </a:r>
            <a:r>
              <a:rPr lang="ru-RU" sz="2200" b="1" dirty="0"/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 где требуется гарантированная доставка (</a:t>
            </a:r>
            <a:r>
              <a:rPr lang="en-US" sz="2200" dirty="0"/>
              <a:t>WWW</a:t>
            </a:r>
            <a:r>
              <a:rPr lang="ru-RU" sz="2200" dirty="0"/>
              <a:t>, </a:t>
            </a:r>
            <a:r>
              <a:rPr lang="ru-RU" sz="2200" dirty="0" err="1"/>
              <a:t>telnet</a:t>
            </a:r>
            <a:r>
              <a:rPr lang="ru-RU" sz="2200" dirty="0"/>
              <a:t>, </a:t>
            </a:r>
            <a:r>
              <a:rPr lang="en-US" sz="2200" dirty="0"/>
              <a:t>e-mail</a:t>
            </a:r>
            <a:r>
              <a:rPr lang="ru-RU" sz="2200" dirty="0"/>
              <a:t>) используется </a:t>
            </a:r>
            <a:r>
              <a:rPr lang="ru-RU" sz="2200" b="1" dirty="0"/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игры, видео, звук) используют </a:t>
            </a:r>
            <a:r>
              <a:rPr lang="ru-RU" sz="2200" b="1" dirty="0"/>
              <a:t>UDP.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5377</Words>
  <Application>Microsoft Office PowerPoint</Application>
  <PresentationFormat>Экран (4:3)</PresentationFormat>
  <Paragraphs>452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OSI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Создание сокета</vt:lpstr>
      <vt:lpstr>Презентация PowerPoint</vt:lpstr>
      <vt:lpstr>4. Привязка к локальным именам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7. Установление связи</vt:lpstr>
      <vt:lpstr>Презентация PowerPoint</vt:lpstr>
      <vt:lpstr>8.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Елена Павловна Лукащик</cp:lastModifiedBy>
  <cp:revision>8</cp:revision>
  <dcterms:created xsi:type="dcterms:W3CDTF">2020-03-05T16:57:51Z</dcterms:created>
  <dcterms:modified xsi:type="dcterms:W3CDTF">2021-10-13T16:43:55Z</dcterms:modified>
</cp:coreProperties>
</file>