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B1F1"/>
    <a:srgbClr val="628DB5"/>
    <a:srgbClr val="A2AAEF"/>
    <a:srgbClr val="9096EE"/>
    <a:srgbClr val="B491F6"/>
    <a:srgbClr val="A6ACF2"/>
    <a:srgbClr val="A3C3FF"/>
    <a:srgbClr val="93BAFF"/>
    <a:srgbClr val="C4B0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206347"/>
              <a:satOff val="69104"/>
              <a:lumOff val="-8949"/>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122" autoAdjust="0"/>
  </p:normalViewPr>
  <p:slideViewPr>
    <p:cSldViewPr snapToGrid="0">
      <p:cViewPr varScale="1">
        <p:scale>
          <a:sx n="68" d="100"/>
          <a:sy n="68" d="100"/>
        </p:scale>
        <p:origin x="85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990600" y="744538"/>
            <a:ext cx="4816475" cy="3722687"/>
          </a:xfrm>
          <a:prstGeom prst="rect">
            <a:avLst/>
          </a:prstGeom>
        </p:spPr>
        <p:txBody>
          <a:bodyPr lIns="91412" tIns="45707" rIns="91412" bIns="45707"/>
          <a:lstStyle/>
          <a:p>
            <a:endParaRPr/>
          </a:p>
        </p:txBody>
      </p:sp>
      <p:sp>
        <p:nvSpPr>
          <p:cNvPr id="117" name="Shape 117"/>
          <p:cNvSpPr>
            <a:spLocks noGrp="1"/>
          </p:cNvSpPr>
          <p:nvPr>
            <p:ph type="body" sz="quarter" idx="1"/>
          </p:nvPr>
        </p:nvSpPr>
        <p:spPr>
          <a:xfrm>
            <a:off x="906360" y="4715156"/>
            <a:ext cx="4984962" cy="4466987"/>
          </a:xfrm>
          <a:prstGeom prst="rect">
            <a:avLst/>
          </a:prstGeom>
        </p:spPr>
        <p:txBody>
          <a:bodyPr lIns="91412" tIns="45707" rIns="91412" bIns="45707"/>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j-lt"/>
          <a:ea typeface="+mj-ea"/>
          <a:cs typeface="+mj-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j-lt"/>
          <a:ea typeface="+mj-ea"/>
          <a:cs typeface="+mj-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j-lt"/>
          <a:ea typeface="+mj-ea"/>
          <a:cs typeface="+mj-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j-lt"/>
          <a:ea typeface="+mj-ea"/>
          <a:cs typeface="+mj-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j-lt"/>
          <a:ea typeface="+mj-ea"/>
          <a:cs typeface="+mj-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j-lt"/>
          <a:ea typeface="+mj-ea"/>
          <a:cs typeface="+mj-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j-lt"/>
          <a:ea typeface="+mj-ea"/>
          <a:cs typeface="+mj-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j-lt"/>
          <a:ea typeface="+mj-ea"/>
          <a:cs typeface="+mj-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j-lt"/>
          <a:ea typeface="+mj-ea"/>
          <a:cs typeface="+mj-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mn-lt"/>
          <a:ea typeface="+mn-ea"/>
          <a:cs typeface="+mn-cs"/>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mn-lt"/>
          <a:ea typeface="+mn-ea"/>
          <a:cs typeface="+mn-cs"/>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mn-lt"/>
          <a:ea typeface="+mn-ea"/>
          <a:cs typeface="+mn-cs"/>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mn-lt"/>
          <a:ea typeface="+mn-ea"/>
          <a:cs typeface="+mn-cs"/>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mn-lt"/>
          <a:ea typeface="+mn-ea"/>
          <a:cs typeface="+mn-cs"/>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mn-lt"/>
          <a:ea typeface="+mn-ea"/>
          <a:cs typeface="+mn-cs"/>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mn-lt"/>
          <a:ea typeface="+mn-ea"/>
          <a:cs typeface="+mn-cs"/>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mn-lt"/>
          <a:ea typeface="+mn-ea"/>
          <a:cs typeface="+mn-cs"/>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mn-lt"/>
          <a:ea typeface="+mn-ea"/>
          <a:cs typeface="+mn-cs"/>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hyperlink" Target="https://github.com/OttaviaE/DscoreApp/issues" TargetMode="External"/><Relationship Id="rId16"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hyperlink" Target="https://github.com/OttaviaE/DscoreApp/issues" TargetMode="External"/><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hyperlink" Target="https://github.com/OttaviaE/DscoreApp" TargetMode="External"/><Relationship Id="rId2" Type="http://schemas.openxmlformats.org/officeDocument/2006/relationships/image" Target="../media/image16.png"/><Relationship Id="rId16" Type="http://schemas.openxmlformats.org/officeDocument/2006/relationships/image" Target="../media/image25.png"/><Relationship Id="rId20"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4.png"/><Relationship Id="rId15" Type="http://schemas.openxmlformats.org/officeDocument/2006/relationships/hyperlink" Target="http://www.rstudio.com/products/shiny-server/" TargetMode="External"/><Relationship Id="rId10" Type="http://schemas.openxmlformats.org/officeDocument/2006/relationships/image" Target="../media/image21.png"/><Relationship Id="rId19" Type="http://schemas.openxmlformats.org/officeDocument/2006/relationships/image" Target="../media/image27.png"/><Relationship Id="rId4" Type="http://schemas.openxmlformats.org/officeDocument/2006/relationships/image" Target="../media/image5.png"/><Relationship Id="rId9" Type="http://schemas.openxmlformats.org/officeDocument/2006/relationships/image" Target="../media/image20.jpg"/><Relationship Id="rId14" Type="http://schemas.openxmlformats.org/officeDocument/2006/relationships/hyperlink" Target="http://fisppa.psy.unipd.it/Dscore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p:cNvGrpSpPr/>
          <p:nvPr/>
        </p:nvGrpSpPr>
        <p:grpSpPr>
          <a:xfrm>
            <a:off x="8383487" y="-1013161"/>
            <a:ext cx="6157893" cy="3553962"/>
            <a:chOff x="0" y="51032"/>
            <a:chExt cx="6157891" cy="3553961"/>
          </a:xfrm>
        </p:grpSpPr>
        <p:grpSp>
          <p:nvGrpSpPr>
            <p:cNvPr id="134" name="Group"/>
            <p:cNvGrpSpPr/>
            <p:nvPr/>
          </p:nvGrpSpPr>
          <p:grpSpPr>
            <a:xfrm>
              <a:off x="23293" y="51032"/>
              <a:ext cx="6134599" cy="2980091"/>
              <a:chOff x="0" y="51032"/>
              <a:chExt cx="6134598" cy="2980090"/>
            </a:xfrm>
          </p:grpSpPr>
          <p:sp>
            <p:nvSpPr>
              <p:cNvPr id="119" name="Triangle"/>
              <p:cNvSpPr/>
              <p:nvPr/>
            </p:nvSpPr>
            <p:spPr>
              <a:xfrm rot="1800000">
                <a:off x="1177377" y="304285"/>
                <a:ext cx="1319509" cy="1143860"/>
              </a:xfrm>
              <a:prstGeom prst="triangle">
                <a:avLst/>
              </a:prstGeom>
              <a:solidFill>
                <a:srgbClr val="A6ACF2"/>
              </a:solidFill>
              <a:ln w="3175" cap="flat">
                <a:solidFill>
                  <a:srgbClr val="437FC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dirty="0"/>
              </a:p>
            </p:txBody>
          </p:sp>
          <p:sp>
            <p:nvSpPr>
              <p:cNvPr id="120" name="Circle"/>
              <p:cNvSpPr/>
              <p:nvPr/>
            </p:nvSpPr>
            <p:spPr>
              <a:xfrm flipH="1">
                <a:off x="1550782" y="838357"/>
                <a:ext cx="422090" cy="422090"/>
              </a:xfrm>
              <a:prstGeom prst="ellipse">
                <a:avLst/>
              </a:prstGeom>
              <a:solidFill>
                <a:srgbClr val="A3C3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21" name="Circle"/>
              <p:cNvSpPr/>
              <p:nvPr/>
            </p:nvSpPr>
            <p:spPr>
              <a:xfrm flipH="1">
                <a:off x="0" y="819778"/>
                <a:ext cx="422089" cy="422090"/>
              </a:xfrm>
              <a:prstGeom prst="ellipse">
                <a:avLst/>
              </a:prstGeom>
              <a:solidFill>
                <a:srgbClr val="C4B0F7">
                  <a:alpha val="50458"/>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22" name="Triangle"/>
              <p:cNvSpPr/>
              <p:nvPr/>
            </p:nvSpPr>
            <p:spPr>
              <a:xfrm rot="19800000">
                <a:off x="2896973" y="973389"/>
                <a:ext cx="1319509" cy="1143860"/>
              </a:xfrm>
              <a:prstGeom prst="triangle">
                <a:avLst/>
              </a:prstGeom>
              <a:solidFill>
                <a:srgbClr val="74B4EB"/>
              </a:solidFill>
              <a:ln w="6350" cap="flat">
                <a:solidFill>
                  <a:srgbClr val="82B3E6"/>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23" name="Triangle"/>
              <p:cNvSpPr/>
              <p:nvPr/>
            </p:nvSpPr>
            <p:spPr>
              <a:xfrm rot="1800000">
                <a:off x="3470359" y="1634009"/>
                <a:ext cx="1319509" cy="1143861"/>
              </a:xfrm>
              <a:prstGeom prst="triangle">
                <a:avLst/>
              </a:prstGeom>
              <a:solidFill>
                <a:srgbClr val="4380C5"/>
              </a:solidFill>
              <a:ln w="6350" cap="flat">
                <a:solidFill>
                  <a:srgbClr val="437FC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24" name="Circle"/>
              <p:cNvSpPr/>
              <p:nvPr/>
            </p:nvSpPr>
            <p:spPr>
              <a:xfrm flipH="1">
                <a:off x="3461021" y="1507461"/>
                <a:ext cx="422090" cy="422090"/>
              </a:xfrm>
              <a:prstGeom prst="ellipse">
                <a:avLst/>
              </a:prstGeom>
              <a:solidFill>
                <a:srgbClr val="4380C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25" name="Circle"/>
              <p:cNvSpPr/>
              <p:nvPr/>
            </p:nvSpPr>
            <p:spPr>
              <a:xfrm flipH="1">
                <a:off x="3843763" y="2168082"/>
                <a:ext cx="422090" cy="422090"/>
              </a:xfrm>
              <a:prstGeom prst="ellipse">
                <a:avLst/>
              </a:prstGeom>
              <a:solidFill>
                <a:srgbClr val="74B4EB"/>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26" name="Triangle"/>
              <p:cNvSpPr/>
              <p:nvPr/>
            </p:nvSpPr>
            <p:spPr>
              <a:xfrm rot="1800000">
                <a:off x="3470359" y="312963"/>
                <a:ext cx="1319509" cy="1143861"/>
              </a:xfrm>
              <a:prstGeom prst="triangle">
                <a:avLst/>
              </a:prstGeom>
              <a:solidFill>
                <a:srgbClr val="A6ACF2"/>
              </a:solidFill>
              <a:ln w="6350" cap="flat">
                <a:solidFill>
                  <a:srgbClr val="437FC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27" name="Circle"/>
              <p:cNvSpPr/>
              <p:nvPr/>
            </p:nvSpPr>
            <p:spPr>
              <a:xfrm flipH="1">
                <a:off x="3843763" y="847036"/>
                <a:ext cx="422090" cy="422090"/>
              </a:xfrm>
              <a:prstGeom prst="ellipse">
                <a:avLst/>
              </a:prstGeom>
              <a:solidFill>
                <a:srgbClr val="A3C3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28" name="Triangle"/>
              <p:cNvSpPr/>
              <p:nvPr/>
            </p:nvSpPr>
            <p:spPr>
              <a:xfrm rot="19800000">
                <a:off x="4044130" y="318647"/>
                <a:ext cx="1319509" cy="1143861"/>
              </a:xfrm>
              <a:prstGeom prst="triangle">
                <a:avLst/>
              </a:prstGeom>
              <a:solidFill>
                <a:srgbClr val="A3C3FF"/>
              </a:solidFill>
              <a:ln w="6350" cap="flat">
                <a:solidFill>
                  <a:srgbClr val="82B3E6"/>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29" name="Circle"/>
              <p:cNvSpPr/>
              <p:nvPr/>
            </p:nvSpPr>
            <p:spPr>
              <a:xfrm flipH="1">
                <a:off x="4608178" y="852720"/>
                <a:ext cx="422090" cy="422090"/>
              </a:xfrm>
              <a:prstGeom prst="ellipse">
                <a:avLst/>
              </a:prstGeom>
              <a:solidFill>
                <a:srgbClr val="A6ACF2"/>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0" name="Triangle"/>
              <p:cNvSpPr/>
              <p:nvPr/>
            </p:nvSpPr>
            <p:spPr>
              <a:xfrm rot="1800000">
                <a:off x="4617515" y="979268"/>
                <a:ext cx="1319509" cy="1143861"/>
              </a:xfrm>
              <a:prstGeom prst="triangle">
                <a:avLst/>
              </a:prstGeom>
              <a:solidFill>
                <a:srgbClr val="4380C5"/>
              </a:solidFill>
              <a:ln w="6350" cap="flat">
                <a:solidFill>
                  <a:srgbClr val="437FC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1" name="Circle"/>
              <p:cNvSpPr/>
              <p:nvPr/>
            </p:nvSpPr>
            <p:spPr>
              <a:xfrm flipH="1">
                <a:off x="4990920" y="1513341"/>
                <a:ext cx="422090" cy="422090"/>
              </a:xfrm>
              <a:prstGeom prst="ellipse">
                <a:avLst/>
              </a:prstGeom>
              <a:solidFill>
                <a:srgbClr val="74B4EB"/>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2" name="Triangle"/>
              <p:cNvSpPr/>
              <p:nvPr/>
            </p:nvSpPr>
            <p:spPr>
              <a:xfrm rot="19800000">
                <a:off x="1751148" y="309969"/>
                <a:ext cx="1319510" cy="1143860"/>
              </a:xfrm>
              <a:prstGeom prst="triangle">
                <a:avLst/>
              </a:prstGeom>
              <a:solidFill>
                <a:srgbClr val="A3C3FF"/>
              </a:solidFill>
              <a:ln w="6350" cap="flat">
                <a:solidFill>
                  <a:srgbClr val="82B3E6"/>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3" name="Circle"/>
              <p:cNvSpPr/>
              <p:nvPr/>
            </p:nvSpPr>
            <p:spPr>
              <a:xfrm flipH="1">
                <a:off x="2315196" y="844041"/>
                <a:ext cx="422090" cy="422090"/>
              </a:xfrm>
              <a:prstGeom prst="ellipse">
                <a:avLst/>
              </a:prstGeom>
              <a:solidFill>
                <a:srgbClr val="A6ACF2"/>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135" name="Rectangle"/>
            <p:cNvSpPr/>
            <p:nvPr/>
          </p:nvSpPr>
          <p:spPr>
            <a:xfrm>
              <a:off x="0"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54529" t="-7398" r="45470" b="10739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137" name="Shiny : : CHEAT SHEET"/>
          <p:cNvSpPr txBox="1">
            <a:spLocks noGrp="1"/>
          </p:cNvSpPr>
          <p:nvPr>
            <p:ph type="title"/>
          </p:nvPr>
        </p:nvSpPr>
        <p:spPr>
          <a:xfrm>
            <a:off x="275721" y="361177"/>
            <a:ext cx="10898129" cy="803346"/>
          </a:xfrm>
          <a:prstGeom prst="rect">
            <a:avLst/>
          </a:prstGeom>
        </p:spPr>
        <p:txBody>
          <a:bodyPr lIns="0" tIns="0" rIns="0" bIns="0" anchor="t">
            <a:normAutofit fontScale="90000"/>
          </a:bodyPr>
          <a:lstStyle/>
          <a:p>
            <a:r>
              <a:rPr lang="it-IT" dirty="0" err="1"/>
              <a:t>DscoreApp</a:t>
            </a:r>
            <a:r>
              <a:rPr dirty="0"/>
              <a:t> : : </a:t>
            </a:r>
            <a:r>
              <a:rPr sz="3300" dirty="0">
                <a:latin typeface="Source Sans Pro Semibold"/>
                <a:ea typeface="Source Sans Pro Semibold"/>
                <a:cs typeface="Source Sans Pro Semibold"/>
                <a:sym typeface="Source Sans Pro Semibold"/>
              </a:rPr>
              <a:t>CHEAT SHEET</a:t>
            </a:r>
            <a:r>
              <a:rPr dirty="0"/>
              <a:t> </a:t>
            </a:r>
            <a:br>
              <a:rPr lang="it-IT" dirty="0"/>
            </a:br>
            <a:r>
              <a:rPr lang="it-IT" sz="1800" dirty="0"/>
              <a:t>Ottavia M. Epifania, Pasquale Anselmi,  &amp; Egidio Robusto</a:t>
            </a:r>
            <a:r>
              <a:rPr lang="it-IT" sz="1800"/>
              <a:t>, University </a:t>
            </a:r>
            <a:r>
              <a:rPr lang="it-IT" sz="1800" dirty="0"/>
              <a:t>of Padova</a:t>
            </a:r>
            <a:endParaRPr sz="1800" dirty="0"/>
          </a:p>
        </p:txBody>
      </p:sp>
      <p:sp>
        <p:nvSpPr>
          <p:cNvPr id="140" name="Complete the template by adding arguments to fluidPage() and a body to the server function."/>
          <p:cNvSpPr txBox="1"/>
          <p:nvPr/>
        </p:nvSpPr>
        <p:spPr>
          <a:xfrm>
            <a:off x="5890097" y="1215659"/>
            <a:ext cx="4351304" cy="2610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lvl="1" indent="0">
              <a:lnSpc>
                <a:spcPct val="80000"/>
              </a:lnSpc>
              <a:spcBef>
                <a:spcPts val="0"/>
              </a:spcBef>
              <a:defRPr sz="2500" b="0">
                <a:solidFill>
                  <a:srgbClr val="5589C5"/>
                </a:solidFill>
              </a:defRPr>
            </a:pPr>
            <a:r>
              <a:rPr lang="it-IT" sz="1200" dirty="0" err="1"/>
              <a:t>Appereance</a:t>
            </a:r>
            <a:r>
              <a:rPr lang="it-IT" sz="1200" dirty="0"/>
              <a:t> &amp; Input </a:t>
            </a:r>
            <a:endParaRPr sz="1200" dirty="0"/>
          </a:p>
        </p:txBody>
      </p:sp>
      <p:sp>
        <p:nvSpPr>
          <p:cNvPr id="191" name="Line"/>
          <p:cNvSpPr/>
          <p:nvPr/>
        </p:nvSpPr>
        <p:spPr>
          <a:xfrm>
            <a:off x="3610542" y="1118971"/>
            <a:ext cx="6654801"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92"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93" name="Basics"/>
          <p:cNvSpPr txBox="1"/>
          <p:nvPr/>
        </p:nvSpPr>
        <p:spPr>
          <a:xfrm>
            <a:off x="306210" y="1169536"/>
            <a:ext cx="3092193" cy="277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5589C5"/>
                </a:solidFill>
              </a:defRPr>
            </a:pPr>
            <a:r>
              <a:rPr lang="it-IT" sz="2000" dirty="0"/>
              <a:t>The </a:t>
            </a:r>
            <a:r>
              <a:rPr lang="it-IT" sz="2000" dirty="0" err="1"/>
              <a:t>Implicit</a:t>
            </a:r>
            <a:r>
              <a:rPr lang="it-IT" sz="2000" dirty="0"/>
              <a:t> Association Test</a:t>
            </a:r>
            <a:endParaRPr sz="2000" dirty="0"/>
          </a:p>
        </p:txBody>
      </p:sp>
      <p:sp>
        <p:nvSpPr>
          <p:cNvPr id="194" name="Building an App"/>
          <p:cNvSpPr txBox="1"/>
          <p:nvPr/>
        </p:nvSpPr>
        <p:spPr>
          <a:xfrm>
            <a:off x="3724265" y="1138085"/>
            <a:ext cx="1476366"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5589C5"/>
                </a:solidFill>
              </a:defRPr>
            </a:pPr>
            <a:r>
              <a:rPr lang="it-IT" dirty="0" err="1"/>
              <a:t>DscoreApp</a:t>
            </a:r>
            <a:endParaRPr dirty="0"/>
          </a:p>
        </p:txBody>
      </p:sp>
      <p:sp>
        <p:nvSpPr>
          <p:cNvPr id="196" name="Line"/>
          <p:cNvSpPr/>
          <p:nvPr/>
        </p:nvSpPr>
        <p:spPr>
          <a:xfrm flipV="1">
            <a:off x="319232" y="1104899"/>
            <a:ext cx="3075055" cy="2"/>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00" name="RStudio® is a trademark of RStudio, Inc.  •  CC BY SA RStudio •  info@rstudio.com  •  844-448-1212 • rstudio.com •  Learn more at shiny.rstudio.com  •  shiny  0.12.0  •  Updated: 2016-01"/>
          <p:cNvSpPr txBox="1"/>
          <p:nvPr/>
        </p:nvSpPr>
        <p:spPr>
          <a:xfrm>
            <a:off x="2353572" y="10285578"/>
            <a:ext cx="11322666" cy="3595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it-IT" dirty="0" err="1"/>
              <a:t>Any</a:t>
            </a:r>
            <a:r>
              <a:rPr lang="it-IT" dirty="0"/>
              <a:t> bugs, </a:t>
            </a:r>
            <a:r>
              <a:rPr lang="it-IT" dirty="0" err="1"/>
              <a:t>problems</a:t>
            </a:r>
            <a:r>
              <a:rPr lang="it-IT" dirty="0"/>
              <a:t>, or just a </a:t>
            </a:r>
            <a:r>
              <a:rPr lang="it-IT" dirty="0" err="1"/>
              <a:t>question</a:t>
            </a:r>
            <a:r>
              <a:rPr lang="it-IT" dirty="0"/>
              <a:t>? Report </a:t>
            </a:r>
            <a:r>
              <a:rPr lang="it-IT" dirty="0" err="1"/>
              <a:t>them</a:t>
            </a:r>
            <a:r>
              <a:rPr lang="it-IT" dirty="0"/>
              <a:t> </a:t>
            </a:r>
            <a:r>
              <a:rPr lang="it-IT" dirty="0" err="1"/>
              <a:t>here</a:t>
            </a:r>
            <a:r>
              <a:rPr lang="it-IT" dirty="0"/>
              <a:t>:  </a:t>
            </a:r>
            <a:r>
              <a:rPr lang="it-IT" sz="900" b="0" dirty="0">
                <a:hlinkClick r:id="rId2"/>
              </a:rPr>
              <a:t>https://github.com/OttaviaE/DscoreApp/issues</a:t>
            </a:r>
            <a:endParaRPr lang="it-IT" sz="900" b="0" dirty="0"/>
          </a:p>
          <a:p>
            <a:pPr algn="r">
              <a:lnSpc>
                <a:spcPct val="90000"/>
              </a:lnSpc>
              <a:spcBef>
                <a:spcPts val="0"/>
              </a:spcBef>
              <a:defRPr sz="900" b="0">
                <a:solidFill>
                  <a:srgbClr val="000000"/>
                </a:solidFill>
              </a:defRPr>
            </a:pPr>
            <a:r>
              <a:rPr lang="it-IT" dirty="0"/>
              <a:t>marinaottavia.epifania@phd.unipd.it</a:t>
            </a:r>
            <a:endParaRPr dirty="0"/>
          </a:p>
        </p:txBody>
      </p:sp>
      <p:sp>
        <p:nvSpPr>
          <p:cNvPr id="202" name="A Shiny app is a web page (UI) connected to a computer running a live R session (Server)"/>
          <p:cNvSpPr txBox="1"/>
          <p:nvPr/>
        </p:nvSpPr>
        <p:spPr>
          <a:xfrm>
            <a:off x="299598" y="1450159"/>
            <a:ext cx="3135956" cy="160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b="0">
                <a:solidFill>
                  <a:srgbClr val="000000"/>
                </a:solidFill>
              </a:defRPr>
            </a:pPr>
            <a:r>
              <a:rPr lang="en-US" dirty="0"/>
              <a:t>The Implicit Association Test (Greenwald et al., 1998) is one of the most commonly used measures for the implicit assessment of attitudes and preferences. It is based on the speed and accuracy with which stimuli representing four different categories (two contrasting objects and positive and negative attributes) are sorted in their belonging category by means of two response keys.</a:t>
            </a:r>
            <a:endParaRPr dirty="0"/>
          </a:p>
        </p:txBody>
      </p:sp>
      <mc:AlternateContent xmlns:mc="http://schemas.openxmlformats.org/markup-compatibility/2006" xmlns:a14="http://schemas.microsoft.com/office/drawing/2010/main">
        <mc:Choice Requires="a14">
          <p:sp>
            <p:nvSpPr>
              <p:cNvPr id="209" name="ui - nested R functions that assemble an HTML user interface for your app…"/>
              <p:cNvSpPr txBox="1"/>
              <p:nvPr/>
            </p:nvSpPr>
            <p:spPr>
              <a:xfrm>
                <a:off x="242038" y="5489524"/>
                <a:ext cx="3135956" cy="2435842"/>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54570" tIns="54570" rIns="54570" bIns="54570" anchor="ctr">
                <a:spAutoFit/>
              </a:bodyPr>
              <a:lstStyle/>
              <a:p>
                <a:pPr>
                  <a:lnSpc>
                    <a:spcPct val="80000"/>
                  </a:lnSpc>
                  <a:spcBef>
                    <a:spcPts val="1000"/>
                  </a:spcBef>
                  <a:buSzPct val="173000"/>
                  <a:defRPr b="0">
                    <a:solidFill>
                      <a:srgbClr val="000000"/>
                    </a:solidFill>
                    <a:latin typeface="+mj-lt"/>
                    <a:ea typeface="+mj-ea"/>
                    <a:cs typeface="+mj-cs"/>
                    <a:sym typeface="Source Sans Pro Light"/>
                  </a:defRPr>
                </a:pPr>
                <a:r>
                  <a:rPr lang="it-IT" b="1" dirty="0">
                    <a:latin typeface="+mn-lt"/>
                    <a:ea typeface="+mn-ea"/>
                    <a:cs typeface="+mn-cs"/>
                    <a:sym typeface="Source Sans Pro"/>
                  </a:rPr>
                  <a:t>Core Procedure:</a:t>
                </a:r>
              </a:p>
              <a:p>
                <a:pPr marL="139700" indent="-139700">
                  <a:lnSpc>
                    <a:spcPct val="80000"/>
                  </a:lnSpc>
                  <a:spcBef>
                    <a:spcPts val="1000"/>
                  </a:spcBef>
                  <a:buSzPct val="173000"/>
                  <a:buChar char="•"/>
                  <a:defRPr b="0">
                    <a:solidFill>
                      <a:srgbClr val="000000"/>
                    </a:solidFill>
                    <a:latin typeface="+mj-lt"/>
                    <a:ea typeface="+mj-ea"/>
                    <a:cs typeface="+mj-cs"/>
                    <a:sym typeface="Source Sans Pro Light"/>
                  </a:defRPr>
                </a:pPr>
                <a:r>
                  <a:rPr lang="it-IT" b="1" dirty="0">
                    <a:latin typeface="+mn-lt"/>
                    <a:ea typeface="+mn-ea"/>
                    <a:cs typeface="+mn-cs"/>
                    <a:sym typeface="Source Sans Pro"/>
                  </a:rPr>
                  <a:t>Compute </a:t>
                </a:r>
                <a:r>
                  <a:rPr lang="it-IT" b="1" i="1" dirty="0">
                    <a:latin typeface="+mn-lt"/>
                    <a:ea typeface="+mn-ea"/>
                    <a:cs typeface="+mn-cs"/>
                    <a:sym typeface="Source Sans Pro"/>
                  </a:rPr>
                  <a:t>D-score </a:t>
                </a:r>
                <a:r>
                  <a:rPr lang="it-IT" i="1" dirty="0"/>
                  <a:t> </a:t>
                </a:r>
                <a:r>
                  <a:rPr lang="it-IT" dirty="0"/>
                  <a:t>for </a:t>
                </a:r>
                <a:r>
                  <a:rPr lang="it-IT" dirty="0" err="1"/>
                  <a:t>practice</a:t>
                </a:r>
                <a:r>
                  <a:rPr lang="it-IT" dirty="0"/>
                  <a:t>  </a:t>
                </a:r>
                <a:r>
                  <a:rPr lang="it-IT" dirty="0" err="1"/>
                  <a:t>blocks</a:t>
                </a:r>
                <a:r>
                  <a:rPr lang="it-IT" dirty="0"/>
                  <a:t>  (</a:t>
                </a:r>
                <a14:m>
                  <m:oMath xmlns:m="http://schemas.openxmlformats.org/officeDocument/2006/math">
                    <m:sSub>
                      <m:sSubPr>
                        <m:ctrlPr>
                          <a:rPr lang="ar-AE" i="1" smtClean="0">
                            <a:latin typeface="Cambria Math" panose="02040503050406030204" pitchFamily="18" charset="0"/>
                          </a:rPr>
                        </m:ctrlPr>
                      </m:sSubPr>
                      <m:e>
                        <m:r>
                          <a:rPr lang="ar-AE" b="0" i="1" smtClean="0">
                            <a:latin typeface="Cambria Math" panose="02040503050406030204" pitchFamily="18" charset="0"/>
                          </a:rPr>
                          <m:t>𝐷</m:t>
                        </m:r>
                      </m:e>
                      <m:sub>
                        <m:r>
                          <a:rPr lang="it-IT" b="0" i="1" smtClean="0">
                            <a:latin typeface="Cambria Math" panose="02040503050406030204" pitchFamily="18" charset="0"/>
                          </a:rPr>
                          <m:t>𝑝𝑟𝑎𝑐𝑡𝑖𝑐𝑒</m:t>
                        </m:r>
                        <m:r>
                          <a:rPr lang="it-IT" b="0" i="1" smtClean="0">
                            <a:latin typeface="Cambria Math" panose="02040503050406030204" pitchFamily="18" charset="0"/>
                          </a:rPr>
                          <m:t> </m:t>
                        </m:r>
                      </m:sub>
                    </m:sSub>
                    <m:r>
                      <a:rPr lang="it-IT" b="0" i="0" smtClean="0">
                        <a:latin typeface="Cambria Math" panose="02040503050406030204" pitchFamily="18" charset="0"/>
                      </a:rPr>
                      <m:t>=</m:t>
                    </m:r>
                    <m:f>
                      <m:fPr>
                        <m:ctrlPr>
                          <a:rPr lang="it-IT" i="1">
                            <a:latin typeface="Cambria Math" panose="02040503050406030204" pitchFamily="18" charset="0"/>
                          </a:rPr>
                        </m:ctrlPr>
                      </m:fPr>
                      <m:num>
                        <m:sSub>
                          <m:sSubPr>
                            <m:ctrlPr>
                              <a:rPr lang="it-IT" b="0" i="1">
                                <a:solidFill>
                                  <a:srgbClr val="000000"/>
                                </a:solidFill>
                                <a:latin typeface="Cambria Math" panose="02040503050406030204" pitchFamily="18" charset="0"/>
                                <a:sym typeface="Source Sans Pro Light"/>
                              </a:rPr>
                            </m:ctrlPr>
                          </m:sSubPr>
                          <m:e>
                            <m:r>
                              <a:rPr lang="it-IT" b="0" i="1">
                                <a:solidFill>
                                  <a:srgbClr val="000000"/>
                                </a:solidFill>
                                <a:latin typeface="Cambria Math" panose="02040503050406030204" pitchFamily="18" charset="0"/>
                                <a:sym typeface="Source Sans Pro Light"/>
                              </a:rPr>
                              <m:t>𝑀</m:t>
                            </m:r>
                          </m:e>
                          <m:sub>
                            <m:r>
                              <a:rPr lang="it-IT" b="0" i="1">
                                <a:solidFill>
                                  <a:srgbClr val="000000"/>
                                </a:solidFill>
                                <a:latin typeface="Cambria Math" panose="02040503050406030204" pitchFamily="18" charset="0"/>
                                <a:sym typeface="Source Sans Pro Light"/>
                              </a:rPr>
                              <m:t>𝐵</m:t>
                            </m:r>
                            <m:r>
                              <a:rPr lang="it-IT" b="0" i="1">
                                <a:solidFill>
                                  <a:srgbClr val="000000"/>
                                </a:solidFill>
                                <a:latin typeface="Cambria Math" panose="02040503050406030204" pitchFamily="18" charset="0"/>
                                <a:sym typeface="Source Sans Pro Light"/>
                              </a:rPr>
                              <m:t>6</m:t>
                            </m:r>
                          </m:sub>
                        </m:sSub>
                        <m:r>
                          <a:rPr lang="it-IT" b="0" i="1">
                            <a:solidFill>
                              <a:srgbClr val="000000"/>
                            </a:solidFill>
                            <a:latin typeface="Cambria Math" panose="02040503050406030204" pitchFamily="18" charset="0"/>
                            <a:sym typeface="Source Sans Pro Light"/>
                          </a:rPr>
                          <m:t>−</m:t>
                        </m:r>
                        <m:sSub>
                          <m:sSubPr>
                            <m:ctrlPr>
                              <a:rPr lang="it-IT" b="0" i="1">
                                <a:solidFill>
                                  <a:srgbClr val="000000"/>
                                </a:solidFill>
                                <a:latin typeface="Cambria Math" panose="02040503050406030204" pitchFamily="18" charset="0"/>
                                <a:sym typeface="Source Sans Pro Light"/>
                              </a:rPr>
                            </m:ctrlPr>
                          </m:sSubPr>
                          <m:e>
                            <m:r>
                              <a:rPr lang="it-IT" b="0" i="1">
                                <a:solidFill>
                                  <a:srgbClr val="000000"/>
                                </a:solidFill>
                                <a:latin typeface="Cambria Math" panose="02040503050406030204" pitchFamily="18" charset="0"/>
                                <a:sym typeface="Source Sans Pro Light"/>
                              </a:rPr>
                              <m:t>𝑀</m:t>
                            </m:r>
                          </m:e>
                          <m:sub>
                            <m:r>
                              <a:rPr lang="it-IT" b="0" i="1">
                                <a:solidFill>
                                  <a:srgbClr val="000000"/>
                                </a:solidFill>
                                <a:latin typeface="Cambria Math" panose="02040503050406030204" pitchFamily="18" charset="0"/>
                                <a:sym typeface="Source Sans Pro Light"/>
                              </a:rPr>
                              <m:t>𝐵</m:t>
                            </m:r>
                            <m:r>
                              <a:rPr lang="it-IT" b="0" i="1">
                                <a:solidFill>
                                  <a:srgbClr val="000000"/>
                                </a:solidFill>
                                <a:latin typeface="Cambria Math" panose="02040503050406030204" pitchFamily="18" charset="0"/>
                                <a:sym typeface="Source Sans Pro Light"/>
                              </a:rPr>
                              <m:t>3</m:t>
                            </m:r>
                          </m:sub>
                        </m:sSub>
                      </m:num>
                      <m:den>
                        <m:sSub>
                          <m:sSubPr>
                            <m:ctrlPr>
                              <a:rPr lang="it-IT" b="0" i="1">
                                <a:solidFill>
                                  <a:srgbClr val="000000"/>
                                </a:solidFill>
                                <a:latin typeface="Cambria Math" panose="02040503050406030204" pitchFamily="18" charset="0"/>
                                <a:sym typeface="Source Sans Pro Light"/>
                              </a:rPr>
                            </m:ctrlPr>
                          </m:sSubPr>
                          <m:e>
                            <m:r>
                              <m:rPr>
                                <m:sty m:val="p"/>
                              </m:rPr>
                              <a:rPr lang="it-IT" b="0">
                                <a:solidFill>
                                  <a:srgbClr val="000000"/>
                                </a:solidFill>
                                <a:latin typeface="Cambria Math" panose="02040503050406030204" pitchFamily="18" charset="0"/>
                                <a:sym typeface="Source Sans Pro Light"/>
                              </a:rPr>
                              <m:t>sd</m:t>
                            </m:r>
                          </m:e>
                          <m:sub>
                            <m:r>
                              <m:rPr>
                                <m:sty m:val="p"/>
                              </m:rPr>
                              <a:rPr lang="it-IT" b="0">
                                <a:solidFill>
                                  <a:srgbClr val="000000"/>
                                </a:solidFill>
                                <a:latin typeface="Cambria Math" panose="02040503050406030204" pitchFamily="18" charset="0"/>
                                <a:sym typeface="Source Sans Pro Light"/>
                              </a:rPr>
                              <m:t>B</m:t>
                            </m:r>
                            <m:r>
                              <a:rPr lang="it-IT" b="0">
                                <a:solidFill>
                                  <a:srgbClr val="000000"/>
                                </a:solidFill>
                                <a:latin typeface="Cambria Math" panose="02040503050406030204" pitchFamily="18" charset="0"/>
                                <a:sym typeface="Source Sans Pro Light"/>
                              </a:rPr>
                              <m:t>6</m:t>
                            </m:r>
                            <m:r>
                              <a:rPr lang="it-IT" b="0">
                                <a:solidFill>
                                  <a:srgbClr val="000000"/>
                                </a:solidFill>
                                <a:latin typeface="Cambria Math" panose="02040503050406030204" pitchFamily="18" charset="0"/>
                                <a:sym typeface="Source Sans Pro Light"/>
                              </a:rPr>
                              <m:t>, </m:t>
                            </m:r>
                            <m:r>
                              <m:rPr>
                                <m:sty m:val="p"/>
                              </m:rPr>
                              <a:rPr lang="it-IT" b="0">
                                <a:solidFill>
                                  <a:srgbClr val="000000"/>
                                </a:solidFill>
                                <a:latin typeface="Cambria Math" panose="02040503050406030204" pitchFamily="18" charset="0"/>
                                <a:sym typeface="Source Sans Pro Light"/>
                              </a:rPr>
                              <m:t>B</m:t>
                            </m:r>
                            <m:r>
                              <a:rPr lang="it-IT" b="0">
                                <a:solidFill>
                                  <a:srgbClr val="000000"/>
                                </a:solidFill>
                                <a:latin typeface="Cambria Math" panose="02040503050406030204" pitchFamily="18" charset="0"/>
                                <a:sym typeface="Source Sans Pro Light"/>
                              </a:rPr>
                              <m:t>3</m:t>
                            </m:r>
                          </m:sub>
                        </m:sSub>
                      </m:den>
                    </m:f>
                  </m:oMath>
                </a14:m>
                <a:r>
                  <a:rPr lang="it-IT" dirty="0">
                    <a:latin typeface="+mn-lt"/>
                    <a:ea typeface="+mn-ea"/>
                    <a:cs typeface="+mn-cs"/>
                    <a:sym typeface="Source Sans Pro"/>
                  </a:rPr>
                  <a:t>)</a:t>
                </a:r>
                <a:endParaRPr lang="ar-AE" dirty="0">
                  <a:latin typeface="+mn-lt"/>
                  <a:ea typeface="+mn-ea"/>
                  <a:cs typeface="+mn-cs"/>
                  <a:sym typeface="Source Sans Pro"/>
                </a:endParaRPr>
              </a:p>
              <a:p>
                <a:pPr marL="139700" indent="-139700">
                  <a:lnSpc>
                    <a:spcPct val="90000"/>
                  </a:lnSpc>
                  <a:spcBef>
                    <a:spcPts val="1000"/>
                  </a:spcBef>
                  <a:buSzPct val="173000"/>
                  <a:buChar char="•"/>
                  <a:defRPr b="0">
                    <a:solidFill>
                      <a:srgbClr val="000000"/>
                    </a:solidFill>
                    <a:latin typeface="+mj-lt"/>
                    <a:ea typeface="+mj-ea"/>
                    <a:cs typeface="+mj-cs"/>
                    <a:sym typeface="Source Sans Pro Light"/>
                  </a:defRPr>
                </a:pPr>
                <a:r>
                  <a:rPr lang="it-IT" b="1" dirty="0">
                    <a:latin typeface="+mn-lt"/>
                    <a:ea typeface="+mn-ea"/>
                    <a:cs typeface="+mn-cs"/>
                    <a:sym typeface="Source Sans Pro"/>
                  </a:rPr>
                  <a:t>Compute </a:t>
                </a:r>
                <a:r>
                  <a:rPr lang="it-IT" b="1" i="1" dirty="0">
                    <a:latin typeface="+mn-lt"/>
                    <a:ea typeface="+mn-ea"/>
                    <a:cs typeface="+mn-cs"/>
                    <a:sym typeface="Source Sans Pro"/>
                  </a:rPr>
                  <a:t>D-score </a:t>
                </a:r>
                <a:r>
                  <a:rPr lang="it-IT" b="0" dirty="0">
                    <a:latin typeface="+mn-lt"/>
                    <a:ea typeface="+mn-ea"/>
                    <a:cs typeface="+mn-cs"/>
                    <a:sym typeface="Source Sans Pro"/>
                  </a:rPr>
                  <a:t>for test </a:t>
                </a:r>
                <a:r>
                  <a:rPr lang="it-IT" b="0" dirty="0" err="1">
                    <a:latin typeface="+mn-lt"/>
                    <a:ea typeface="+mn-ea"/>
                    <a:cs typeface="+mn-cs"/>
                    <a:sym typeface="Source Sans Pro"/>
                  </a:rPr>
                  <a:t>blocks</a:t>
                </a:r>
                <a:r>
                  <a:rPr lang="it-IT" b="0" dirty="0">
                    <a:latin typeface="+mn-lt"/>
                    <a:ea typeface="+mn-ea"/>
                    <a:cs typeface="+mn-cs"/>
                    <a:sym typeface="Source Sans Pro"/>
                  </a:rPr>
                  <a:t> (</a:t>
                </a:r>
                <a14:m>
                  <m:oMath xmlns:m="http://schemas.openxmlformats.org/officeDocument/2006/math">
                    <m:sSub>
                      <m:sSubPr>
                        <m:ctrlPr>
                          <a:rPr lang="ar-AE" b="0" i="1">
                            <a:solidFill>
                              <a:srgbClr val="000000"/>
                            </a:solidFill>
                            <a:latin typeface="Cambria Math" panose="02040503050406030204" pitchFamily="18" charset="0"/>
                            <a:sym typeface="Source Sans Pro Light"/>
                          </a:rPr>
                        </m:ctrlPr>
                      </m:sSubPr>
                      <m:e>
                        <m:r>
                          <a:rPr lang="ar-AE" b="0" i="1">
                            <a:solidFill>
                              <a:srgbClr val="000000"/>
                            </a:solidFill>
                            <a:latin typeface="Cambria Math" panose="02040503050406030204" pitchFamily="18" charset="0"/>
                            <a:sym typeface="Source Sans Pro Light"/>
                          </a:rPr>
                          <m:t>𝐷</m:t>
                        </m:r>
                      </m:e>
                      <m:sub>
                        <m:r>
                          <a:rPr lang="it-IT" b="0" i="1" smtClean="0">
                            <a:solidFill>
                              <a:srgbClr val="000000"/>
                            </a:solidFill>
                            <a:latin typeface="Cambria Math" panose="02040503050406030204" pitchFamily="18" charset="0"/>
                            <a:sym typeface="Source Sans Pro Light"/>
                          </a:rPr>
                          <m:t>𝑡𝑒𝑠𝑡</m:t>
                        </m:r>
                        <m:r>
                          <a:rPr lang="it-IT" b="0" i="1">
                            <a:solidFill>
                              <a:srgbClr val="000000"/>
                            </a:solidFill>
                            <a:latin typeface="Cambria Math" panose="02040503050406030204" pitchFamily="18" charset="0"/>
                            <a:sym typeface="Source Sans Pro Light"/>
                          </a:rPr>
                          <m:t> </m:t>
                        </m:r>
                      </m:sub>
                    </m:sSub>
                    <m:r>
                      <a:rPr lang="it-IT" b="0" i="1" smtClean="0">
                        <a:solidFill>
                          <a:srgbClr val="000000"/>
                        </a:solidFill>
                        <a:latin typeface="Cambria Math" panose="02040503050406030204" pitchFamily="18" charset="0"/>
                        <a:sym typeface="Source Sans Pro Light"/>
                      </a:rPr>
                      <m:t>=</m:t>
                    </m:r>
                    <m:box>
                      <m:boxPr>
                        <m:ctrlPr>
                          <a:rPr lang="it-IT" b="1" i="1" smtClean="0">
                            <a:latin typeface="Cambria Math" panose="02040503050406030204" pitchFamily="18" charset="0"/>
                            <a:ea typeface="+mn-ea"/>
                            <a:cs typeface="+mn-cs"/>
                            <a:sym typeface="Source Sans Pro"/>
                          </a:rPr>
                        </m:ctrlPr>
                      </m:boxPr>
                      <m:e>
                        <m:f>
                          <m:fPr>
                            <m:ctrlPr>
                              <a:rPr lang="it-IT" b="1" i="1" smtClean="0">
                                <a:latin typeface="Cambria Math" panose="02040503050406030204" pitchFamily="18" charset="0"/>
                                <a:ea typeface="+mn-ea"/>
                                <a:cs typeface="+mn-cs"/>
                                <a:sym typeface="Source Sans Pro"/>
                              </a:rPr>
                            </m:ctrlPr>
                          </m:fPr>
                          <m:num>
                            <m:sSub>
                              <m:sSubPr>
                                <m:ctrlPr>
                                  <a:rPr lang="it-IT" b="0" i="1">
                                    <a:solidFill>
                                      <a:srgbClr val="000000"/>
                                    </a:solidFill>
                                    <a:latin typeface="Cambria Math" panose="02040503050406030204" pitchFamily="18" charset="0"/>
                                    <a:sym typeface="Source Sans Pro Light"/>
                                  </a:rPr>
                                </m:ctrlPr>
                              </m:sSubPr>
                              <m:e>
                                <m:r>
                                  <a:rPr lang="it-IT" b="0" i="1">
                                    <a:solidFill>
                                      <a:srgbClr val="000000"/>
                                    </a:solidFill>
                                    <a:latin typeface="Cambria Math" panose="02040503050406030204" pitchFamily="18" charset="0"/>
                                    <a:sym typeface="Source Sans Pro Light"/>
                                  </a:rPr>
                                  <m:t>𝑀</m:t>
                                </m:r>
                              </m:e>
                              <m:sub>
                                <m:r>
                                  <a:rPr lang="it-IT" b="0" i="1">
                                    <a:solidFill>
                                      <a:srgbClr val="000000"/>
                                    </a:solidFill>
                                    <a:latin typeface="Cambria Math" panose="02040503050406030204" pitchFamily="18" charset="0"/>
                                    <a:sym typeface="Source Sans Pro Light"/>
                                  </a:rPr>
                                  <m:t>𝐵</m:t>
                                </m:r>
                                <m:r>
                                  <a:rPr lang="it-IT" b="0" i="1" smtClean="0">
                                    <a:solidFill>
                                      <a:srgbClr val="000000"/>
                                    </a:solidFill>
                                    <a:latin typeface="Cambria Math" panose="02040503050406030204" pitchFamily="18" charset="0"/>
                                    <a:sym typeface="Source Sans Pro Light"/>
                                  </a:rPr>
                                  <m:t>7</m:t>
                                </m:r>
                              </m:sub>
                            </m:sSub>
                            <m:r>
                              <a:rPr lang="it-IT" b="0" i="1">
                                <a:solidFill>
                                  <a:srgbClr val="000000"/>
                                </a:solidFill>
                                <a:latin typeface="Cambria Math" panose="02040503050406030204" pitchFamily="18" charset="0"/>
                                <a:sym typeface="Source Sans Pro Light"/>
                              </a:rPr>
                              <m:t>−</m:t>
                            </m:r>
                            <m:sSub>
                              <m:sSubPr>
                                <m:ctrlPr>
                                  <a:rPr lang="it-IT" b="0" i="1">
                                    <a:solidFill>
                                      <a:srgbClr val="000000"/>
                                    </a:solidFill>
                                    <a:latin typeface="Cambria Math" panose="02040503050406030204" pitchFamily="18" charset="0"/>
                                    <a:sym typeface="Source Sans Pro Light"/>
                                  </a:rPr>
                                </m:ctrlPr>
                              </m:sSubPr>
                              <m:e>
                                <m:r>
                                  <a:rPr lang="it-IT" b="0" i="1">
                                    <a:solidFill>
                                      <a:srgbClr val="000000"/>
                                    </a:solidFill>
                                    <a:latin typeface="Cambria Math" panose="02040503050406030204" pitchFamily="18" charset="0"/>
                                    <a:sym typeface="Source Sans Pro Light"/>
                                  </a:rPr>
                                  <m:t>𝑀</m:t>
                                </m:r>
                              </m:e>
                              <m:sub>
                                <m:r>
                                  <a:rPr lang="it-IT" b="0" i="1">
                                    <a:solidFill>
                                      <a:srgbClr val="000000"/>
                                    </a:solidFill>
                                    <a:latin typeface="Cambria Math" panose="02040503050406030204" pitchFamily="18" charset="0"/>
                                    <a:sym typeface="Source Sans Pro Light"/>
                                  </a:rPr>
                                  <m:t>𝐵</m:t>
                                </m:r>
                                <m:r>
                                  <a:rPr lang="it-IT" b="0" i="1" smtClean="0">
                                    <a:solidFill>
                                      <a:srgbClr val="000000"/>
                                    </a:solidFill>
                                    <a:latin typeface="Cambria Math" panose="02040503050406030204" pitchFamily="18" charset="0"/>
                                    <a:sym typeface="Source Sans Pro Light"/>
                                  </a:rPr>
                                  <m:t>4</m:t>
                                </m:r>
                              </m:sub>
                            </m:sSub>
                          </m:num>
                          <m:den>
                            <m:sSub>
                              <m:sSubPr>
                                <m:ctrlPr>
                                  <a:rPr lang="it-IT" i="1">
                                    <a:latin typeface="Cambria Math" panose="02040503050406030204" pitchFamily="18" charset="0"/>
                                  </a:rPr>
                                </m:ctrlPr>
                              </m:sSubPr>
                              <m:e>
                                <m:r>
                                  <m:rPr>
                                    <m:sty m:val="p"/>
                                  </m:rPr>
                                  <a:rPr lang="it-IT" i="0">
                                    <a:latin typeface="Cambria Math" panose="02040503050406030204" pitchFamily="18" charset="0"/>
                                  </a:rPr>
                                  <m:t>sd</m:t>
                                </m:r>
                              </m:e>
                              <m:sub>
                                <m:r>
                                  <m:rPr>
                                    <m:sty m:val="p"/>
                                  </m:rPr>
                                  <a:rPr lang="it-IT" i="0">
                                    <a:latin typeface="Cambria Math" panose="02040503050406030204" pitchFamily="18" charset="0"/>
                                  </a:rPr>
                                  <m:t>B</m:t>
                                </m:r>
                                <m:r>
                                  <a:rPr lang="it-IT" b="0" i="0" smtClean="0">
                                    <a:latin typeface="Cambria Math" panose="02040503050406030204" pitchFamily="18" charset="0"/>
                                  </a:rPr>
                                  <m:t>7</m:t>
                                </m:r>
                                <m:r>
                                  <a:rPr lang="it-IT" i="0">
                                    <a:latin typeface="Cambria Math" panose="02040503050406030204" pitchFamily="18" charset="0"/>
                                  </a:rPr>
                                  <m:t>, </m:t>
                                </m:r>
                                <m:r>
                                  <m:rPr>
                                    <m:sty m:val="p"/>
                                  </m:rPr>
                                  <a:rPr lang="it-IT" i="0">
                                    <a:latin typeface="Cambria Math" panose="02040503050406030204" pitchFamily="18" charset="0"/>
                                  </a:rPr>
                                  <m:t>B</m:t>
                                </m:r>
                                <m:r>
                                  <a:rPr lang="it-IT" b="0" i="0" smtClean="0">
                                    <a:latin typeface="Cambria Math" panose="02040503050406030204" pitchFamily="18" charset="0"/>
                                  </a:rPr>
                                  <m:t>4</m:t>
                                </m:r>
                              </m:sub>
                            </m:sSub>
                          </m:den>
                        </m:f>
                      </m:e>
                    </m:box>
                  </m:oMath>
                </a14:m>
                <a:r>
                  <a:rPr lang="it-IT" dirty="0">
                    <a:latin typeface="+mn-lt"/>
                    <a:ea typeface="+mn-ea"/>
                    <a:cs typeface="+mn-cs"/>
                    <a:sym typeface="Source Sans Pro"/>
                  </a:rPr>
                  <a:t>)</a:t>
                </a:r>
              </a:p>
              <a:p>
                <a:pPr marL="139700" indent="-139700">
                  <a:lnSpc>
                    <a:spcPct val="90000"/>
                  </a:lnSpc>
                  <a:spcBef>
                    <a:spcPts val="300"/>
                  </a:spcBef>
                  <a:buSzPct val="173000"/>
                  <a:buChar char="•"/>
                  <a:defRPr b="0">
                    <a:solidFill>
                      <a:srgbClr val="000000"/>
                    </a:solidFill>
                    <a:latin typeface="+mj-lt"/>
                    <a:ea typeface="+mj-ea"/>
                    <a:cs typeface="+mj-cs"/>
                    <a:sym typeface="Source Sans Pro Light"/>
                  </a:defRPr>
                </a:pPr>
                <a:r>
                  <a:rPr lang="it-IT" b="1" dirty="0">
                    <a:latin typeface="+mn-lt"/>
                    <a:ea typeface="+mn-ea"/>
                    <a:cs typeface="+mn-cs"/>
                    <a:sym typeface="Source Sans Pro"/>
                  </a:rPr>
                  <a:t>Compute </a:t>
                </a:r>
                <a:r>
                  <a:rPr lang="it-IT" b="0" i="1" dirty="0">
                    <a:latin typeface="+mn-lt"/>
                    <a:ea typeface="+mn-ea"/>
                    <a:cs typeface="+mn-cs"/>
                    <a:sym typeface="Source Sans Pro"/>
                  </a:rPr>
                  <a:t>D-score</a:t>
                </a:r>
                <a:r>
                  <a:rPr lang="it-IT" dirty="0">
                    <a:latin typeface="+mn-lt"/>
                    <a:ea typeface="+mn-ea"/>
                    <a:cs typeface="+mn-cs"/>
                    <a:sym typeface="Source Sans Pro"/>
                  </a:rPr>
                  <a:t> = </a:t>
                </a:r>
                <a14:m>
                  <m:oMath xmlns:m="http://schemas.openxmlformats.org/officeDocument/2006/math">
                    <m:f>
                      <m:fPr>
                        <m:ctrlPr>
                          <a:rPr lang="it-IT" i="1" smtClean="0">
                            <a:solidFill>
                              <a:srgbClr val="000000"/>
                            </a:solidFill>
                            <a:latin typeface="Cambria Math" panose="02040503050406030204" pitchFamily="18" charset="0"/>
                            <a:sym typeface="Source Sans Pro Light"/>
                          </a:rPr>
                        </m:ctrlPr>
                      </m:fPr>
                      <m:num>
                        <m:sSub>
                          <m:sSubPr>
                            <m:ctrlPr>
                              <a:rPr lang="it-IT" b="0" i="1">
                                <a:solidFill>
                                  <a:srgbClr val="000000"/>
                                </a:solidFill>
                                <a:latin typeface="Cambria Math" panose="02040503050406030204" pitchFamily="18" charset="0"/>
                                <a:sym typeface="Source Sans Pro Light"/>
                              </a:rPr>
                            </m:ctrlPr>
                          </m:sSubPr>
                          <m:e>
                            <m:r>
                              <a:rPr lang="it-IT" b="0" i="1">
                                <a:solidFill>
                                  <a:srgbClr val="000000"/>
                                </a:solidFill>
                                <a:latin typeface="Cambria Math" panose="02040503050406030204" pitchFamily="18" charset="0"/>
                                <a:sym typeface="Source Sans Pro Light"/>
                              </a:rPr>
                              <m:t>𝐷</m:t>
                            </m:r>
                          </m:e>
                          <m:sub>
                            <m:r>
                              <a:rPr lang="it-IT" b="0" i="1">
                                <a:solidFill>
                                  <a:srgbClr val="000000"/>
                                </a:solidFill>
                                <a:latin typeface="Cambria Math" panose="02040503050406030204" pitchFamily="18" charset="0"/>
                                <a:sym typeface="Source Sans Pro Light"/>
                              </a:rPr>
                              <m:t>𝑝𝑟𝑎𝑐𝑡𝑖𝑐𝑒</m:t>
                            </m:r>
                          </m:sub>
                        </m:sSub>
                        <m:r>
                          <a:rPr lang="it-IT" b="0" i="1" smtClean="0">
                            <a:solidFill>
                              <a:srgbClr val="000000"/>
                            </a:solidFill>
                            <a:latin typeface="Cambria Math" panose="02040503050406030204" pitchFamily="18" charset="0"/>
                            <a:sym typeface="Source Sans Pro Light"/>
                          </a:rPr>
                          <m:t> + </m:t>
                        </m:r>
                        <m:sSub>
                          <m:sSubPr>
                            <m:ctrlPr>
                              <a:rPr lang="it-IT" b="0" i="1">
                                <a:solidFill>
                                  <a:srgbClr val="000000"/>
                                </a:solidFill>
                                <a:latin typeface="Cambria Math" panose="02040503050406030204" pitchFamily="18" charset="0"/>
                                <a:sym typeface="Source Sans Pro Light"/>
                              </a:rPr>
                            </m:ctrlPr>
                          </m:sSubPr>
                          <m:e>
                            <m:r>
                              <a:rPr lang="it-IT" b="0" i="1">
                                <a:solidFill>
                                  <a:srgbClr val="000000"/>
                                </a:solidFill>
                                <a:latin typeface="Cambria Math" panose="02040503050406030204" pitchFamily="18" charset="0"/>
                                <a:sym typeface="Source Sans Pro Light"/>
                              </a:rPr>
                              <m:t>𝐷</m:t>
                            </m:r>
                          </m:e>
                          <m:sub>
                            <m:r>
                              <a:rPr lang="it-IT" b="0" i="1" smtClean="0">
                                <a:solidFill>
                                  <a:srgbClr val="000000"/>
                                </a:solidFill>
                                <a:latin typeface="Cambria Math" panose="02040503050406030204" pitchFamily="18" charset="0"/>
                                <a:sym typeface="Source Sans Pro Light"/>
                              </a:rPr>
                              <m:t>𝑡𝑒𝑠𝑡</m:t>
                            </m:r>
                          </m:sub>
                        </m:sSub>
                      </m:num>
                      <m:den>
                        <m:r>
                          <a:rPr lang="it-IT" b="0" i="1" smtClean="0">
                            <a:solidFill>
                              <a:srgbClr val="000000"/>
                            </a:solidFill>
                            <a:latin typeface="Cambria Math" panose="02040503050406030204" pitchFamily="18" charset="0"/>
                            <a:sym typeface="Source Sans Pro Light"/>
                          </a:rPr>
                          <m:t>2</m:t>
                        </m:r>
                      </m:den>
                    </m:f>
                  </m:oMath>
                </a14:m>
                <a:endParaRPr lang="it-IT" dirty="0">
                  <a:latin typeface="+mn-lt"/>
                  <a:ea typeface="+mn-ea"/>
                  <a:cs typeface="+mn-cs"/>
                  <a:sym typeface="Source Sans Pro"/>
                </a:endParaRPr>
              </a:p>
              <a:p>
                <a:pPr>
                  <a:lnSpc>
                    <a:spcPct val="90000"/>
                  </a:lnSpc>
                  <a:spcBef>
                    <a:spcPts val="300"/>
                  </a:spcBef>
                  <a:buSzPct val="173000"/>
                  <a:defRPr b="0">
                    <a:solidFill>
                      <a:srgbClr val="000000"/>
                    </a:solidFill>
                    <a:latin typeface="+mj-lt"/>
                    <a:ea typeface="+mj-ea"/>
                    <a:cs typeface="+mj-cs"/>
                    <a:sym typeface="Source Sans Pro Light"/>
                  </a:defRPr>
                </a:pPr>
                <a:r>
                  <a:rPr lang="it-IT" dirty="0"/>
                  <a:t>(Trial &gt; 10,000ms are </a:t>
                </a:r>
                <a:r>
                  <a:rPr lang="it-IT" dirty="0" err="1"/>
                  <a:t>discarded</a:t>
                </a:r>
                <a:r>
                  <a:rPr lang="it-IT" dirty="0"/>
                  <a:t>)</a:t>
                </a:r>
              </a:p>
              <a:p>
                <a:pPr>
                  <a:lnSpc>
                    <a:spcPct val="90000"/>
                  </a:lnSpc>
                  <a:spcBef>
                    <a:spcPts val="300"/>
                  </a:spcBef>
                  <a:buSzPct val="173000"/>
                  <a:defRPr b="0">
                    <a:solidFill>
                      <a:srgbClr val="000000"/>
                    </a:solidFill>
                    <a:latin typeface="+mj-lt"/>
                    <a:ea typeface="+mj-ea"/>
                    <a:cs typeface="+mj-cs"/>
                    <a:sym typeface="Source Sans Pro Light"/>
                  </a:defRPr>
                </a:pPr>
                <a:endParaRPr lang="it-IT" dirty="0"/>
              </a:p>
              <a:p>
                <a:pPr>
                  <a:lnSpc>
                    <a:spcPct val="90000"/>
                  </a:lnSpc>
                  <a:spcBef>
                    <a:spcPts val="300"/>
                  </a:spcBef>
                  <a:buSzPct val="173000"/>
                  <a:defRPr b="0">
                    <a:solidFill>
                      <a:srgbClr val="000000"/>
                    </a:solidFill>
                    <a:latin typeface="+mj-lt"/>
                    <a:ea typeface="+mj-ea"/>
                    <a:cs typeface="+mj-cs"/>
                    <a:sym typeface="Source Sans Pro Light"/>
                  </a:defRPr>
                </a:pPr>
                <a:endParaRPr lang="it-IT" dirty="0"/>
              </a:p>
              <a:p>
                <a:pPr>
                  <a:lnSpc>
                    <a:spcPct val="90000"/>
                  </a:lnSpc>
                  <a:spcBef>
                    <a:spcPts val="300"/>
                  </a:spcBef>
                  <a:buSzPct val="173000"/>
                  <a:defRPr b="0">
                    <a:solidFill>
                      <a:srgbClr val="000000"/>
                    </a:solidFill>
                    <a:latin typeface="+mj-lt"/>
                    <a:ea typeface="+mj-ea"/>
                    <a:cs typeface="+mj-cs"/>
                    <a:sym typeface="Source Sans Pro Light"/>
                  </a:defRPr>
                </a:pPr>
                <a:endParaRPr lang="it-IT" dirty="0">
                  <a:latin typeface="+mn-lt"/>
                  <a:ea typeface="+mn-ea"/>
                  <a:cs typeface="+mn-cs"/>
                  <a:sym typeface="Source Sans Pro"/>
                </a:endParaRPr>
              </a:p>
            </p:txBody>
          </p:sp>
        </mc:Choice>
        <mc:Fallback xmlns="">
          <p:sp>
            <p:nvSpPr>
              <p:cNvPr id="209" name="ui - nested R functions that assemble an HTML user interface for your app…"/>
              <p:cNvSpPr txBox="1">
                <a:spLocks noRot="1" noChangeAspect="1" noMove="1" noResize="1" noEditPoints="1" noAdjustHandles="1" noChangeArrowheads="1" noChangeShapeType="1" noTextEdit="1"/>
              </p:cNvSpPr>
              <p:nvPr/>
            </p:nvSpPr>
            <p:spPr>
              <a:xfrm>
                <a:off x="242038" y="5489524"/>
                <a:ext cx="3135956" cy="2435842"/>
              </a:xfrm>
              <a:prstGeom prst="rect">
                <a:avLst/>
              </a:prstGeom>
              <a:blipFill>
                <a:blip r:embed="rId3"/>
                <a:stretch>
                  <a:fillRect l="-3696" t="-752"/>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it-IT">
                    <a:noFill/>
                  </a:rPr>
                  <a:t> </a:t>
                </a:r>
              </a:p>
            </p:txBody>
          </p:sp>
        </mc:Fallback>
      </mc:AlternateContent>
      <p:sp>
        <p:nvSpPr>
          <p:cNvPr id="211" name="APP TEMPLATE"/>
          <p:cNvSpPr txBox="1"/>
          <p:nvPr/>
        </p:nvSpPr>
        <p:spPr>
          <a:xfrm>
            <a:off x="320235" y="3026254"/>
            <a:ext cx="929742" cy="210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r>
              <a:rPr lang="it-IT" dirty="0"/>
              <a:t>IAT </a:t>
            </a:r>
            <a:r>
              <a:rPr lang="it-IT" dirty="0" err="1"/>
              <a:t>Structure</a:t>
            </a:r>
            <a:endParaRPr dirty="0"/>
          </a:p>
        </p:txBody>
      </p:sp>
      <p:sp>
        <p:nvSpPr>
          <p:cNvPr id="219" name="works…"/>
          <p:cNvSpPr txBox="1"/>
          <p:nvPr/>
        </p:nvSpPr>
        <p:spPr>
          <a:xfrm>
            <a:off x="6958144" y="7223053"/>
            <a:ext cx="479601" cy="3733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p>
            <a:pPr algn="ctr">
              <a:lnSpc>
                <a:spcPct val="60000"/>
              </a:lnSpc>
              <a:spcBef>
                <a:spcPts val="0"/>
              </a:spcBef>
              <a:defRPr sz="1000" b="0">
                <a:solidFill>
                  <a:srgbClr val="FFFFFF"/>
                </a:solidFill>
                <a:latin typeface="Source Sans Pro Semibold"/>
                <a:ea typeface="Source Sans Pro Semibold"/>
                <a:cs typeface="Source Sans Pro Semibold"/>
                <a:sym typeface="Source Sans Pro Semibold"/>
              </a:defRPr>
            </a:pPr>
            <a:r>
              <a:t>works</a:t>
            </a:r>
          </a:p>
          <a:p>
            <a:pPr algn="ctr">
              <a:lnSpc>
                <a:spcPct val="60000"/>
              </a:lnSpc>
              <a:spcBef>
                <a:spcPts val="0"/>
              </a:spcBef>
              <a:defRPr sz="1000" b="0">
                <a:solidFill>
                  <a:srgbClr val="FFFFFF"/>
                </a:solidFill>
                <a:latin typeface="Source Sans Pro Semibold"/>
                <a:ea typeface="Source Sans Pro Semibold"/>
                <a:cs typeface="Source Sans Pro Semibold"/>
                <a:sym typeface="Source Sans Pro Semibold"/>
              </a:defRPr>
            </a:pPr>
            <a:r>
              <a:t>with</a:t>
            </a:r>
          </a:p>
        </p:txBody>
      </p:sp>
      <p:pic>
        <p:nvPicPr>
          <p:cNvPr id="223" name="Image" descr="Image"/>
          <p:cNvPicPr>
            <a:picLocks noChangeAspect="1"/>
          </p:cNvPicPr>
          <p:nvPr/>
        </p:nvPicPr>
        <p:blipFill>
          <a:blip r:embed="rId4">
            <a:extLst/>
          </a:blip>
          <a:stretch>
            <a:fillRect/>
          </a:stretch>
        </p:blipFill>
        <p:spPr>
          <a:xfrm>
            <a:off x="238823" y="9978474"/>
            <a:ext cx="1754521" cy="616478"/>
          </a:xfrm>
          <a:prstGeom prst="rect">
            <a:avLst/>
          </a:prstGeom>
          <a:ln w="12700">
            <a:miter lim="400000"/>
          </a:ln>
        </p:spPr>
      </p:pic>
      <p:pic>
        <p:nvPicPr>
          <p:cNvPr id="253" name="shiny.png" descr="shiny.png">
            <a:extLst>
              <a:ext uri="{FF2B5EF4-FFF2-40B4-BE49-F238E27FC236}">
                <a16:creationId xmlns:a16="http://schemas.microsoft.com/office/drawing/2014/main" id="{25C2A4D2-AD44-49D6-969F-118AB53A3415}"/>
              </a:ext>
            </a:extLst>
          </p:cNvPr>
          <p:cNvPicPr>
            <a:picLocks noChangeAspect="1"/>
          </p:cNvPicPr>
          <p:nvPr/>
        </p:nvPicPr>
        <p:blipFill>
          <a:blip r:embed="rId5">
            <a:extLst/>
          </a:blip>
          <a:stretch>
            <a:fillRect/>
          </a:stretch>
        </p:blipFill>
        <p:spPr>
          <a:xfrm>
            <a:off x="2169704" y="9869477"/>
            <a:ext cx="687858" cy="797205"/>
          </a:xfrm>
          <a:prstGeom prst="rect">
            <a:avLst/>
          </a:prstGeom>
          <a:ln w="12700">
            <a:miter lim="400000"/>
          </a:ln>
        </p:spPr>
      </p:pic>
      <p:pic>
        <p:nvPicPr>
          <p:cNvPr id="3" name="Immagine 2">
            <a:extLst>
              <a:ext uri="{FF2B5EF4-FFF2-40B4-BE49-F238E27FC236}">
                <a16:creationId xmlns:a16="http://schemas.microsoft.com/office/drawing/2014/main" id="{E55086F1-B87E-461F-9AB2-E11AED7D518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404748" y="73758"/>
            <a:ext cx="1334477" cy="1407868"/>
          </a:xfrm>
          <a:prstGeom prst="rect">
            <a:avLst/>
          </a:prstGeom>
        </p:spPr>
      </p:pic>
      <p:sp>
        <p:nvSpPr>
          <p:cNvPr id="254" name="SHARE YOUR APP">
            <a:extLst>
              <a:ext uri="{FF2B5EF4-FFF2-40B4-BE49-F238E27FC236}">
                <a16:creationId xmlns:a16="http://schemas.microsoft.com/office/drawing/2014/main" id="{D93F059E-2B93-49DB-90C8-8F27C4103272}"/>
              </a:ext>
            </a:extLst>
          </p:cNvPr>
          <p:cNvSpPr txBox="1"/>
          <p:nvPr/>
        </p:nvSpPr>
        <p:spPr>
          <a:xfrm>
            <a:off x="357735" y="5311345"/>
            <a:ext cx="772647" cy="210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r>
              <a:rPr lang="it-IT" dirty="0"/>
              <a:t>IAT </a:t>
            </a:r>
            <a:r>
              <a:rPr lang="it-IT" i="1" dirty="0"/>
              <a:t>D-score</a:t>
            </a:r>
            <a:endParaRPr dirty="0"/>
          </a:p>
        </p:txBody>
      </p:sp>
      <p:sp>
        <p:nvSpPr>
          <p:cNvPr id="255" name="Line">
            <a:extLst>
              <a:ext uri="{FF2B5EF4-FFF2-40B4-BE49-F238E27FC236}">
                <a16:creationId xmlns:a16="http://schemas.microsoft.com/office/drawing/2014/main" id="{15581AE4-DFDF-4EA2-AA30-BD6A9E0F4908}"/>
              </a:ext>
            </a:extLst>
          </p:cNvPr>
          <p:cNvSpPr/>
          <p:nvPr/>
        </p:nvSpPr>
        <p:spPr>
          <a:xfrm>
            <a:off x="322222" y="5039576"/>
            <a:ext cx="30314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56" name="ui - nested R functions that assemble an HTML user interface for your app…">
            <a:extLst>
              <a:ext uri="{FF2B5EF4-FFF2-40B4-BE49-F238E27FC236}">
                <a16:creationId xmlns:a16="http://schemas.microsoft.com/office/drawing/2014/main" id="{19B4AD2A-8079-4FB4-9CC4-EB4CD1C997ED}"/>
              </a:ext>
            </a:extLst>
          </p:cNvPr>
          <p:cNvSpPr txBox="1"/>
          <p:nvPr/>
        </p:nvSpPr>
        <p:spPr>
          <a:xfrm>
            <a:off x="247944" y="7331221"/>
            <a:ext cx="3135956" cy="2610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nSpc>
                <a:spcPct val="80000"/>
              </a:lnSpc>
              <a:spcBef>
                <a:spcPts val="1000"/>
              </a:spcBef>
              <a:buSzPct val="173000"/>
              <a:defRPr b="0">
                <a:solidFill>
                  <a:srgbClr val="000000"/>
                </a:solidFill>
                <a:latin typeface="+mj-lt"/>
                <a:ea typeface="+mj-ea"/>
                <a:cs typeface="+mj-cs"/>
                <a:sym typeface="Source Sans Pro Light"/>
              </a:defRPr>
            </a:pPr>
            <a:r>
              <a:rPr lang="it-IT" b="1" dirty="0" err="1">
                <a:latin typeface="+mn-lt"/>
                <a:ea typeface="+mn-ea"/>
                <a:cs typeface="+mn-cs"/>
                <a:sym typeface="Source Sans Pro"/>
              </a:rPr>
              <a:t>Algorithms</a:t>
            </a:r>
            <a:r>
              <a:rPr lang="it-IT" b="1" dirty="0">
                <a:latin typeface="+mn-lt"/>
                <a:ea typeface="+mn-ea"/>
                <a:cs typeface="+mn-cs"/>
                <a:sym typeface="Source Sans Pro"/>
              </a:rPr>
              <a:t>:</a:t>
            </a:r>
          </a:p>
        </p:txBody>
      </p:sp>
      <p:pic>
        <p:nvPicPr>
          <p:cNvPr id="16" name="Immagine 15">
            <a:extLst>
              <a:ext uri="{FF2B5EF4-FFF2-40B4-BE49-F238E27FC236}">
                <a16:creationId xmlns:a16="http://schemas.microsoft.com/office/drawing/2014/main" id="{58DA90DA-D502-41D6-9C67-20AEB5390C87}"/>
              </a:ext>
            </a:extLst>
          </p:cNvPr>
          <p:cNvPicPr>
            <a:picLocks noChangeAspect="1"/>
          </p:cNvPicPr>
          <p:nvPr/>
        </p:nvPicPr>
        <p:blipFill>
          <a:blip r:embed="rId7"/>
          <a:stretch>
            <a:fillRect/>
          </a:stretch>
        </p:blipFill>
        <p:spPr>
          <a:xfrm>
            <a:off x="3688961" y="1649160"/>
            <a:ext cx="9626370" cy="5047230"/>
          </a:xfrm>
          <a:prstGeom prst="rect">
            <a:avLst/>
          </a:prstGeom>
        </p:spPr>
      </p:pic>
      <p:sp>
        <p:nvSpPr>
          <p:cNvPr id="17" name="Fumetto: ovale 16">
            <a:extLst>
              <a:ext uri="{FF2B5EF4-FFF2-40B4-BE49-F238E27FC236}">
                <a16:creationId xmlns:a16="http://schemas.microsoft.com/office/drawing/2014/main" id="{488BF199-4A42-4F75-877D-A4B2BCC8C990}"/>
              </a:ext>
            </a:extLst>
          </p:cNvPr>
          <p:cNvSpPr/>
          <p:nvPr/>
        </p:nvSpPr>
        <p:spPr>
          <a:xfrm>
            <a:off x="4462446" y="1870346"/>
            <a:ext cx="1277451" cy="362711"/>
          </a:xfrm>
          <a:prstGeom prst="wedgeEllipseCallout">
            <a:avLst>
              <a:gd name="adj1" fmla="val -55174"/>
              <a:gd name="adj2" fmla="val 38588"/>
            </a:avLst>
          </a:prstGeom>
          <a:noFill/>
          <a:ln w="19050"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it-IT" sz="1200" b="0" i="0" u="none" strike="noStrike" cap="none" spc="0" normalizeH="0" baseline="0" dirty="0">
                <a:ln>
                  <a:noFill/>
                </a:ln>
                <a:solidFill>
                  <a:srgbClr val="000000"/>
                </a:solidFill>
                <a:effectLst/>
                <a:uFillTx/>
                <a:latin typeface="+mn-lt"/>
                <a:ea typeface="+mn-ea"/>
                <a:cs typeface="+mn-cs"/>
                <a:sym typeface="Source Sans Pro"/>
              </a:rPr>
              <a:t>Toy dataset</a:t>
            </a:r>
          </a:p>
        </p:txBody>
      </p:sp>
      <p:sp>
        <p:nvSpPr>
          <p:cNvPr id="261" name="Fumetto: ovale 260">
            <a:extLst>
              <a:ext uri="{FF2B5EF4-FFF2-40B4-BE49-F238E27FC236}">
                <a16:creationId xmlns:a16="http://schemas.microsoft.com/office/drawing/2014/main" id="{DB3F4750-C55D-4887-8FDF-9D268AEB528B}"/>
              </a:ext>
            </a:extLst>
          </p:cNvPr>
          <p:cNvSpPr/>
          <p:nvPr/>
        </p:nvSpPr>
        <p:spPr>
          <a:xfrm>
            <a:off x="6364027" y="3678774"/>
            <a:ext cx="1667834" cy="362711"/>
          </a:xfrm>
          <a:prstGeom prst="wedgeEllipseCallout">
            <a:avLst>
              <a:gd name="adj1" fmla="val -56260"/>
              <a:gd name="adj2" fmla="val -16325"/>
            </a:avLst>
          </a:prstGeom>
          <a:noFill/>
          <a:ln w="19050"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it-IT" sz="1200" b="0" i="0" u="none" strike="noStrike" cap="none" spc="0" normalizeH="0" baseline="0" dirty="0">
                <a:ln>
                  <a:noFill/>
                </a:ln>
                <a:solidFill>
                  <a:srgbClr val="000000"/>
                </a:solidFill>
                <a:effectLst/>
                <a:uFillTx/>
                <a:latin typeface="+mn-lt"/>
                <a:ea typeface="+mn-ea"/>
                <a:cs typeface="+mn-cs"/>
                <a:sym typeface="Source Sans Pro"/>
              </a:rPr>
              <a:t>IAT </a:t>
            </a:r>
            <a:r>
              <a:rPr kumimoji="0" lang="it-IT" sz="1200" b="0" i="0" u="none" strike="noStrike" cap="none" spc="0" normalizeH="0" baseline="0" dirty="0" err="1">
                <a:ln>
                  <a:noFill/>
                </a:ln>
                <a:solidFill>
                  <a:srgbClr val="000000"/>
                </a:solidFill>
                <a:effectLst/>
                <a:uFillTx/>
                <a:latin typeface="+mn-lt"/>
                <a:ea typeface="+mn-ea"/>
                <a:cs typeface="+mn-cs"/>
                <a:sym typeface="Source Sans Pro"/>
              </a:rPr>
              <a:t>Blocks</a:t>
            </a:r>
            <a:r>
              <a:rPr kumimoji="0" lang="it-IT" sz="1200" b="0" i="0" u="none" strike="noStrike" cap="none" spc="0" normalizeH="0" baseline="0" dirty="0">
                <a:ln>
                  <a:noFill/>
                </a:ln>
                <a:solidFill>
                  <a:srgbClr val="000000"/>
                </a:solidFill>
                <a:effectLst/>
                <a:uFillTx/>
                <a:latin typeface="+mn-lt"/>
                <a:ea typeface="+mn-ea"/>
                <a:cs typeface="+mn-cs"/>
                <a:sym typeface="Source Sans Pro"/>
              </a:rPr>
              <a:t> labels</a:t>
            </a:r>
          </a:p>
        </p:txBody>
      </p:sp>
      <p:sp>
        <p:nvSpPr>
          <p:cNvPr id="262" name="Fumetto: ovale 261">
            <a:extLst>
              <a:ext uri="{FF2B5EF4-FFF2-40B4-BE49-F238E27FC236}">
                <a16:creationId xmlns:a16="http://schemas.microsoft.com/office/drawing/2014/main" id="{B6B2E5EB-4293-4963-8518-A99C34FD4AC8}"/>
              </a:ext>
            </a:extLst>
          </p:cNvPr>
          <p:cNvSpPr/>
          <p:nvPr/>
        </p:nvSpPr>
        <p:spPr>
          <a:xfrm>
            <a:off x="4229163" y="4609921"/>
            <a:ext cx="1660934" cy="570451"/>
          </a:xfrm>
          <a:prstGeom prst="wedgeEllipseCallout">
            <a:avLst>
              <a:gd name="adj1" fmla="val -32928"/>
              <a:gd name="adj2" fmla="val -63318"/>
            </a:avLst>
          </a:prstGeom>
          <a:noFill/>
          <a:ln w="19050"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it-IT" sz="1200" b="0" i="0" u="none" strike="noStrike" cap="none" spc="0" normalizeH="0" baseline="0" dirty="0" err="1">
                <a:ln>
                  <a:noFill/>
                </a:ln>
                <a:solidFill>
                  <a:srgbClr val="000000"/>
                </a:solidFill>
                <a:effectLst/>
                <a:uFillTx/>
                <a:latin typeface="+mn-lt"/>
                <a:ea typeface="+mn-ea"/>
                <a:cs typeface="+mn-cs"/>
                <a:sym typeface="Source Sans Pro"/>
              </a:rPr>
              <a:t>Prepare</a:t>
            </a:r>
            <a:r>
              <a:rPr kumimoji="0" lang="it-IT" sz="1200" b="0" i="0" u="none" strike="noStrike" cap="none" spc="0" normalizeH="0" baseline="0" dirty="0">
                <a:ln>
                  <a:noFill/>
                </a:ln>
                <a:solidFill>
                  <a:srgbClr val="000000"/>
                </a:solidFill>
                <a:effectLst/>
                <a:uFillTx/>
                <a:latin typeface="+mn-lt"/>
                <a:ea typeface="+mn-ea"/>
                <a:cs typeface="+mn-cs"/>
                <a:sym typeface="Source Sans Pro"/>
              </a:rPr>
              <a:t> data for </a:t>
            </a:r>
            <a:r>
              <a:rPr kumimoji="0" lang="it-IT" sz="1200" b="0" i="0" u="none" strike="noStrike" cap="none" spc="0" normalizeH="0" baseline="0" dirty="0" err="1">
                <a:ln>
                  <a:noFill/>
                </a:ln>
                <a:solidFill>
                  <a:srgbClr val="000000"/>
                </a:solidFill>
                <a:effectLst/>
                <a:uFillTx/>
                <a:latin typeface="+mn-lt"/>
                <a:ea typeface="+mn-ea"/>
                <a:cs typeface="+mn-cs"/>
                <a:sym typeface="Source Sans Pro"/>
              </a:rPr>
              <a:t>computation</a:t>
            </a:r>
            <a:endParaRPr kumimoji="0" lang="it-IT" sz="1200" b="0" i="0" u="none" strike="noStrike" cap="none" spc="0" normalizeH="0" baseline="0" dirty="0">
              <a:ln>
                <a:noFill/>
              </a:ln>
              <a:solidFill>
                <a:srgbClr val="000000"/>
              </a:solidFill>
              <a:effectLst/>
              <a:uFillTx/>
              <a:latin typeface="+mn-lt"/>
              <a:ea typeface="+mn-ea"/>
              <a:cs typeface="+mn-cs"/>
              <a:sym typeface="Source Sans Pro"/>
            </a:endParaRPr>
          </a:p>
        </p:txBody>
      </p:sp>
      <p:sp>
        <p:nvSpPr>
          <p:cNvPr id="263" name="Fumetto: ovale 262">
            <a:extLst>
              <a:ext uri="{FF2B5EF4-FFF2-40B4-BE49-F238E27FC236}">
                <a16:creationId xmlns:a16="http://schemas.microsoft.com/office/drawing/2014/main" id="{EF5F5924-13BB-4682-A0B5-8C08D8B1B353}"/>
              </a:ext>
            </a:extLst>
          </p:cNvPr>
          <p:cNvSpPr/>
          <p:nvPr/>
        </p:nvSpPr>
        <p:spPr>
          <a:xfrm>
            <a:off x="4576567" y="2362863"/>
            <a:ext cx="2019893" cy="362711"/>
          </a:xfrm>
          <a:prstGeom prst="wedgeEllipseCallout">
            <a:avLst>
              <a:gd name="adj1" fmla="val -61813"/>
              <a:gd name="adj2" fmla="val 36092"/>
            </a:avLst>
          </a:prstGeom>
          <a:noFill/>
          <a:ln w="19050"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it-IT" sz="1200" b="0" i="0" u="none" strike="noStrike" cap="none" spc="0" normalizeH="0" baseline="0" dirty="0">
                <a:ln>
                  <a:noFill/>
                </a:ln>
                <a:solidFill>
                  <a:srgbClr val="000000"/>
                </a:solidFill>
                <a:effectLst/>
                <a:uFillTx/>
                <a:latin typeface="+mn-lt"/>
                <a:ea typeface="+mn-ea"/>
                <a:cs typeface="+mn-cs"/>
                <a:sym typeface="Source Sans Pro"/>
              </a:rPr>
              <a:t>Import data (CSV)</a:t>
            </a:r>
          </a:p>
        </p:txBody>
      </p:sp>
      <p:sp>
        <p:nvSpPr>
          <p:cNvPr id="266" name="Fumetto: ovale 265">
            <a:extLst>
              <a:ext uri="{FF2B5EF4-FFF2-40B4-BE49-F238E27FC236}">
                <a16:creationId xmlns:a16="http://schemas.microsoft.com/office/drawing/2014/main" id="{B9E690D0-A56D-4B26-9ADE-A4EBCCD9FBC3}"/>
              </a:ext>
            </a:extLst>
          </p:cNvPr>
          <p:cNvSpPr/>
          <p:nvPr/>
        </p:nvSpPr>
        <p:spPr>
          <a:xfrm>
            <a:off x="6364026" y="2911293"/>
            <a:ext cx="2042753" cy="461503"/>
          </a:xfrm>
          <a:prstGeom prst="wedgeEllipseCallout">
            <a:avLst>
              <a:gd name="adj1" fmla="val -69371"/>
              <a:gd name="adj2" fmla="val 9850"/>
            </a:avLst>
          </a:prstGeom>
          <a:noFill/>
          <a:ln w="19050"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it-IT" sz="1200" b="0" i="0" u="none" strike="noStrike" cap="none" spc="0" normalizeH="0" baseline="0" dirty="0">
              <a:ln>
                <a:noFill/>
              </a:ln>
              <a:solidFill>
                <a:srgbClr val="000000"/>
              </a:solidFill>
              <a:effectLst/>
              <a:uFillTx/>
              <a:latin typeface="+mn-lt"/>
              <a:ea typeface="+mn-ea"/>
              <a:cs typeface="+mn-cs"/>
              <a:sym typeface="Source Sans Pro"/>
            </a:endParaRPr>
          </a:p>
        </p:txBody>
      </p:sp>
      <p:pic>
        <p:nvPicPr>
          <p:cNvPr id="21" name="Immagine 20">
            <a:extLst>
              <a:ext uri="{FF2B5EF4-FFF2-40B4-BE49-F238E27FC236}">
                <a16:creationId xmlns:a16="http://schemas.microsoft.com/office/drawing/2014/main" id="{8CFB98EF-B7DF-4B73-BF4E-48526390EF50}"/>
              </a:ext>
            </a:extLst>
          </p:cNvPr>
          <p:cNvPicPr>
            <a:picLocks noChangeAspect="1"/>
          </p:cNvPicPr>
          <p:nvPr/>
        </p:nvPicPr>
        <p:blipFill>
          <a:blip r:embed="rId8"/>
          <a:stretch>
            <a:fillRect/>
          </a:stretch>
        </p:blipFill>
        <p:spPr>
          <a:xfrm>
            <a:off x="6648035" y="2960009"/>
            <a:ext cx="1553021" cy="414607"/>
          </a:xfrm>
          <a:prstGeom prst="rect">
            <a:avLst/>
          </a:prstGeom>
        </p:spPr>
      </p:pic>
      <p:pic>
        <p:nvPicPr>
          <p:cNvPr id="22" name="Immagine 21">
            <a:extLst>
              <a:ext uri="{FF2B5EF4-FFF2-40B4-BE49-F238E27FC236}">
                <a16:creationId xmlns:a16="http://schemas.microsoft.com/office/drawing/2014/main" id="{E8647B66-530A-43FE-9553-6C95463F1F2C}"/>
              </a:ext>
            </a:extLst>
          </p:cNvPr>
          <p:cNvPicPr>
            <a:picLocks noChangeAspect="1"/>
          </p:cNvPicPr>
          <p:nvPr/>
        </p:nvPicPr>
        <p:blipFill>
          <a:blip r:embed="rId9"/>
          <a:stretch>
            <a:fillRect/>
          </a:stretch>
        </p:blipFill>
        <p:spPr>
          <a:xfrm>
            <a:off x="11263417" y="7986935"/>
            <a:ext cx="1062676" cy="548478"/>
          </a:xfrm>
          <a:prstGeom prst="rect">
            <a:avLst/>
          </a:prstGeom>
        </p:spPr>
      </p:pic>
      <p:sp>
        <p:nvSpPr>
          <p:cNvPr id="269" name="Fumetto: ovale 268">
            <a:extLst>
              <a:ext uri="{FF2B5EF4-FFF2-40B4-BE49-F238E27FC236}">
                <a16:creationId xmlns:a16="http://schemas.microsoft.com/office/drawing/2014/main" id="{32238790-BAB2-40B0-B645-F76259FF3FCB}"/>
              </a:ext>
            </a:extLst>
          </p:cNvPr>
          <p:cNvSpPr/>
          <p:nvPr/>
        </p:nvSpPr>
        <p:spPr>
          <a:xfrm>
            <a:off x="9649122" y="4247253"/>
            <a:ext cx="4135699" cy="2020484"/>
          </a:xfrm>
          <a:prstGeom prst="wedgeEllipseCallout">
            <a:avLst>
              <a:gd name="adj1" fmla="val -30928"/>
              <a:gd name="adj2" fmla="val -122057"/>
            </a:avLst>
          </a:prstGeom>
          <a:noFill/>
          <a:ln w="19050"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it-IT" sz="1200" b="0" i="0" u="none" strike="noStrike" cap="none" spc="0" normalizeH="0" baseline="0" dirty="0">
              <a:ln>
                <a:noFill/>
              </a:ln>
              <a:solidFill>
                <a:srgbClr val="000000"/>
              </a:solidFill>
              <a:effectLst/>
              <a:uFillTx/>
              <a:latin typeface="+mn-lt"/>
              <a:ea typeface="+mn-ea"/>
              <a:cs typeface="+mn-cs"/>
              <a:sym typeface="Source Sans Pro"/>
            </a:endParaRPr>
          </a:p>
        </p:txBody>
      </p:sp>
      <p:pic>
        <p:nvPicPr>
          <p:cNvPr id="24" name="Immagine 23">
            <a:extLst>
              <a:ext uri="{FF2B5EF4-FFF2-40B4-BE49-F238E27FC236}">
                <a16:creationId xmlns:a16="http://schemas.microsoft.com/office/drawing/2014/main" id="{02B9163D-C233-45B6-830D-85221D6245D7}"/>
              </a:ext>
            </a:extLst>
          </p:cNvPr>
          <p:cNvPicPr>
            <a:picLocks noChangeAspect="1"/>
          </p:cNvPicPr>
          <p:nvPr/>
        </p:nvPicPr>
        <p:blipFill>
          <a:blip r:embed="rId10">
            <a:alphaModFix amt="86000"/>
          </a:blip>
          <a:stretch>
            <a:fillRect/>
          </a:stretch>
        </p:blipFill>
        <p:spPr>
          <a:xfrm>
            <a:off x="9771727" y="4560681"/>
            <a:ext cx="4220379" cy="1721101"/>
          </a:xfrm>
          <a:prstGeom prst="rect">
            <a:avLst/>
          </a:prstGeom>
          <a:effectLst>
            <a:outerShdw blurRad="50800" dist="50800" dir="5400000" sx="1000" sy="1000" algn="ctr" rotWithShape="0">
              <a:srgbClr val="000000">
                <a:alpha val="0"/>
              </a:srgbClr>
            </a:outerShdw>
          </a:effectLst>
        </p:spPr>
      </p:pic>
      <p:sp>
        <p:nvSpPr>
          <p:cNvPr id="270" name="Fumetto: ovale 269">
            <a:extLst>
              <a:ext uri="{FF2B5EF4-FFF2-40B4-BE49-F238E27FC236}">
                <a16:creationId xmlns:a16="http://schemas.microsoft.com/office/drawing/2014/main" id="{9EF0F605-E256-4A5D-A376-57BDC18639E1}"/>
              </a:ext>
            </a:extLst>
          </p:cNvPr>
          <p:cNvSpPr/>
          <p:nvPr/>
        </p:nvSpPr>
        <p:spPr>
          <a:xfrm>
            <a:off x="6149034" y="5327027"/>
            <a:ext cx="3794254" cy="1557428"/>
          </a:xfrm>
          <a:prstGeom prst="wedgeEllipseCallout">
            <a:avLst>
              <a:gd name="adj1" fmla="val -41949"/>
              <a:gd name="adj2" fmla="val -52218"/>
            </a:avLst>
          </a:prstGeom>
          <a:noFill/>
          <a:ln w="19050"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it-IT" sz="1200" b="0" i="0" u="none" strike="noStrike" cap="none" spc="0" normalizeH="0" baseline="0" dirty="0">
              <a:ln>
                <a:noFill/>
              </a:ln>
              <a:solidFill>
                <a:srgbClr val="000000"/>
              </a:solidFill>
              <a:effectLst/>
              <a:uFillTx/>
              <a:latin typeface="+mn-lt"/>
              <a:ea typeface="+mn-ea"/>
              <a:cs typeface="+mn-cs"/>
              <a:sym typeface="Source Sans Pro"/>
            </a:endParaRPr>
          </a:p>
        </p:txBody>
      </p:sp>
      <p:pic>
        <p:nvPicPr>
          <p:cNvPr id="23" name="Immagine 22">
            <a:extLst>
              <a:ext uri="{FF2B5EF4-FFF2-40B4-BE49-F238E27FC236}">
                <a16:creationId xmlns:a16="http://schemas.microsoft.com/office/drawing/2014/main" id="{3A0D2848-CCB0-4D6A-9E88-53290F08B8F3}"/>
              </a:ext>
            </a:extLst>
          </p:cNvPr>
          <p:cNvPicPr>
            <a:picLocks noChangeAspect="1"/>
          </p:cNvPicPr>
          <p:nvPr/>
        </p:nvPicPr>
        <p:blipFill>
          <a:blip r:embed="rId11">
            <a:alphaModFix/>
          </a:blip>
          <a:stretch>
            <a:fillRect/>
          </a:stretch>
        </p:blipFill>
        <p:spPr>
          <a:xfrm>
            <a:off x="6579630" y="5513868"/>
            <a:ext cx="2870549" cy="1218724"/>
          </a:xfrm>
          <a:prstGeom prst="rect">
            <a:avLst/>
          </a:prstGeom>
        </p:spPr>
      </p:pic>
      <p:sp>
        <p:nvSpPr>
          <p:cNvPr id="272" name="Fumetto: ovale 271">
            <a:extLst>
              <a:ext uri="{FF2B5EF4-FFF2-40B4-BE49-F238E27FC236}">
                <a16:creationId xmlns:a16="http://schemas.microsoft.com/office/drawing/2014/main" id="{55E1F418-E5DB-45F6-B0CB-55BCC068F244}"/>
              </a:ext>
            </a:extLst>
          </p:cNvPr>
          <p:cNvSpPr/>
          <p:nvPr/>
        </p:nvSpPr>
        <p:spPr>
          <a:xfrm>
            <a:off x="2379985" y="6762635"/>
            <a:ext cx="2306354" cy="570451"/>
          </a:xfrm>
          <a:prstGeom prst="wedgeEllipseCallout">
            <a:avLst>
              <a:gd name="adj1" fmla="val 43338"/>
              <a:gd name="adj2" fmla="val -98695"/>
            </a:avLst>
          </a:prstGeom>
          <a:noFill/>
          <a:ln w="19050"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it-IT" b="0" dirty="0">
                <a:solidFill>
                  <a:srgbClr val="000000"/>
                </a:solidFill>
              </a:rPr>
              <a:t>Render settings </a:t>
            </a:r>
            <a:r>
              <a:rPr lang="it-IT" b="0" dirty="0" err="1">
                <a:solidFill>
                  <a:srgbClr val="000000"/>
                </a:solidFill>
              </a:rPr>
              <a:t>changes</a:t>
            </a:r>
            <a:r>
              <a:rPr lang="it-IT" b="0" dirty="0">
                <a:solidFill>
                  <a:srgbClr val="000000"/>
                </a:solidFill>
              </a:rPr>
              <a:t> in the </a:t>
            </a:r>
            <a:r>
              <a:rPr lang="it-IT" b="0" dirty="0" err="1">
                <a:solidFill>
                  <a:srgbClr val="000000"/>
                </a:solidFill>
              </a:rPr>
              <a:t>results</a:t>
            </a:r>
            <a:endParaRPr kumimoji="0" lang="it-IT" sz="1200" b="0" i="0" u="none" strike="noStrike" cap="none" spc="0" normalizeH="0" baseline="0" dirty="0">
              <a:ln>
                <a:noFill/>
              </a:ln>
              <a:solidFill>
                <a:srgbClr val="000000"/>
              </a:solidFill>
              <a:effectLst/>
              <a:uFillTx/>
              <a:latin typeface="+mn-lt"/>
              <a:ea typeface="+mn-ea"/>
              <a:cs typeface="+mn-cs"/>
              <a:sym typeface="Source Sans Pro"/>
            </a:endParaRPr>
          </a:p>
        </p:txBody>
      </p:sp>
      <p:sp>
        <p:nvSpPr>
          <p:cNvPr id="273" name="Fumetto: ovale 272">
            <a:extLst>
              <a:ext uri="{FF2B5EF4-FFF2-40B4-BE49-F238E27FC236}">
                <a16:creationId xmlns:a16="http://schemas.microsoft.com/office/drawing/2014/main" id="{66B6951C-8E09-4F42-9119-BC5FEC4375D4}"/>
              </a:ext>
            </a:extLst>
          </p:cNvPr>
          <p:cNvSpPr/>
          <p:nvPr/>
        </p:nvSpPr>
        <p:spPr>
          <a:xfrm>
            <a:off x="5890096" y="7043490"/>
            <a:ext cx="2306353" cy="362711"/>
          </a:xfrm>
          <a:prstGeom prst="wedgeEllipseCallout">
            <a:avLst>
              <a:gd name="adj1" fmla="val -43975"/>
              <a:gd name="adj2" fmla="val -190125"/>
            </a:avLst>
          </a:prstGeom>
          <a:noFill/>
          <a:ln w="19050"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it-IT" b="0" dirty="0">
                <a:solidFill>
                  <a:srgbClr val="000000"/>
                </a:solidFill>
              </a:rPr>
              <a:t>Download </a:t>
            </a:r>
            <a:r>
              <a:rPr lang="it-IT" b="0" dirty="0" err="1">
                <a:solidFill>
                  <a:srgbClr val="000000"/>
                </a:solidFill>
              </a:rPr>
              <a:t>results</a:t>
            </a:r>
            <a:endParaRPr kumimoji="0" lang="it-IT" sz="1200" b="0" i="0" u="none" strike="noStrike" cap="none" spc="0" normalizeH="0" baseline="0" dirty="0">
              <a:ln>
                <a:noFill/>
              </a:ln>
              <a:solidFill>
                <a:srgbClr val="000000"/>
              </a:solidFill>
              <a:effectLst/>
              <a:uFillTx/>
              <a:latin typeface="+mn-lt"/>
              <a:ea typeface="+mn-ea"/>
              <a:cs typeface="+mn-cs"/>
              <a:sym typeface="Source Sans Pro"/>
            </a:endParaRPr>
          </a:p>
        </p:txBody>
      </p:sp>
      <p:sp>
        <p:nvSpPr>
          <p:cNvPr id="274" name="Fumetto: ovale 273">
            <a:extLst>
              <a:ext uri="{FF2B5EF4-FFF2-40B4-BE49-F238E27FC236}">
                <a16:creationId xmlns:a16="http://schemas.microsoft.com/office/drawing/2014/main" id="{066385FE-9D9C-44D2-83D2-7BBBF8253554}"/>
              </a:ext>
            </a:extLst>
          </p:cNvPr>
          <p:cNvSpPr/>
          <p:nvPr/>
        </p:nvSpPr>
        <p:spPr>
          <a:xfrm>
            <a:off x="4576567" y="6813758"/>
            <a:ext cx="1415045" cy="362711"/>
          </a:xfrm>
          <a:prstGeom prst="wedgeEllipseCallout">
            <a:avLst>
              <a:gd name="adj1" fmla="val -4234"/>
              <a:gd name="adj2" fmla="val -122732"/>
            </a:avLst>
          </a:prstGeom>
          <a:noFill/>
          <a:ln w="19050"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it-IT" b="0" dirty="0" err="1">
                <a:solidFill>
                  <a:srgbClr val="000000"/>
                </a:solidFill>
              </a:rPr>
              <a:t>Restart</a:t>
            </a:r>
            <a:r>
              <a:rPr lang="it-IT" b="0" dirty="0">
                <a:solidFill>
                  <a:srgbClr val="000000"/>
                </a:solidFill>
              </a:rPr>
              <a:t> app </a:t>
            </a:r>
            <a:endParaRPr kumimoji="0" lang="it-IT" sz="1200" b="0" i="0" u="none" strike="noStrike" cap="none" spc="0" normalizeH="0" baseline="0" dirty="0">
              <a:ln>
                <a:noFill/>
              </a:ln>
              <a:solidFill>
                <a:srgbClr val="000000"/>
              </a:solidFill>
              <a:effectLst/>
              <a:uFillTx/>
              <a:latin typeface="+mn-lt"/>
              <a:ea typeface="+mn-ea"/>
              <a:cs typeface="+mn-cs"/>
              <a:sym typeface="Source Sans Pro"/>
            </a:endParaRPr>
          </a:p>
        </p:txBody>
      </p:sp>
      <p:sp>
        <p:nvSpPr>
          <p:cNvPr id="275" name="Outputs - render*()  and *Output() functions work together to add R output to the UI">
            <a:extLst>
              <a:ext uri="{FF2B5EF4-FFF2-40B4-BE49-F238E27FC236}">
                <a16:creationId xmlns:a16="http://schemas.microsoft.com/office/drawing/2014/main" id="{D6EE5B92-1588-4664-B5E2-7356925BDADF}"/>
              </a:ext>
            </a:extLst>
          </p:cNvPr>
          <p:cNvSpPr txBox="1"/>
          <p:nvPr/>
        </p:nvSpPr>
        <p:spPr>
          <a:xfrm>
            <a:off x="4107802" y="7608389"/>
            <a:ext cx="3343864"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5589C5"/>
                </a:solidFill>
              </a:defRPr>
            </a:pPr>
            <a:r>
              <a:rPr lang="it-IT" dirty="0" err="1"/>
              <a:t>Getting</a:t>
            </a:r>
            <a:r>
              <a:rPr lang="it-IT" dirty="0"/>
              <a:t> </a:t>
            </a:r>
            <a:r>
              <a:rPr lang="it-IT" dirty="0" err="1"/>
              <a:t>started</a:t>
            </a:r>
            <a:r>
              <a:rPr lang="it-IT" dirty="0"/>
              <a:t> –</a:t>
            </a:r>
            <a:r>
              <a:rPr dirty="0"/>
              <a:t> </a:t>
            </a:r>
            <a:r>
              <a:rPr lang="it-IT" sz="1200" dirty="0" err="1"/>
              <a:t>Prepare</a:t>
            </a:r>
            <a:r>
              <a:rPr lang="it-IT" sz="1200" dirty="0"/>
              <a:t> dataset</a:t>
            </a:r>
            <a:endParaRPr sz="1200" dirty="0"/>
          </a:p>
        </p:txBody>
      </p:sp>
      <p:sp>
        <p:nvSpPr>
          <p:cNvPr id="276" name="Line">
            <a:extLst>
              <a:ext uri="{FF2B5EF4-FFF2-40B4-BE49-F238E27FC236}">
                <a16:creationId xmlns:a16="http://schemas.microsoft.com/office/drawing/2014/main" id="{1E1CD03B-E537-414D-B9E9-C01DA586CDFB}"/>
              </a:ext>
            </a:extLst>
          </p:cNvPr>
          <p:cNvSpPr/>
          <p:nvPr/>
        </p:nvSpPr>
        <p:spPr>
          <a:xfrm>
            <a:off x="3654649" y="7580298"/>
            <a:ext cx="3914552" cy="16057"/>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77" name="DT::renderDataTable(expr, options,   callback,  escape, env, quoted)…">
            <a:extLst>
              <a:ext uri="{FF2B5EF4-FFF2-40B4-BE49-F238E27FC236}">
                <a16:creationId xmlns:a16="http://schemas.microsoft.com/office/drawing/2014/main" id="{5FB36305-444E-4247-A35F-5561A1CF1350}"/>
              </a:ext>
            </a:extLst>
          </p:cNvPr>
          <p:cNvSpPr txBox="1"/>
          <p:nvPr/>
        </p:nvSpPr>
        <p:spPr>
          <a:xfrm>
            <a:off x="4085592" y="8180526"/>
            <a:ext cx="4195875" cy="19239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lnSpcReduction="10000"/>
          </a:bodyPr>
          <a:lstStyle/>
          <a:p>
            <a:pPr marL="241300" indent="-241300">
              <a:lnSpc>
                <a:spcPct val="80000"/>
              </a:lnSpc>
              <a:spcBef>
                <a:spcPts val="700"/>
              </a:spcBef>
              <a:buAutoNum type="arabicPeriod"/>
              <a:defRPr b="0">
                <a:solidFill>
                  <a:srgbClr val="000000"/>
                </a:solidFill>
              </a:defRPr>
            </a:pPr>
            <a:r>
              <a:rPr lang="it-IT" dirty="0" err="1"/>
              <a:t>Prepare</a:t>
            </a:r>
            <a:r>
              <a:rPr lang="it-IT" dirty="0"/>
              <a:t> a CSV file with comma set a separator</a:t>
            </a:r>
          </a:p>
          <a:p>
            <a:pPr marL="241300" indent="-241300">
              <a:lnSpc>
                <a:spcPct val="80000"/>
              </a:lnSpc>
              <a:spcBef>
                <a:spcPts val="700"/>
              </a:spcBef>
              <a:buAutoNum type="arabicPeriod"/>
              <a:defRPr b="0">
                <a:solidFill>
                  <a:srgbClr val="000000"/>
                </a:solidFill>
              </a:defRPr>
            </a:pPr>
            <a:r>
              <a:rPr lang="it-IT" dirty="0" err="1"/>
              <a:t>Get</a:t>
            </a:r>
            <a:r>
              <a:rPr lang="it-IT" dirty="0"/>
              <a:t> </a:t>
            </a:r>
            <a:r>
              <a:rPr lang="it-IT" dirty="0" err="1"/>
              <a:t>rid</a:t>
            </a:r>
            <a:r>
              <a:rPr lang="it-IT" dirty="0"/>
              <a:t> of the pure </a:t>
            </a:r>
            <a:r>
              <a:rPr lang="it-IT" dirty="0" err="1"/>
              <a:t>practice</a:t>
            </a:r>
            <a:r>
              <a:rPr lang="it-IT" dirty="0"/>
              <a:t> </a:t>
            </a:r>
            <a:r>
              <a:rPr lang="it-IT" dirty="0" err="1"/>
              <a:t>blocks</a:t>
            </a:r>
            <a:r>
              <a:rPr lang="it-IT" dirty="0"/>
              <a:t> (B1, B2, &amp; B5)</a:t>
            </a:r>
          </a:p>
          <a:p>
            <a:pPr marL="241300" indent="-241300">
              <a:lnSpc>
                <a:spcPct val="80000"/>
              </a:lnSpc>
              <a:spcBef>
                <a:spcPts val="700"/>
              </a:spcBef>
              <a:buAutoNum type="arabicPeriod"/>
              <a:defRPr b="0">
                <a:solidFill>
                  <a:srgbClr val="000000"/>
                </a:solidFill>
              </a:defRPr>
            </a:pPr>
            <a:r>
              <a:rPr lang="it-IT" dirty="0"/>
              <a:t>Name the </a:t>
            </a:r>
            <a:r>
              <a:rPr lang="it-IT" dirty="0" err="1"/>
              <a:t>columns</a:t>
            </a:r>
            <a:r>
              <a:rPr lang="it-IT" dirty="0"/>
              <a:t> </a:t>
            </a:r>
            <a:r>
              <a:rPr lang="it-IT" dirty="0" err="1"/>
              <a:t>as</a:t>
            </a:r>
            <a:r>
              <a:rPr lang="it-IT" dirty="0"/>
              <a:t> following: 	</a:t>
            </a:r>
          </a:p>
          <a:p>
            <a:pPr marL="241300" lvl="4" indent="-241300">
              <a:lnSpc>
                <a:spcPct val="80000"/>
              </a:lnSpc>
              <a:spcBef>
                <a:spcPts val="700"/>
              </a:spcBef>
              <a:buFont typeface="Arial" panose="020B0604020202020204" pitchFamily="34" charset="0"/>
              <a:buChar char="•"/>
              <a:defRPr b="0">
                <a:solidFill>
                  <a:srgbClr val="000000"/>
                </a:solidFill>
              </a:defRPr>
            </a:pPr>
            <a:r>
              <a:rPr lang="it-IT" b="0" dirty="0" err="1">
                <a:solidFill>
                  <a:srgbClr val="000000"/>
                </a:solidFill>
                <a:latin typeface="Source Code Pro Medium"/>
                <a:ea typeface="Source Code Pro Medium"/>
              </a:rPr>
              <a:t>participant</a:t>
            </a:r>
            <a:r>
              <a:rPr lang="it-IT" dirty="0"/>
              <a:t>: </a:t>
            </a:r>
            <a:r>
              <a:rPr lang="it-IT" dirty="0" err="1"/>
              <a:t>Participants’d</a:t>
            </a:r>
            <a:r>
              <a:rPr lang="it-IT" dirty="0"/>
              <a:t> </a:t>
            </a:r>
            <a:r>
              <a:rPr lang="it-IT" dirty="0" err="1"/>
              <a:t>IDs</a:t>
            </a:r>
            <a:endParaRPr lang="it-IT" dirty="0"/>
          </a:p>
          <a:p>
            <a:pPr marL="241300" lvl="4" indent="-241300">
              <a:lnSpc>
                <a:spcPct val="80000"/>
              </a:lnSpc>
              <a:spcBef>
                <a:spcPts val="700"/>
              </a:spcBef>
              <a:buFont typeface="Arial" panose="020B0604020202020204" pitchFamily="34" charset="0"/>
              <a:buChar char="•"/>
              <a:defRPr b="0">
                <a:solidFill>
                  <a:srgbClr val="000000"/>
                </a:solidFill>
              </a:defRPr>
            </a:pPr>
            <a:r>
              <a:rPr lang="it-IT" b="0" dirty="0" err="1">
                <a:solidFill>
                  <a:srgbClr val="000000"/>
                </a:solidFill>
                <a:latin typeface="Source Code Pro Medium"/>
                <a:ea typeface="Source Code Pro Medium"/>
              </a:rPr>
              <a:t>block</a:t>
            </a:r>
            <a:r>
              <a:rPr lang="it-IT" dirty="0"/>
              <a:t>: IAT </a:t>
            </a:r>
            <a:r>
              <a:rPr lang="it-IT" dirty="0" err="1"/>
              <a:t>blocks</a:t>
            </a:r>
            <a:r>
              <a:rPr lang="it-IT" dirty="0"/>
              <a:t> labels (4 </a:t>
            </a:r>
            <a:r>
              <a:rPr lang="it-IT" dirty="0" err="1"/>
              <a:t>unique</a:t>
            </a:r>
            <a:r>
              <a:rPr lang="it-IT" dirty="0"/>
              <a:t> labels)</a:t>
            </a:r>
          </a:p>
          <a:p>
            <a:pPr marL="241300" lvl="4" indent="-241300">
              <a:lnSpc>
                <a:spcPct val="80000"/>
              </a:lnSpc>
              <a:spcBef>
                <a:spcPts val="700"/>
              </a:spcBef>
              <a:buFont typeface="Arial" panose="020B0604020202020204" pitchFamily="34" charset="0"/>
              <a:buChar char="•"/>
              <a:defRPr b="0">
                <a:solidFill>
                  <a:srgbClr val="000000"/>
                </a:solidFill>
              </a:defRPr>
            </a:pPr>
            <a:r>
              <a:rPr lang="it-IT" b="0" dirty="0" err="1">
                <a:solidFill>
                  <a:srgbClr val="000000"/>
                </a:solidFill>
                <a:latin typeface="Source Code Pro Medium"/>
                <a:ea typeface="Source Code Pro Medium"/>
              </a:rPr>
              <a:t>latency</a:t>
            </a:r>
            <a:r>
              <a:rPr lang="it-IT" dirty="0"/>
              <a:t>: </a:t>
            </a:r>
            <a:r>
              <a:rPr lang="it-IT" dirty="0" err="1"/>
              <a:t>Response</a:t>
            </a:r>
            <a:r>
              <a:rPr lang="it-IT" dirty="0"/>
              <a:t> times in </a:t>
            </a:r>
            <a:r>
              <a:rPr lang="it-IT" dirty="0" err="1"/>
              <a:t>milliseconds</a:t>
            </a:r>
            <a:r>
              <a:rPr lang="it-IT" dirty="0"/>
              <a:t> </a:t>
            </a:r>
          </a:p>
          <a:p>
            <a:pPr marL="241300" lvl="4" indent="-241300">
              <a:lnSpc>
                <a:spcPct val="80000"/>
              </a:lnSpc>
              <a:spcBef>
                <a:spcPts val="700"/>
              </a:spcBef>
              <a:buFont typeface="Arial" panose="020B0604020202020204" pitchFamily="34" charset="0"/>
              <a:buChar char="•"/>
              <a:defRPr b="0">
                <a:solidFill>
                  <a:srgbClr val="000000"/>
                </a:solidFill>
              </a:defRPr>
            </a:pPr>
            <a:r>
              <a:rPr lang="it-IT" b="0" dirty="0" err="1">
                <a:solidFill>
                  <a:srgbClr val="000000"/>
                </a:solidFill>
                <a:latin typeface="Source Code Pro Medium"/>
                <a:ea typeface="Source Code Pro Medium"/>
              </a:rPr>
              <a:t>correct</a:t>
            </a:r>
            <a:r>
              <a:rPr lang="it-IT" dirty="0"/>
              <a:t>: </a:t>
            </a:r>
            <a:r>
              <a:rPr lang="it-IT" dirty="0" err="1"/>
              <a:t>response</a:t>
            </a:r>
            <a:r>
              <a:rPr lang="it-IT" dirty="0"/>
              <a:t> </a:t>
            </a:r>
            <a:r>
              <a:rPr lang="it-IT" dirty="0" err="1"/>
              <a:t>accuracy</a:t>
            </a:r>
            <a:r>
              <a:rPr lang="it-IT" dirty="0"/>
              <a:t> (</a:t>
            </a:r>
            <a:r>
              <a:rPr lang="it-IT" dirty="0" err="1"/>
              <a:t>either</a:t>
            </a:r>
            <a:r>
              <a:rPr lang="it-IT" dirty="0"/>
              <a:t> 0 or 1)</a:t>
            </a:r>
          </a:p>
          <a:p>
            <a:pPr lvl="4" indent="0">
              <a:lnSpc>
                <a:spcPct val="80000"/>
              </a:lnSpc>
              <a:spcBef>
                <a:spcPts val="700"/>
              </a:spcBef>
              <a:defRPr b="0">
                <a:solidFill>
                  <a:srgbClr val="000000"/>
                </a:solidFill>
              </a:defRPr>
            </a:pPr>
            <a:endParaRPr lang="it-IT" dirty="0"/>
          </a:p>
          <a:p>
            <a:pPr marL="241300" indent="-241300">
              <a:lnSpc>
                <a:spcPct val="80000"/>
              </a:lnSpc>
              <a:spcBef>
                <a:spcPts val="700"/>
              </a:spcBef>
              <a:buFont typeface="+mj-lt"/>
              <a:buAutoNum type="arabicPeriod"/>
              <a:defRPr b="0">
                <a:solidFill>
                  <a:srgbClr val="000000"/>
                </a:solidFill>
              </a:defRPr>
            </a:pPr>
            <a:r>
              <a:rPr lang="it-IT" dirty="0"/>
              <a:t>Save the file &amp; upload </a:t>
            </a:r>
            <a:r>
              <a:rPr lang="it-IT" dirty="0" err="1"/>
              <a:t>it</a:t>
            </a:r>
            <a:r>
              <a:rPr lang="it-IT" dirty="0"/>
              <a:t> with </a:t>
            </a:r>
          </a:p>
          <a:p>
            <a:pPr marL="241300" lvl="2" indent="-241300">
              <a:lnSpc>
                <a:spcPct val="80000"/>
              </a:lnSpc>
              <a:spcBef>
                <a:spcPts val="700"/>
              </a:spcBef>
              <a:buAutoNum type="arabicPeriod"/>
              <a:defRPr b="0">
                <a:solidFill>
                  <a:srgbClr val="000000"/>
                </a:solidFill>
              </a:defRPr>
            </a:pPr>
            <a:endParaRPr dirty="0"/>
          </a:p>
        </p:txBody>
      </p:sp>
      <p:sp>
        <p:nvSpPr>
          <p:cNvPr id="278" name="dataTableOutput(outputId, icon, …)…">
            <a:extLst>
              <a:ext uri="{FF2B5EF4-FFF2-40B4-BE49-F238E27FC236}">
                <a16:creationId xmlns:a16="http://schemas.microsoft.com/office/drawing/2014/main" id="{D754A0D4-70AD-4AC5-8768-C15EC097A215}"/>
              </a:ext>
            </a:extLst>
          </p:cNvPr>
          <p:cNvSpPr txBox="1"/>
          <p:nvPr/>
        </p:nvSpPr>
        <p:spPr>
          <a:xfrm>
            <a:off x="8340785" y="8165793"/>
            <a:ext cx="4419062" cy="179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lnSpcReduction="10000"/>
          </a:bodyPr>
          <a:lstStyle/>
          <a:p>
            <a:pPr marL="228600" indent="-228600">
              <a:spcBef>
                <a:spcPts val="1700"/>
              </a:spcBef>
              <a:buAutoNum type="arabicPeriod"/>
              <a:defRPr b="0">
                <a:solidFill>
                  <a:srgbClr val="000000"/>
                </a:solidFill>
              </a:defRPr>
            </a:pPr>
            <a:r>
              <a:rPr lang="it-IT" dirty="0"/>
              <a:t>Click  on</a:t>
            </a:r>
          </a:p>
          <a:p>
            <a:pPr marL="228600" indent="-228600">
              <a:spcBef>
                <a:spcPts val="1700"/>
              </a:spcBef>
              <a:buAutoNum type="arabicPeriod"/>
              <a:defRPr b="0">
                <a:solidFill>
                  <a:srgbClr val="000000"/>
                </a:solidFill>
              </a:defRPr>
            </a:pPr>
            <a:r>
              <a:rPr lang="it-IT" dirty="0" err="1"/>
              <a:t>Choose</a:t>
            </a:r>
            <a:r>
              <a:rPr lang="it-IT" dirty="0"/>
              <a:t> a </a:t>
            </a:r>
            <a:r>
              <a:rPr lang="it-IT" i="1" dirty="0"/>
              <a:t>D-score </a:t>
            </a:r>
            <a:r>
              <a:rPr lang="it-IT" dirty="0"/>
              <a:t>from the drop-down menu</a:t>
            </a:r>
            <a:r>
              <a:rPr lang="it-IT" i="1" dirty="0"/>
              <a:t> </a:t>
            </a:r>
          </a:p>
          <a:p>
            <a:pPr marL="228600" indent="-228600">
              <a:spcBef>
                <a:spcPts val="1700"/>
              </a:spcBef>
              <a:buAutoNum type="arabicPeriod"/>
              <a:defRPr b="0">
                <a:solidFill>
                  <a:srgbClr val="000000"/>
                </a:solidFill>
              </a:defRPr>
            </a:pPr>
            <a:r>
              <a:rPr lang="it-IT" dirty="0" err="1"/>
              <a:t>Discard</a:t>
            </a:r>
            <a:r>
              <a:rPr lang="it-IT" dirty="0"/>
              <a:t> inaccurate </a:t>
            </a:r>
            <a:r>
              <a:rPr lang="it-IT" dirty="0" err="1"/>
              <a:t>partcipants</a:t>
            </a:r>
            <a:r>
              <a:rPr lang="it-IT" b="0" dirty="0">
                <a:solidFill>
                  <a:srgbClr val="000000"/>
                </a:solidFill>
              </a:rPr>
              <a:t> (</a:t>
            </a:r>
            <a:r>
              <a:rPr lang="it-IT" sz="1400" dirty="0" err="1">
                <a:solidFill>
                  <a:srgbClr val="9096EE"/>
                </a:solidFill>
                <a:latin typeface="Times New Roman" panose="02020603050405020304" pitchFamily="18" charset="0"/>
                <a:cs typeface="Times New Roman" panose="02020603050405020304" pitchFamily="18" charset="0"/>
              </a:rPr>
              <a:t>Accuracy</a:t>
            </a:r>
            <a:r>
              <a:rPr lang="it-IT" sz="1400" dirty="0">
                <a:solidFill>
                  <a:srgbClr val="9096EE"/>
                </a:solidFill>
                <a:latin typeface="Times New Roman" panose="02020603050405020304" pitchFamily="18" charset="0"/>
                <a:cs typeface="Times New Roman" panose="02020603050405020304" pitchFamily="18" charset="0"/>
              </a:rPr>
              <a:t> </a:t>
            </a:r>
            <a:r>
              <a:rPr lang="it-IT" sz="1400" dirty="0" err="1">
                <a:solidFill>
                  <a:srgbClr val="9096EE"/>
                </a:solidFill>
                <a:latin typeface="Times New Roman" panose="02020603050405020304" pitchFamily="18" charset="0"/>
                <a:cs typeface="Times New Roman" panose="02020603050405020304" pitchFamily="18" charset="0"/>
              </a:rPr>
              <a:t>deletion</a:t>
            </a:r>
            <a:r>
              <a:rPr lang="it-IT" dirty="0"/>
              <a:t>)?</a:t>
            </a:r>
          </a:p>
          <a:p>
            <a:pPr marL="228600" indent="-228600">
              <a:spcBef>
                <a:spcPts val="1700"/>
              </a:spcBef>
              <a:buAutoNum type="arabicPeriod"/>
              <a:defRPr b="0">
                <a:solidFill>
                  <a:srgbClr val="000000"/>
                </a:solidFill>
              </a:defRPr>
            </a:pPr>
            <a:r>
              <a:rPr lang="it-IT" dirty="0" err="1"/>
              <a:t>Discard</a:t>
            </a:r>
            <a:r>
              <a:rPr lang="it-IT" dirty="0"/>
              <a:t> fast </a:t>
            </a:r>
            <a:r>
              <a:rPr lang="it-IT" dirty="0" err="1"/>
              <a:t>partcipants</a:t>
            </a:r>
            <a:r>
              <a:rPr lang="it-IT" dirty="0"/>
              <a:t> </a:t>
            </a:r>
            <a:r>
              <a:rPr lang="it-IT" b="0" dirty="0">
                <a:solidFill>
                  <a:srgbClr val="000000"/>
                </a:solidFill>
              </a:rPr>
              <a:t>(</a:t>
            </a:r>
            <a:r>
              <a:rPr lang="it-IT" sz="1400" dirty="0">
                <a:solidFill>
                  <a:srgbClr val="9096EE"/>
                </a:solidFill>
                <a:latin typeface="Times New Roman" panose="02020603050405020304" pitchFamily="18" charset="0"/>
                <a:cs typeface="Times New Roman" panose="02020603050405020304" pitchFamily="18" charset="0"/>
              </a:rPr>
              <a:t>Fast </a:t>
            </a:r>
            <a:r>
              <a:rPr lang="it-IT" sz="1400" dirty="0" err="1">
                <a:solidFill>
                  <a:srgbClr val="9096EE"/>
                </a:solidFill>
                <a:latin typeface="Times New Roman" panose="02020603050405020304" pitchFamily="18" charset="0"/>
                <a:cs typeface="Times New Roman" panose="02020603050405020304" pitchFamily="18" charset="0"/>
              </a:rPr>
              <a:t>participants</a:t>
            </a:r>
            <a:r>
              <a:rPr lang="it-IT" sz="1400" dirty="0">
                <a:solidFill>
                  <a:srgbClr val="9096EE"/>
                </a:solidFill>
                <a:latin typeface="Times New Roman" panose="02020603050405020304" pitchFamily="18" charset="0"/>
                <a:cs typeface="Times New Roman" panose="02020603050405020304" pitchFamily="18" charset="0"/>
              </a:rPr>
              <a:t> </a:t>
            </a:r>
            <a:r>
              <a:rPr lang="it-IT" sz="1400" dirty="0" err="1">
                <a:solidFill>
                  <a:srgbClr val="9096EE"/>
                </a:solidFill>
                <a:latin typeface="Times New Roman" panose="02020603050405020304" pitchFamily="18" charset="0"/>
                <a:cs typeface="Times New Roman" panose="02020603050405020304" pitchFamily="18" charset="0"/>
              </a:rPr>
              <a:t>deletio</a:t>
            </a:r>
            <a:r>
              <a:rPr lang="it-IT" sz="1400" b="0" dirty="0" err="1">
                <a:solidFill>
                  <a:srgbClr val="9096EE"/>
                </a:solidFill>
                <a:latin typeface="Times New Roman" panose="02020603050405020304" pitchFamily="18" charset="0"/>
                <a:cs typeface="Times New Roman" panose="02020603050405020304" pitchFamily="18" charset="0"/>
              </a:rPr>
              <a:t>n</a:t>
            </a:r>
            <a:r>
              <a:rPr lang="it-IT" dirty="0"/>
              <a:t>)?</a:t>
            </a:r>
          </a:p>
          <a:p>
            <a:pPr marL="228600" indent="-228600">
              <a:spcBef>
                <a:spcPts val="1700"/>
              </a:spcBef>
              <a:buAutoNum type="arabicPeriod"/>
              <a:defRPr b="0">
                <a:solidFill>
                  <a:srgbClr val="000000"/>
                </a:solidFill>
              </a:defRPr>
            </a:pPr>
            <a:r>
              <a:rPr lang="it-IT" dirty="0"/>
              <a:t>Click on  </a:t>
            </a:r>
            <a:endParaRPr dirty="0"/>
          </a:p>
        </p:txBody>
      </p:sp>
      <p:pic>
        <p:nvPicPr>
          <p:cNvPr id="26" name="Immagine 25">
            <a:extLst>
              <a:ext uri="{FF2B5EF4-FFF2-40B4-BE49-F238E27FC236}">
                <a16:creationId xmlns:a16="http://schemas.microsoft.com/office/drawing/2014/main" id="{102884CD-6BD0-4402-8058-7A96E4378352}"/>
              </a:ext>
            </a:extLst>
          </p:cNvPr>
          <p:cNvPicPr>
            <a:picLocks noChangeAspect="1"/>
          </p:cNvPicPr>
          <p:nvPr/>
        </p:nvPicPr>
        <p:blipFill>
          <a:blip r:embed="rId12"/>
          <a:stretch>
            <a:fillRect/>
          </a:stretch>
        </p:blipFill>
        <p:spPr>
          <a:xfrm>
            <a:off x="6170841" y="9604439"/>
            <a:ext cx="942975" cy="390525"/>
          </a:xfrm>
          <a:prstGeom prst="rect">
            <a:avLst/>
          </a:prstGeom>
        </p:spPr>
      </p:pic>
      <p:sp>
        <p:nvSpPr>
          <p:cNvPr id="280" name="Line">
            <a:extLst>
              <a:ext uri="{FF2B5EF4-FFF2-40B4-BE49-F238E27FC236}">
                <a16:creationId xmlns:a16="http://schemas.microsoft.com/office/drawing/2014/main" id="{46EF42D2-3CE8-436B-AD88-46362EE8B86A}"/>
              </a:ext>
            </a:extLst>
          </p:cNvPr>
          <p:cNvSpPr/>
          <p:nvPr/>
        </p:nvSpPr>
        <p:spPr>
          <a:xfrm>
            <a:off x="8301636" y="7606521"/>
            <a:ext cx="3914552" cy="16057"/>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81" name="Outputs - render*()  and *Output() functions work together to add R output to the UI">
            <a:extLst>
              <a:ext uri="{FF2B5EF4-FFF2-40B4-BE49-F238E27FC236}">
                <a16:creationId xmlns:a16="http://schemas.microsoft.com/office/drawing/2014/main" id="{0BED27F4-3C6B-4BFB-97AC-3FF3B76CF4CB}"/>
              </a:ext>
            </a:extLst>
          </p:cNvPr>
          <p:cNvSpPr txBox="1"/>
          <p:nvPr/>
        </p:nvSpPr>
        <p:spPr>
          <a:xfrm>
            <a:off x="8343851" y="7646906"/>
            <a:ext cx="2919069"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5589C5"/>
                </a:solidFill>
              </a:defRPr>
            </a:pPr>
            <a:r>
              <a:rPr lang="it-IT" dirty="0" err="1"/>
              <a:t>Getting</a:t>
            </a:r>
            <a:r>
              <a:rPr lang="it-IT" dirty="0"/>
              <a:t> </a:t>
            </a:r>
            <a:r>
              <a:rPr lang="it-IT" dirty="0" err="1"/>
              <a:t>started</a:t>
            </a:r>
            <a:r>
              <a:rPr lang="it-IT" dirty="0"/>
              <a:t> –</a:t>
            </a:r>
            <a:r>
              <a:rPr dirty="0"/>
              <a:t> </a:t>
            </a:r>
            <a:r>
              <a:rPr lang="it-IT" sz="1200" dirty="0"/>
              <a:t>Compute</a:t>
            </a:r>
            <a:endParaRPr sz="1200" dirty="0"/>
          </a:p>
        </p:txBody>
      </p:sp>
      <p:sp>
        <p:nvSpPr>
          <p:cNvPr id="284" name="Fumetto: ovale 283">
            <a:extLst>
              <a:ext uri="{FF2B5EF4-FFF2-40B4-BE49-F238E27FC236}">
                <a16:creationId xmlns:a16="http://schemas.microsoft.com/office/drawing/2014/main" id="{B11D67DC-4FD4-40B8-A1AC-248DDD008B55}"/>
              </a:ext>
            </a:extLst>
          </p:cNvPr>
          <p:cNvSpPr/>
          <p:nvPr/>
        </p:nvSpPr>
        <p:spPr>
          <a:xfrm>
            <a:off x="6881481" y="4319229"/>
            <a:ext cx="1818265" cy="570451"/>
          </a:xfrm>
          <a:prstGeom prst="wedgeEllipseCallout">
            <a:avLst>
              <a:gd name="adj1" fmla="val -59491"/>
              <a:gd name="adj2" fmla="val 21283"/>
            </a:avLst>
          </a:prstGeom>
          <a:noFill/>
          <a:ln w="19050"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it-IT" b="0" dirty="0" err="1">
                <a:solidFill>
                  <a:srgbClr val="000000"/>
                </a:solidFill>
              </a:rPr>
              <a:t>Warn</a:t>
            </a:r>
            <a:r>
              <a:rPr lang="it-IT" b="0" dirty="0">
                <a:solidFill>
                  <a:srgbClr val="000000"/>
                </a:solidFill>
              </a:rPr>
              <a:t> </a:t>
            </a:r>
            <a:r>
              <a:rPr lang="it-IT" b="0" dirty="0" err="1">
                <a:solidFill>
                  <a:srgbClr val="000000"/>
                </a:solidFill>
              </a:rPr>
              <a:t>when</a:t>
            </a:r>
            <a:r>
              <a:rPr lang="it-IT" b="0" dirty="0">
                <a:solidFill>
                  <a:srgbClr val="000000"/>
                </a:solidFill>
              </a:rPr>
              <a:t> data are ready</a:t>
            </a:r>
            <a:endParaRPr kumimoji="0" lang="it-IT" sz="1200" b="0" i="0" u="none" strike="noStrike" cap="none" spc="0" normalizeH="0" baseline="0" dirty="0">
              <a:ln>
                <a:noFill/>
              </a:ln>
              <a:solidFill>
                <a:srgbClr val="000000"/>
              </a:solidFill>
              <a:effectLst/>
              <a:uFillTx/>
              <a:latin typeface="+mn-lt"/>
              <a:ea typeface="+mn-ea"/>
              <a:cs typeface="+mn-cs"/>
              <a:sym typeface="Source Sans Pro"/>
            </a:endParaRPr>
          </a:p>
        </p:txBody>
      </p:sp>
      <p:sp>
        <p:nvSpPr>
          <p:cNvPr id="29" name="CasellaDiTesto 28">
            <a:extLst>
              <a:ext uri="{FF2B5EF4-FFF2-40B4-BE49-F238E27FC236}">
                <a16:creationId xmlns:a16="http://schemas.microsoft.com/office/drawing/2014/main" id="{ADA2644E-0F46-45AA-926D-2BD1D4916F02}"/>
              </a:ext>
            </a:extLst>
          </p:cNvPr>
          <p:cNvSpPr txBox="1"/>
          <p:nvPr/>
        </p:nvSpPr>
        <p:spPr>
          <a:xfrm>
            <a:off x="10379653" y="8078570"/>
            <a:ext cx="975696"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it-IT" b="0" dirty="0">
                <a:solidFill>
                  <a:srgbClr val="000000"/>
                </a:solidFill>
              </a:rPr>
              <a:t>and </a:t>
            </a:r>
            <a:r>
              <a:rPr lang="it-IT" b="0" dirty="0" err="1">
                <a:solidFill>
                  <a:srgbClr val="000000"/>
                </a:solidFill>
              </a:rPr>
              <a:t>wait</a:t>
            </a:r>
            <a:r>
              <a:rPr lang="it-IT" b="0" dirty="0">
                <a:solidFill>
                  <a:srgbClr val="000000"/>
                </a:solidFill>
              </a:rPr>
              <a:t> for    </a:t>
            </a:r>
          </a:p>
        </p:txBody>
      </p:sp>
      <p:pic>
        <p:nvPicPr>
          <p:cNvPr id="30" name="Immagine 29">
            <a:extLst>
              <a:ext uri="{FF2B5EF4-FFF2-40B4-BE49-F238E27FC236}">
                <a16:creationId xmlns:a16="http://schemas.microsoft.com/office/drawing/2014/main" id="{E1ECA34D-8A25-4FBB-BF66-DF33966B7458}"/>
              </a:ext>
            </a:extLst>
          </p:cNvPr>
          <p:cNvPicPr>
            <a:picLocks noChangeAspect="1"/>
          </p:cNvPicPr>
          <p:nvPr/>
        </p:nvPicPr>
        <p:blipFill>
          <a:blip r:embed="rId13"/>
          <a:stretch>
            <a:fillRect/>
          </a:stretch>
        </p:blipFill>
        <p:spPr>
          <a:xfrm>
            <a:off x="9153750" y="8129016"/>
            <a:ext cx="1133475" cy="257175"/>
          </a:xfrm>
          <a:prstGeom prst="rect">
            <a:avLst/>
          </a:prstGeom>
        </p:spPr>
      </p:pic>
      <p:sp>
        <p:nvSpPr>
          <p:cNvPr id="31" name="Figura a mano libera: forma 30">
            <a:extLst>
              <a:ext uri="{FF2B5EF4-FFF2-40B4-BE49-F238E27FC236}">
                <a16:creationId xmlns:a16="http://schemas.microsoft.com/office/drawing/2014/main" id="{D206CAA5-6110-4BF9-BB6C-2D6087D89792}"/>
              </a:ext>
            </a:extLst>
          </p:cNvPr>
          <p:cNvSpPr/>
          <p:nvPr/>
        </p:nvSpPr>
        <p:spPr>
          <a:xfrm>
            <a:off x="9016982" y="6362700"/>
            <a:ext cx="3581418" cy="2362200"/>
          </a:xfrm>
          <a:custGeom>
            <a:avLst/>
            <a:gdLst>
              <a:gd name="connsiteX0" fmla="*/ 2400318 w 3581418"/>
              <a:gd name="connsiteY0" fmla="*/ 2362200 h 2362200"/>
              <a:gd name="connsiteX1" fmla="*/ 2463818 w 3581418"/>
              <a:gd name="connsiteY1" fmla="*/ 2349500 h 2362200"/>
              <a:gd name="connsiteX2" fmla="*/ 2540018 w 3581418"/>
              <a:gd name="connsiteY2" fmla="*/ 2324100 h 2362200"/>
              <a:gd name="connsiteX3" fmla="*/ 2844818 w 3581418"/>
              <a:gd name="connsiteY3" fmla="*/ 2311400 h 2362200"/>
              <a:gd name="connsiteX4" fmla="*/ 2895618 w 3581418"/>
              <a:gd name="connsiteY4" fmla="*/ 2298700 h 2362200"/>
              <a:gd name="connsiteX5" fmla="*/ 2933718 w 3581418"/>
              <a:gd name="connsiteY5" fmla="*/ 2286000 h 2362200"/>
              <a:gd name="connsiteX6" fmla="*/ 3098818 w 3581418"/>
              <a:gd name="connsiteY6" fmla="*/ 2273300 h 2362200"/>
              <a:gd name="connsiteX7" fmla="*/ 3175018 w 3581418"/>
              <a:gd name="connsiteY7" fmla="*/ 2260600 h 2362200"/>
              <a:gd name="connsiteX8" fmla="*/ 3251218 w 3581418"/>
              <a:gd name="connsiteY8" fmla="*/ 2235200 h 2362200"/>
              <a:gd name="connsiteX9" fmla="*/ 3378218 w 3581418"/>
              <a:gd name="connsiteY9" fmla="*/ 2146300 h 2362200"/>
              <a:gd name="connsiteX10" fmla="*/ 3416318 w 3581418"/>
              <a:gd name="connsiteY10" fmla="*/ 2120900 h 2362200"/>
              <a:gd name="connsiteX11" fmla="*/ 3492518 w 3581418"/>
              <a:gd name="connsiteY11" fmla="*/ 2044700 h 2362200"/>
              <a:gd name="connsiteX12" fmla="*/ 3530618 w 3581418"/>
              <a:gd name="connsiteY12" fmla="*/ 2006600 h 2362200"/>
              <a:gd name="connsiteX13" fmla="*/ 3543318 w 3581418"/>
              <a:gd name="connsiteY13" fmla="*/ 1955800 h 2362200"/>
              <a:gd name="connsiteX14" fmla="*/ 3568718 w 3581418"/>
              <a:gd name="connsiteY14" fmla="*/ 1866900 h 2362200"/>
              <a:gd name="connsiteX15" fmla="*/ 3581418 w 3581418"/>
              <a:gd name="connsiteY15" fmla="*/ 1790700 h 2362200"/>
              <a:gd name="connsiteX16" fmla="*/ 3568718 w 3581418"/>
              <a:gd name="connsiteY16" fmla="*/ 1511300 h 2362200"/>
              <a:gd name="connsiteX17" fmla="*/ 3530618 w 3581418"/>
              <a:gd name="connsiteY17" fmla="*/ 1358900 h 2362200"/>
              <a:gd name="connsiteX18" fmla="*/ 3517918 w 3581418"/>
              <a:gd name="connsiteY18" fmla="*/ 1308100 h 2362200"/>
              <a:gd name="connsiteX19" fmla="*/ 3479818 w 3581418"/>
              <a:gd name="connsiteY19" fmla="*/ 1270000 h 2362200"/>
              <a:gd name="connsiteX20" fmla="*/ 3454418 w 3581418"/>
              <a:gd name="connsiteY20" fmla="*/ 1231900 h 2362200"/>
              <a:gd name="connsiteX21" fmla="*/ 3403618 w 3581418"/>
              <a:gd name="connsiteY21" fmla="*/ 1219200 h 2362200"/>
              <a:gd name="connsiteX22" fmla="*/ 3327418 w 3581418"/>
              <a:gd name="connsiteY22" fmla="*/ 1168400 h 2362200"/>
              <a:gd name="connsiteX23" fmla="*/ 3251218 w 3581418"/>
              <a:gd name="connsiteY23" fmla="*/ 1143000 h 2362200"/>
              <a:gd name="connsiteX24" fmla="*/ 3213118 w 3581418"/>
              <a:gd name="connsiteY24" fmla="*/ 1130300 h 2362200"/>
              <a:gd name="connsiteX25" fmla="*/ 3098818 w 3581418"/>
              <a:gd name="connsiteY25" fmla="*/ 1092200 h 2362200"/>
              <a:gd name="connsiteX26" fmla="*/ 3060718 w 3581418"/>
              <a:gd name="connsiteY26" fmla="*/ 1066800 h 2362200"/>
              <a:gd name="connsiteX27" fmla="*/ 2971818 w 3581418"/>
              <a:gd name="connsiteY27" fmla="*/ 1054100 h 2362200"/>
              <a:gd name="connsiteX28" fmla="*/ 2895618 w 3581418"/>
              <a:gd name="connsiteY28" fmla="*/ 1041400 h 2362200"/>
              <a:gd name="connsiteX29" fmla="*/ 2857518 w 3581418"/>
              <a:gd name="connsiteY29" fmla="*/ 1028700 h 2362200"/>
              <a:gd name="connsiteX30" fmla="*/ 2806718 w 3581418"/>
              <a:gd name="connsiteY30" fmla="*/ 1016000 h 2362200"/>
              <a:gd name="connsiteX31" fmla="*/ 2565418 w 3581418"/>
              <a:gd name="connsiteY31" fmla="*/ 977900 h 2362200"/>
              <a:gd name="connsiteX32" fmla="*/ 2514618 w 3581418"/>
              <a:gd name="connsiteY32" fmla="*/ 965200 h 2362200"/>
              <a:gd name="connsiteX33" fmla="*/ 2425718 w 3581418"/>
              <a:gd name="connsiteY33" fmla="*/ 952500 h 2362200"/>
              <a:gd name="connsiteX34" fmla="*/ 2311418 w 3581418"/>
              <a:gd name="connsiteY34" fmla="*/ 914400 h 2362200"/>
              <a:gd name="connsiteX35" fmla="*/ 2171718 w 3581418"/>
              <a:gd name="connsiteY35" fmla="*/ 901700 h 2362200"/>
              <a:gd name="connsiteX36" fmla="*/ 2044718 w 3581418"/>
              <a:gd name="connsiteY36" fmla="*/ 876300 h 2362200"/>
              <a:gd name="connsiteX37" fmla="*/ 1778018 w 3581418"/>
              <a:gd name="connsiteY37" fmla="*/ 850900 h 2362200"/>
              <a:gd name="connsiteX38" fmla="*/ 1651018 w 3581418"/>
              <a:gd name="connsiteY38" fmla="*/ 825500 h 2362200"/>
              <a:gd name="connsiteX39" fmla="*/ 990618 w 3581418"/>
              <a:gd name="connsiteY39" fmla="*/ 812800 h 2362200"/>
              <a:gd name="connsiteX40" fmla="*/ 927118 w 3581418"/>
              <a:gd name="connsiteY40" fmla="*/ 800100 h 2362200"/>
              <a:gd name="connsiteX41" fmla="*/ 838218 w 3581418"/>
              <a:gd name="connsiteY41" fmla="*/ 774700 h 2362200"/>
              <a:gd name="connsiteX42" fmla="*/ 749318 w 3581418"/>
              <a:gd name="connsiteY42" fmla="*/ 762000 h 2362200"/>
              <a:gd name="connsiteX43" fmla="*/ 533418 w 3581418"/>
              <a:gd name="connsiteY43" fmla="*/ 723900 h 2362200"/>
              <a:gd name="connsiteX44" fmla="*/ 457218 w 3581418"/>
              <a:gd name="connsiteY44" fmla="*/ 711200 h 2362200"/>
              <a:gd name="connsiteX45" fmla="*/ 381018 w 3581418"/>
              <a:gd name="connsiteY45" fmla="*/ 673100 h 2362200"/>
              <a:gd name="connsiteX46" fmla="*/ 342918 w 3581418"/>
              <a:gd name="connsiteY46" fmla="*/ 635000 h 2362200"/>
              <a:gd name="connsiteX47" fmla="*/ 304818 w 3581418"/>
              <a:gd name="connsiteY47" fmla="*/ 622300 h 2362200"/>
              <a:gd name="connsiteX48" fmla="*/ 266718 w 3581418"/>
              <a:gd name="connsiteY48" fmla="*/ 584200 h 2362200"/>
              <a:gd name="connsiteX49" fmla="*/ 228618 w 3581418"/>
              <a:gd name="connsiteY49" fmla="*/ 558800 h 2362200"/>
              <a:gd name="connsiteX50" fmla="*/ 215918 w 3581418"/>
              <a:gd name="connsiteY50" fmla="*/ 520700 h 2362200"/>
              <a:gd name="connsiteX51" fmla="*/ 88918 w 3581418"/>
              <a:gd name="connsiteY51" fmla="*/ 368300 h 2362200"/>
              <a:gd name="connsiteX52" fmla="*/ 50818 w 3581418"/>
              <a:gd name="connsiteY52" fmla="*/ 266700 h 2362200"/>
              <a:gd name="connsiteX53" fmla="*/ 38118 w 3581418"/>
              <a:gd name="connsiteY53" fmla="*/ 228600 h 2362200"/>
              <a:gd name="connsiteX54" fmla="*/ 12718 w 3581418"/>
              <a:gd name="connsiteY54" fmla="*/ 190500 h 2362200"/>
              <a:gd name="connsiteX55" fmla="*/ 18 w 3581418"/>
              <a:gd name="connsiteY55" fmla="*/ 0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581418" h="2362200">
                <a:moveTo>
                  <a:pt x="2400318" y="2362200"/>
                </a:moveTo>
                <a:cubicBezTo>
                  <a:pt x="2421485" y="2357967"/>
                  <a:pt x="2442993" y="2355180"/>
                  <a:pt x="2463818" y="2349500"/>
                </a:cubicBezTo>
                <a:cubicBezTo>
                  <a:pt x="2489649" y="2342455"/>
                  <a:pt x="2513267" y="2325215"/>
                  <a:pt x="2540018" y="2324100"/>
                </a:cubicBezTo>
                <a:lnTo>
                  <a:pt x="2844818" y="2311400"/>
                </a:lnTo>
                <a:cubicBezTo>
                  <a:pt x="2861751" y="2307167"/>
                  <a:pt x="2878835" y="2303495"/>
                  <a:pt x="2895618" y="2298700"/>
                </a:cubicBezTo>
                <a:cubicBezTo>
                  <a:pt x="2908490" y="2295022"/>
                  <a:pt x="2920434" y="2287660"/>
                  <a:pt x="2933718" y="2286000"/>
                </a:cubicBezTo>
                <a:cubicBezTo>
                  <a:pt x="2988488" y="2279154"/>
                  <a:pt x="3043785" y="2277533"/>
                  <a:pt x="3098818" y="2273300"/>
                </a:cubicBezTo>
                <a:cubicBezTo>
                  <a:pt x="3124218" y="2269067"/>
                  <a:pt x="3150036" y="2266845"/>
                  <a:pt x="3175018" y="2260600"/>
                </a:cubicBezTo>
                <a:cubicBezTo>
                  <a:pt x="3200993" y="2254106"/>
                  <a:pt x="3251218" y="2235200"/>
                  <a:pt x="3251218" y="2235200"/>
                </a:cubicBezTo>
                <a:cubicBezTo>
                  <a:pt x="3326440" y="2178784"/>
                  <a:pt x="3284406" y="2208841"/>
                  <a:pt x="3378218" y="2146300"/>
                </a:cubicBezTo>
                <a:cubicBezTo>
                  <a:pt x="3390918" y="2137833"/>
                  <a:pt x="3405525" y="2131693"/>
                  <a:pt x="3416318" y="2120900"/>
                </a:cubicBezTo>
                <a:lnTo>
                  <a:pt x="3492518" y="2044700"/>
                </a:lnTo>
                <a:lnTo>
                  <a:pt x="3530618" y="2006600"/>
                </a:lnTo>
                <a:cubicBezTo>
                  <a:pt x="3534851" y="1989667"/>
                  <a:pt x="3538523" y="1972583"/>
                  <a:pt x="3543318" y="1955800"/>
                </a:cubicBezTo>
                <a:cubicBezTo>
                  <a:pt x="3559457" y="1899313"/>
                  <a:pt x="3555484" y="1933070"/>
                  <a:pt x="3568718" y="1866900"/>
                </a:cubicBezTo>
                <a:cubicBezTo>
                  <a:pt x="3573768" y="1841650"/>
                  <a:pt x="3577185" y="1816100"/>
                  <a:pt x="3581418" y="1790700"/>
                </a:cubicBezTo>
                <a:cubicBezTo>
                  <a:pt x="3577185" y="1697567"/>
                  <a:pt x="3575360" y="1604293"/>
                  <a:pt x="3568718" y="1511300"/>
                </a:cubicBezTo>
                <a:cubicBezTo>
                  <a:pt x="3562072" y="1418251"/>
                  <a:pt x="3553290" y="1449589"/>
                  <a:pt x="3530618" y="1358900"/>
                </a:cubicBezTo>
                <a:cubicBezTo>
                  <a:pt x="3526385" y="1341967"/>
                  <a:pt x="3526578" y="1323255"/>
                  <a:pt x="3517918" y="1308100"/>
                </a:cubicBezTo>
                <a:cubicBezTo>
                  <a:pt x="3509007" y="1292506"/>
                  <a:pt x="3491316" y="1283798"/>
                  <a:pt x="3479818" y="1270000"/>
                </a:cubicBezTo>
                <a:cubicBezTo>
                  <a:pt x="3470047" y="1258274"/>
                  <a:pt x="3467118" y="1240367"/>
                  <a:pt x="3454418" y="1231900"/>
                </a:cubicBezTo>
                <a:cubicBezTo>
                  <a:pt x="3439895" y="1222218"/>
                  <a:pt x="3420551" y="1223433"/>
                  <a:pt x="3403618" y="1219200"/>
                </a:cubicBezTo>
                <a:cubicBezTo>
                  <a:pt x="3378218" y="1202267"/>
                  <a:pt x="3356378" y="1178053"/>
                  <a:pt x="3327418" y="1168400"/>
                </a:cubicBezTo>
                <a:lnTo>
                  <a:pt x="3251218" y="1143000"/>
                </a:lnTo>
                <a:cubicBezTo>
                  <a:pt x="3238518" y="1138767"/>
                  <a:pt x="3225547" y="1135272"/>
                  <a:pt x="3213118" y="1130300"/>
                </a:cubicBezTo>
                <a:cubicBezTo>
                  <a:pt x="3133412" y="1098418"/>
                  <a:pt x="3171735" y="1110429"/>
                  <a:pt x="3098818" y="1092200"/>
                </a:cubicBezTo>
                <a:cubicBezTo>
                  <a:pt x="3086118" y="1083733"/>
                  <a:pt x="3075338" y="1071186"/>
                  <a:pt x="3060718" y="1066800"/>
                </a:cubicBezTo>
                <a:cubicBezTo>
                  <a:pt x="3032046" y="1058198"/>
                  <a:pt x="3001404" y="1058652"/>
                  <a:pt x="2971818" y="1054100"/>
                </a:cubicBezTo>
                <a:cubicBezTo>
                  <a:pt x="2946367" y="1050184"/>
                  <a:pt x="2920755" y="1046986"/>
                  <a:pt x="2895618" y="1041400"/>
                </a:cubicBezTo>
                <a:cubicBezTo>
                  <a:pt x="2882550" y="1038496"/>
                  <a:pt x="2870390" y="1032378"/>
                  <a:pt x="2857518" y="1028700"/>
                </a:cubicBezTo>
                <a:cubicBezTo>
                  <a:pt x="2840735" y="1023905"/>
                  <a:pt x="2823785" y="1019657"/>
                  <a:pt x="2806718" y="1016000"/>
                </a:cubicBezTo>
                <a:cubicBezTo>
                  <a:pt x="2664917" y="985614"/>
                  <a:pt x="2702390" y="993119"/>
                  <a:pt x="2565418" y="977900"/>
                </a:cubicBezTo>
                <a:cubicBezTo>
                  <a:pt x="2548485" y="973667"/>
                  <a:pt x="2531791" y="968322"/>
                  <a:pt x="2514618" y="965200"/>
                </a:cubicBezTo>
                <a:cubicBezTo>
                  <a:pt x="2485167" y="959845"/>
                  <a:pt x="2454758" y="959760"/>
                  <a:pt x="2425718" y="952500"/>
                </a:cubicBezTo>
                <a:cubicBezTo>
                  <a:pt x="2338769" y="930763"/>
                  <a:pt x="2389880" y="924862"/>
                  <a:pt x="2311418" y="914400"/>
                </a:cubicBezTo>
                <a:cubicBezTo>
                  <a:pt x="2265069" y="908220"/>
                  <a:pt x="2218285" y="905933"/>
                  <a:pt x="2171718" y="901700"/>
                </a:cubicBezTo>
                <a:cubicBezTo>
                  <a:pt x="2129385" y="893233"/>
                  <a:pt x="2087494" y="882133"/>
                  <a:pt x="2044718" y="876300"/>
                </a:cubicBezTo>
                <a:cubicBezTo>
                  <a:pt x="1861315" y="851290"/>
                  <a:pt x="1937569" y="876092"/>
                  <a:pt x="1778018" y="850900"/>
                </a:cubicBezTo>
                <a:cubicBezTo>
                  <a:pt x="1735375" y="844167"/>
                  <a:pt x="1694139" y="827587"/>
                  <a:pt x="1651018" y="825500"/>
                </a:cubicBezTo>
                <a:cubicBezTo>
                  <a:pt x="1431101" y="814859"/>
                  <a:pt x="1210751" y="817033"/>
                  <a:pt x="990618" y="812800"/>
                </a:cubicBezTo>
                <a:cubicBezTo>
                  <a:pt x="969451" y="808567"/>
                  <a:pt x="948059" y="805335"/>
                  <a:pt x="927118" y="800100"/>
                </a:cubicBezTo>
                <a:cubicBezTo>
                  <a:pt x="854577" y="781965"/>
                  <a:pt x="925321" y="790537"/>
                  <a:pt x="838218" y="774700"/>
                </a:cubicBezTo>
                <a:cubicBezTo>
                  <a:pt x="808767" y="769345"/>
                  <a:pt x="778886" y="766669"/>
                  <a:pt x="749318" y="762000"/>
                </a:cubicBezTo>
                <a:cubicBezTo>
                  <a:pt x="432601" y="711992"/>
                  <a:pt x="707365" y="755527"/>
                  <a:pt x="533418" y="723900"/>
                </a:cubicBezTo>
                <a:cubicBezTo>
                  <a:pt x="508083" y="719294"/>
                  <a:pt x="482355" y="716786"/>
                  <a:pt x="457218" y="711200"/>
                </a:cubicBezTo>
                <a:cubicBezTo>
                  <a:pt x="425976" y="704257"/>
                  <a:pt x="405928" y="693858"/>
                  <a:pt x="381018" y="673100"/>
                </a:cubicBezTo>
                <a:cubicBezTo>
                  <a:pt x="367220" y="661602"/>
                  <a:pt x="357862" y="644963"/>
                  <a:pt x="342918" y="635000"/>
                </a:cubicBezTo>
                <a:cubicBezTo>
                  <a:pt x="331779" y="627574"/>
                  <a:pt x="317518" y="626533"/>
                  <a:pt x="304818" y="622300"/>
                </a:cubicBezTo>
                <a:cubicBezTo>
                  <a:pt x="292118" y="609600"/>
                  <a:pt x="280516" y="595698"/>
                  <a:pt x="266718" y="584200"/>
                </a:cubicBezTo>
                <a:cubicBezTo>
                  <a:pt x="254992" y="574429"/>
                  <a:pt x="238153" y="570719"/>
                  <a:pt x="228618" y="558800"/>
                </a:cubicBezTo>
                <a:cubicBezTo>
                  <a:pt x="220255" y="548347"/>
                  <a:pt x="224137" y="531267"/>
                  <a:pt x="215918" y="520700"/>
                </a:cubicBezTo>
                <a:cubicBezTo>
                  <a:pt x="174654" y="467646"/>
                  <a:pt x="111609" y="436373"/>
                  <a:pt x="88918" y="368300"/>
                </a:cubicBezTo>
                <a:cubicBezTo>
                  <a:pt x="60091" y="281820"/>
                  <a:pt x="96376" y="388187"/>
                  <a:pt x="50818" y="266700"/>
                </a:cubicBezTo>
                <a:cubicBezTo>
                  <a:pt x="46118" y="254165"/>
                  <a:pt x="44105" y="240574"/>
                  <a:pt x="38118" y="228600"/>
                </a:cubicBezTo>
                <a:cubicBezTo>
                  <a:pt x="31292" y="214948"/>
                  <a:pt x="21185" y="203200"/>
                  <a:pt x="12718" y="190500"/>
                </a:cubicBezTo>
                <a:cubicBezTo>
                  <a:pt x="-1037" y="25444"/>
                  <a:pt x="18" y="89076"/>
                  <a:pt x="18" y="0"/>
                </a:cubicBezTo>
              </a:path>
            </a:pathLst>
          </a:custGeom>
          <a:no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endParaRPr>
          </a:p>
        </p:txBody>
      </p:sp>
      <p:sp>
        <p:nvSpPr>
          <p:cNvPr id="286" name="Figura a mano libera: forma 285">
            <a:extLst>
              <a:ext uri="{FF2B5EF4-FFF2-40B4-BE49-F238E27FC236}">
                <a16:creationId xmlns:a16="http://schemas.microsoft.com/office/drawing/2014/main" id="{44EBA92D-51C7-4553-BE66-60B345537D40}"/>
              </a:ext>
            </a:extLst>
          </p:cNvPr>
          <p:cNvSpPr/>
          <p:nvPr/>
        </p:nvSpPr>
        <p:spPr>
          <a:xfrm>
            <a:off x="9571725" y="6288605"/>
            <a:ext cx="3073065" cy="2677595"/>
          </a:xfrm>
          <a:custGeom>
            <a:avLst/>
            <a:gdLst>
              <a:gd name="connsiteX0" fmla="*/ 2417075 w 3073065"/>
              <a:gd name="connsiteY0" fmla="*/ 2677595 h 2677595"/>
              <a:gd name="connsiteX1" fmla="*/ 4075 w 3073065"/>
              <a:gd name="connsiteY1" fmla="*/ 48695 h 2677595"/>
              <a:gd name="connsiteX2" fmla="*/ 2925075 w 3073065"/>
              <a:gd name="connsiteY2" fmla="*/ 988495 h 2677595"/>
              <a:gd name="connsiteX3" fmla="*/ 2671075 w 3073065"/>
              <a:gd name="connsiteY3" fmla="*/ 1242495 h 2677595"/>
              <a:gd name="connsiteX4" fmla="*/ 2696475 w 3073065"/>
              <a:gd name="connsiteY4" fmla="*/ 1242495 h 2677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3065" h="2677595">
                <a:moveTo>
                  <a:pt x="2417075" y="2677595"/>
                </a:moveTo>
                <a:cubicBezTo>
                  <a:pt x="1168241" y="1503903"/>
                  <a:pt x="-80592" y="330212"/>
                  <a:pt x="4075" y="48695"/>
                </a:cubicBezTo>
                <a:cubicBezTo>
                  <a:pt x="88742" y="-232822"/>
                  <a:pt x="2480575" y="789528"/>
                  <a:pt x="2925075" y="988495"/>
                </a:cubicBezTo>
                <a:cubicBezTo>
                  <a:pt x="3369575" y="1187462"/>
                  <a:pt x="2671075" y="1242495"/>
                  <a:pt x="2671075" y="1242495"/>
                </a:cubicBezTo>
                <a:cubicBezTo>
                  <a:pt x="2632975" y="1284828"/>
                  <a:pt x="2664725" y="1263661"/>
                  <a:pt x="2696475" y="1242495"/>
                </a:cubicBezTo>
              </a:path>
            </a:pathLst>
          </a:custGeom>
          <a:no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endParaRPr>
          </a:p>
        </p:txBody>
      </p:sp>
      <p:cxnSp>
        <p:nvCxnSpPr>
          <p:cNvPr id="102" name="Connettore curvo 101">
            <a:extLst>
              <a:ext uri="{FF2B5EF4-FFF2-40B4-BE49-F238E27FC236}">
                <a16:creationId xmlns:a16="http://schemas.microsoft.com/office/drawing/2014/main" id="{30B01F4A-B96A-4C45-9A59-C2BC9B3F60AE}"/>
              </a:ext>
            </a:extLst>
          </p:cNvPr>
          <p:cNvCxnSpPr>
            <a:cxnSpLocks/>
            <a:stCxn id="31" idx="1"/>
            <a:endCxn id="23" idx="3"/>
          </p:cNvCxnSpPr>
          <p:nvPr/>
        </p:nvCxnSpPr>
        <p:spPr>
          <a:xfrm flipH="1" flipV="1">
            <a:off x="9450179" y="6123230"/>
            <a:ext cx="2030621" cy="2588970"/>
          </a:xfrm>
          <a:prstGeom prst="curvedConnector3">
            <a:avLst>
              <a:gd name="adj1" fmla="val -66295"/>
            </a:avLst>
          </a:prstGeom>
          <a:noFill/>
          <a:ln w="25400" cap="flat">
            <a:solidFill>
              <a:srgbClr val="628DB5"/>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271" name="Fumetto: ovale 270">
            <a:extLst>
              <a:ext uri="{FF2B5EF4-FFF2-40B4-BE49-F238E27FC236}">
                <a16:creationId xmlns:a16="http://schemas.microsoft.com/office/drawing/2014/main" id="{7AB29088-FD8E-4C63-8465-ED81A38FFD31}"/>
              </a:ext>
            </a:extLst>
          </p:cNvPr>
          <p:cNvSpPr/>
          <p:nvPr/>
        </p:nvSpPr>
        <p:spPr>
          <a:xfrm>
            <a:off x="10763822" y="6736454"/>
            <a:ext cx="2197892" cy="362711"/>
          </a:xfrm>
          <a:prstGeom prst="wedgeEllipseCallout">
            <a:avLst>
              <a:gd name="adj1" fmla="val 42884"/>
              <a:gd name="adj2" fmla="val -167094"/>
            </a:avLst>
          </a:prstGeom>
          <a:noFill/>
          <a:ln w="19050"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it-IT" sz="1200" b="0" i="0" u="none" strike="noStrike" cap="none" spc="0" normalizeH="0" baseline="0" dirty="0">
                <a:ln>
                  <a:noFill/>
                </a:ln>
                <a:solidFill>
                  <a:srgbClr val="000000"/>
                </a:solidFill>
                <a:effectLst/>
                <a:uFillTx/>
                <a:latin typeface="+mn-lt"/>
                <a:ea typeface="+mn-ea"/>
                <a:cs typeface="+mn-cs"/>
                <a:sym typeface="Source Sans Pro"/>
              </a:rPr>
              <a:t>Download Template</a:t>
            </a:r>
          </a:p>
        </p:txBody>
      </p:sp>
      <p:pic>
        <p:nvPicPr>
          <p:cNvPr id="108" name="Immagine 107">
            <a:extLst>
              <a:ext uri="{FF2B5EF4-FFF2-40B4-BE49-F238E27FC236}">
                <a16:creationId xmlns:a16="http://schemas.microsoft.com/office/drawing/2014/main" id="{DBC7FFE7-EF62-4877-B086-835F3EE671F6}"/>
              </a:ext>
            </a:extLst>
          </p:cNvPr>
          <p:cNvPicPr>
            <a:picLocks noChangeAspect="1"/>
          </p:cNvPicPr>
          <p:nvPr/>
        </p:nvPicPr>
        <p:blipFill>
          <a:blip r:embed="rId14"/>
          <a:stretch>
            <a:fillRect/>
          </a:stretch>
        </p:blipFill>
        <p:spPr>
          <a:xfrm>
            <a:off x="9171551" y="9718175"/>
            <a:ext cx="1504950" cy="295275"/>
          </a:xfrm>
          <a:prstGeom prst="rect">
            <a:avLst/>
          </a:prstGeom>
        </p:spPr>
      </p:pic>
      <p:sp>
        <p:nvSpPr>
          <p:cNvPr id="288" name="Fumetto: ovale 287">
            <a:extLst>
              <a:ext uri="{FF2B5EF4-FFF2-40B4-BE49-F238E27FC236}">
                <a16:creationId xmlns:a16="http://schemas.microsoft.com/office/drawing/2014/main" id="{A7378AED-DAA8-44F4-AC84-EEB33C392E73}"/>
              </a:ext>
            </a:extLst>
          </p:cNvPr>
          <p:cNvSpPr/>
          <p:nvPr/>
        </p:nvSpPr>
        <p:spPr>
          <a:xfrm>
            <a:off x="10864113" y="9643732"/>
            <a:ext cx="3073065" cy="778191"/>
          </a:xfrm>
          <a:prstGeom prst="wedgeEllipseCallout">
            <a:avLst>
              <a:gd name="adj1" fmla="val -57241"/>
              <a:gd name="adj2" fmla="val -21796"/>
            </a:avLst>
          </a:prstGeom>
          <a:noFill/>
          <a:ln w="12700"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it-IT" b="0" dirty="0">
                <a:solidFill>
                  <a:srgbClr val="000000"/>
                </a:solidFill>
              </a:rPr>
              <a:t>Click </a:t>
            </a:r>
            <a:r>
              <a:rPr lang="it-IT" b="0" dirty="0" err="1">
                <a:solidFill>
                  <a:srgbClr val="000000"/>
                </a:solidFill>
              </a:rPr>
              <a:t>this</a:t>
            </a:r>
            <a:r>
              <a:rPr lang="it-IT" b="0" dirty="0">
                <a:solidFill>
                  <a:srgbClr val="000000"/>
                </a:solidFill>
              </a:rPr>
              <a:t> </a:t>
            </a:r>
            <a:r>
              <a:rPr lang="it-IT" b="0" dirty="0" err="1">
                <a:solidFill>
                  <a:srgbClr val="000000"/>
                </a:solidFill>
              </a:rPr>
              <a:t>button</a:t>
            </a:r>
            <a:r>
              <a:rPr lang="it-IT" b="0" dirty="0">
                <a:solidFill>
                  <a:srgbClr val="000000"/>
                </a:solidFill>
              </a:rPr>
              <a:t> </a:t>
            </a:r>
            <a:r>
              <a:rPr lang="it-IT" b="0" dirty="0" err="1">
                <a:solidFill>
                  <a:srgbClr val="000000"/>
                </a:solidFill>
              </a:rPr>
              <a:t>everytime</a:t>
            </a:r>
            <a:r>
              <a:rPr lang="it-IT" b="0" dirty="0">
                <a:solidFill>
                  <a:srgbClr val="000000"/>
                </a:solidFill>
              </a:rPr>
              <a:t> </a:t>
            </a:r>
            <a:r>
              <a:rPr lang="it-IT" b="0" dirty="0" err="1">
                <a:solidFill>
                  <a:srgbClr val="000000"/>
                </a:solidFill>
              </a:rPr>
              <a:t>you</a:t>
            </a:r>
            <a:r>
              <a:rPr lang="it-IT" b="0" dirty="0">
                <a:solidFill>
                  <a:srgbClr val="000000"/>
                </a:solidFill>
              </a:rPr>
              <a:t> </a:t>
            </a:r>
            <a:r>
              <a:rPr lang="it-IT" b="0" dirty="0" err="1">
                <a:solidFill>
                  <a:srgbClr val="000000"/>
                </a:solidFill>
              </a:rPr>
              <a:t>want</a:t>
            </a:r>
            <a:r>
              <a:rPr lang="it-IT" b="0" dirty="0">
                <a:solidFill>
                  <a:srgbClr val="000000"/>
                </a:solidFill>
              </a:rPr>
              <a:t> to make a </a:t>
            </a:r>
            <a:r>
              <a:rPr lang="it-IT" b="0" dirty="0" err="1">
                <a:solidFill>
                  <a:srgbClr val="000000"/>
                </a:solidFill>
              </a:rPr>
              <a:t>change</a:t>
            </a:r>
            <a:r>
              <a:rPr lang="it-IT" b="0" dirty="0">
                <a:solidFill>
                  <a:srgbClr val="000000"/>
                </a:solidFill>
              </a:rPr>
              <a:t> </a:t>
            </a:r>
            <a:r>
              <a:rPr lang="it-IT" b="0" dirty="0" err="1">
                <a:solidFill>
                  <a:srgbClr val="000000"/>
                </a:solidFill>
              </a:rPr>
              <a:t>effective</a:t>
            </a:r>
            <a:r>
              <a:rPr lang="it-IT" b="0" dirty="0">
                <a:solidFill>
                  <a:srgbClr val="000000"/>
                </a:solidFill>
              </a:rPr>
              <a:t>!</a:t>
            </a:r>
            <a:endParaRPr kumimoji="0" lang="it-IT" sz="1200" b="0" i="0" u="none" strike="noStrike" cap="none" spc="0" normalizeH="0" baseline="0" dirty="0">
              <a:ln>
                <a:noFill/>
              </a:ln>
              <a:solidFill>
                <a:srgbClr val="000000"/>
              </a:solidFill>
              <a:effectLst/>
              <a:uFillTx/>
              <a:latin typeface="+mn-lt"/>
              <a:ea typeface="+mn-ea"/>
              <a:cs typeface="+mn-cs"/>
              <a:sym typeface="Source Sans Pro"/>
            </a:endParaRPr>
          </a:p>
        </p:txBody>
      </p:sp>
      <p:pic>
        <p:nvPicPr>
          <p:cNvPr id="7" name="Immagine 6">
            <a:extLst>
              <a:ext uri="{FF2B5EF4-FFF2-40B4-BE49-F238E27FC236}">
                <a16:creationId xmlns:a16="http://schemas.microsoft.com/office/drawing/2014/main" id="{811F891E-397E-4CF3-81B6-323842D91DDB}"/>
              </a:ext>
            </a:extLst>
          </p:cNvPr>
          <p:cNvPicPr>
            <a:picLocks noChangeAspect="1"/>
          </p:cNvPicPr>
          <p:nvPr/>
        </p:nvPicPr>
        <p:blipFill>
          <a:blip r:embed="rId15"/>
          <a:stretch>
            <a:fillRect/>
          </a:stretch>
        </p:blipFill>
        <p:spPr>
          <a:xfrm>
            <a:off x="41776" y="3287676"/>
            <a:ext cx="3820974" cy="2020484"/>
          </a:xfrm>
          <a:prstGeom prst="rect">
            <a:avLst/>
          </a:prstGeom>
        </p:spPr>
      </p:pic>
      <p:pic>
        <p:nvPicPr>
          <p:cNvPr id="8" name="Immagine 7">
            <a:extLst>
              <a:ext uri="{FF2B5EF4-FFF2-40B4-BE49-F238E27FC236}">
                <a16:creationId xmlns:a16="http://schemas.microsoft.com/office/drawing/2014/main" id="{BE8D08DB-4B87-4A50-80AE-BB56C1048D2D}"/>
              </a:ext>
            </a:extLst>
          </p:cNvPr>
          <p:cNvPicPr>
            <a:picLocks noChangeAspect="1"/>
          </p:cNvPicPr>
          <p:nvPr/>
        </p:nvPicPr>
        <p:blipFill>
          <a:blip r:embed="rId16"/>
          <a:stretch>
            <a:fillRect/>
          </a:stretch>
        </p:blipFill>
        <p:spPr>
          <a:xfrm>
            <a:off x="89012" y="7852488"/>
            <a:ext cx="3726503" cy="1623201"/>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C5C9842F-57C7-40A7-B35A-DC875C8AF88E}"/>
              </a:ext>
            </a:extLst>
          </p:cNvPr>
          <p:cNvPicPr>
            <a:picLocks noChangeAspect="1"/>
          </p:cNvPicPr>
          <p:nvPr/>
        </p:nvPicPr>
        <p:blipFill>
          <a:blip r:embed="rId2"/>
          <a:stretch>
            <a:fillRect/>
          </a:stretch>
        </p:blipFill>
        <p:spPr>
          <a:xfrm>
            <a:off x="1077657" y="3344636"/>
            <a:ext cx="1196650" cy="503853"/>
          </a:xfrm>
          <a:prstGeom prst="rect">
            <a:avLst/>
          </a:prstGeom>
        </p:spPr>
      </p:pic>
      <p:grpSp>
        <p:nvGrpSpPr>
          <p:cNvPr id="148" name="Group">
            <a:extLst>
              <a:ext uri="{FF2B5EF4-FFF2-40B4-BE49-F238E27FC236}">
                <a16:creationId xmlns:a16="http://schemas.microsoft.com/office/drawing/2014/main" id="{CF17A150-74CB-47BA-8A6A-97AEC5EA5720}"/>
              </a:ext>
            </a:extLst>
          </p:cNvPr>
          <p:cNvGrpSpPr/>
          <p:nvPr/>
        </p:nvGrpSpPr>
        <p:grpSpPr>
          <a:xfrm>
            <a:off x="8383487" y="-1013161"/>
            <a:ext cx="6157893" cy="3553962"/>
            <a:chOff x="0" y="51032"/>
            <a:chExt cx="6157891" cy="3553961"/>
          </a:xfrm>
        </p:grpSpPr>
        <p:grpSp>
          <p:nvGrpSpPr>
            <p:cNvPr id="149" name="Group">
              <a:extLst>
                <a:ext uri="{FF2B5EF4-FFF2-40B4-BE49-F238E27FC236}">
                  <a16:creationId xmlns:a16="http://schemas.microsoft.com/office/drawing/2014/main" id="{FCB20B2B-64EC-4BA8-861C-E63D417687DB}"/>
                </a:ext>
              </a:extLst>
            </p:cNvPr>
            <p:cNvGrpSpPr/>
            <p:nvPr/>
          </p:nvGrpSpPr>
          <p:grpSpPr>
            <a:xfrm>
              <a:off x="23293" y="51032"/>
              <a:ext cx="6134599" cy="2980091"/>
              <a:chOff x="0" y="51032"/>
              <a:chExt cx="6134598" cy="2980090"/>
            </a:xfrm>
          </p:grpSpPr>
          <p:sp>
            <p:nvSpPr>
              <p:cNvPr id="151" name="Triangle">
                <a:extLst>
                  <a:ext uri="{FF2B5EF4-FFF2-40B4-BE49-F238E27FC236}">
                    <a16:creationId xmlns:a16="http://schemas.microsoft.com/office/drawing/2014/main" id="{A6327964-2245-41D4-9F38-5717D8C3EC8E}"/>
                  </a:ext>
                </a:extLst>
              </p:cNvPr>
              <p:cNvSpPr/>
              <p:nvPr/>
            </p:nvSpPr>
            <p:spPr>
              <a:xfrm rot="1800000">
                <a:off x="1177377" y="304285"/>
                <a:ext cx="1319509" cy="1143860"/>
              </a:xfrm>
              <a:prstGeom prst="triangle">
                <a:avLst/>
              </a:prstGeom>
              <a:solidFill>
                <a:srgbClr val="A6ACF2"/>
              </a:solidFill>
              <a:ln w="3175" cap="flat">
                <a:solidFill>
                  <a:srgbClr val="437FC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dirty="0"/>
              </a:p>
            </p:txBody>
          </p:sp>
          <p:sp>
            <p:nvSpPr>
              <p:cNvPr id="152" name="Circle">
                <a:extLst>
                  <a:ext uri="{FF2B5EF4-FFF2-40B4-BE49-F238E27FC236}">
                    <a16:creationId xmlns:a16="http://schemas.microsoft.com/office/drawing/2014/main" id="{0D85AAE7-4652-42C2-B6C3-657A9154AAFE}"/>
                  </a:ext>
                </a:extLst>
              </p:cNvPr>
              <p:cNvSpPr/>
              <p:nvPr/>
            </p:nvSpPr>
            <p:spPr>
              <a:xfrm flipH="1">
                <a:off x="1550782" y="838357"/>
                <a:ext cx="422090" cy="422090"/>
              </a:xfrm>
              <a:prstGeom prst="ellipse">
                <a:avLst/>
              </a:prstGeom>
              <a:solidFill>
                <a:srgbClr val="A3C3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53" name="Circle">
                <a:extLst>
                  <a:ext uri="{FF2B5EF4-FFF2-40B4-BE49-F238E27FC236}">
                    <a16:creationId xmlns:a16="http://schemas.microsoft.com/office/drawing/2014/main" id="{A712A7D0-2C4F-4D0A-BF66-CD6C313363E4}"/>
                  </a:ext>
                </a:extLst>
              </p:cNvPr>
              <p:cNvSpPr/>
              <p:nvPr/>
            </p:nvSpPr>
            <p:spPr>
              <a:xfrm flipH="1">
                <a:off x="0" y="819778"/>
                <a:ext cx="422089" cy="422090"/>
              </a:xfrm>
              <a:prstGeom prst="ellipse">
                <a:avLst/>
              </a:prstGeom>
              <a:solidFill>
                <a:srgbClr val="C4B0F7">
                  <a:alpha val="50458"/>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54" name="Triangle">
                <a:extLst>
                  <a:ext uri="{FF2B5EF4-FFF2-40B4-BE49-F238E27FC236}">
                    <a16:creationId xmlns:a16="http://schemas.microsoft.com/office/drawing/2014/main" id="{A70508B4-128C-48D8-8FB3-179E1B193556}"/>
                  </a:ext>
                </a:extLst>
              </p:cNvPr>
              <p:cNvSpPr/>
              <p:nvPr/>
            </p:nvSpPr>
            <p:spPr>
              <a:xfrm rot="19800000">
                <a:off x="2896973" y="973389"/>
                <a:ext cx="1319509" cy="1143860"/>
              </a:xfrm>
              <a:prstGeom prst="triangle">
                <a:avLst/>
              </a:prstGeom>
              <a:solidFill>
                <a:srgbClr val="74B4EB"/>
              </a:solidFill>
              <a:ln w="6350" cap="flat">
                <a:solidFill>
                  <a:srgbClr val="82B3E6"/>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55" name="Triangle">
                <a:extLst>
                  <a:ext uri="{FF2B5EF4-FFF2-40B4-BE49-F238E27FC236}">
                    <a16:creationId xmlns:a16="http://schemas.microsoft.com/office/drawing/2014/main" id="{D1EAB155-8B30-4650-894F-78689362FD36}"/>
                  </a:ext>
                </a:extLst>
              </p:cNvPr>
              <p:cNvSpPr/>
              <p:nvPr/>
            </p:nvSpPr>
            <p:spPr>
              <a:xfrm rot="1800000">
                <a:off x="3470359" y="1634009"/>
                <a:ext cx="1319509" cy="1143861"/>
              </a:xfrm>
              <a:prstGeom prst="triangle">
                <a:avLst/>
              </a:prstGeom>
              <a:solidFill>
                <a:srgbClr val="4380C5"/>
              </a:solidFill>
              <a:ln w="6350" cap="flat">
                <a:solidFill>
                  <a:srgbClr val="437FC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56" name="Circle">
                <a:extLst>
                  <a:ext uri="{FF2B5EF4-FFF2-40B4-BE49-F238E27FC236}">
                    <a16:creationId xmlns:a16="http://schemas.microsoft.com/office/drawing/2014/main" id="{D67DD0C9-76D0-4B8D-A792-46A11804A19F}"/>
                  </a:ext>
                </a:extLst>
              </p:cNvPr>
              <p:cNvSpPr/>
              <p:nvPr/>
            </p:nvSpPr>
            <p:spPr>
              <a:xfrm flipH="1">
                <a:off x="3461021" y="1507461"/>
                <a:ext cx="422090" cy="422090"/>
              </a:xfrm>
              <a:prstGeom prst="ellipse">
                <a:avLst/>
              </a:prstGeom>
              <a:solidFill>
                <a:srgbClr val="4380C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57" name="Circle">
                <a:extLst>
                  <a:ext uri="{FF2B5EF4-FFF2-40B4-BE49-F238E27FC236}">
                    <a16:creationId xmlns:a16="http://schemas.microsoft.com/office/drawing/2014/main" id="{8F5277BD-A58C-49D0-B753-9F6F63A27414}"/>
                  </a:ext>
                </a:extLst>
              </p:cNvPr>
              <p:cNvSpPr/>
              <p:nvPr/>
            </p:nvSpPr>
            <p:spPr>
              <a:xfrm flipH="1">
                <a:off x="3843763" y="2168082"/>
                <a:ext cx="422090" cy="422090"/>
              </a:xfrm>
              <a:prstGeom prst="ellipse">
                <a:avLst/>
              </a:prstGeom>
              <a:solidFill>
                <a:srgbClr val="74B4EB"/>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58" name="Triangle">
                <a:extLst>
                  <a:ext uri="{FF2B5EF4-FFF2-40B4-BE49-F238E27FC236}">
                    <a16:creationId xmlns:a16="http://schemas.microsoft.com/office/drawing/2014/main" id="{CA8B9FF5-EC28-417A-9CA9-A5D59A8601E6}"/>
                  </a:ext>
                </a:extLst>
              </p:cNvPr>
              <p:cNvSpPr/>
              <p:nvPr/>
            </p:nvSpPr>
            <p:spPr>
              <a:xfrm rot="1800000">
                <a:off x="3470359" y="312963"/>
                <a:ext cx="1319509" cy="1143861"/>
              </a:xfrm>
              <a:prstGeom prst="triangle">
                <a:avLst/>
              </a:prstGeom>
              <a:solidFill>
                <a:srgbClr val="A6ACF2"/>
              </a:solidFill>
              <a:ln w="6350" cap="flat">
                <a:solidFill>
                  <a:srgbClr val="437FC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59" name="Circle">
                <a:extLst>
                  <a:ext uri="{FF2B5EF4-FFF2-40B4-BE49-F238E27FC236}">
                    <a16:creationId xmlns:a16="http://schemas.microsoft.com/office/drawing/2014/main" id="{46F8E4AE-04C1-46C6-8010-6078287D5B37}"/>
                  </a:ext>
                </a:extLst>
              </p:cNvPr>
              <p:cNvSpPr/>
              <p:nvPr/>
            </p:nvSpPr>
            <p:spPr>
              <a:xfrm flipH="1">
                <a:off x="3843763" y="847036"/>
                <a:ext cx="422090" cy="422090"/>
              </a:xfrm>
              <a:prstGeom prst="ellipse">
                <a:avLst/>
              </a:prstGeom>
              <a:solidFill>
                <a:srgbClr val="A3C3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60" name="Triangle">
                <a:extLst>
                  <a:ext uri="{FF2B5EF4-FFF2-40B4-BE49-F238E27FC236}">
                    <a16:creationId xmlns:a16="http://schemas.microsoft.com/office/drawing/2014/main" id="{3BA01817-A1E5-46A1-B1F0-AFBCFA36E310}"/>
                  </a:ext>
                </a:extLst>
              </p:cNvPr>
              <p:cNvSpPr/>
              <p:nvPr/>
            </p:nvSpPr>
            <p:spPr>
              <a:xfrm rot="19800000">
                <a:off x="4044130" y="318647"/>
                <a:ext cx="1319509" cy="1143861"/>
              </a:xfrm>
              <a:prstGeom prst="triangle">
                <a:avLst/>
              </a:prstGeom>
              <a:solidFill>
                <a:srgbClr val="A3C3FF"/>
              </a:solidFill>
              <a:ln w="6350" cap="flat">
                <a:solidFill>
                  <a:srgbClr val="82B3E6"/>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61" name="Circle">
                <a:extLst>
                  <a:ext uri="{FF2B5EF4-FFF2-40B4-BE49-F238E27FC236}">
                    <a16:creationId xmlns:a16="http://schemas.microsoft.com/office/drawing/2014/main" id="{BC7E729F-7911-475F-B769-1D2BD0C98CA9}"/>
                  </a:ext>
                </a:extLst>
              </p:cNvPr>
              <p:cNvSpPr/>
              <p:nvPr/>
            </p:nvSpPr>
            <p:spPr>
              <a:xfrm flipH="1">
                <a:off x="4608178" y="852720"/>
                <a:ext cx="422090" cy="422090"/>
              </a:xfrm>
              <a:prstGeom prst="ellipse">
                <a:avLst/>
              </a:prstGeom>
              <a:solidFill>
                <a:srgbClr val="A6ACF2"/>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62" name="Triangle">
                <a:extLst>
                  <a:ext uri="{FF2B5EF4-FFF2-40B4-BE49-F238E27FC236}">
                    <a16:creationId xmlns:a16="http://schemas.microsoft.com/office/drawing/2014/main" id="{5387CC5F-62FC-49E6-AD53-8EEC66B2F108}"/>
                  </a:ext>
                </a:extLst>
              </p:cNvPr>
              <p:cNvSpPr/>
              <p:nvPr/>
            </p:nvSpPr>
            <p:spPr>
              <a:xfrm rot="1800000">
                <a:off x="4617515" y="979268"/>
                <a:ext cx="1319509" cy="1143861"/>
              </a:xfrm>
              <a:prstGeom prst="triangle">
                <a:avLst/>
              </a:prstGeom>
              <a:solidFill>
                <a:srgbClr val="4380C5"/>
              </a:solidFill>
              <a:ln w="6350" cap="flat">
                <a:solidFill>
                  <a:srgbClr val="437FC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63" name="Circle">
                <a:extLst>
                  <a:ext uri="{FF2B5EF4-FFF2-40B4-BE49-F238E27FC236}">
                    <a16:creationId xmlns:a16="http://schemas.microsoft.com/office/drawing/2014/main" id="{09316C0A-CE80-4AF8-ADC2-52AB48E44D13}"/>
                  </a:ext>
                </a:extLst>
              </p:cNvPr>
              <p:cNvSpPr/>
              <p:nvPr/>
            </p:nvSpPr>
            <p:spPr>
              <a:xfrm flipH="1">
                <a:off x="4990920" y="1513341"/>
                <a:ext cx="422090" cy="422090"/>
              </a:xfrm>
              <a:prstGeom prst="ellipse">
                <a:avLst/>
              </a:prstGeom>
              <a:solidFill>
                <a:srgbClr val="74B4EB"/>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64" name="Triangle">
                <a:extLst>
                  <a:ext uri="{FF2B5EF4-FFF2-40B4-BE49-F238E27FC236}">
                    <a16:creationId xmlns:a16="http://schemas.microsoft.com/office/drawing/2014/main" id="{E5A00AB7-A3ED-4E06-B7C3-131D5500CFC7}"/>
                  </a:ext>
                </a:extLst>
              </p:cNvPr>
              <p:cNvSpPr/>
              <p:nvPr/>
            </p:nvSpPr>
            <p:spPr>
              <a:xfrm rot="19800000">
                <a:off x="1751148" y="309969"/>
                <a:ext cx="1319510" cy="1143860"/>
              </a:xfrm>
              <a:prstGeom prst="triangle">
                <a:avLst/>
              </a:prstGeom>
              <a:solidFill>
                <a:srgbClr val="A3C3FF"/>
              </a:solidFill>
              <a:ln w="6350" cap="flat">
                <a:solidFill>
                  <a:srgbClr val="82B3E6"/>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65" name="Circle">
                <a:extLst>
                  <a:ext uri="{FF2B5EF4-FFF2-40B4-BE49-F238E27FC236}">
                    <a16:creationId xmlns:a16="http://schemas.microsoft.com/office/drawing/2014/main" id="{AD042257-2967-4E8A-820A-4A93C64365BE}"/>
                  </a:ext>
                </a:extLst>
              </p:cNvPr>
              <p:cNvSpPr/>
              <p:nvPr/>
            </p:nvSpPr>
            <p:spPr>
              <a:xfrm flipH="1">
                <a:off x="2315196" y="844041"/>
                <a:ext cx="422090" cy="422090"/>
              </a:xfrm>
              <a:prstGeom prst="ellipse">
                <a:avLst/>
              </a:prstGeom>
              <a:solidFill>
                <a:srgbClr val="A6ACF2"/>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150" name="Rectangle">
              <a:extLst>
                <a:ext uri="{FF2B5EF4-FFF2-40B4-BE49-F238E27FC236}">
                  <a16:creationId xmlns:a16="http://schemas.microsoft.com/office/drawing/2014/main" id="{9B6AC712-E2F2-40E4-A3F3-95BFB7895D5F}"/>
                </a:ext>
              </a:extLst>
            </p:cNvPr>
            <p:cNvSpPr/>
            <p:nvPr/>
          </p:nvSpPr>
          <p:spPr>
            <a:xfrm>
              <a:off x="0"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54529" t="-7398" r="45470" b="10739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273" name="Reactivity"/>
          <p:cNvSpPr txBox="1"/>
          <p:nvPr/>
        </p:nvSpPr>
        <p:spPr>
          <a:xfrm>
            <a:off x="320788" y="420015"/>
            <a:ext cx="2601674"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it-IT" dirty="0" err="1"/>
              <a:t>Graphs</a:t>
            </a:r>
            <a:r>
              <a:rPr lang="it-IT" dirty="0"/>
              <a:t> and </a:t>
            </a:r>
            <a:r>
              <a:rPr lang="it-IT" dirty="0" err="1"/>
              <a:t>Results</a:t>
            </a:r>
            <a:endParaRPr dirty="0"/>
          </a:p>
        </p:txBody>
      </p:sp>
      <p:sp>
        <p:nvSpPr>
          <p:cNvPr id="274" name="Line"/>
          <p:cNvSpPr/>
          <p:nvPr/>
        </p:nvSpPr>
        <p:spPr>
          <a:xfrm>
            <a:off x="331905" y="412458"/>
            <a:ext cx="6500478"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75" name="Line"/>
          <p:cNvSpPr/>
          <p:nvPr/>
        </p:nvSpPr>
        <p:spPr>
          <a:xfrm>
            <a:off x="7132695" y="412458"/>
            <a:ext cx="3113139"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76"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05" name="Line"/>
          <p:cNvSpPr/>
          <p:nvPr/>
        </p:nvSpPr>
        <p:spPr>
          <a:xfrm>
            <a:off x="10496508" y="412229"/>
            <a:ext cx="1666585"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endParaRPr/>
          </a:p>
        </p:txBody>
      </p:sp>
      <p:pic>
        <p:nvPicPr>
          <p:cNvPr id="378" name="Image" descr="Image"/>
          <p:cNvPicPr>
            <a:picLocks noChangeAspect="1"/>
          </p:cNvPicPr>
          <p:nvPr/>
        </p:nvPicPr>
        <p:blipFill>
          <a:blip r:embed="rId3">
            <a:extLst/>
          </a:blip>
          <a:stretch>
            <a:fillRect/>
          </a:stretch>
        </p:blipFill>
        <p:spPr>
          <a:xfrm>
            <a:off x="238823" y="9978474"/>
            <a:ext cx="1754521" cy="616478"/>
          </a:xfrm>
          <a:prstGeom prst="rect">
            <a:avLst/>
          </a:prstGeom>
          <a:ln w="12700">
            <a:miter lim="400000"/>
          </a:ln>
        </p:spPr>
      </p:pic>
      <p:pic>
        <p:nvPicPr>
          <p:cNvPr id="145" name="Immagine 144">
            <a:extLst>
              <a:ext uri="{FF2B5EF4-FFF2-40B4-BE49-F238E27FC236}">
                <a16:creationId xmlns:a16="http://schemas.microsoft.com/office/drawing/2014/main" id="{0F2BDC54-08EE-4BCB-B742-0AB38B0A6FF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04748" y="73758"/>
            <a:ext cx="1334477" cy="1407868"/>
          </a:xfrm>
          <a:prstGeom prst="rect">
            <a:avLst/>
          </a:prstGeom>
        </p:spPr>
      </p:pic>
      <p:pic>
        <p:nvPicPr>
          <p:cNvPr id="146" name="Image" descr="Image">
            <a:extLst>
              <a:ext uri="{FF2B5EF4-FFF2-40B4-BE49-F238E27FC236}">
                <a16:creationId xmlns:a16="http://schemas.microsoft.com/office/drawing/2014/main" id="{EAA4034F-A90C-4573-822B-508716D3C932}"/>
              </a:ext>
            </a:extLst>
          </p:cNvPr>
          <p:cNvPicPr>
            <a:picLocks noChangeAspect="1"/>
          </p:cNvPicPr>
          <p:nvPr/>
        </p:nvPicPr>
        <p:blipFill>
          <a:blip r:embed="rId3">
            <a:extLst/>
          </a:blip>
          <a:stretch>
            <a:fillRect/>
          </a:stretch>
        </p:blipFill>
        <p:spPr>
          <a:xfrm>
            <a:off x="238823" y="9978474"/>
            <a:ext cx="1754521" cy="616478"/>
          </a:xfrm>
          <a:prstGeom prst="rect">
            <a:avLst/>
          </a:prstGeom>
          <a:ln w="12700">
            <a:miter lim="400000"/>
          </a:ln>
        </p:spPr>
      </p:pic>
      <p:pic>
        <p:nvPicPr>
          <p:cNvPr id="147" name="shiny.png" descr="shiny.png">
            <a:extLst>
              <a:ext uri="{FF2B5EF4-FFF2-40B4-BE49-F238E27FC236}">
                <a16:creationId xmlns:a16="http://schemas.microsoft.com/office/drawing/2014/main" id="{070A78F5-B3FC-4679-B162-83C6907B5181}"/>
              </a:ext>
            </a:extLst>
          </p:cNvPr>
          <p:cNvPicPr>
            <a:picLocks noChangeAspect="1"/>
          </p:cNvPicPr>
          <p:nvPr/>
        </p:nvPicPr>
        <p:blipFill>
          <a:blip r:embed="rId5">
            <a:extLst/>
          </a:blip>
          <a:stretch>
            <a:fillRect/>
          </a:stretch>
        </p:blipFill>
        <p:spPr>
          <a:xfrm>
            <a:off x="2169704" y="9869477"/>
            <a:ext cx="687858" cy="797205"/>
          </a:xfrm>
          <a:prstGeom prst="rect">
            <a:avLst/>
          </a:prstGeom>
          <a:ln w="12700">
            <a:miter lim="400000"/>
          </a:ln>
        </p:spPr>
      </p:pic>
      <p:pic>
        <p:nvPicPr>
          <p:cNvPr id="3" name="Immagine 2">
            <a:extLst>
              <a:ext uri="{FF2B5EF4-FFF2-40B4-BE49-F238E27FC236}">
                <a16:creationId xmlns:a16="http://schemas.microsoft.com/office/drawing/2014/main" id="{3A657A80-801D-4EFC-82F4-1BF54F87CD16}"/>
              </a:ext>
            </a:extLst>
          </p:cNvPr>
          <p:cNvPicPr>
            <a:picLocks noChangeAspect="1"/>
          </p:cNvPicPr>
          <p:nvPr/>
        </p:nvPicPr>
        <p:blipFill>
          <a:blip r:embed="rId6"/>
          <a:stretch>
            <a:fillRect/>
          </a:stretch>
        </p:blipFill>
        <p:spPr>
          <a:xfrm>
            <a:off x="2589893" y="1819245"/>
            <a:ext cx="10850023" cy="5931193"/>
          </a:xfrm>
          <a:prstGeom prst="rect">
            <a:avLst/>
          </a:prstGeom>
        </p:spPr>
      </p:pic>
      <p:sp>
        <p:nvSpPr>
          <p:cNvPr id="167" name="Fumetto: ovale 166">
            <a:extLst>
              <a:ext uri="{FF2B5EF4-FFF2-40B4-BE49-F238E27FC236}">
                <a16:creationId xmlns:a16="http://schemas.microsoft.com/office/drawing/2014/main" id="{1F309F38-04B6-4529-9D36-9830371FB4A9}"/>
              </a:ext>
            </a:extLst>
          </p:cNvPr>
          <p:cNvSpPr/>
          <p:nvPr/>
        </p:nvSpPr>
        <p:spPr>
          <a:xfrm>
            <a:off x="591975" y="5500467"/>
            <a:ext cx="1930154" cy="362711"/>
          </a:xfrm>
          <a:prstGeom prst="wedgeEllipseCallout">
            <a:avLst>
              <a:gd name="adj1" fmla="val 58589"/>
              <a:gd name="adj2" fmla="val 182821"/>
            </a:avLst>
          </a:prstGeom>
          <a:noFill/>
          <a:ln w="19050"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it-IT" b="0" dirty="0" err="1">
                <a:solidFill>
                  <a:srgbClr val="000000"/>
                </a:solidFill>
              </a:rPr>
              <a:t>Choose</a:t>
            </a:r>
            <a:r>
              <a:rPr lang="it-IT" b="0" dirty="0">
                <a:solidFill>
                  <a:srgbClr val="000000"/>
                </a:solidFill>
              </a:rPr>
              <a:t> </a:t>
            </a:r>
            <a:r>
              <a:rPr lang="it-IT" b="0" dirty="0" err="1">
                <a:solidFill>
                  <a:srgbClr val="000000"/>
                </a:solidFill>
              </a:rPr>
              <a:t>graph</a:t>
            </a:r>
            <a:r>
              <a:rPr lang="it-IT" b="0" dirty="0">
                <a:solidFill>
                  <a:srgbClr val="000000"/>
                </a:solidFill>
              </a:rPr>
              <a:t> </a:t>
            </a:r>
            <a:r>
              <a:rPr lang="it-IT" b="0" dirty="0" err="1">
                <a:solidFill>
                  <a:srgbClr val="000000"/>
                </a:solidFill>
              </a:rPr>
              <a:t>type</a:t>
            </a:r>
            <a:endParaRPr kumimoji="0" lang="it-IT" sz="1200" b="0" i="0" u="none" strike="noStrike" cap="none" spc="0" normalizeH="0" baseline="0" dirty="0">
              <a:ln>
                <a:noFill/>
              </a:ln>
              <a:solidFill>
                <a:srgbClr val="000000"/>
              </a:solidFill>
              <a:effectLst/>
              <a:uFillTx/>
              <a:latin typeface="+mn-lt"/>
              <a:ea typeface="+mn-ea"/>
              <a:cs typeface="+mn-cs"/>
              <a:sym typeface="Source Sans Pro"/>
            </a:endParaRPr>
          </a:p>
        </p:txBody>
      </p:sp>
      <p:sp>
        <p:nvSpPr>
          <p:cNvPr id="169" name="Fumetto: ovale 168">
            <a:extLst>
              <a:ext uri="{FF2B5EF4-FFF2-40B4-BE49-F238E27FC236}">
                <a16:creationId xmlns:a16="http://schemas.microsoft.com/office/drawing/2014/main" id="{2DD5D5D7-06AD-4DF3-98F6-97D69C07537E}"/>
              </a:ext>
            </a:extLst>
          </p:cNvPr>
          <p:cNvSpPr/>
          <p:nvPr/>
        </p:nvSpPr>
        <p:spPr>
          <a:xfrm>
            <a:off x="174079" y="6326484"/>
            <a:ext cx="2735452" cy="1772677"/>
          </a:xfrm>
          <a:prstGeom prst="wedgeEllipseCallout">
            <a:avLst>
              <a:gd name="adj1" fmla="val 88276"/>
              <a:gd name="adj2" fmla="val -41003"/>
            </a:avLst>
          </a:prstGeom>
          <a:noFill/>
          <a:ln w="19050"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it-IT" sz="1200" b="0" i="0" u="none" strike="noStrike" cap="none" spc="0" normalizeH="0" baseline="0" dirty="0">
              <a:ln>
                <a:noFill/>
              </a:ln>
              <a:solidFill>
                <a:srgbClr val="000000"/>
              </a:solidFill>
              <a:effectLst/>
              <a:uFillTx/>
              <a:latin typeface="+mn-lt"/>
              <a:ea typeface="+mn-ea"/>
              <a:cs typeface="+mn-cs"/>
              <a:sym typeface="Source Sans Pro"/>
            </a:endParaRPr>
          </a:p>
        </p:txBody>
      </p:sp>
      <p:pic>
        <p:nvPicPr>
          <p:cNvPr id="4" name="Immagine 3">
            <a:extLst>
              <a:ext uri="{FF2B5EF4-FFF2-40B4-BE49-F238E27FC236}">
                <a16:creationId xmlns:a16="http://schemas.microsoft.com/office/drawing/2014/main" id="{1A17E61D-E2A2-427D-B9AE-681D7413BBBB}"/>
              </a:ext>
            </a:extLst>
          </p:cNvPr>
          <p:cNvPicPr>
            <a:picLocks noChangeAspect="1"/>
          </p:cNvPicPr>
          <p:nvPr/>
        </p:nvPicPr>
        <p:blipFill>
          <a:blip r:embed="rId7"/>
          <a:stretch>
            <a:fillRect/>
          </a:stretch>
        </p:blipFill>
        <p:spPr>
          <a:xfrm>
            <a:off x="503328" y="6897816"/>
            <a:ext cx="2139961" cy="1065095"/>
          </a:xfrm>
          <a:prstGeom prst="rect">
            <a:avLst/>
          </a:prstGeom>
        </p:spPr>
      </p:pic>
      <p:sp>
        <p:nvSpPr>
          <p:cNvPr id="172" name="Fumetto: ovale 171">
            <a:extLst>
              <a:ext uri="{FF2B5EF4-FFF2-40B4-BE49-F238E27FC236}">
                <a16:creationId xmlns:a16="http://schemas.microsoft.com/office/drawing/2014/main" id="{135546EC-141F-4A5C-A630-26DBD5C3E51F}"/>
              </a:ext>
            </a:extLst>
          </p:cNvPr>
          <p:cNvSpPr/>
          <p:nvPr/>
        </p:nvSpPr>
        <p:spPr>
          <a:xfrm>
            <a:off x="11320464" y="5607239"/>
            <a:ext cx="2610052" cy="570451"/>
          </a:xfrm>
          <a:prstGeom prst="wedgeEllipseCallout">
            <a:avLst>
              <a:gd name="adj1" fmla="val -39514"/>
              <a:gd name="adj2" fmla="val -117086"/>
            </a:avLst>
          </a:prstGeom>
          <a:noFill/>
          <a:ln w="9525"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it-IT" b="0" dirty="0">
                <a:solidFill>
                  <a:srgbClr val="000000"/>
                </a:solidFill>
              </a:rPr>
              <a:t># trials &lt; 400ms (</a:t>
            </a:r>
            <a:r>
              <a:rPr lang="it-IT" b="0" dirty="0" err="1">
                <a:solidFill>
                  <a:srgbClr val="000000"/>
                </a:solidFill>
              </a:rPr>
              <a:t>according</a:t>
            </a:r>
            <a:r>
              <a:rPr lang="it-IT" b="0" dirty="0">
                <a:solidFill>
                  <a:srgbClr val="000000"/>
                </a:solidFill>
              </a:rPr>
              <a:t> to the </a:t>
            </a:r>
            <a:r>
              <a:rPr lang="it-IT" b="0" dirty="0" err="1">
                <a:solidFill>
                  <a:srgbClr val="000000"/>
                </a:solidFill>
              </a:rPr>
              <a:t>algorithm</a:t>
            </a:r>
            <a:r>
              <a:rPr lang="it-IT" b="0" dirty="0">
                <a:solidFill>
                  <a:srgbClr val="000000"/>
                </a:solidFill>
              </a:rPr>
              <a:t>)</a:t>
            </a:r>
            <a:endParaRPr kumimoji="0" lang="it-IT" sz="1200" b="0" i="0" u="none" strike="noStrike" cap="none" spc="0" normalizeH="0" baseline="0" dirty="0">
              <a:ln>
                <a:noFill/>
              </a:ln>
              <a:solidFill>
                <a:srgbClr val="000000"/>
              </a:solidFill>
              <a:effectLst/>
              <a:uFillTx/>
              <a:latin typeface="+mn-lt"/>
              <a:ea typeface="+mn-ea"/>
              <a:cs typeface="+mn-cs"/>
              <a:sym typeface="Source Sans Pro"/>
            </a:endParaRPr>
          </a:p>
        </p:txBody>
      </p:sp>
      <p:sp>
        <p:nvSpPr>
          <p:cNvPr id="171" name="Fumetto: ovale 170">
            <a:extLst>
              <a:ext uri="{FF2B5EF4-FFF2-40B4-BE49-F238E27FC236}">
                <a16:creationId xmlns:a16="http://schemas.microsoft.com/office/drawing/2014/main" id="{8C4656CF-9C41-45E5-BEF8-4BAFA5C5A36C}"/>
              </a:ext>
            </a:extLst>
          </p:cNvPr>
          <p:cNvSpPr/>
          <p:nvPr/>
        </p:nvSpPr>
        <p:spPr>
          <a:xfrm>
            <a:off x="11963509" y="4012436"/>
            <a:ext cx="2132261" cy="362711"/>
          </a:xfrm>
          <a:prstGeom prst="wedgeEllipseCallout">
            <a:avLst>
              <a:gd name="adj1" fmla="val -44084"/>
              <a:gd name="adj2" fmla="val 61348"/>
            </a:avLst>
          </a:prstGeom>
          <a:noFill/>
          <a:ln w="19050"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it-IT" b="0" dirty="0" err="1">
                <a:solidFill>
                  <a:srgbClr val="000000"/>
                </a:solidFill>
              </a:rPr>
              <a:t>Dowloand</a:t>
            </a:r>
            <a:r>
              <a:rPr lang="it-IT" b="0" dirty="0">
                <a:solidFill>
                  <a:srgbClr val="000000"/>
                </a:solidFill>
              </a:rPr>
              <a:t> Plot (PDF)</a:t>
            </a:r>
            <a:endParaRPr kumimoji="0" lang="it-IT" sz="1200" b="0" i="0" u="none" strike="noStrike" cap="none" spc="0" normalizeH="0" baseline="0" dirty="0">
              <a:ln>
                <a:noFill/>
              </a:ln>
              <a:solidFill>
                <a:srgbClr val="000000"/>
              </a:solidFill>
              <a:effectLst/>
              <a:uFillTx/>
              <a:latin typeface="+mn-lt"/>
              <a:ea typeface="+mn-ea"/>
              <a:cs typeface="+mn-cs"/>
              <a:sym typeface="Source Sans Pro"/>
            </a:endParaRPr>
          </a:p>
        </p:txBody>
      </p:sp>
      <mc:AlternateContent xmlns:mc="http://schemas.openxmlformats.org/markup-compatibility/2006">
        <mc:Choice xmlns:a14="http://schemas.microsoft.com/office/drawing/2010/main" Requires="a14">
          <p:sp>
            <p:nvSpPr>
              <p:cNvPr id="174" name="Fumetto: ovale 173">
                <a:extLst>
                  <a:ext uri="{FF2B5EF4-FFF2-40B4-BE49-F238E27FC236}">
                    <a16:creationId xmlns:a16="http://schemas.microsoft.com/office/drawing/2014/main" id="{6324DDC2-2AF1-4088-BB88-04C725E0C49F}"/>
                  </a:ext>
                </a:extLst>
              </p:cNvPr>
              <p:cNvSpPr/>
              <p:nvPr/>
            </p:nvSpPr>
            <p:spPr>
              <a:xfrm>
                <a:off x="7703082" y="6160525"/>
                <a:ext cx="2321485" cy="586500"/>
              </a:xfrm>
              <a:prstGeom prst="wedgeEllipseCallout">
                <a:avLst>
                  <a:gd name="adj1" fmla="val -77418"/>
                  <a:gd name="adj2" fmla="val -31749"/>
                </a:avLst>
              </a:prstGeom>
              <a:noFill/>
              <a:ln w="9525"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lgn="ctr">
                  <a:lnSpc>
                    <a:spcPct val="80000"/>
                  </a:lnSpc>
                  <a:spcBef>
                    <a:spcPts val="0"/>
                  </a:spcBef>
                </a:pPr>
                <a:r>
                  <a:rPr lang="it-IT" b="0" dirty="0">
                    <a:solidFill>
                      <a:srgbClr val="000000"/>
                    </a:solidFill>
                  </a:rPr>
                  <a:t>Correlation </a:t>
                </a:r>
                <a:r>
                  <a:rPr lang="it-IT" b="0" dirty="0" err="1">
                    <a:solidFill>
                      <a:srgbClr val="000000"/>
                    </a:solidFill>
                  </a:rPr>
                  <a:t>between</a:t>
                </a:r>
                <a:r>
                  <a:rPr lang="it-IT" b="0" dirty="0">
                    <a:solidFill>
                      <a:srgbClr val="000000"/>
                    </a:solidFill>
                  </a:rPr>
                  <a:t> </a:t>
                </a:r>
                <a14:m>
                  <m:oMath xmlns:m="http://schemas.openxmlformats.org/officeDocument/2006/math">
                    <m:sSub>
                      <m:sSubPr>
                        <m:ctrlPr>
                          <a:rPr lang="it-IT" b="0" i="1" smtClean="0">
                            <a:solidFill>
                              <a:srgbClr val="000000"/>
                            </a:solidFill>
                            <a:latin typeface="Cambria Math" panose="02040503050406030204" pitchFamily="18" charset="0"/>
                          </a:rPr>
                        </m:ctrlPr>
                      </m:sSubPr>
                      <m:e>
                        <m:r>
                          <a:rPr lang="it-IT" b="0" i="1" smtClean="0">
                            <a:solidFill>
                              <a:srgbClr val="000000"/>
                            </a:solidFill>
                            <a:latin typeface="Cambria Math" panose="02040503050406030204" pitchFamily="18" charset="0"/>
                          </a:rPr>
                          <m:t>𝐷</m:t>
                        </m:r>
                      </m:e>
                      <m:sub>
                        <m:r>
                          <a:rPr lang="it-IT" b="0" i="1" smtClean="0">
                            <a:solidFill>
                              <a:srgbClr val="000000"/>
                            </a:solidFill>
                            <a:latin typeface="Cambria Math" panose="02040503050406030204" pitchFamily="18" charset="0"/>
                          </a:rPr>
                          <m:t>𝑝𝑟𝑎𝑐𝑡𝑖𝑐𝑒</m:t>
                        </m:r>
                      </m:sub>
                    </m:sSub>
                  </m:oMath>
                </a14:m>
                <a:r>
                  <a:rPr kumimoji="0" lang="it-IT" sz="1200" b="0" i="0" u="none" strike="noStrike" cap="none" spc="0" normalizeH="0" baseline="0" dirty="0">
                    <a:ln>
                      <a:noFill/>
                    </a:ln>
                    <a:solidFill>
                      <a:srgbClr val="000000"/>
                    </a:solidFill>
                    <a:effectLst/>
                    <a:uFillTx/>
                    <a:latin typeface="+mn-lt"/>
                    <a:ea typeface="+mn-ea"/>
                    <a:cs typeface="+mn-cs"/>
                    <a:sym typeface="Source Sans Pro"/>
                  </a:rPr>
                  <a:t> and </a:t>
                </a:r>
                <a14:m>
                  <m:oMath xmlns:m="http://schemas.openxmlformats.org/officeDocument/2006/math">
                    <m:sSub>
                      <m:sSubPr>
                        <m:ctrlPr>
                          <a:rPr lang="it-IT" b="0" i="1">
                            <a:solidFill>
                              <a:srgbClr val="000000"/>
                            </a:solidFill>
                            <a:latin typeface="Cambria Math" panose="02040503050406030204" pitchFamily="18" charset="0"/>
                          </a:rPr>
                        </m:ctrlPr>
                      </m:sSubPr>
                      <m:e>
                        <m:r>
                          <a:rPr lang="it-IT" b="0" i="1">
                            <a:solidFill>
                              <a:srgbClr val="000000"/>
                            </a:solidFill>
                            <a:latin typeface="Cambria Math" panose="02040503050406030204" pitchFamily="18" charset="0"/>
                          </a:rPr>
                          <m:t>𝐷</m:t>
                        </m:r>
                      </m:e>
                      <m:sub>
                        <m:r>
                          <a:rPr lang="it-IT" b="0" i="1" smtClean="0">
                            <a:solidFill>
                              <a:srgbClr val="000000"/>
                            </a:solidFill>
                            <a:latin typeface="Cambria Math" panose="02040503050406030204" pitchFamily="18" charset="0"/>
                          </a:rPr>
                          <m:t>𝑡𝑒𝑠𝑡</m:t>
                        </m:r>
                      </m:sub>
                    </m:sSub>
                  </m:oMath>
                </a14:m>
                <a:endParaRPr kumimoji="0" lang="it-IT" sz="1200" b="0" i="0" u="none" strike="noStrike" cap="none" spc="0" normalizeH="0" baseline="0" dirty="0">
                  <a:ln>
                    <a:noFill/>
                  </a:ln>
                  <a:solidFill>
                    <a:srgbClr val="000000"/>
                  </a:solidFill>
                  <a:effectLst/>
                  <a:uFillTx/>
                  <a:latin typeface="+mn-lt"/>
                  <a:ea typeface="+mn-ea"/>
                  <a:cs typeface="+mn-cs"/>
                  <a:sym typeface="Source Sans Pro"/>
                </a:endParaRPr>
              </a:p>
            </p:txBody>
          </p:sp>
        </mc:Choice>
        <mc:Fallback>
          <p:sp>
            <p:nvSpPr>
              <p:cNvPr id="174" name="Fumetto: ovale 173">
                <a:extLst>
                  <a:ext uri="{FF2B5EF4-FFF2-40B4-BE49-F238E27FC236}">
                    <a16:creationId xmlns:a16="http://schemas.microsoft.com/office/drawing/2014/main" id="{6324DDC2-2AF1-4088-BB88-04C725E0C49F}"/>
                  </a:ext>
                </a:extLst>
              </p:cNvPr>
              <p:cNvSpPr>
                <a:spLocks noRot="1" noChangeAspect="1" noMove="1" noResize="1" noEditPoints="1" noAdjustHandles="1" noChangeArrowheads="1" noChangeShapeType="1" noTextEdit="1"/>
              </p:cNvSpPr>
              <p:nvPr/>
            </p:nvSpPr>
            <p:spPr>
              <a:xfrm>
                <a:off x="7703082" y="6160525"/>
                <a:ext cx="2321485" cy="586500"/>
              </a:xfrm>
              <a:prstGeom prst="wedgeEllipseCallout">
                <a:avLst>
                  <a:gd name="adj1" fmla="val -77418"/>
                  <a:gd name="adj2" fmla="val -31749"/>
                </a:avLst>
              </a:prstGeom>
              <a:blipFill>
                <a:blip r:embed="rId8"/>
                <a:stretch>
                  <a:fillRect/>
                </a:stretch>
              </a:blipFill>
              <a:ln w="9525" cap="flat">
                <a:solidFill>
                  <a:srgbClr val="C4B0F7"/>
                </a:solidFill>
                <a:miter lim="400000"/>
              </a:ln>
              <a:effectLst>
                <a:outerShdw blurRad="38100" dist="25400" dir="5400000" rotWithShape="0">
                  <a:srgbClr val="000000">
                    <a:alpha val="50000"/>
                  </a:srgbClr>
                </a:outerShdw>
              </a:effectLst>
            </p:spPr>
            <p:txBody>
              <a:bodyPr/>
              <a:lstStyle/>
              <a:p>
                <a:r>
                  <a:rPr lang="it-IT">
                    <a:noFill/>
                  </a:rPr>
                  <a:t> </a:t>
                </a:r>
              </a:p>
            </p:txBody>
          </p:sp>
        </mc:Fallback>
      </mc:AlternateContent>
      <p:sp>
        <p:nvSpPr>
          <p:cNvPr id="176" name="Fumetto: ovale 175">
            <a:extLst>
              <a:ext uri="{FF2B5EF4-FFF2-40B4-BE49-F238E27FC236}">
                <a16:creationId xmlns:a16="http://schemas.microsoft.com/office/drawing/2014/main" id="{9589F1E3-E423-4276-8850-925EE5F3263C}"/>
              </a:ext>
            </a:extLst>
          </p:cNvPr>
          <p:cNvSpPr/>
          <p:nvPr/>
        </p:nvSpPr>
        <p:spPr>
          <a:xfrm>
            <a:off x="9636681" y="6211602"/>
            <a:ext cx="4069253" cy="2419175"/>
          </a:xfrm>
          <a:prstGeom prst="wedgeEllipseCallout">
            <a:avLst>
              <a:gd name="adj1" fmla="val -37937"/>
              <a:gd name="adj2" fmla="val -102776"/>
            </a:avLst>
          </a:prstGeom>
          <a:noFill/>
          <a:ln w="9525"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it-IT" sz="1200" b="0" i="1" u="none" strike="noStrike" cap="none" spc="0" normalizeH="0" baseline="0" dirty="0">
              <a:ln>
                <a:noFill/>
              </a:ln>
              <a:solidFill>
                <a:srgbClr val="000000"/>
              </a:solidFill>
              <a:effectLst/>
              <a:uFillTx/>
              <a:latin typeface="+mn-lt"/>
              <a:ea typeface="+mn-ea"/>
              <a:cs typeface="+mn-cs"/>
              <a:sym typeface="Source Sans Pro"/>
            </a:endParaRPr>
          </a:p>
        </p:txBody>
      </p:sp>
      <p:sp>
        <p:nvSpPr>
          <p:cNvPr id="179" name="Fumetto: ovale 178">
            <a:extLst>
              <a:ext uri="{FF2B5EF4-FFF2-40B4-BE49-F238E27FC236}">
                <a16:creationId xmlns:a16="http://schemas.microsoft.com/office/drawing/2014/main" id="{E7B746AF-FAC3-4F42-B954-C1011820CAAA}"/>
              </a:ext>
            </a:extLst>
          </p:cNvPr>
          <p:cNvSpPr/>
          <p:nvPr/>
        </p:nvSpPr>
        <p:spPr>
          <a:xfrm>
            <a:off x="2676117" y="515301"/>
            <a:ext cx="4826767" cy="1609152"/>
          </a:xfrm>
          <a:prstGeom prst="wedgeEllipseCallout">
            <a:avLst>
              <a:gd name="adj1" fmla="val 32923"/>
              <a:gd name="adj2" fmla="val 73490"/>
            </a:avLst>
          </a:prstGeom>
          <a:noFill/>
          <a:ln w="9525"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lang="it-IT" b="0" dirty="0">
              <a:solidFill>
                <a:srgbClr val="000000"/>
              </a:solidFill>
            </a:endParaRPr>
          </a:p>
          <a:p>
            <a:pPr marL="0" marR="0" indent="0" algn="l" defTabSz="584200" rtl="0" fontAlgn="auto" latinLnBrk="0" hangingPunct="0">
              <a:lnSpc>
                <a:spcPct val="80000"/>
              </a:lnSpc>
              <a:spcBef>
                <a:spcPts val="0"/>
              </a:spcBef>
              <a:spcAft>
                <a:spcPts val="0"/>
              </a:spcAft>
              <a:buClrTx/>
              <a:buSzTx/>
              <a:buFontTx/>
              <a:buNone/>
              <a:tabLst/>
            </a:pPr>
            <a:endParaRPr lang="it-IT" b="0" dirty="0">
              <a:solidFill>
                <a:srgbClr val="000000"/>
              </a:solidFill>
            </a:endParaRPr>
          </a:p>
          <a:p>
            <a:pPr marL="0" marR="0" indent="0" algn="l" defTabSz="584200" rtl="0" fontAlgn="auto" latinLnBrk="0" hangingPunct="0">
              <a:lnSpc>
                <a:spcPct val="80000"/>
              </a:lnSpc>
              <a:spcBef>
                <a:spcPts val="0"/>
              </a:spcBef>
              <a:spcAft>
                <a:spcPts val="0"/>
              </a:spcAft>
              <a:buClrTx/>
              <a:buSzTx/>
              <a:buFontTx/>
              <a:buNone/>
              <a:tabLst/>
            </a:pPr>
            <a:endParaRPr kumimoji="0" lang="it-IT" sz="1200" b="0" u="none" strike="noStrike" cap="none" spc="0" normalizeH="0" baseline="0" dirty="0">
              <a:ln>
                <a:noFill/>
              </a:ln>
              <a:solidFill>
                <a:srgbClr val="000000"/>
              </a:solidFill>
              <a:effectLst/>
              <a:uFillTx/>
              <a:latin typeface="+mn-lt"/>
              <a:ea typeface="+mn-ea"/>
              <a:cs typeface="+mn-cs"/>
              <a:sym typeface="Source Sans Pro"/>
            </a:endParaRPr>
          </a:p>
          <a:p>
            <a:pPr marL="0" marR="0" indent="0" algn="l" defTabSz="584200" rtl="0" fontAlgn="auto" latinLnBrk="0" hangingPunct="0">
              <a:lnSpc>
                <a:spcPct val="80000"/>
              </a:lnSpc>
              <a:spcBef>
                <a:spcPts val="0"/>
              </a:spcBef>
              <a:spcAft>
                <a:spcPts val="0"/>
              </a:spcAft>
              <a:buClrTx/>
              <a:buSzTx/>
              <a:buFontTx/>
              <a:buNone/>
              <a:tabLst/>
            </a:pPr>
            <a:endParaRPr lang="it-IT" b="0" dirty="0">
              <a:solidFill>
                <a:srgbClr val="000000"/>
              </a:solidFill>
            </a:endParaRPr>
          </a:p>
          <a:p>
            <a:pPr marL="0" marR="0" indent="0" algn="l" defTabSz="584200" rtl="0" fontAlgn="auto" latinLnBrk="0" hangingPunct="0">
              <a:lnSpc>
                <a:spcPct val="80000"/>
              </a:lnSpc>
              <a:spcBef>
                <a:spcPts val="0"/>
              </a:spcBef>
              <a:spcAft>
                <a:spcPts val="0"/>
              </a:spcAft>
              <a:buClrTx/>
              <a:buSzTx/>
              <a:buFontTx/>
              <a:buNone/>
              <a:tabLst/>
            </a:pPr>
            <a:endParaRPr kumimoji="0" lang="it-IT" sz="1200" b="0" u="none" strike="noStrike" cap="none" spc="0" normalizeH="0" baseline="0" dirty="0">
              <a:ln>
                <a:noFill/>
              </a:ln>
              <a:solidFill>
                <a:srgbClr val="000000"/>
              </a:solidFill>
              <a:effectLst/>
              <a:uFillTx/>
              <a:latin typeface="+mn-lt"/>
              <a:ea typeface="+mn-ea"/>
              <a:cs typeface="+mn-cs"/>
              <a:sym typeface="Source Sans Pro"/>
            </a:endParaRPr>
          </a:p>
          <a:p>
            <a:pPr marL="0" marR="0" indent="0" algn="l" defTabSz="584200" rtl="0" fontAlgn="auto" latinLnBrk="0" hangingPunct="0">
              <a:lnSpc>
                <a:spcPct val="80000"/>
              </a:lnSpc>
              <a:spcBef>
                <a:spcPts val="0"/>
              </a:spcBef>
              <a:spcAft>
                <a:spcPts val="0"/>
              </a:spcAft>
              <a:buClrTx/>
              <a:buSzTx/>
              <a:buFontTx/>
              <a:buNone/>
              <a:tabLst/>
            </a:pPr>
            <a:endParaRPr lang="it-IT" b="0" dirty="0">
              <a:solidFill>
                <a:srgbClr val="000000"/>
              </a:solidFill>
            </a:endParaRPr>
          </a:p>
          <a:p>
            <a:pPr marL="0" marR="0" indent="0" algn="l" defTabSz="584200" rtl="0" fontAlgn="auto" latinLnBrk="0" hangingPunct="0">
              <a:lnSpc>
                <a:spcPct val="80000"/>
              </a:lnSpc>
              <a:spcBef>
                <a:spcPts val="0"/>
              </a:spcBef>
              <a:spcAft>
                <a:spcPts val="0"/>
              </a:spcAft>
              <a:buClrTx/>
              <a:buSzTx/>
              <a:buFontTx/>
              <a:buNone/>
              <a:tabLst/>
            </a:pPr>
            <a:endParaRPr kumimoji="0" lang="it-IT" sz="1200" b="0" u="none" strike="noStrike" cap="none" spc="0" normalizeH="0" baseline="0" dirty="0">
              <a:ln>
                <a:noFill/>
              </a:ln>
              <a:solidFill>
                <a:srgbClr val="000000"/>
              </a:solidFill>
              <a:effectLst/>
              <a:uFillTx/>
              <a:latin typeface="+mn-lt"/>
              <a:ea typeface="+mn-ea"/>
              <a:cs typeface="+mn-cs"/>
              <a:sym typeface="Source Sans Pro"/>
            </a:endParaRPr>
          </a:p>
        </p:txBody>
      </p:sp>
      <p:pic>
        <p:nvPicPr>
          <p:cNvPr id="6" name="Immagine 5">
            <a:extLst>
              <a:ext uri="{FF2B5EF4-FFF2-40B4-BE49-F238E27FC236}">
                <a16:creationId xmlns:a16="http://schemas.microsoft.com/office/drawing/2014/main" id="{87D168EA-8A5D-4975-907F-61107BE9BC7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15744" y="624140"/>
            <a:ext cx="3208655" cy="1488013"/>
          </a:xfrm>
          <a:prstGeom prst="rect">
            <a:avLst/>
          </a:prstGeom>
        </p:spPr>
      </p:pic>
      <p:sp>
        <p:nvSpPr>
          <p:cNvPr id="180" name="Building an App">
            <a:extLst>
              <a:ext uri="{FF2B5EF4-FFF2-40B4-BE49-F238E27FC236}">
                <a16:creationId xmlns:a16="http://schemas.microsoft.com/office/drawing/2014/main" id="{73F7B319-42DB-40D8-A6FE-D51E4B4C39A4}"/>
              </a:ext>
            </a:extLst>
          </p:cNvPr>
          <p:cNvSpPr txBox="1"/>
          <p:nvPr/>
        </p:nvSpPr>
        <p:spPr>
          <a:xfrm>
            <a:off x="3626494" y="611288"/>
            <a:ext cx="25713"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5589C5"/>
                </a:solidFill>
              </a:defRPr>
            </a:pPr>
            <a:endParaRPr dirty="0"/>
          </a:p>
        </p:txBody>
      </p:sp>
      <p:sp>
        <p:nvSpPr>
          <p:cNvPr id="7" name="CasellaDiTesto 6">
            <a:extLst>
              <a:ext uri="{FF2B5EF4-FFF2-40B4-BE49-F238E27FC236}">
                <a16:creationId xmlns:a16="http://schemas.microsoft.com/office/drawing/2014/main" id="{603BA552-69D1-4DBF-BC43-707D81D511E3}"/>
              </a:ext>
            </a:extLst>
          </p:cNvPr>
          <p:cNvSpPr txBox="1"/>
          <p:nvPr/>
        </p:nvSpPr>
        <p:spPr>
          <a:xfrm>
            <a:off x="4356239" y="316687"/>
            <a:ext cx="1238720"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it-IT" sz="1200" b="1" i="0" u="none" strike="noStrike" cap="none" spc="0" normalizeH="0" baseline="0" dirty="0" err="1">
                <a:ln>
                  <a:noFill/>
                </a:ln>
                <a:solidFill>
                  <a:srgbClr val="628DB5"/>
                </a:solidFill>
                <a:effectLst/>
                <a:uFillTx/>
                <a:latin typeface="+mn-lt"/>
                <a:ea typeface="+mn-ea"/>
                <a:cs typeface="+mn-cs"/>
                <a:sym typeface="Source Sans Pro"/>
              </a:rPr>
              <a:t>Available</a:t>
            </a:r>
            <a:r>
              <a:rPr kumimoji="0" lang="it-IT" sz="1200" b="1" i="0" u="none" strike="noStrike" cap="none" spc="0" normalizeH="0" baseline="0" dirty="0">
                <a:ln>
                  <a:noFill/>
                </a:ln>
                <a:solidFill>
                  <a:srgbClr val="628DB5"/>
                </a:solidFill>
                <a:effectLst/>
                <a:uFillTx/>
                <a:latin typeface="+mn-lt"/>
                <a:ea typeface="+mn-ea"/>
                <a:cs typeface="+mn-cs"/>
                <a:sym typeface="Source Sans Pro"/>
              </a:rPr>
              <a:t> </a:t>
            </a:r>
            <a:r>
              <a:rPr kumimoji="0" lang="it-IT" sz="1200" b="1" i="0" u="none" strike="noStrike" cap="none" spc="0" normalizeH="0" baseline="0" dirty="0" err="1">
                <a:ln>
                  <a:noFill/>
                </a:ln>
                <a:solidFill>
                  <a:srgbClr val="628DB5"/>
                </a:solidFill>
                <a:effectLst/>
                <a:uFillTx/>
                <a:latin typeface="+mn-lt"/>
                <a:ea typeface="+mn-ea"/>
                <a:cs typeface="+mn-cs"/>
                <a:sym typeface="Source Sans Pro"/>
              </a:rPr>
              <a:t>graphs</a:t>
            </a:r>
            <a:endParaRPr kumimoji="0" lang="it-IT" sz="1200" b="1" i="0" u="none" strike="noStrike" cap="none" spc="0" normalizeH="0" baseline="0" dirty="0">
              <a:ln>
                <a:noFill/>
              </a:ln>
              <a:solidFill>
                <a:srgbClr val="628DB5"/>
              </a:solidFill>
              <a:effectLst/>
              <a:uFillTx/>
              <a:latin typeface="+mn-lt"/>
              <a:ea typeface="+mn-ea"/>
              <a:cs typeface="+mn-cs"/>
              <a:sym typeface="Source Sans Pro"/>
            </a:endParaRPr>
          </a:p>
        </p:txBody>
      </p:sp>
      <p:pic>
        <p:nvPicPr>
          <p:cNvPr id="8" name="Immagine 7">
            <a:extLst>
              <a:ext uri="{FF2B5EF4-FFF2-40B4-BE49-F238E27FC236}">
                <a16:creationId xmlns:a16="http://schemas.microsoft.com/office/drawing/2014/main" id="{FC59A6D2-34B7-4205-8B59-892C003F500F}"/>
              </a:ext>
            </a:extLst>
          </p:cNvPr>
          <p:cNvPicPr>
            <a:picLocks noChangeAspect="1"/>
          </p:cNvPicPr>
          <p:nvPr/>
        </p:nvPicPr>
        <p:blipFill>
          <a:blip r:embed="rId10"/>
          <a:stretch>
            <a:fillRect/>
          </a:stretch>
        </p:blipFill>
        <p:spPr>
          <a:xfrm>
            <a:off x="8835348" y="274673"/>
            <a:ext cx="2310824" cy="1595649"/>
          </a:xfrm>
          <a:prstGeom prst="rect">
            <a:avLst/>
          </a:prstGeom>
        </p:spPr>
      </p:pic>
      <p:sp>
        <p:nvSpPr>
          <p:cNvPr id="183" name="Fumetto: ovale 182">
            <a:extLst>
              <a:ext uri="{FF2B5EF4-FFF2-40B4-BE49-F238E27FC236}">
                <a16:creationId xmlns:a16="http://schemas.microsoft.com/office/drawing/2014/main" id="{10D92567-7E12-45A9-B11B-78F3B26CDB04}"/>
              </a:ext>
            </a:extLst>
          </p:cNvPr>
          <p:cNvSpPr/>
          <p:nvPr/>
        </p:nvSpPr>
        <p:spPr>
          <a:xfrm>
            <a:off x="7800651" y="161571"/>
            <a:ext cx="4301689" cy="1609152"/>
          </a:xfrm>
          <a:prstGeom prst="wedgeEllipseCallout">
            <a:avLst>
              <a:gd name="adj1" fmla="val -29545"/>
              <a:gd name="adj2" fmla="val 77256"/>
            </a:avLst>
          </a:prstGeom>
          <a:noFill/>
          <a:ln w="9525"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lang="it-IT" b="0" dirty="0">
              <a:solidFill>
                <a:srgbClr val="000000"/>
              </a:solidFill>
            </a:endParaRPr>
          </a:p>
          <a:p>
            <a:pPr marL="0" marR="0" indent="0" algn="l" defTabSz="584200" rtl="0" fontAlgn="auto" latinLnBrk="0" hangingPunct="0">
              <a:lnSpc>
                <a:spcPct val="80000"/>
              </a:lnSpc>
              <a:spcBef>
                <a:spcPts val="0"/>
              </a:spcBef>
              <a:spcAft>
                <a:spcPts val="0"/>
              </a:spcAft>
              <a:buClrTx/>
              <a:buSzTx/>
              <a:buFontTx/>
              <a:buNone/>
              <a:tabLst/>
            </a:pPr>
            <a:endParaRPr lang="it-IT" b="0" dirty="0">
              <a:solidFill>
                <a:srgbClr val="000000"/>
              </a:solidFill>
            </a:endParaRPr>
          </a:p>
          <a:p>
            <a:pPr marL="0" marR="0" indent="0" algn="l" defTabSz="584200" rtl="0" fontAlgn="auto" latinLnBrk="0" hangingPunct="0">
              <a:lnSpc>
                <a:spcPct val="80000"/>
              </a:lnSpc>
              <a:spcBef>
                <a:spcPts val="0"/>
              </a:spcBef>
              <a:spcAft>
                <a:spcPts val="0"/>
              </a:spcAft>
              <a:buClrTx/>
              <a:buSzTx/>
              <a:buFontTx/>
              <a:buNone/>
              <a:tabLst/>
            </a:pPr>
            <a:endParaRPr kumimoji="0" lang="it-IT" sz="1200" b="0" u="none" strike="noStrike" cap="none" spc="0" normalizeH="0" baseline="0" dirty="0">
              <a:ln>
                <a:noFill/>
              </a:ln>
              <a:solidFill>
                <a:srgbClr val="000000"/>
              </a:solidFill>
              <a:effectLst/>
              <a:uFillTx/>
              <a:latin typeface="+mn-lt"/>
              <a:ea typeface="+mn-ea"/>
              <a:cs typeface="+mn-cs"/>
              <a:sym typeface="Source Sans Pro"/>
            </a:endParaRPr>
          </a:p>
          <a:p>
            <a:pPr marL="0" marR="0" indent="0" algn="l" defTabSz="584200" rtl="0" fontAlgn="auto" latinLnBrk="0" hangingPunct="0">
              <a:lnSpc>
                <a:spcPct val="80000"/>
              </a:lnSpc>
              <a:spcBef>
                <a:spcPts val="0"/>
              </a:spcBef>
              <a:spcAft>
                <a:spcPts val="0"/>
              </a:spcAft>
              <a:buClrTx/>
              <a:buSzTx/>
              <a:buFontTx/>
              <a:buNone/>
              <a:tabLst/>
            </a:pPr>
            <a:endParaRPr lang="it-IT" b="0" dirty="0">
              <a:solidFill>
                <a:srgbClr val="000000"/>
              </a:solidFill>
            </a:endParaRPr>
          </a:p>
          <a:p>
            <a:pPr marL="0" marR="0" indent="0" algn="l" defTabSz="584200" rtl="0" fontAlgn="auto" latinLnBrk="0" hangingPunct="0">
              <a:lnSpc>
                <a:spcPct val="80000"/>
              </a:lnSpc>
              <a:spcBef>
                <a:spcPts val="0"/>
              </a:spcBef>
              <a:spcAft>
                <a:spcPts val="0"/>
              </a:spcAft>
              <a:buClrTx/>
              <a:buSzTx/>
              <a:buFontTx/>
              <a:buNone/>
              <a:tabLst/>
            </a:pPr>
            <a:endParaRPr kumimoji="0" lang="it-IT" sz="1200" b="0" u="none" strike="noStrike" cap="none" spc="0" normalizeH="0" baseline="0" dirty="0">
              <a:ln>
                <a:noFill/>
              </a:ln>
              <a:solidFill>
                <a:srgbClr val="000000"/>
              </a:solidFill>
              <a:effectLst/>
              <a:uFillTx/>
              <a:latin typeface="+mn-lt"/>
              <a:ea typeface="+mn-ea"/>
              <a:cs typeface="+mn-cs"/>
              <a:sym typeface="Source Sans Pro"/>
            </a:endParaRPr>
          </a:p>
          <a:p>
            <a:pPr marL="0" marR="0" indent="0" algn="l" defTabSz="584200" rtl="0" fontAlgn="auto" latinLnBrk="0" hangingPunct="0">
              <a:lnSpc>
                <a:spcPct val="80000"/>
              </a:lnSpc>
              <a:spcBef>
                <a:spcPts val="0"/>
              </a:spcBef>
              <a:spcAft>
                <a:spcPts val="0"/>
              </a:spcAft>
              <a:buClrTx/>
              <a:buSzTx/>
              <a:buFontTx/>
              <a:buNone/>
              <a:tabLst/>
            </a:pPr>
            <a:endParaRPr lang="it-IT" b="0" dirty="0">
              <a:solidFill>
                <a:srgbClr val="000000"/>
              </a:solidFill>
            </a:endParaRPr>
          </a:p>
          <a:p>
            <a:pPr marL="0" marR="0" indent="0" algn="l" defTabSz="584200" rtl="0" fontAlgn="auto" latinLnBrk="0" hangingPunct="0">
              <a:lnSpc>
                <a:spcPct val="80000"/>
              </a:lnSpc>
              <a:spcBef>
                <a:spcPts val="0"/>
              </a:spcBef>
              <a:spcAft>
                <a:spcPts val="0"/>
              </a:spcAft>
              <a:buClrTx/>
              <a:buSzTx/>
              <a:buFontTx/>
              <a:buNone/>
              <a:tabLst/>
            </a:pPr>
            <a:endParaRPr kumimoji="0" lang="it-IT" sz="1200" b="0" u="none" strike="noStrike" cap="none" spc="0" normalizeH="0" baseline="0" dirty="0">
              <a:ln>
                <a:noFill/>
              </a:ln>
              <a:solidFill>
                <a:srgbClr val="000000"/>
              </a:solidFill>
              <a:effectLst/>
              <a:uFillTx/>
              <a:latin typeface="+mn-lt"/>
              <a:ea typeface="+mn-ea"/>
              <a:cs typeface="+mn-cs"/>
              <a:sym typeface="Source Sans Pro"/>
            </a:endParaRPr>
          </a:p>
        </p:txBody>
      </p:sp>
      <p:sp>
        <p:nvSpPr>
          <p:cNvPr id="186" name="A Shiny app is a web page (UI) connected to a computer running a live R session (Server)">
            <a:extLst>
              <a:ext uri="{FF2B5EF4-FFF2-40B4-BE49-F238E27FC236}">
                <a16:creationId xmlns:a16="http://schemas.microsoft.com/office/drawing/2014/main" id="{C75BE802-D0AF-49DC-9620-BC77650F4673}"/>
              </a:ext>
            </a:extLst>
          </p:cNvPr>
          <p:cNvSpPr txBox="1"/>
          <p:nvPr/>
        </p:nvSpPr>
        <p:spPr>
          <a:xfrm>
            <a:off x="174079" y="1494140"/>
            <a:ext cx="2257711" cy="7981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nchor="ctr">
            <a:spAutoFit/>
          </a:bodyPr>
          <a:lstStyle/>
          <a:p>
            <a:pPr>
              <a:lnSpc>
                <a:spcPct val="120000"/>
              </a:lnSpc>
              <a:spcBef>
                <a:spcPts val="300"/>
              </a:spcBef>
              <a:buClr>
                <a:schemeClr val="accent4">
                  <a:hueOff val="384618"/>
                  <a:satOff val="3869"/>
                  <a:lumOff val="5802"/>
                </a:schemeClr>
              </a:buClr>
              <a:defRPr b="0">
                <a:solidFill>
                  <a:srgbClr val="000000"/>
                </a:solidFill>
              </a:defRPr>
            </a:pPr>
            <a:r>
              <a:rPr lang="en-US" dirty="0"/>
              <a:t>Results will appear in the </a:t>
            </a:r>
          </a:p>
          <a:p>
            <a:pPr>
              <a:lnSpc>
                <a:spcPct val="120000"/>
              </a:lnSpc>
              <a:spcBef>
                <a:spcPts val="300"/>
              </a:spcBef>
              <a:buClr>
                <a:schemeClr val="accent4">
                  <a:hueOff val="384618"/>
                  <a:satOff val="3869"/>
                  <a:lumOff val="5802"/>
                </a:schemeClr>
              </a:buClr>
              <a:defRPr b="0">
                <a:solidFill>
                  <a:srgbClr val="000000"/>
                </a:solidFill>
              </a:defRPr>
            </a:pPr>
            <a:r>
              <a:rPr lang="en-US" dirty="0"/>
              <a:t>“</a:t>
            </a:r>
            <a:r>
              <a:rPr lang="en-US" i="1" dirty="0"/>
              <a:t>D-score results</a:t>
            </a:r>
            <a:r>
              <a:rPr lang="en-US" dirty="0"/>
              <a:t>” Panel. Once the first </a:t>
            </a:r>
            <a:r>
              <a:rPr lang="en-US" i="1" dirty="0"/>
              <a:t>D-score </a:t>
            </a:r>
            <a:r>
              <a:rPr lang="en-US" dirty="0"/>
              <a:t>is computed, the </a:t>
            </a:r>
            <a:endParaRPr dirty="0"/>
          </a:p>
        </p:txBody>
      </p:sp>
      <p:pic>
        <p:nvPicPr>
          <p:cNvPr id="9" name="Immagine 8">
            <a:extLst>
              <a:ext uri="{FF2B5EF4-FFF2-40B4-BE49-F238E27FC236}">
                <a16:creationId xmlns:a16="http://schemas.microsoft.com/office/drawing/2014/main" id="{1B230393-A8BD-4AC0-B6FC-F8B2E4B31C8A}"/>
              </a:ext>
            </a:extLst>
          </p:cNvPr>
          <p:cNvPicPr>
            <a:picLocks noChangeAspect="1"/>
          </p:cNvPicPr>
          <p:nvPr/>
        </p:nvPicPr>
        <p:blipFill>
          <a:blip r:embed="rId11"/>
          <a:stretch>
            <a:fillRect/>
          </a:stretch>
        </p:blipFill>
        <p:spPr>
          <a:xfrm>
            <a:off x="255483" y="2276214"/>
            <a:ext cx="968635" cy="286608"/>
          </a:xfrm>
          <a:prstGeom prst="rect">
            <a:avLst/>
          </a:prstGeom>
        </p:spPr>
      </p:pic>
      <p:sp>
        <p:nvSpPr>
          <p:cNvPr id="189" name="A Shiny app is a web page (UI) connected to a computer running a live R session (Server)">
            <a:extLst>
              <a:ext uri="{FF2B5EF4-FFF2-40B4-BE49-F238E27FC236}">
                <a16:creationId xmlns:a16="http://schemas.microsoft.com/office/drawing/2014/main" id="{DD5A76A0-0A49-49A5-830C-7249C8B070C8}"/>
              </a:ext>
            </a:extLst>
          </p:cNvPr>
          <p:cNvSpPr txBox="1"/>
          <p:nvPr/>
        </p:nvSpPr>
        <p:spPr>
          <a:xfrm>
            <a:off x="181570" y="2633602"/>
            <a:ext cx="2408323" cy="12397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nchor="ctr">
            <a:spAutoFit/>
          </a:bodyPr>
          <a:lstStyle/>
          <a:p>
            <a:pPr>
              <a:lnSpc>
                <a:spcPct val="120000"/>
              </a:lnSpc>
              <a:spcBef>
                <a:spcPts val="300"/>
              </a:spcBef>
              <a:buClr>
                <a:schemeClr val="accent4">
                  <a:hueOff val="384618"/>
                  <a:satOff val="3869"/>
                  <a:lumOff val="5802"/>
                </a:schemeClr>
              </a:buClr>
              <a:defRPr b="0">
                <a:solidFill>
                  <a:srgbClr val="000000"/>
                </a:solidFill>
              </a:defRPr>
            </a:pPr>
            <a:r>
              <a:rPr lang="it-IT" dirty="0" err="1"/>
              <a:t>activated</a:t>
            </a:r>
            <a:r>
              <a:rPr lang="it-IT" dirty="0"/>
              <a:t>, and </a:t>
            </a:r>
            <a:r>
              <a:rPr lang="it-IT" dirty="0" err="1"/>
              <a:t>results</a:t>
            </a:r>
            <a:r>
              <a:rPr lang="it-IT" dirty="0"/>
              <a:t> can be </a:t>
            </a:r>
            <a:r>
              <a:rPr lang="it-IT" dirty="0" err="1"/>
              <a:t>downloaded</a:t>
            </a:r>
            <a:r>
              <a:rPr lang="it-IT" dirty="0"/>
              <a:t> in a CSV format. By </a:t>
            </a:r>
            <a:r>
              <a:rPr lang="it-IT" dirty="0" err="1"/>
              <a:t>clicking</a:t>
            </a:r>
            <a:r>
              <a:rPr lang="it-IT" dirty="0"/>
              <a:t> on the </a:t>
            </a:r>
          </a:p>
          <a:p>
            <a:pPr>
              <a:lnSpc>
                <a:spcPct val="120000"/>
              </a:lnSpc>
              <a:spcBef>
                <a:spcPts val="300"/>
              </a:spcBef>
              <a:buClr>
                <a:schemeClr val="accent4">
                  <a:hueOff val="384618"/>
                  <a:satOff val="3869"/>
                  <a:lumOff val="5802"/>
                </a:schemeClr>
              </a:buClr>
              <a:defRPr b="0">
                <a:solidFill>
                  <a:srgbClr val="000000"/>
                </a:solidFill>
              </a:defRPr>
            </a:pPr>
            <a:endParaRPr lang="it-IT" dirty="0"/>
          </a:p>
          <a:p>
            <a:pPr>
              <a:lnSpc>
                <a:spcPct val="90000"/>
              </a:lnSpc>
              <a:spcBef>
                <a:spcPts val="300"/>
              </a:spcBef>
              <a:buClr>
                <a:schemeClr val="accent4">
                  <a:hueOff val="384618"/>
                  <a:satOff val="3869"/>
                  <a:lumOff val="5802"/>
                </a:schemeClr>
              </a:buClr>
              <a:defRPr b="0">
                <a:solidFill>
                  <a:srgbClr val="000000"/>
                </a:solidFill>
              </a:defRPr>
            </a:pPr>
            <a:endParaRPr lang="it-IT" dirty="0"/>
          </a:p>
        </p:txBody>
      </p:sp>
      <p:sp>
        <p:nvSpPr>
          <p:cNvPr id="173" name="Fumetto: ovale 172">
            <a:extLst>
              <a:ext uri="{FF2B5EF4-FFF2-40B4-BE49-F238E27FC236}">
                <a16:creationId xmlns:a16="http://schemas.microsoft.com/office/drawing/2014/main" id="{2B1AE4F9-3685-46D3-9200-9D9E5FE06908}"/>
              </a:ext>
            </a:extLst>
          </p:cNvPr>
          <p:cNvSpPr/>
          <p:nvPr/>
        </p:nvSpPr>
        <p:spPr>
          <a:xfrm>
            <a:off x="10635375" y="4661024"/>
            <a:ext cx="2133409" cy="362711"/>
          </a:xfrm>
          <a:prstGeom prst="wedgeEllipseCallout">
            <a:avLst>
              <a:gd name="adj1" fmla="val -37103"/>
              <a:gd name="adj2" fmla="val 121746"/>
            </a:avLst>
          </a:prstGeom>
          <a:noFill/>
          <a:ln w="9525"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it-IT" b="0" dirty="0">
                <a:solidFill>
                  <a:srgbClr val="000000"/>
                </a:solidFill>
              </a:rPr>
              <a:t># of trials &gt; 10,000ms</a:t>
            </a:r>
            <a:endParaRPr kumimoji="0" lang="it-IT" sz="1200" b="0" i="0" u="none" strike="noStrike" cap="none" spc="0" normalizeH="0" baseline="0" dirty="0">
              <a:ln>
                <a:noFill/>
              </a:ln>
              <a:solidFill>
                <a:srgbClr val="000000"/>
              </a:solidFill>
              <a:effectLst/>
              <a:uFillTx/>
              <a:latin typeface="+mn-lt"/>
              <a:ea typeface="+mn-ea"/>
              <a:cs typeface="+mn-cs"/>
              <a:sym typeface="Source Sans Pro"/>
            </a:endParaRPr>
          </a:p>
        </p:txBody>
      </p:sp>
      <p:sp>
        <p:nvSpPr>
          <p:cNvPr id="192" name="Fumetto: ovale 191">
            <a:extLst>
              <a:ext uri="{FF2B5EF4-FFF2-40B4-BE49-F238E27FC236}">
                <a16:creationId xmlns:a16="http://schemas.microsoft.com/office/drawing/2014/main" id="{31038B17-7B52-4633-BE61-76556B93B4D7}"/>
              </a:ext>
            </a:extLst>
          </p:cNvPr>
          <p:cNvSpPr/>
          <p:nvPr/>
        </p:nvSpPr>
        <p:spPr>
          <a:xfrm>
            <a:off x="5501836" y="7616788"/>
            <a:ext cx="3878637" cy="1609152"/>
          </a:xfrm>
          <a:prstGeom prst="wedgeEllipseCallout">
            <a:avLst>
              <a:gd name="adj1" fmla="val -4576"/>
              <a:gd name="adj2" fmla="val -214411"/>
            </a:avLst>
          </a:prstGeom>
          <a:noFill/>
          <a:ln w="9525"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it-IT" sz="1200" b="0" i="1" u="none" strike="noStrike" cap="none" spc="0" normalizeH="0" baseline="0" dirty="0">
              <a:ln>
                <a:noFill/>
              </a:ln>
              <a:solidFill>
                <a:srgbClr val="000000"/>
              </a:solidFill>
              <a:effectLst/>
              <a:uFillTx/>
              <a:latin typeface="+mn-lt"/>
              <a:ea typeface="+mn-ea"/>
              <a:cs typeface="+mn-cs"/>
              <a:sym typeface="Source Sans Pro"/>
            </a:endParaRPr>
          </a:p>
        </p:txBody>
      </p:sp>
      <p:sp>
        <p:nvSpPr>
          <p:cNvPr id="52" name="A Shiny app is a web page (UI) connected to a computer running a live R session (Server)">
            <a:extLst>
              <a:ext uri="{FF2B5EF4-FFF2-40B4-BE49-F238E27FC236}">
                <a16:creationId xmlns:a16="http://schemas.microsoft.com/office/drawing/2014/main" id="{FD5E6203-84F6-42EF-BDB0-780C1AE8A41B}"/>
              </a:ext>
            </a:extLst>
          </p:cNvPr>
          <p:cNvSpPr txBox="1"/>
          <p:nvPr/>
        </p:nvSpPr>
        <p:spPr>
          <a:xfrm>
            <a:off x="1310913" y="2339844"/>
            <a:ext cx="925655" cy="2764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nchor="ctr">
            <a:spAutoFit/>
          </a:bodyPr>
          <a:lstStyle/>
          <a:p>
            <a:pPr>
              <a:lnSpc>
                <a:spcPct val="90000"/>
              </a:lnSpc>
              <a:spcBef>
                <a:spcPts val="300"/>
              </a:spcBef>
              <a:buClr>
                <a:schemeClr val="accent4">
                  <a:hueOff val="384618"/>
                  <a:satOff val="3869"/>
                  <a:lumOff val="5802"/>
                </a:schemeClr>
              </a:buClr>
              <a:defRPr b="0">
                <a:solidFill>
                  <a:srgbClr val="000000"/>
                </a:solidFill>
              </a:defRPr>
            </a:pPr>
            <a:r>
              <a:rPr lang="it-IT" dirty="0" err="1"/>
              <a:t>button</a:t>
            </a:r>
            <a:r>
              <a:rPr lang="it-IT" dirty="0"/>
              <a:t> </a:t>
            </a:r>
            <a:r>
              <a:rPr lang="it-IT" dirty="0" err="1"/>
              <a:t>is</a:t>
            </a:r>
            <a:endParaRPr dirty="0"/>
          </a:p>
        </p:txBody>
      </p:sp>
      <p:pic>
        <p:nvPicPr>
          <p:cNvPr id="5" name="Immagine 4">
            <a:extLst>
              <a:ext uri="{FF2B5EF4-FFF2-40B4-BE49-F238E27FC236}">
                <a16:creationId xmlns:a16="http://schemas.microsoft.com/office/drawing/2014/main" id="{5E4764FF-90A8-4504-9570-A40CF18D94DF}"/>
              </a:ext>
            </a:extLst>
          </p:cNvPr>
          <p:cNvPicPr>
            <a:picLocks noChangeAspect="1"/>
          </p:cNvPicPr>
          <p:nvPr/>
        </p:nvPicPr>
        <p:blipFill>
          <a:blip r:embed="rId12"/>
          <a:stretch>
            <a:fillRect/>
          </a:stretch>
        </p:blipFill>
        <p:spPr>
          <a:xfrm>
            <a:off x="1215340" y="3143769"/>
            <a:ext cx="1298293" cy="340029"/>
          </a:xfrm>
          <a:prstGeom prst="rect">
            <a:avLst/>
          </a:prstGeom>
        </p:spPr>
      </p:pic>
      <p:sp>
        <p:nvSpPr>
          <p:cNvPr id="55" name="A Shiny app is a web page (UI) connected to a computer running a live R session (Server)">
            <a:extLst>
              <a:ext uri="{FF2B5EF4-FFF2-40B4-BE49-F238E27FC236}">
                <a16:creationId xmlns:a16="http://schemas.microsoft.com/office/drawing/2014/main" id="{51AB77D0-F196-46DB-B355-E88E550940D6}"/>
              </a:ext>
            </a:extLst>
          </p:cNvPr>
          <p:cNvSpPr txBox="1"/>
          <p:nvPr/>
        </p:nvSpPr>
        <p:spPr>
          <a:xfrm>
            <a:off x="181570" y="3458361"/>
            <a:ext cx="2138961" cy="2764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nchor="ctr">
            <a:spAutoFit/>
          </a:bodyPr>
          <a:lstStyle/>
          <a:p>
            <a:pPr>
              <a:lnSpc>
                <a:spcPct val="90000"/>
              </a:lnSpc>
              <a:spcBef>
                <a:spcPts val="300"/>
              </a:spcBef>
              <a:buClr>
                <a:schemeClr val="accent4">
                  <a:hueOff val="384618"/>
                  <a:satOff val="3869"/>
                  <a:lumOff val="5802"/>
                </a:schemeClr>
              </a:buClr>
              <a:defRPr b="0">
                <a:solidFill>
                  <a:srgbClr val="000000"/>
                </a:solidFill>
              </a:defRPr>
            </a:pPr>
            <a:r>
              <a:rPr lang="en-US" dirty="0"/>
              <a:t>section in the  </a:t>
            </a:r>
            <a:endParaRPr dirty="0"/>
          </a:p>
        </p:txBody>
      </p:sp>
      <p:sp>
        <p:nvSpPr>
          <p:cNvPr id="57" name="A Shiny app is a web page (UI) connected to a computer running a live R session (Server)">
            <a:extLst>
              <a:ext uri="{FF2B5EF4-FFF2-40B4-BE49-F238E27FC236}">
                <a16:creationId xmlns:a16="http://schemas.microsoft.com/office/drawing/2014/main" id="{2BC8663D-B797-4A10-800D-843BA11044A5}"/>
              </a:ext>
            </a:extLst>
          </p:cNvPr>
          <p:cNvSpPr txBox="1"/>
          <p:nvPr/>
        </p:nvSpPr>
        <p:spPr>
          <a:xfrm>
            <a:off x="181570" y="3670834"/>
            <a:ext cx="2138961" cy="759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nchor="ctr">
            <a:spAutoFit/>
          </a:bodyPr>
          <a:lstStyle/>
          <a:p>
            <a:pPr>
              <a:lnSpc>
                <a:spcPct val="120000"/>
              </a:lnSpc>
              <a:spcBef>
                <a:spcPts val="300"/>
              </a:spcBef>
              <a:buClr>
                <a:schemeClr val="accent4">
                  <a:hueOff val="384618"/>
                  <a:satOff val="3869"/>
                  <a:lumOff val="5802"/>
                </a:schemeClr>
              </a:buClr>
              <a:defRPr b="0">
                <a:solidFill>
                  <a:srgbClr val="000000"/>
                </a:solidFill>
              </a:defRPr>
            </a:pPr>
            <a:r>
              <a:rPr lang="en-US" dirty="0"/>
              <a:t>panel, it is possible to obtain </a:t>
            </a:r>
            <a:r>
              <a:rPr lang="en-US" dirty="0" err="1"/>
              <a:t>infos</a:t>
            </a:r>
            <a:r>
              <a:rPr lang="en-US" dirty="0"/>
              <a:t> on the contents of the CSV file.</a:t>
            </a:r>
            <a:endParaRPr dirty="0"/>
          </a:p>
        </p:txBody>
      </p:sp>
      <p:sp>
        <p:nvSpPr>
          <p:cNvPr id="59" name="Fumetto: ovale 58">
            <a:extLst>
              <a:ext uri="{FF2B5EF4-FFF2-40B4-BE49-F238E27FC236}">
                <a16:creationId xmlns:a16="http://schemas.microsoft.com/office/drawing/2014/main" id="{80E5EC1C-79AC-4721-A4D0-9874B791D87F}"/>
              </a:ext>
            </a:extLst>
          </p:cNvPr>
          <p:cNvSpPr/>
          <p:nvPr/>
        </p:nvSpPr>
        <p:spPr>
          <a:xfrm>
            <a:off x="1147965" y="7876671"/>
            <a:ext cx="4227083" cy="2465269"/>
          </a:xfrm>
          <a:prstGeom prst="wedgeEllipseCallout">
            <a:avLst>
              <a:gd name="adj1" fmla="val 33992"/>
              <a:gd name="adj2" fmla="val -68082"/>
            </a:avLst>
          </a:prstGeom>
          <a:noFill/>
          <a:ln w="9525" cap="flat">
            <a:solidFill>
              <a:srgbClr val="C4B0F7"/>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lnSpc>
                <a:spcPct val="80000"/>
              </a:lnSpc>
              <a:spcBef>
                <a:spcPts val="0"/>
              </a:spcBef>
            </a:pPr>
            <a:endParaRPr kumimoji="0" lang="it-IT" sz="1200" b="0" i="0" u="none" strike="noStrike" cap="none" spc="0" normalizeH="0" baseline="0" dirty="0">
              <a:ln>
                <a:noFill/>
              </a:ln>
              <a:solidFill>
                <a:srgbClr val="000000"/>
              </a:solidFill>
              <a:effectLst/>
              <a:uFillTx/>
              <a:latin typeface="+mn-lt"/>
              <a:ea typeface="+mn-ea"/>
              <a:cs typeface="+mn-cs"/>
              <a:sym typeface="Source Sans Pro"/>
            </a:endParaRPr>
          </a:p>
        </p:txBody>
      </p:sp>
      <p:pic>
        <p:nvPicPr>
          <p:cNvPr id="14" name="Immagine 13">
            <a:extLst>
              <a:ext uri="{FF2B5EF4-FFF2-40B4-BE49-F238E27FC236}">
                <a16:creationId xmlns:a16="http://schemas.microsoft.com/office/drawing/2014/main" id="{FBB04C48-51E2-421C-9792-C27AC1C65ACF}"/>
              </a:ext>
            </a:extLst>
          </p:cNvPr>
          <p:cNvPicPr>
            <a:picLocks noChangeAspect="1"/>
          </p:cNvPicPr>
          <p:nvPr/>
        </p:nvPicPr>
        <p:blipFill>
          <a:blip r:embed="rId13"/>
          <a:stretch>
            <a:fillRect/>
          </a:stretch>
        </p:blipFill>
        <p:spPr>
          <a:xfrm>
            <a:off x="1533815" y="8109873"/>
            <a:ext cx="3480316" cy="1943177"/>
          </a:xfrm>
          <a:prstGeom prst="rect">
            <a:avLst/>
          </a:prstGeom>
        </p:spPr>
      </p:pic>
      <p:sp>
        <p:nvSpPr>
          <p:cNvPr id="61" name="Build or purchase your own Shiny Server…">
            <a:extLst>
              <a:ext uri="{FF2B5EF4-FFF2-40B4-BE49-F238E27FC236}">
                <a16:creationId xmlns:a16="http://schemas.microsoft.com/office/drawing/2014/main" id="{25BFB271-C733-4E24-B36C-97AFF1E2E3FE}"/>
              </a:ext>
            </a:extLst>
          </p:cNvPr>
          <p:cNvSpPr txBox="1"/>
          <p:nvPr/>
        </p:nvSpPr>
        <p:spPr>
          <a:xfrm>
            <a:off x="10651753" y="9251691"/>
            <a:ext cx="2835556" cy="262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b="0">
                <a:solidFill>
                  <a:schemeClr val="accent1">
                    <a:satOff val="22051"/>
                    <a:lumOff val="15940"/>
                  </a:schemeClr>
                </a:solidFill>
                <a:latin typeface="+mj-lt"/>
                <a:ea typeface="+mj-ea"/>
                <a:cs typeface="+mj-cs"/>
                <a:sym typeface="Source Sans Pro Light"/>
              </a:defRPr>
            </a:pPr>
            <a:r>
              <a:rPr lang="it-IT" sz="1100" b="0" dirty="0">
                <a:sym typeface="Source Sans Pro Light"/>
                <a:hlinkClick r:id="rId14"/>
              </a:rPr>
              <a:t>http://fisppa.psy.unipd.it/DscoreApp/</a:t>
            </a:r>
            <a:endParaRPr u="sng" dirty="0">
              <a:hlinkClick r:id="rId15"/>
            </a:endParaRPr>
          </a:p>
        </p:txBody>
      </p:sp>
      <p:pic>
        <p:nvPicPr>
          <p:cNvPr id="62" name="Immagine 61">
            <a:extLst>
              <a:ext uri="{FF2B5EF4-FFF2-40B4-BE49-F238E27FC236}">
                <a16:creationId xmlns:a16="http://schemas.microsoft.com/office/drawing/2014/main" id="{78CAC20B-C0D5-435C-97BF-2ECAB8372A6C}"/>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870375" y="9591676"/>
            <a:ext cx="555602" cy="555602"/>
          </a:xfrm>
          <a:prstGeom prst="rect">
            <a:avLst/>
          </a:prstGeom>
        </p:spPr>
      </p:pic>
      <p:sp>
        <p:nvSpPr>
          <p:cNvPr id="63" name="Build or purchase your own Shiny Server…">
            <a:extLst>
              <a:ext uri="{FF2B5EF4-FFF2-40B4-BE49-F238E27FC236}">
                <a16:creationId xmlns:a16="http://schemas.microsoft.com/office/drawing/2014/main" id="{A3EEEC31-E3B7-4F3C-BF66-DA396852C6D4}"/>
              </a:ext>
            </a:extLst>
          </p:cNvPr>
          <p:cNvSpPr txBox="1"/>
          <p:nvPr/>
        </p:nvSpPr>
        <p:spPr>
          <a:xfrm>
            <a:off x="10649330" y="9648251"/>
            <a:ext cx="2835556" cy="4426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b="0">
                <a:solidFill>
                  <a:schemeClr val="accent1">
                    <a:satOff val="22051"/>
                    <a:lumOff val="15940"/>
                  </a:schemeClr>
                </a:solidFill>
                <a:latin typeface="+mj-lt"/>
                <a:ea typeface="+mj-ea"/>
                <a:cs typeface="+mj-cs"/>
                <a:sym typeface="Source Sans Pro Light"/>
              </a:defRPr>
            </a:pPr>
            <a:r>
              <a:rPr lang="it-IT" b="0" dirty="0">
                <a:sym typeface="Source Sans Pro Light"/>
                <a:hlinkClick r:id="rId17"/>
              </a:rPr>
              <a:t>https://github.com/OttaviaE/DscoreApp</a:t>
            </a:r>
            <a:r>
              <a:rPr lang="it-IT" b="0" dirty="0">
                <a:sym typeface="Source Sans Pro Light"/>
              </a:rPr>
              <a:t> (Source Code)</a:t>
            </a:r>
            <a:endParaRPr u="sng" dirty="0">
              <a:hlinkClick r:id="rId15"/>
            </a:endParaRPr>
          </a:p>
        </p:txBody>
      </p:sp>
      <p:pic>
        <p:nvPicPr>
          <p:cNvPr id="64" name="Immagine 63">
            <a:extLst>
              <a:ext uri="{FF2B5EF4-FFF2-40B4-BE49-F238E27FC236}">
                <a16:creationId xmlns:a16="http://schemas.microsoft.com/office/drawing/2014/main" id="{35F7E29E-E881-46CF-91A1-B217AE25C601}"/>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930201" y="9044558"/>
            <a:ext cx="495776" cy="523042"/>
          </a:xfrm>
          <a:prstGeom prst="rect">
            <a:avLst/>
          </a:prstGeom>
        </p:spPr>
      </p:pic>
      <p:pic>
        <p:nvPicPr>
          <p:cNvPr id="2" name="Immagine 1">
            <a:extLst>
              <a:ext uri="{FF2B5EF4-FFF2-40B4-BE49-F238E27FC236}">
                <a16:creationId xmlns:a16="http://schemas.microsoft.com/office/drawing/2014/main" id="{D7E86D2A-2B93-427B-929D-71757BC69610}"/>
              </a:ext>
            </a:extLst>
          </p:cNvPr>
          <p:cNvPicPr>
            <a:picLocks noChangeAspect="1"/>
          </p:cNvPicPr>
          <p:nvPr/>
        </p:nvPicPr>
        <p:blipFill>
          <a:blip r:embed="rId19"/>
          <a:stretch>
            <a:fillRect/>
          </a:stretch>
        </p:blipFill>
        <p:spPr>
          <a:xfrm>
            <a:off x="5982562" y="8167965"/>
            <a:ext cx="3040643" cy="807790"/>
          </a:xfrm>
          <a:prstGeom prst="rect">
            <a:avLst/>
          </a:prstGeom>
        </p:spPr>
      </p:pic>
      <p:sp>
        <p:nvSpPr>
          <p:cNvPr id="65" name="CasellaDiTesto 64">
            <a:extLst>
              <a:ext uri="{FF2B5EF4-FFF2-40B4-BE49-F238E27FC236}">
                <a16:creationId xmlns:a16="http://schemas.microsoft.com/office/drawing/2014/main" id="{E7349E37-1DB3-42E8-961D-7059BECF4CB8}"/>
              </a:ext>
            </a:extLst>
          </p:cNvPr>
          <p:cNvSpPr txBox="1"/>
          <p:nvPr/>
        </p:nvSpPr>
        <p:spPr>
          <a:xfrm>
            <a:off x="6069184" y="7631676"/>
            <a:ext cx="2743939" cy="5308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kumimoji="0" lang="it-IT" sz="1200" b="1" i="0" u="none" strike="noStrike" cap="none" spc="0" normalizeH="0" baseline="0" dirty="0">
                <a:ln>
                  <a:noFill/>
                </a:ln>
                <a:solidFill>
                  <a:srgbClr val="628DB5"/>
                </a:solidFill>
                <a:effectLst/>
                <a:uFillTx/>
                <a:latin typeface="+mn-lt"/>
                <a:ea typeface="+mn-ea"/>
                <a:cs typeface="+mn-cs"/>
                <a:sym typeface="Source Sans Pro"/>
              </a:rPr>
              <a:t>Select a point in the </a:t>
            </a:r>
            <a:r>
              <a:rPr kumimoji="0" lang="it-IT" sz="1200" b="1" i="0" u="none" strike="noStrike" cap="none" spc="0" normalizeH="0" baseline="0" dirty="0" err="1">
                <a:ln>
                  <a:noFill/>
                </a:ln>
                <a:solidFill>
                  <a:srgbClr val="628DB5"/>
                </a:solidFill>
                <a:effectLst/>
                <a:uFillTx/>
                <a:latin typeface="+mn-lt"/>
                <a:ea typeface="+mn-ea"/>
                <a:cs typeface="+mn-cs"/>
                <a:sym typeface="Source Sans Pro"/>
              </a:rPr>
              <a:t>graph</a:t>
            </a:r>
            <a:r>
              <a:rPr kumimoji="0" lang="it-IT" sz="1200" b="1" i="0" u="none" strike="noStrike" cap="none" spc="0" normalizeH="0" baseline="0" dirty="0">
                <a:ln>
                  <a:noFill/>
                </a:ln>
                <a:solidFill>
                  <a:srgbClr val="628DB5"/>
                </a:solidFill>
                <a:effectLst/>
                <a:uFillTx/>
                <a:latin typeface="+mn-lt"/>
                <a:ea typeface="+mn-ea"/>
                <a:cs typeface="+mn-cs"/>
                <a:sym typeface="Source Sans Pro"/>
              </a:rPr>
              <a:t>: </a:t>
            </a:r>
          </a:p>
          <a:p>
            <a:pPr marL="0" marR="0" indent="0" algn="ctr" defTabSz="584200" rtl="0" fontAlgn="auto" latinLnBrk="0" hangingPunct="0">
              <a:lnSpc>
                <a:spcPct val="100000"/>
              </a:lnSpc>
              <a:spcBef>
                <a:spcPts val="200"/>
              </a:spcBef>
              <a:spcAft>
                <a:spcPts val="0"/>
              </a:spcAft>
              <a:buClrTx/>
              <a:buSzTx/>
              <a:buFontTx/>
              <a:buNone/>
              <a:tabLst/>
            </a:pPr>
            <a:r>
              <a:rPr lang="it-IT" b="0" dirty="0" err="1">
                <a:solidFill>
                  <a:srgbClr val="000000"/>
                </a:solidFill>
              </a:rPr>
              <a:t>You’ll</a:t>
            </a:r>
            <a:r>
              <a:rPr lang="it-IT" b="0" dirty="0">
                <a:solidFill>
                  <a:srgbClr val="000000"/>
                </a:solidFill>
              </a:rPr>
              <a:t> </a:t>
            </a:r>
            <a:r>
              <a:rPr lang="it-IT" b="0" dirty="0" err="1">
                <a:solidFill>
                  <a:srgbClr val="000000"/>
                </a:solidFill>
              </a:rPr>
              <a:t>get</a:t>
            </a:r>
            <a:r>
              <a:rPr lang="it-IT" b="0" dirty="0">
                <a:solidFill>
                  <a:srgbClr val="000000"/>
                </a:solidFill>
              </a:rPr>
              <a:t> the </a:t>
            </a:r>
            <a:r>
              <a:rPr lang="it-IT" b="0" dirty="0" err="1">
                <a:solidFill>
                  <a:srgbClr val="000000"/>
                </a:solidFill>
              </a:rPr>
              <a:t>participant’s</a:t>
            </a:r>
            <a:r>
              <a:rPr lang="it-IT" b="0" dirty="0">
                <a:solidFill>
                  <a:srgbClr val="000000"/>
                </a:solidFill>
              </a:rPr>
              <a:t> ID and </a:t>
            </a:r>
            <a:r>
              <a:rPr lang="it-IT" b="0" i="1" dirty="0">
                <a:solidFill>
                  <a:srgbClr val="000000"/>
                </a:solidFill>
              </a:rPr>
              <a:t>D-score</a:t>
            </a:r>
            <a:r>
              <a:rPr lang="it-IT" b="0" dirty="0">
                <a:solidFill>
                  <a:srgbClr val="000000"/>
                </a:solidFill>
              </a:rPr>
              <a:t> </a:t>
            </a:r>
          </a:p>
        </p:txBody>
      </p:sp>
      <p:pic>
        <p:nvPicPr>
          <p:cNvPr id="11" name="Immagine 10">
            <a:extLst>
              <a:ext uri="{FF2B5EF4-FFF2-40B4-BE49-F238E27FC236}">
                <a16:creationId xmlns:a16="http://schemas.microsoft.com/office/drawing/2014/main" id="{0C497F4E-A863-40E2-AC2D-5612534A05A7}"/>
              </a:ext>
            </a:extLst>
          </p:cNvPr>
          <p:cNvPicPr>
            <a:picLocks noChangeAspect="1"/>
          </p:cNvPicPr>
          <p:nvPr/>
        </p:nvPicPr>
        <p:blipFill>
          <a:blip r:embed="rId20"/>
          <a:stretch>
            <a:fillRect/>
          </a:stretch>
        </p:blipFill>
        <p:spPr>
          <a:xfrm>
            <a:off x="10148176" y="6842176"/>
            <a:ext cx="2987299" cy="1425063"/>
          </a:xfrm>
          <a:prstGeom prst="rect">
            <a:avLst/>
          </a:prstGeom>
        </p:spPr>
      </p:pic>
      <p:sp>
        <p:nvSpPr>
          <p:cNvPr id="67" name="CasellaDiTesto 66">
            <a:extLst>
              <a:ext uri="{FF2B5EF4-FFF2-40B4-BE49-F238E27FC236}">
                <a16:creationId xmlns:a16="http://schemas.microsoft.com/office/drawing/2014/main" id="{FA04ADA6-595B-4DFC-93D2-F2DE84022184}"/>
              </a:ext>
            </a:extLst>
          </p:cNvPr>
          <p:cNvSpPr txBox="1"/>
          <p:nvPr/>
        </p:nvSpPr>
        <p:spPr>
          <a:xfrm>
            <a:off x="10261981" y="6329120"/>
            <a:ext cx="2880195" cy="5308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kumimoji="0" lang="it-IT" sz="1200" b="1" i="0" u="none" strike="noStrike" cap="none" spc="0" normalizeH="0" baseline="0" dirty="0">
                <a:ln>
                  <a:noFill/>
                </a:ln>
                <a:solidFill>
                  <a:srgbClr val="628DB5"/>
                </a:solidFill>
                <a:effectLst/>
                <a:uFillTx/>
                <a:latin typeface="+mn-lt"/>
                <a:ea typeface="+mn-ea"/>
                <a:cs typeface="+mn-cs"/>
                <a:sym typeface="Source Sans Pro"/>
              </a:rPr>
              <a:t>Highlight  a </a:t>
            </a:r>
            <a:r>
              <a:rPr kumimoji="0" lang="it-IT" sz="1200" b="1" i="0" u="none" strike="noStrike" cap="none" spc="0" normalizeH="0" baseline="0" dirty="0" err="1">
                <a:ln>
                  <a:noFill/>
                </a:ln>
                <a:solidFill>
                  <a:srgbClr val="628DB5"/>
                </a:solidFill>
                <a:effectLst/>
                <a:uFillTx/>
                <a:latin typeface="+mn-lt"/>
                <a:ea typeface="+mn-ea"/>
                <a:cs typeface="+mn-cs"/>
                <a:sym typeface="Source Sans Pro"/>
              </a:rPr>
              <a:t>graph</a:t>
            </a:r>
            <a:r>
              <a:rPr kumimoji="0" lang="it-IT" sz="1200" b="1" i="0" u="none" strike="noStrike" cap="none" spc="0" normalizeH="0" baseline="0" dirty="0">
                <a:ln>
                  <a:noFill/>
                </a:ln>
                <a:solidFill>
                  <a:srgbClr val="628DB5"/>
                </a:solidFill>
                <a:effectLst/>
                <a:uFillTx/>
                <a:latin typeface="+mn-lt"/>
                <a:ea typeface="+mn-ea"/>
                <a:cs typeface="+mn-cs"/>
                <a:sym typeface="Source Sans Pro"/>
              </a:rPr>
              <a:t> area:</a:t>
            </a:r>
          </a:p>
          <a:p>
            <a:pPr marL="0" marR="0" indent="0" algn="ctr" defTabSz="584200" rtl="0" fontAlgn="auto" latinLnBrk="0" hangingPunct="0">
              <a:lnSpc>
                <a:spcPct val="100000"/>
              </a:lnSpc>
              <a:spcBef>
                <a:spcPts val="200"/>
              </a:spcBef>
              <a:spcAft>
                <a:spcPts val="0"/>
              </a:spcAft>
              <a:buClrTx/>
              <a:buSzTx/>
              <a:buFontTx/>
              <a:buNone/>
              <a:tabLst/>
            </a:pPr>
            <a:r>
              <a:rPr lang="it-IT" b="0" dirty="0" err="1">
                <a:solidFill>
                  <a:srgbClr val="000000"/>
                </a:solidFill>
              </a:rPr>
              <a:t>You’ll</a:t>
            </a:r>
            <a:r>
              <a:rPr lang="it-IT" b="0" dirty="0">
                <a:solidFill>
                  <a:srgbClr val="000000"/>
                </a:solidFill>
              </a:rPr>
              <a:t> </a:t>
            </a:r>
            <a:r>
              <a:rPr lang="it-IT" b="0" dirty="0" err="1">
                <a:solidFill>
                  <a:srgbClr val="000000"/>
                </a:solidFill>
              </a:rPr>
              <a:t>get</a:t>
            </a:r>
            <a:r>
              <a:rPr lang="it-IT" b="0" dirty="0">
                <a:solidFill>
                  <a:srgbClr val="000000"/>
                </a:solidFill>
              </a:rPr>
              <a:t> the </a:t>
            </a:r>
            <a:r>
              <a:rPr lang="it-IT" b="0" dirty="0" err="1">
                <a:solidFill>
                  <a:srgbClr val="000000"/>
                </a:solidFill>
              </a:rPr>
              <a:t>participants</a:t>
            </a:r>
            <a:r>
              <a:rPr lang="it-IT" b="0" dirty="0">
                <a:solidFill>
                  <a:srgbClr val="000000"/>
                </a:solidFill>
              </a:rPr>
              <a:t>’ </a:t>
            </a:r>
            <a:r>
              <a:rPr lang="it-IT" b="0" dirty="0" err="1">
                <a:solidFill>
                  <a:srgbClr val="000000"/>
                </a:solidFill>
              </a:rPr>
              <a:t>IDs</a:t>
            </a:r>
            <a:r>
              <a:rPr lang="it-IT" b="0" dirty="0">
                <a:solidFill>
                  <a:srgbClr val="000000"/>
                </a:solidFill>
              </a:rPr>
              <a:t> and </a:t>
            </a:r>
            <a:r>
              <a:rPr lang="it-IT" b="0" i="1" dirty="0">
                <a:solidFill>
                  <a:srgbClr val="000000"/>
                </a:solidFill>
              </a:rPr>
              <a:t>D-score</a:t>
            </a:r>
            <a:r>
              <a:rPr lang="it-IT" b="0" dirty="0">
                <a:solidFill>
                  <a:srgbClr val="000000"/>
                </a:solidFill>
              </a:rPr>
              <a:t>s</a:t>
            </a:r>
          </a:p>
        </p:txBody>
      </p:sp>
      <p:sp>
        <p:nvSpPr>
          <p:cNvPr id="66" name="CasellaDiTesto 65">
            <a:extLst>
              <a:ext uri="{FF2B5EF4-FFF2-40B4-BE49-F238E27FC236}">
                <a16:creationId xmlns:a16="http://schemas.microsoft.com/office/drawing/2014/main" id="{ACA00D23-B4CA-4253-BC46-46ADC8813966}"/>
              </a:ext>
            </a:extLst>
          </p:cNvPr>
          <p:cNvSpPr txBox="1"/>
          <p:nvPr/>
        </p:nvSpPr>
        <p:spPr>
          <a:xfrm>
            <a:off x="834525" y="6440363"/>
            <a:ext cx="1477568" cy="4056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algn="ctr">
              <a:lnSpc>
                <a:spcPct val="80000"/>
              </a:lnSpc>
              <a:spcBef>
                <a:spcPts val="0"/>
              </a:spcBef>
            </a:pPr>
            <a:r>
              <a:rPr lang="it-IT" b="0" dirty="0" err="1">
                <a:solidFill>
                  <a:srgbClr val="000000"/>
                </a:solidFill>
              </a:rPr>
              <a:t>Choose</a:t>
            </a:r>
            <a:r>
              <a:rPr lang="it-IT" b="0" dirty="0">
                <a:solidFill>
                  <a:srgbClr val="000000"/>
                </a:solidFill>
              </a:rPr>
              <a:t> </a:t>
            </a:r>
            <a:r>
              <a:rPr lang="it-IT" b="0" dirty="0" err="1">
                <a:solidFill>
                  <a:srgbClr val="000000"/>
                </a:solidFill>
              </a:rPr>
              <a:t>partcipants</a:t>
            </a:r>
            <a:r>
              <a:rPr lang="it-IT" b="0" dirty="0">
                <a:solidFill>
                  <a:srgbClr val="000000"/>
                </a:solidFill>
              </a:rPr>
              <a:t>’ </a:t>
            </a:r>
          </a:p>
          <a:p>
            <a:pPr algn="ctr">
              <a:lnSpc>
                <a:spcPct val="80000"/>
              </a:lnSpc>
              <a:spcBef>
                <a:spcPts val="0"/>
              </a:spcBef>
            </a:pPr>
            <a:r>
              <a:rPr lang="it-IT" b="0" dirty="0" err="1">
                <a:solidFill>
                  <a:srgbClr val="000000"/>
                </a:solidFill>
              </a:rPr>
              <a:t>order</a:t>
            </a:r>
            <a:r>
              <a:rPr lang="it-IT" b="0" dirty="0">
                <a:solidFill>
                  <a:srgbClr val="000000"/>
                </a:solidFill>
              </a:rPr>
              <a:t> of </a:t>
            </a:r>
            <a:r>
              <a:rPr lang="it-IT" b="0" dirty="0" err="1">
                <a:solidFill>
                  <a:srgbClr val="000000"/>
                </a:solidFill>
              </a:rPr>
              <a:t>presentation</a:t>
            </a:r>
            <a:endParaRPr lang="it-IT" b="0" dirty="0">
              <a:solidFill>
                <a:srgbClr val="000000"/>
              </a:solidFill>
            </a:endParaRPr>
          </a:p>
        </p:txBody>
      </p:sp>
      <p:sp>
        <p:nvSpPr>
          <p:cNvPr id="68" name="RStudio® is a trademark of RStudio, Inc.  •  CC BY SA RStudio •  info@rstudio.com  •  844-448-1212 • rstudio.com •  Learn more at shiny.rstudio.com  •  shiny  0.12.0  •  Updated: 2016-01">
            <a:extLst>
              <a:ext uri="{FF2B5EF4-FFF2-40B4-BE49-F238E27FC236}">
                <a16:creationId xmlns:a16="http://schemas.microsoft.com/office/drawing/2014/main" id="{1A76BE5C-F156-4275-A57C-B0B1F7977467}"/>
              </a:ext>
            </a:extLst>
          </p:cNvPr>
          <p:cNvSpPr txBox="1"/>
          <p:nvPr/>
        </p:nvSpPr>
        <p:spPr>
          <a:xfrm>
            <a:off x="2353572" y="10285578"/>
            <a:ext cx="11322666" cy="3595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it-IT" dirty="0" err="1"/>
              <a:t>Any</a:t>
            </a:r>
            <a:r>
              <a:rPr lang="it-IT" dirty="0"/>
              <a:t> bugs, </a:t>
            </a:r>
            <a:r>
              <a:rPr lang="it-IT" dirty="0" err="1"/>
              <a:t>problems</a:t>
            </a:r>
            <a:r>
              <a:rPr lang="it-IT" dirty="0"/>
              <a:t>, or just a </a:t>
            </a:r>
            <a:r>
              <a:rPr lang="it-IT" dirty="0" err="1"/>
              <a:t>question</a:t>
            </a:r>
            <a:r>
              <a:rPr lang="it-IT" dirty="0"/>
              <a:t>? Report </a:t>
            </a:r>
            <a:r>
              <a:rPr lang="it-IT" dirty="0" err="1"/>
              <a:t>them</a:t>
            </a:r>
            <a:r>
              <a:rPr lang="it-IT" dirty="0"/>
              <a:t> </a:t>
            </a:r>
            <a:r>
              <a:rPr lang="it-IT" dirty="0" err="1"/>
              <a:t>here</a:t>
            </a:r>
            <a:r>
              <a:rPr lang="it-IT" dirty="0"/>
              <a:t>:  </a:t>
            </a:r>
            <a:r>
              <a:rPr lang="it-IT" sz="900" b="0" dirty="0">
                <a:hlinkClick r:id="rId21"/>
              </a:rPr>
              <a:t>https://github.com/OttaviaE/DscoreApp/issues</a:t>
            </a:r>
            <a:endParaRPr lang="it-IT" sz="900" b="0" dirty="0"/>
          </a:p>
          <a:p>
            <a:pPr algn="r">
              <a:lnSpc>
                <a:spcPct val="90000"/>
              </a:lnSpc>
              <a:spcBef>
                <a:spcPts val="0"/>
              </a:spcBef>
              <a:defRPr sz="900" b="0">
                <a:solidFill>
                  <a:srgbClr val="000000"/>
                </a:solidFill>
              </a:defRPr>
            </a:pPr>
            <a:r>
              <a:rPr lang="it-IT" dirty="0"/>
              <a:t>marinaottavia.epifania@phd.unipd.it</a:t>
            </a:r>
            <a:endParaRPr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a:ea typeface="Source Sans Pro"/>
        <a:cs typeface="Source Sans Pr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a:ea typeface="Source Sans Pro"/>
        <a:cs typeface="Source Sans Pr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1277</TotalTime>
  <Words>447</Words>
  <Application>Microsoft Office PowerPoint</Application>
  <PresentationFormat>Personalizzato</PresentationFormat>
  <Paragraphs>78</Paragraphs>
  <Slides>2</Slides>
  <Notes>0</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2</vt:i4>
      </vt:variant>
    </vt:vector>
  </HeadingPairs>
  <TitlesOfParts>
    <vt:vector size="12" baseType="lpstr">
      <vt:lpstr>Arial</vt:lpstr>
      <vt:lpstr>Avenir Roman</vt:lpstr>
      <vt:lpstr>Cambria Math</vt:lpstr>
      <vt:lpstr>Helvetica Light</vt:lpstr>
      <vt:lpstr>Source Code Pro Medium</vt:lpstr>
      <vt:lpstr>Source Sans Pro</vt:lpstr>
      <vt:lpstr>Source Sans Pro Light</vt:lpstr>
      <vt:lpstr>Source Sans Pro Semibold</vt:lpstr>
      <vt:lpstr>Times New Roman</vt:lpstr>
      <vt:lpstr>White</vt:lpstr>
      <vt:lpstr>DscoreApp : : CHEAT SHEET  Ottavia M. Epifania, Pasquale Anselmi,  &amp; Egidio Robusto, University of Padova</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 : : CHEAT SHEET </dc:title>
  <cp:lastModifiedBy>Ottavia Epifania</cp:lastModifiedBy>
  <cp:revision>61</cp:revision>
  <cp:lastPrinted>2019-09-16T08:25:48Z</cp:lastPrinted>
  <dcterms:modified xsi:type="dcterms:W3CDTF">2019-09-16T13:33:28Z</dcterms:modified>
</cp:coreProperties>
</file>