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9144000" cy="6858000" type="screen4x3"/>
  <p:notesSz cx="6858000" cy="9144000"/>
  <p:embeddedFontLst>
    <p:embeddedFont>
      <p:font typeface="한컴 윤체 M" panose="02020603020101020101" pitchFamily="18" charset="-127"/>
      <p:regular r:id="rId16"/>
    </p:embeddedFont>
    <p:embeddedFont>
      <p:font typeface="함초롬돋움" panose="02030504000101010101" pitchFamily="18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1"/>
    <p:restoredTop sz="89233"/>
  </p:normalViewPr>
  <p:slideViewPr>
    <p:cSldViewPr snapToObjects="1">
      <p:cViewPr>
        <p:scale>
          <a:sx n="50" d="100"/>
          <a:sy n="50" d="100"/>
        </p:scale>
        <p:origin x="-2448" y="-738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E2B2BC9D-A816-4D0A-858B-1D023B3A8ACA}" type="datetimeFigureOut">
              <a:rPr lang="ko-KR" altLang="en-US"/>
              <a:pPr lvl="0"/>
              <a:t>2014-12-17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21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en-US" altLang="en-US"/>
              <a:pPr lvl="0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en-US" altLang="en-US"/>
              <a:pPr lvl="0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en-US" altLang="en-US"/>
              <a:pPr lvl="0"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en-US" altLang="en-US"/>
              <a:pPr lvl="0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2014-12-17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/>
              <a:pPr lvl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 txBox="1"/>
          <p:nvPr/>
        </p:nvSpPr>
        <p:spPr>
          <a:xfrm>
            <a:off x="944685" y="1003921"/>
            <a:ext cx="7254628" cy="1308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solidFill>
                  <a:srgbClr val="3B3B3B"/>
                </a:solidFill>
                <a:latin typeface="한컴 윤체 M"/>
                <a:ea typeface="한컴 윤체 M"/>
              </a:rPr>
              <a:t>Box Racer</a:t>
            </a:r>
          </a:p>
        </p:txBody>
      </p:sp>
      <p:sp>
        <p:nvSpPr>
          <p:cNvPr id="5" name="직사각형 8"/>
          <p:cNvSpPr txBox="1"/>
          <p:nvPr/>
        </p:nvSpPr>
        <p:spPr>
          <a:xfrm>
            <a:off x="1376671" y="2608516"/>
            <a:ext cx="6390657" cy="61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500">
                <a:solidFill>
                  <a:srgbClr val="FE5B00"/>
                </a:solidFill>
                <a:latin typeface="한컴 윤체 M"/>
                <a:ea typeface="한컴 윤체 M"/>
              </a:rPr>
              <a:t>가상현실게임 기말프로젝트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78234"/>
              </p:ext>
            </p:extLst>
          </p:nvPr>
        </p:nvGraphicFramePr>
        <p:xfrm>
          <a:off x="1667985" y="3645026"/>
          <a:ext cx="5352287" cy="237146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26838"/>
                <a:gridCol w="1653215"/>
                <a:gridCol w="1872234"/>
              </a:tblGrid>
              <a:tr h="5004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형식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9959"/>
                      <a:r>
                        <a:rPr lang="ko-KR" altLang="en-US" b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기말프로젝트 </a:t>
                      </a:r>
                      <a:r>
                        <a:rPr lang="ko-KR" altLang="en-US" b="0" smtClean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제작보고서</a:t>
                      </a:r>
                      <a:endParaRPr lang="en-US" altLang="ko-KR" b="0" smtClean="0">
                        <a:solidFill>
                          <a:srgbClr val="3B3B3B"/>
                        </a:solidFill>
                        <a:latin typeface="한컴 윤체 M"/>
                        <a:ea typeface="한컴 윤체 M"/>
                      </a:endParaRP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8575" cap="flat" cmpd="sng" algn="ctr">
                      <a:solidFill>
                        <a:srgbClr val="3B3B3B"/>
                      </a:solidFill>
                      <a:prstDash val="dash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ko-KR" altLang="en-US"/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433147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210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참여자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959"/>
                      <a:r>
                        <a:rPr lang="ko-KR" altLang="en-US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박성경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3B3B3B"/>
                      </a:solidFill>
                      <a:prstDash val="dash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959"/>
                      <a:r>
                        <a:rPr lang="ko-KR" altLang="en-US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2010180020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3B3B3B"/>
                      </a:solidFill>
                      <a:prstDash val="dash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436888">
                <a:tc vMerge="1">
                  <a:txBody>
                    <a:bodyPr/>
                    <a:lstStyle/>
                    <a:p>
                      <a:pPr lvl="0"/>
                      <a:endParaRPr lang="ko-KR" altLang="en-US"/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959"/>
                      <a:r>
                        <a:rPr lang="ko-KR" altLang="en-US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정하경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959"/>
                      <a:r>
                        <a:rPr lang="ko-KR" altLang="en-US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2010180046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5004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연락처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9959"/>
                      <a:r>
                        <a:rPr lang="ko-KR" altLang="en-US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010.6367.3986 [정하경]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dash"/>
                      <a:round/>
                    </a:lnT>
                    <a:lnB w="28575" cap="flat" cmpd="sng" algn="ctr">
                      <a:solidFill>
                        <a:srgbClr val="3B3B3B"/>
                      </a:solidFill>
                      <a:prstDash val="dash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ko-KR" altLang="en-US"/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5004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제출일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9959"/>
                      <a:r>
                        <a:rPr lang="ko-KR" altLang="en-US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2014년 12월 03일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3B3B3B"/>
                      </a:solidFill>
                      <a:prstDash val="dash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/>
                      <a:endParaRPr lang="ko-KR" altLang="en-US"/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9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0000" y="792174"/>
            <a:ext cx="6804000" cy="5273650"/>
          </a:xfrm>
          <a:prstGeom prst="rect">
            <a:avLst/>
          </a:prstGeom>
        </p:spPr>
      </p:pic>
      <p:sp>
        <p:nvSpPr>
          <p:cNvPr id="103" name="직사각형 102"/>
          <p:cNvSpPr txBox="1"/>
          <p:nvPr/>
        </p:nvSpPr>
        <p:spPr>
          <a:xfrm>
            <a:off x="2013585" y="5998606"/>
            <a:ext cx="5116829" cy="438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300">
                <a:solidFill>
                  <a:srgbClr val="3B3B3B"/>
                </a:solidFill>
                <a:latin typeface="한컴 윤체 M"/>
                <a:ea typeface="한컴 윤체 M"/>
              </a:rPr>
              <a:t>이동시 배치한 장애물과 충돌하면 날라간다.</a:t>
            </a:r>
          </a:p>
        </p:txBody>
      </p:sp>
      <p:sp>
        <p:nvSpPr>
          <p:cNvPr id="7" name="직사각형 8"/>
          <p:cNvSpPr txBox="1"/>
          <p:nvPr/>
        </p:nvSpPr>
        <p:spPr>
          <a:xfrm>
            <a:off x="0" y="29336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 err="1">
                <a:solidFill>
                  <a:srgbClr val="3B3B3B"/>
                </a:solidFill>
                <a:latin typeface="한컴 윤체 M"/>
                <a:ea typeface="한컴 윤체 M"/>
              </a:rPr>
              <a:t>Chpter</a:t>
            </a:r>
            <a:r>
              <a:rPr lang="en-US" altLang="ko-KR" sz="2400" dirty="0">
                <a:solidFill>
                  <a:srgbClr val="3B3B3B"/>
                </a:solidFill>
                <a:latin typeface="한컴 윤체 M"/>
                <a:ea typeface="한컴 윤체 M"/>
              </a:rPr>
              <a:t>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3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01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게임소개</a:t>
            </a:r>
            <a:endParaRPr lang="ko-KR" altLang="en-US" sz="2400" dirty="0">
              <a:solidFill>
                <a:srgbClr val="3B3B3B"/>
              </a:solidFill>
              <a:latin typeface="한컴 윤체 M"/>
              <a:ea typeface="한컴 윤체 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10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sp>
        <p:nvSpPr>
          <p:cNvPr id="103" name="직사각형 102"/>
          <p:cNvSpPr txBox="1"/>
          <p:nvPr/>
        </p:nvSpPr>
        <p:spPr>
          <a:xfrm>
            <a:off x="1508759" y="5996582"/>
            <a:ext cx="6059805" cy="440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300" dirty="0" err="1">
                <a:solidFill>
                  <a:srgbClr val="3B3B3B"/>
                </a:solidFill>
                <a:latin typeface="한컴 윤체 M"/>
                <a:ea typeface="한컴 윤체 M"/>
              </a:rPr>
              <a:t>오큘러스</a:t>
            </a:r>
            <a:r>
              <a:rPr lang="ko-KR" altLang="en-US" sz="2300" dirty="0">
                <a:solidFill>
                  <a:srgbClr val="3B3B3B"/>
                </a:solidFill>
                <a:latin typeface="한컴 윤체 M"/>
                <a:ea typeface="한컴 윤체 M"/>
              </a:rPr>
              <a:t> 리프트를 이용해서 게임을 체험</a:t>
            </a:r>
            <a:r>
              <a:rPr lang="ko-KR" altLang="en-US" sz="23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할 </a:t>
            </a:r>
            <a:r>
              <a:rPr lang="ko-KR" altLang="en-US" sz="2300" dirty="0">
                <a:solidFill>
                  <a:srgbClr val="3B3B3B"/>
                </a:solidFill>
                <a:latin typeface="한컴 윤체 M"/>
                <a:ea typeface="한컴 윤체 M"/>
              </a:rPr>
              <a:t>수 있다.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3"/>
          <a:srcRect t="5170"/>
          <a:stretch>
            <a:fillRect/>
          </a:stretch>
        </p:blipFill>
        <p:spPr>
          <a:xfrm>
            <a:off x="555350" y="1048499"/>
            <a:ext cx="8033298" cy="4761002"/>
          </a:xfrm>
          <a:prstGeom prst="rect">
            <a:avLst/>
          </a:prstGeom>
        </p:spPr>
      </p:pic>
      <p:sp>
        <p:nvSpPr>
          <p:cNvPr id="6" name="직사각형 8"/>
          <p:cNvSpPr txBox="1"/>
          <p:nvPr/>
        </p:nvSpPr>
        <p:spPr>
          <a:xfrm>
            <a:off x="0" y="29336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 err="1">
                <a:solidFill>
                  <a:srgbClr val="3B3B3B"/>
                </a:solidFill>
                <a:latin typeface="한컴 윤체 M"/>
                <a:ea typeface="한컴 윤체 M"/>
              </a:rPr>
              <a:t>Chpter</a:t>
            </a:r>
            <a:r>
              <a:rPr lang="en-US" altLang="ko-KR" sz="2400" dirty="0">
                <a:solidFill>
                  <a:srgbClr val="3B3B3B"/>
                </a:solidFill>
                <a:latin typeface="한컴 윤체 M"/>
                <a:ea typeface="한컴 윤체 M"/>
              </a:rPr>
              <a:t>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3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01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게임소개</a:t>
            </a:r>
            <a:endParaRPr lang="ko-KR" altLang="en-US" sz="2400" dirty="0">
              <a:solidFill>
                <a:srgbClr val="3B3B3B"/>
              </a:solidFill>
              <a:latin typeface="한컴 윤체 M"/>
              <a:ea typeface="한컴 윤체 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1</a:t>
            </a:r>
            <a:r>
              <a:rPr lang="en-US" altLang="ko-KR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1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sp>
        <p:nvSpPr>
          <p:cNvPr id="103" name="직사각형 102"/>
          <p:cNvSpPr txBox="1"/>
          <p:nvPr/>
        </p:nvSpPr>
        <p:spPr>
          <a:xfrm>
            <a:off x="1508758" y="5791258"/>
            <a:ext cx="6059805" cy="440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300" dirty="0" err="1">
                <a:solidFill>
                  <a:srgbClr val="3B3B3B"/>
                </a:solidFill>
                <a:latin typeface="한컴 윤체 M"/>
                <a:ea typeface="한컴 윤체 M"/>
              </a:rPr>
              <a:t>오큘러스</a:t>
            </a:r>
            <a:r>
              <a:rPr lang="ko-KR" altLang="en-US" sz="2300" dirty="0">
                <a:solidFill>
                  <a:srgbClr val="3B3B3B"/>
                </a:solidFill>
                <a:latin typeface="한컴 윤체 M"/>
                <a:ea typeface="한컴 윤체 M"/>
              </a:rPr>
              <a:t> 리프트를 이용해서 게임을 체험할 수 있다.</a:t>
            </a:r>
          </a:p>
        </p:txBody>
      </p:sp>
      <p:pic>
        <p:nvPicPr>
          <p:cNvPr id="1026" name="Picture 2" descr="C:\Users\user\Desktop\IMG_32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54" y="942628"/>
            <a:ext cx="7310214" cy="47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8"/>
          <p:cNvSpPr txBox="1"/>
          <p:nvPr/>
        </p:nvSpPr>
        <p:spPr>
          <a:xfrm>
            <a:off x="0" y="29336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 err="1">
                <a:solidFill>
                  <a:srgbClr val="3B3B3B"/>
                </a:solidFill>
                <a:latin typeface="한컴 윤체 M"/>
                <a:ea typeface="한컴 윤체 M"/>
              </a:rPr>
              <a:t>Chpter</a:t>
            </a:r>
            <a:r>
              <a:rPr lang="en-US" altLang="ko-KR" sz="2400" dirty="0">
                <a:solidFill>
                  <a:srgbClr val="3B3B3B"/>
                </a:solidFill>
                <a:latin typeface="한컴 윤체 M"/>
                <a:ea typeface="한컴 윤체 M"/>
              </a:rPr>
              <a:t>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3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01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게임소개</a:t>
            </a:r>
            <a:endParaRPr lang="ko-KR" altLang="en-US" sz="2400" dirty="0">
              <a:solidFill>
                <a:srgbClr val="3B3B3B"/>
              </a:solidFill>
              <a:latin typeface="한컴 윤체 M"/>
              <a:ea typeface="한컴 윤체 M"/>
            </a:endParaRPr>
          </a:p>
        </p:txBody>
      </p:sp>
    </p:spTree>
    <p:extLst>
      <p:ext uri="{BB962C8B-B14F-4D97-AF65-F5344CB8AC3E}">
        <p14:creationId xmlns:p14="http://schemas.microsoft.com/office/powerpoint/2010/main" val="5520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 txBox="1"/>
          <p:nvPr/>
        </p:nvSpPr>
        <p:spPr>
          <a:xfrm>
            <a:off x="1673678" y="2060848"/>
            <a:ext cx="5796644" cy="1613897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/>
          <a:p>
            <a:pPr lvl="0" algn="ctr"/>
            <a:r>
              <a:rPr lang="ko-KR" altLang="en-US" sz="10000">
                <a:solidFill>
                  <a:srgbClr val="3B3B3B"/>
                </a:solidFill>
                <a:latin typeface="한컴 윤체 M"/>
                <a:ea typeface="한컴 윤체 M"/>
              </a:rPr>
              <a:t>감사합니다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1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572000" y="2389620"/>
          <a:ext cx="2164079" cy="13639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4079"/>
              </a:tblGrid>
              <a:tr h="600050">
                <a:tc>
                  <a:txBody>
                    <a:bodyPr/>
                    <a:lstStyle/>
                    <a:p>
                      <a:pPr lvl="0"/>
                      <a:r>
                        <a:rPr lang="ko-KR" altLang="en-US" sz="3700" b="0" dirty="0">
                          <a:solidFill>
                            <a:srgbClr val="FE5B00"/>
                          </a:solidFill>
                          <a:latin typeface="한컴 윤체 M"/>
                          <a:ea typeface="한컴 윤체 M"/>
                        </a:rPr>
                        <a:t>02</a:t>
                      </a:r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708595">
                <a:tc>
                  <a:txBody>
                    <a:bodyPr/>
                    <a:lstStyle/>
                    <a:p>
                      <a:pPr marL="287909"/>
                      <a:r>
                        <a:rPr lang="ko-KR" altLang="en-US" dirty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0</a:t>
                      </a:r>
                      <a:r>
                        <a:rPr lang="ko-KR" altLang="en-US" sz="1900" dirty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 게임 특징</a:t>
                      </a:r>
                    </a:p>
                    <a:p>
                      <a:pPr marL="287909"/>
                      <a:r>
                        <a:rPr lang="ko-KR" altLang="en-US" dirty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02 </a:t>
                      </a:r>
                      <a:r>
                        <a:rPr lang="ko-KR" altLang="en-US" dirty="0" smtClean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개발환경</a:t>
                      </a:r>
                      <a:endParaRPr lang="ko-KR" altLang="en-US" dirty="0">
                        <a:solidFill>
                          <a:srgbClr val="3B3B3B"/>
                        </a:solidFill>
                        <a:latin typeface="한컴 윤체 M"/>
                        <a:ea typeface="한컴 윤체 M"/>
                      </a:endParaRPr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6"/>
          <p:cNvSpPr txBox="1"/>
          <p:nvPr/>
        </p:nvSpPr>
        <p:spPr>
          <a:xfrm>
            <a:off x="881253" y="1312735"/>
            <a:ext cx="3114675" cy="89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5300">
                <a:solidFill>
                  <a:srgbClr val="3B3B3B"/>
                </a:solidFill>
                <a:latin typeface="한컴 윤체 M"/>
                <a:ea typeface="한컴 윤체 M"/>
              </a:rPr>
              <a:t>Chapter</a:t>
            </a:r>
          </a:p>
        </p:txBody>
      </p:sp>
      <p:graphicFrame>
        <p:nvGraphicFramePr>
          <p:cNvPr id="15" name="표 12"/>
          <p:cNvGraphicFramePr>
            <a:graphicFrameLocks noGrp="1"/>
          </p:cNvGraphicFramePr>
          <p:nvPr/>
        </p:nvGraphicFramePr>
        <p:xfrm>
          <a:off x="4572000" y="1007468"/>
          <a:ext cx="2160239" cy="123090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0239"/>
              </a:tblGrid>
              <a:tr h="507554">
                <a:tc>
                  <a:txBody>
                    <a:bodyPr/>
                    <a:lstStyle/>
                    <a:p>
                      <a:pPr lvl="0"/>
                      <a:r>
                        <a:rPr lang="ko-KR" altLang="en-US" sz="3700" b="0">
                          <a:solidFill>
                            <a:srgbClr val="FE5B00"/>
                          </a:solidFill>
                          <a:latin typeface="한컴 윤체 M"/>
                          <a:ea typeface="한컴 윤체 M"/>
                        </a:rPr>
                        <a:t>0</a:t>
                      </a:r>
                      <a:r>
                        <a:rPr lang="en-US" altLang="ko-KR" sz="3700" b="0">
                          <a:solidFill>
                            <a:srgbClr val="FE5B00"/>
                          </a:solidFill>
                          <a:latin typeface="한컴 윤체 M"/>
                          <a:ea typeface="한컴 윤체 M"/>
                        </a:rPr>
                        <a:t>1</a:t>
                      </a:r>
                      <a:endParaRPr lang="ko-KR" altLang="en-US" sz="3700" b="0">
                        <a:solidFill>
                          <a:srgbClr val="FE5B00"/>
                        </a:solidFill>
                        <a:latin typeface="한컴 윤체 M"/>
                        <a:ea typeface="한컴 윤체 M"/>
                      </a:endParaRPr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575587">
                <a:tc>
                  <a:txBody>
                    <a:bodyPr/>
                    <a:lstStyle/>
                    <a:p>
                      <a:pPr marL="287909"/>
                      <a:r>
                        <a:rPr lang="ko-KR" altLang="en-US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01 게임 소개</a:t>
                      </a:r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86502"/>
              </p:ext>
            </p:extLst>
          </p:nvPr>
        </p:nvGraphicFramePr>
        <p:xfrm>
          <a:off x="4572000" y="4113076"/>
          <a:ext cx="2160239" cy="13639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0239"/>
              </a:tblGrid>
              <a:tr h="600050">
                <a:tc>
                  <a:txBody>
                    <a:bodyPr/>
                    <a:lstStyle/>
                    <a:p>
                      <a:pPr lvl="0"/>
                      <a:r>
                        <a:rPr lang="ko-KR" altLang="en-US" sz="3700" b="0" dirty="0">
                          <a:solidFill>
                            <a:srgbClr val="FE5B00"/>
                          </a:solidFill>
                          <a:latin typeface="한컴 윤체 M"/>
                          <a:ea typeface="한컴 윤체 M"/>
                        </a:rPr>
                        <a:t>0</a:t>
                      </a:r>
                      <a:r>
                        <a:rPr lang="en-US" altLang="ko-KR" sz="3700" b="0" dirty="0">
                          <a:solidFill>
                            <a:srgbClr val="FE5B00"/>
                          </a:solidFill>
                          <a:latin typeface="한컴 윤체 M"/>
                          <a:ea typeface="한컴 윤체 M"/>
                        </a:rPr>
                        <a:t>3</a:t>
                      </a:r>
                      <a:endParaRPr lang="ko-KR" altLang="en-US" sz="3700" b="0" dirty="0">
                        <a:solidFill>
                          <a:srgbClr val="FE5B00"/>
                        </a:solidFill>
                        <a:latin typeface="한컴 윤체 M"/>
                        <a:ea typeface="한컴 윤체 M"/>
                      </a:endParaRPr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708595">
                <a:tc>
                  <a:txBody>
                    <a:bodyPr/>
                    <a:lstStyle/>
                    <a:p>
                      <a:pPr marL="287909"/>
                      <a:r>
                        <a:rPr lang="ko-KR" altLang="en-US" dirty="0" smtClean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01 게임 소개</a:t>
                      </a:r>
                      <a:endParaRPr lang="ko-KR" altLang="en-US" dirty="0">
                        <a:solidFill>
                          <a:srgbClr val="3B3B3B"/>
                        </a:solidFill>
                        <a:latin typeface="한컴 윤체 M"/>
                        <a:ea typeface="한컴 윤체 M"/>
                      </a:endParaRPr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2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sp>
        <p:nvSpPr>
          <p:cNvPr id="4" name="직사각형 3"/>
          <p:cNvSpPr txBox="1"/>
          <p:nvPr/>
        </p:nvSpPr>
        <p:spPr>
          <a:xfrm>
            <a:off x="0" y="0"/>
            <a:ext cx="7164324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079591" y="1268760"/>
          <a:ext cx="6984817" cy="47590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95445"/>
                <a:gridCol w="4889372"/>
              </a:tblGrid>
              <a:tr h="8670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게임 장르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8575" cap="flat" cmpd="sng" algn="ctr">
                      <a:solidFill>
                        <a:srgbClr val="909090"/>
                      </a:solidFill>
                      <a:prstDash val="dash"/>
                      <a:round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287909"/>
                      <a:r>
                        <a:rPr lang="ko-KR" altLang="en-US" sz="2300" b="0">
                          <a:solidFill>
                            <a:srgbClr val="464646"/>
                          </a:solidFill>
                          <a:latin typeface="한컴 윤체 M"/>
                          <a:ea typeface="한컴 윤체 M"/>
                        </a:rPr>
                        <a:t>3</a:t>
                      </a:r>
                      <a:r>
                        <a:rPr lang="en-US" altLang="ko-KR" sz="2300" b="0">
                          <a:solidFill>
                            <a:srgbClr val="464646"/>
                          </a:solidFill>
                          <a:latin typeface="한컴 윤체 M"/>
                          <a:ea typeface="한컴 윤체 M"/>
                        </a:rPr>
                        <a:t>D</a:t>
                      </a:r>
                      <a:r>
                        <a:rPr lang="ko-KR" altLang="en-US" sz="2300" b="0">
                          <a:solidFill>
                            <a:srgbClr val="464646"/>
                          </a:solidFill>
                          <a:latin typeface="한컴 윤체 M"/>
                          <a:ea typeface="한컴 윤체 M"/>
                        </a:rPr>
                        <a:t> 레이싱게임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8575" cap="flat" cmpd="sng" algn="ctr">
                      <a:solidFill>
                        <a:srgbClr val="909090"/>
                      </a:solidFill>
                      <a:prstDash val="dash"/>
                      <a:round/>
                    </a:lnB>
                    <a:solidFill>
                      <a:srgbClr val="F6F6F6"/>
                    </a:solidFill>
                  </a:tcPr>
                </a:tc>
              </a:tr>
              <a:tr h="8670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타겟 유저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909090"/>
                      </a:solidFill>
                      <a:prstDash val="dash"/>
                      <a:round/>
                    </a:lnT>
                    <a:lnB w="28575" cap="flat" cmpd="sng" algn="ctr">
                      <a:solidFill>
                        <a:srgbClr val="909090"/>
                      </a:solidFill>
                      <a:prstDash val="dash"/>
                      <a:round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287909"/>
                      <a:r>
                        <a:rPr lang="ko-KR" altLang="en-US" sz="2300">
                          <a:solidFill>
                            <a:srgbClr val="464646"/>
                          </a:solidFill>
                          <a:latin typeface="한컴 윤체 M"/>
                          <a:ea typeface="한컴 윤체 M"/>
                        </a:rPr>
                        <a:t>단순 플레이를 원하는 모든 연령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909090"/>
                      </a:solidFill>
                      <a:prstDash val="dash"/>
                      <a:round/>
                    </a:lnT>
                    <a:lnB w="28575" cap="flat" cmpd="sng" algn="ctr">
                      <a:solidFill>
                        <a:srgbClr val="909090"/>
                      </a:solidFill>
                      <a:prstDash val="dash"/>
                      <a:round/>
                    </a:lnB>
                    <a:solidFill>
                      <a:srgbClr val="F6F6F6"/>
                    </a:solidFill>
                  </a:tcPr>
                </a:tc>
              </a:tr>
              <a:tr h="7562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플랫폼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909090"/>
                      </a:solidFill>
                      <a:prstDash val="dash"/>
                      <a:round/>
                    </a:lnT>
                    <a:lnB w="28575" cap="flat" cmpd="sng" algn="ctr">
                      <a:solidFill>
                        <a:srgbClr val="909090"/>
                      </a:solidFill>
                      <a:prstDash val="dash"/>
                      <a:round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287909"/>
                      <a:r>
                        <a:rPr lang="en-US" altLang="ko-KR" sz="2300">
                          <a:solidFill>
                            <a:srgbClr val="464646"/>
                          </a:solidFill>
                          <a:latin typeface="한컴 윤체 M"/>
                          <a:ea typeface="한컴 윤체 M"/>
                        </a:rPr>
                        <a:t>PC, oculus rift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909090"/>
                      </a:solidFill>
                      <a:prstDash val="dash"/>
                      <a:round/>
                    </a:lnT>
                    <a:lnB w="28575" cap="flat" cmpd="sng" algn="ctr">
                      <a:solidFill>
                        <a:srgbClr val="909090"/>
                      </a:solidFill>
                      <a:prstDash val="dash"/>
                      <a:round/>
                    </a:lnB>
                    <a:solidFill>
                      <a:srgbClr val="F6F6F6"/>
                    </a:solidFill>
                  </a:tcPr>
                </a:tc>
              </a:tr>
              <a:tr h="75623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240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권장최소사양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909090"/>
                      </a:solidFill>
                      <a:prstDash val="dash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287909"/>
                      <a:r>
                        <a:rPr lang="en-US" altLang="ko-KR" sz="2300">
                          <a:solidFill>
                            <a:srgbClr val="464646"/>
                          </a:solidFill>
                          <a:latin typeface="한컴 윤체 M"/>
                          <a:ea typeface="한컴 윤체 M"/>
                        </a:rPr>
                        <a:t>intel i5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909090"/>
                      </a:solidFill>
                      <a:prstDash val="dash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solidFill>
                      <a:srgbClr val="F6F6F6"/>
                    </a:solidFill>
                  </a:tcPr>
                </a:tc>
              </a:tr>
              <a:tr h="756235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287909"/>
                      <a:r>
                        <a:rPr lang="en-US" altLang="ko-KR" sz="2300">
                          <a:solidFill>
                            <a:srgbClr val="464646"/>
                          </a:solidFill>
                          <a:latin typeface="한컴 윤체 M"/>
                          <a:ea typeface="한컴 윤체 M"/>
                        </a:rPr>
                        <a:t>NIVADA GeForce GTX 660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solidFill>
                      <a:srgbClr val="F6F6F6"/>
                    </a:solidFill>
                  </a:tcPr>
                </a:tc>
              </a:tr>
              <a:tr h="756235"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287909"/>
                      <a:r>
                        <a:rPr lang="en-US" altLang="ko-KR" sz="2300">
                          <a:solidFill>
                            <a:srgbClr val="464646"/>
                          </a:solidFill>
                          <a:latin typeface="한컴 윤체 M"/>
                          <a:ea typeface="한컴 윤체 M"/>
                        </a:rPr>
                        <a:t>Window7</a:t>
                      </a:r>
                      <a:r>
                        <a:rPr lang="ko-KR" altLang="en-US" sz="2300">
                          <a:solidFill>
                            <a:srgbClr val="464646"/>
                          </a:solidFill>
                          <a:latin typeface="한컴 윤체 M"/>
                          <a:ea typeface="한컴 윤체 M"/>
                        </a:rPr>
                        <a:t> 이상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8"/>
          <p:cNvSpPr txBox="1"/>
          <p:nvPr/>
        </p:nvSpPr>
        <p:spPr>
          <a:xfrm>
            <a:off x="0" y="293367"/>
            <a:ext cx="9144000" cy="44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3B3B3B"/>
                </a:solidFill>
                <a:latin typeface="한컴 윤체 M"/>
                <a:ea typeface="한컴 윤체 M"/>
              </a:rPr>
              <a:t>Chpter 1</a:t>
            </a:r>
            <a:r>
              <a:rPr lang="ko-KR" altLang="en-US" sz="2400">
                <a:solidFill>
                  <a:srgbClr val="3B3B3B"/>
                </a:solidFill>
                <a:latin typeface="한컴 윤체 M"/>
                <a:ea typeface="한컴 윤체 M"/>
              </a:rPr>
              <a:t>  </a:t>
            </a:r>
            <a:r>
              <a:rPr lang="en-US" altLang="ko-KR" sz="2400">
                <a:solidFill>
                  <a:srgbClr val="3B3B3B"/>
                </a:solidFill>
                <a:latin typeface="한컴 윤체 M"/>
                <a:ea typeface="한컴 윤체 M"/>
              </a:rPr>
              <a:t>01</a:t>
            </a:r>
            <a:r>
              <a:rPr lang="ko-KR" altLang="en-US" sz="2400">
                <a:solidFill>
                  <a:srgbClr val="3B3B3B"/>
                </a:solidFill>
                <a:latin typeface="한컴 윤체 M"/>
                <a:ea typeface="한컴 윤체 M"/>
              </a:rPr>
              <a:t> 게임소개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3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sp>
        <p:nvSpPr>
          <p:cNvPr id="5" name="직사각형 8"/>
          <p:cNvSpPr txBox="1"/>
          <p:nvPr/>
        </p:nvSpPr>
        <p:spPr>
          <a:xfrm>
            <a:off x="0" y="293367"/>
            <a:ext cx="9144000" cy="44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3B3B3B"/>
                </a:solidFill>
                <a:latin typeface="한컴 윤체 M"/>
                <a:ea typeface="한컴 윤체 M"/>
              </a:rPr>
              <a:t>Chpter 1</a:t>
            </a:r>
            <a:r>
              <a:rPr lang="ko-KR" altLang="en-US" sz="2400">
                <a:solidFill>
                  <a:srgbClr val="3B3B3B"/>
                </a:solidFill>
                <a:latin typeface="한컴 윤체 M"/>
                <a:ea typeface="한컴 윤체 M"/>
              </a:rPr>
              <a:t>  </a:t>
            </a:r>
            <a:r>
              <a:rPr lang="en-US" altLang="ko-KR" sz="2400">
                <a:solidFill>
                  <a:srgbClr val="3B3B3B"/>
                </a:solidFill>
                <a:latin typeface="한컴 윤체 M"/>
                <a:ea typeface="한컴 윤체 M"/>
              </a:rPr>
              <a:t>01</a:t>
            </a:r>
            <a:r>
              <a:rPr lang="ko-KR" altLang="en-US" sz="2400">
                <a:solidFill>
                  <a:srgbClr val="3B3B3B"/>
                </a:solidFill>
                <a:latin typeface="한컴 윤체 M"/>
                <a:ea typeface="한컴 윤체 M"/>
              </a:rPr>
              <a:t> 게임소개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0" y="1916863"/>
            <a:ext cx="9144001" cy="3024707"/>
            <a:chOff x="-1" y="2050648"/>
            <a:chExt cx="9144001" cy="3024707"/>
          </a:xfrm>
        </p:grpSpPr>
        <p:sp>
          <p:nvSpPr>
            <p:cNvPr id="6" name="직사각형 9"/>
            <p:cNvSpPr txBox="1"/>
            <p:nvPr/>
          </p:nvSpPr>
          <p:spPr>
            <a:xfrm>
              <a:off x="-1" y="2050648"/>
              <a:ext cx="9144001" cy="776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500">
                  <a:solidFill>
                    <a:srgbClr val="3B3B3B"/>
                  </a:solidFill>
                  <a:latin typeface="한컴 윤체 M"/>
                  <a:ea typeface="한컴 윤체 M"/>
                </a:rPr>
                <a:t>Oculus HMD </a:t>
              </a:r>
              <a:r>
                <a:rPr lang="en-US" altLang="ko-KR" sz="4500">
                  <a:solidFill>
                    <a:srgbClr val="3B3B3B"/>
                  </a:solidFill>
                  <a:latin typeface="한컴 윤체 M"/>
                  <a:ea typeface="한컴 윤체 M"/>
                </a:rPr>
                <a:t>3D </a:t>
              </a:r>
              <a:r>
                <a:rPr lang="ko-KR" altLang="en-US" sz="4500">
                  <a:solidFill>
                    <a:srgbClr val="3B3B3B"/>
                  </a:solidFill>
                  <a:latin typeface="한컴 윤체 M"/>
                  <a:ea typeface="한컴 윤체 M"/>
                </a:rPr>
                <a:t>레이싱게임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403625" y="3068960"/>
              <a:ext cx="6336748" cy="1350038"/>
              <a:chOff x="1403602" y="2871049"/>
              <a:chExt cx="6336792" cy="1115902"/>
            </a:xfrm>
          </p:grpSpPr>
          <p:sp>
            <p:nvSpPr>
              <p:cNvPr id="7" name="직사각형 11"/>
              <p:cNvSpPr/>
              <p:nvPr/>
            </p:nvSpPr>
            <p:spPr>
              <a:xfrm>
                <a:off x="1403603" y="2871049"/>
                <a:ext cx="6336792" cy="1115902"/>
              </a:xfrm>
              <a:prstGeom prst="rect">
                <a:avLst/>
              </a:prstGeom>
              <a:solidFill>
                <a:srgbClr val="FF822E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/>
                <a:endParaRPr lang="ko-KR" altLang="en-US" sz="2300"/>
              </a:p>
            </p:txBody>
          </p:sp>
          <p:sp>
            <p:nvSpPr>
              <p:cNvPr id="8" name="직사각형 12"/>
              <p:cNvSpPr txBox="1"/>
              <p:nvPr/>
            </p:nvSpPr>
            <p:spPr>
              <a:xfrm>
                <a:off x="1403602" y="2987393"/>
                <a:ext cx="6336792" cy="870762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spAutoFit/>
              </a:bodyPr>
              <a:lstStyle/>
              <a:p>
                <a:pPr algn="ctr"/>
                <a:r>
                  <a:rPr lang="ko-KR" altLang="en-US" sz="6300">
                    <a:solidFill>
                      <a:schemeClr val="bg1"/>
                    </a:solidFill>
                    <a:latin typeface="한컴 윤체 M"/>
                    <a:ea typeface="한컴 윤체 M"/>
                  </a:rPr>
                  <a:t>Box Racer</a:t>
                </a:r>
              </a:p>
            </p:txBody>
          </p:sp>
        </p:grpSp>
        <p:sp>
          <p:nvSpPr>
            <p:cNvPr id="20" name="직사각형 13"/>
            <p:cNvSpPr txBox="1"/>
            <p:nvPr/>
          </p:nvSpPr>
          <p:spPr>
            <a:xfrm>
              <a:off x="2015680" y="4636769"/>
              <a:ext cx="5112639" cy="438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300">
                  <a:solidFill>
                    <a:srgbClr val="3B3B3B"/>
                  </a:solidFill>
                  <a:latin typeface="한컴 윤체 M"/>
                  <a:ea typeface="한컴 윤체 M"/>
                </a:rPr>
                <a:t>장애물을 직접 배치하는 새로운 레이싱게임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4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sp>
        <p:nvSpPr>
          <p:cNvPr id="4" name="직사각형 8"/>
          <p:cNvSpPr txBox="1"/>
          <p:nvPr/>
        </p:nvSpPr>
        <p:spPr>
          <a:xfrm>
            <a:off x="0" y="293367"/>
            <a:ext cx="9144000" cy="44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3B3B3B"/>
                </a:solidFill>
                <a:latin typeface="한컴 윤체 M"/>
                <a:ea typeface="한컴 윤체 M"/>
              </a:rPr>
              <a:t>Chpter </a:t>
            </a:r>
            <a:r>
              <a:rPr lang="ko-KR" altLang="en-US" sz="2400">
                <a:solidFill>
                  <a:srgbClr val="3B3B3B"/>
                </a:solidFill>
                <a:latin typeface="한컴 윤체 M"/>
                <a:ea typeface="한컴 윤체 M"/>
              </a:rPr>
              <a:t>2  </a:t>
            </a:r>
            <a:r>
              <a:rPr lang="en-US" altLang="ko-KR" sz="2400">
                <a:solidFill>
                  <a:srgbClr val="3B3B3B"/>
                </a:solidFill>
                <a:latin typeface="한컴 윤체 M"/>
                <a:ea typeface="한컴 윤체 M"/>
              </a:rPr>
              <a:t>0</a:t>
            </a:r>
            <a:r>
              <a:rPr lang="ko-KR" altLang="en-US" sz="2400">
                <a:solidFill>
                  <a:srgbClr val="3B3B3B"/>
                </a:solidFill>
                <a:latin typeface="한컴 윤체 M"/>
                <a:ea typeface="한컴 윤체 M"/>
              </a:rPr>
              <a:t>1 게임특징 </a:t>
            </a:r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629562" y="4966335"/>
          <a:ext cx="7884876" cy="14687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84876"/>
              </a:tblGrid>
              <a:tr h="489585">
                <a:tc>
                  <a:txBody>
                    <a:bodyPr/>
                    <a:lstStyle/>
                    <a:p>
                      <a:pPr lvl="0"/>
                      <a:r>
                        <a:rPr lang="en-US" altLang="ko-KR" sz="2300" b="0">
                          <a:solidFill>
                            <a:srgbClr val="FE7B24"/>
                          </a:solidFill>
                          <a:latin typeface="한컴 윤체 M"/>
                          <a:ea typeface="한컴 윤체 M"/>
                        </a:rPr>
                        <a:t>➊</a:t>
                      </a:r>
                      <a:r>
                        <a:rPr lang="ko-KR" altLang="en-US" sz="2300" b="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 오큘러스 리프트를 사용하여 게임 개발</a:t>
                      </a:r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lvl="0"/>
                      <a:r>
                        <a:rPr lang="ko-KR" altLang="en-US" sz="2300">
                          <a:solidFill>
                            <a:srgbClr val="FE7B24"/>
                          </a:solidFill>
                          <a:latin typeface="한컴 윤체 M"/>
                          <a:ea typeface="한컴 윤체 M"/>
                        </a:rPr>
                        <a:t>➋ </a:t>
                      </a:r>
                      <a:r>
                        <a:rPr lang="ko-KR" altLang="en-US" sz="230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원격현실감, 혼합현실감을 살린 플레이 가능</a:t>
                      </a:r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lvl="0"/>
                      <a:r>
                        <a:rPr lang="ko-KR" altLang="en-US" sz="2300">
                          <a:solidFill>
                            <a:srgbClr val="FE7B24"/>
                          </a:solidFill>
                          <a:latin typeface="한컴 윤체 M"/>
                          <a:ea typeface="한컴 윤체 M"/>
                        </a:rPr>
                        <a:t>➌</a:t>
                      </a:r>
                      <a:r>
                        <a:rPr lang="ko-KR" altLang="en-US" sz="2300">
                          <a:solidFill>
                            <a:srgbClr val="3B3B3B"/>
                          </a:solidFill>
                          <a:latin typeface="한컴 윤체 M"/>
                          <a:ea typeface="한컴 윤체 M"/>
                        </a:rPr>
                        <a:t> 가상현실 환경을 구현해봄으로써 미래지향적 게임환경을 경험</a:t>
                      </a:r>
                    </a:p>
                  </a:txBody>
                  <a:tcPr>
                    <a:lnL w="25400" cap="flat" cmpd="sng" algn="ctr">
                      <a:noFill/>
                      <a:prstDash val="solid"/>
                      <a:round/>
                    </a:lnL>
                    <a:lnR w="25400" cap="flat" cmpd="sng" algn="ctr">
                      <a:noFill/>
                      <a:prstDash val="solid"/>
                      <a:round/>
                    </a:lnR>
                    <a:lnT w="25400" cap="flat" cmpd="sng" algn="ctr">
                      <a:noFill/>
                      <a:prstDash val="solid"/>
                      <a:round/>
                    </a:lnT>
                    <a:lnB w="254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71500" y="1152314"/>
            <a:ext cx="3200999" cy="3464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5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03548" y="443901"/>
            <a:ext cx="7524836" cy="6202644"/>
            <a:chOff x="503548" y="443901"/>
            <a:chExt cx="7524836" cy="6202644"/>
          </a:xfrm>
        </p:grpSpPr>
        <p:sp>
          <p:nvSpPr>
            <p:cNvPr id="65" name="타원 19"/>
            <p:cNvSpPr/>
            <p:nvPr/>
          </p:nvSpPr>
          <p:spPr>
            <a:xfrm>
              <a:off x="2287010" y="1546560"/>
              <a:ext cx="4455266" cy="4246202"/>
            </a:xfrm>
            <a:prstGeom prst="ellipse">
              <a:avLst/>
            </a:prstGeom>
            <a:solidFill>
              <a:srgbClr val="9E9E9E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66" name="타원 20"/>
            <p:cNvSpPr/>
            <p:nvPr/>
          </p:nvSpPr>
          <p:spPr>
            <a:xfrm>
              <a:off x="1881315" y="1060941"/>
              <a:ext cx="5338666" cy="5210297"/>
            </a:xfrm>
            <a:prstGeom prst="ellipse">
              <a:avLst/>
            </a:prstGeom>
            <a:noFill/>
            <a:ln w="127000">
              <a:solidFill>
                <a:srgbClr val="9E9E9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en-US" altLang="ko-KR"/>
            </a:p>
          </p:txBody>
        </p:sp>
        <p:cxnSp>
          <p:nvCxnSpPr>
            <p:cNvPr id="67" name="직선 연결선 23"/>
            <p:cNvCxnSpPr/>
            <p:nvPr/>
          </p:nvCxnSpPr>
          <p:spPr>
            <a:xfrm>
              <a:off x="4568650" y="366609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25"/>
            <p:cNvCxnSpPr/>
            <p:nvPr/>
          </p:nvCxnSpPr>
          <p:spPr>
            <a:xfrm>
              <a:off x="4550648" y="366609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26"/>
            <p:cNvSpPr/>
            <p:nvPr/>
          </p:nvSpPr>
          <p:spPr>
            <a:xfrm>
              <a:off x="1616322" y="785769"/>
              <a:ext cx="5881880" cy="5725761"/>
            </a:xfrm>
            <a:prstGeom prst="ellipse">
              <a:avLst/>
            </a:prstGeom>
            <a:noFill/>
            <a:ln w="127000">
              <a:solidFill>
                <a:srgbClr val="D5D5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/>
              <a:endParaRPr lang="en-US" altLang="ko-KR"/>
            </a:p>
          </p:txBody>
        </p:sp>
        <p:sp>
          <p:nvSpPr>
            <p:cNvPr id="70" name="순서도: 연결자 29"/>
            <p:cNvSpPr/>
            <p:nvPr/>
          </p:nvSpPr>
          <p:spPr>
            <a:xfrm>
              <a:off x="2470493" y="1366540"/>
              <a:ext cx="261952" cy="360040"/>
            </a:xfrm>
            <a:prstGeom prst="flowChartConnec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71" name="순서도: 연결자 31"/>
            <p:cNvSpPr/>
            <p:nvPr/>
          </p:nvSpPr>
          <p:spPr>
            <a:xfrm>
              <a:off x="2753869" y="1117677"/>
              <a:ext cx="261952" cy="360040"/>
            </a:xfrm>
            <a:prstGeom prst="flowChartConnec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72" name="순서도: 연결자 32"/>
            <p:cNvSpPr/>
            <p:nvPr/>
          </p:nvSpPr>
          <p:spPr>
            <a:xfrm rot="3638115">
              <a:off x="2926120" y="928399"/>
              <a:ext cx="329240" cy="474130"/>
            </a:xfrm>
            <a:prstGeom prst="flowChartConnec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73" name="순서도: 연결자 33"/>
            <p:cNvSpPr/>
            <p:nvPr/>
          </p:nvSpPr>
          <p:spPr>
            <a:xfrm rot="3638115">
              <a:off x="3214098" y="779101"/>
              <a:ext cx="261952" cy="474130"/>
            </a:xfrm>
            <a:prstGeom prst="flowChartConnec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74" name="순서도: 연결자 34"/>
            <p:cNvSpPr/>
            <p:nvPr/>
          </p:nvSpPr>
          <p:spPr>
            <a:xfrm rot="3638115">
              <a:off x="3484930" y="650215"/>
              <a:ext cx="261952" cy="474130"/>
            </a:xfrm>
            <a:prstGeom prst="flowChartConnec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75" name="순서도: 연결자 35"/>
            <p:cNvSpPr/>
            <p:nvPr/>
          </p:nvSpPr>
          <p:spPr>
            <a:xfrm rot="3638115">
              <a:off x="3734793" y="590684"/>
              <a:ext cx="261952" cy="474130"/>
            </a:xfrm>
            <a:prstGeom prst="flowChartConnec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76" name="순서도: 연결자 36"/>
            <p:cNvSpPr/>
            <p:nvPr/>
          </p:nvSpPr>
          <p:spPr>
            <a:xfrm rot="3638115">
              <a:off x="4005626" y="548703"/>
              <a:ext cx="261952" cy="474130"/>
            </a:xfrm>
            <a:prstGeom prst="flowChartConnec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77" name="순서도: 연결자 37"/>
            <p:cNvSpPr/>
            <p:nvPr/>
          </p:nvSpPr>
          <p:spPr>
            <a:xfrm rot="3638115">
              <a:off x="4112835" y="593478"/>
              <a:ext cx="261952" cy="474130"/>
            </a:xfrm>
            <a:prstGeom prst="flowChartConnec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78" name="직사각형 38"/>
            <p:cNvSpPr/>
            <p:nvPr/>
          </p:nvSpPr>
          <p:spPr>
            <a:xfrm rot="18858820">
              <a:off x="2414489" y="1284018"/>
              <a:ext cx="483611" cy="35151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79" name="직사각형 39"/>
            <p:cNvSpPr/>
            <p:nvPr/>
          </p:nvSpPr>
          <p:spPr>
            <a:xfrm rot="21407256">
              <a:off x="4143870" y="650755"/>
              <a:ext cx="378123" cy="27002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80" name="직사각형 40"/>
            <p:cNvSpPr/>
            <p:nvPr/>
          </p:nvSpPr>
          <p:spPr>
            <a:xfrm rot="18858820">
              <a:off x="6177054" y="5906626"/>
              <a:ext cx="378123" cy="27002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81" name="직사각형 41"/>
            <p:cNvSpPr/>
            <p:nvPr/>
          </p:nvSpPr>
          <p:spPr>
            <a:xfrm rot="20100960">
              <a:off x="5313930" y="6129324"/>
              <a:ext cx="1484556" cy="26231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82" name="직사각형 42"/>
            <p:cNvSpPr/>
            <p:nvPr/>
          </p:nvSpPr>
          <p:spPr>
            <a:xfrm rot="18858820">
              <a:off x="6313491" y="5850837"/>
              <a:ext cx="451394" cy="27002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83" name="직사각형 43"/>
            <p:cNvSpPr/>
            <p:nvPr/>
          </p:nvSpPr>
          <p:spPr>
            <a:xfrm rot="20534172">
              <a:off x="5328759" y="6376516"/>
              <a:ext cx="410301" cy="27002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84" name="직사각형 44"/>
            <p:cNvSpPr/>
            <p:nvPr/>
          </p:nvSpPr>
          <p:spPr>
            <a:xfrm rot="18858820">
              <a:off x="6377463" y="5828761"/>
              <a:ext cx="366557" cy="27002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85" name="자유형 51"/>
            <p:cNvSpPr/>
            <p:nvPr/>
          </p:nvSpPr>
          <p:spPr>
            <a:xfrm>
              <a:off x="2303748" y="2096852"/>
              <a:ext cx="2808312" cy="3780420"/>
            </a:xfrm>
            <a:custGeom>
              <a:avLst/>
              <a:gdLst>
                <a:gd name="connsiteX0" fmla="*/ 653143 w 2777614"/>
                <a:gd name="connsiteY0" fmla="*/ -1365 h 3618134"/>
                <a:gd name="connsiteX1" fmla="*/ 476250 w 2777614"/>
                <a:gd name="connsiteY1" fmla="*/ 175527 h 3618134"/>
                <a:gd name="connsiteX2" fmla="*/ 421821 w 2777614"/>
                <a:gd name="connsiteY2" fmla="*/ 243562 h 3618134"/>
                <a:gd name="connsiteX3" fmla="*/ 381000 w 2777614"/>
                <a:gd name="connsiteY3" fmla="*/ 311598 h 3618134"/>
                <a:gd name="connsiteX4" fmla="*/ 340179 w 2777614"/>
                <a:gd name="connsiteY4" fmla="*/ 352419 h 3618134"/>
                <a:gd name="connsiteX5" fmla="*/ 312964 w 2777614"/>
                <a:gd name="connsiteY5" fmla="*/ 406848 h 3618134"/>
                <a:gd name="connsiteX6" fmla="*/ 285750 w 2777614"/>
                <a:gd name="connsiteY6" fmla="*/ 447669 h 3618134"/>
                <a:gd name="connsiteX7" fmla="*/ 217714 w 2777614"/>
                <a:gd name="connsiteY7" fmla="*/ 570134 h 3618134"/>
                <a:gd name="connsiteX8" fmla="*/ 190500 w 2777614"/>
                <a:gd name="connsiteY8" fmla="*/ 610955 h 3618134"/>
                <a:gd name="connsiteX9" fmla="*/ 163285 w 2777614"/>
                <a:gd name="connsiteY9" fmla="*/ 719812 h 3618134"/>
                <a:gd name="connsiteX10" fmla="*/ 136071 w 2777614"/>
                <a:gd name="connsiteY10" fmla="*/ 760634 h 3618134"/>
                <a:gd name="connsiteX11" fmla="*/ 108857 w 2777614"/>
                <a:gd name="connsiteY11" fmla="*/ 815062 h 3618134"/>
                <a:gd name="connsiteX12" fmla="*/ 95250 w 2777614"/>
                <a:gd name="connsiteY12" fmla="*/ 896705 h 3618134"/>
                <a:gd name="connsiteX13" fmla="*/ 54429 w 2777614"/>
                <a:gd name="connsiteY13" fmla="*/ 978348 h 3618134"/>
                <a:gd name="connsiteX14" fmla="*/ 40821 w 2777614"/>
                <a:gd name="connsiteY14" fmla="*/ 1073598 h 3618134"/>
                <a:gd name="connsiteX15" fmla="*/ 13607 w 2777614"/>
                <a:gd name="connsiteY15" fmla="*/ 1236884 h 3618134"/>
                <a:gd name="connsiteX16" fmla="*/ 0 w 2777614"/>
                <a:gd name="connsiteY16" fmla="*/ 1332134 h 3618134"/>
                <a:gd name="connsiteX17" fmla="*/ 0 w 2777614"/>
                <a:gd name="connsiteY17" fmla="*/ 1440991 h 3618134"/>
                <a:gd name="connsiteX18" fmla="*/ 0 w 2777614"/>
                <a:gd name="connsiteY18" fmla="*/ 1536241 h 3618134"/>
                <a:gd name="connsiteX19" fmla="*/ 0 w 2777614"/>
                <a:gd name="connsiteY19" fmla="*/ 1645098 h 3618134"/>
                <a:gd name="connsiteX20" fmla="*/ 13607 w 2777614"/>
                <a:gd name="connsiteY20" fmla="*/ 1821991 h 3618134"/>
                <a:gd name="connsiteX21" fmla="*/ 40821 w 2777614"/>
                <a:gd name="connsiteY21" fmla="*/ 1971670 h 3618134"/>
                <a:gd name="connsiteX22" fmla="*/ 95250 w 2777614"/>
                <a:gd name="connsiteY22" fmla="*/ 2175777 h 3618134"/>
                <a:gd name="connsiteX23" fmla="*/ 149679 w 2777614"/>
                <a:gd name="connsiteY23" fmla="*/ 2284634 h 3618134"/>
                <a:gd name="connsiteX24" fmla="*/ 258535 w 2777614"/>
                <a:gd name="connsiteY24" fmla="*/ 2543170 h 3618134"/>
                <a:gd name="connsiteX25" fmla="*/ 340179 w 2777614"/>
                <a:gd name="connsiteY25" fmla="*/ 2624813 h 3618134"/>
                <a:gd name="connsiteX26" fmla="*/ 462643 w 2777614"/>
                <a:gd name="connsiteY26" fmla="*/ 2815313 h 3618134"/>
                <a:gd name="connsiteX27" fmla="*/ 585107 w 2777614"/>
                <a:gd name="connsiteY27" fmla="*/ 2937777 h 3618134"/>
                <a:gd name="connsiteX28" fmla="*/ 748393 w 2777614"/>
                <a:gd name="connsiteY28" fmla="*/ 3101063 h 3618134"/>
                <a:gd name="connsiteX29" fmla="*/ 979714 w 2777614"/>
                <a:gd name="connsiteY29" fmla="*/ 3237134 h 3618134"/>
                <a:gd name="connsiteX30" fmla="*/ 1211035 w 2777614"/>
                <a:gd name="connsiteY30" fmla="*/ 3359599 h 3618134"/>
                <a:gd name="connsiteX31" fmla="*/ 1564821 w 2777614"/>
                <a:gd name="connsiteY31" fmla="*/ 3509277 h 3618134"/>
                <a:gd name="connsiteX32" fmla="*/ 1850571 w 2777614"/>
                <a:gd name="connsiteY32" fmla="*/ 3563706 h 3618134"/>
                <a:gd name="connsiteX33" fmla="*/ 2245178 w 2777614"/>
                <a:gd name="connsiteY33" fmla="*/ 3618134 h 3618134"/>
                <a:gd name="connsiteX34" fmla="*/ 2490108 w 2777614"/>
                <a:gd name="connsiteY34" fmla="*/ 3618134 h 3618134"/>
                <a:gd name="connsiteX35" fmla="*/ 2694214 w 2777614"/>
                <a:gd name="connsiteY35" fmla="*/ 3577313 h 3618134"/>
                <a:gd name="connsiteX36" fmla="*/ 2775858 w 2777614"/>
                <a:gd name="connsiteY36" fmla="*/ 3590920 h 3618134"/>
                <a:gd name="connsiteX37" fmla="*/ 2231571 w 2777614"/>
                <a:gd name="connsiteY37" fmla="*/ 1563455 h 3618134"/>
                <a:gd name="connsiteX38" fmla="*/ 653143 w 2777614"/>
                <a:gd name="connsiteY38" fmla="*/ -1365 h 361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7614" h="3618134">
                  <a:moveTo>
                    <a:pt x="653143" y="-1365"/>
                  </a:moveTo>
                  <a:lnTo>
                    <a:pt x="476250" y="175527"/>
                  </a:lnTo>
                  <a:lnTo>
                    <a:pt x="421821" y="243562"/>
                  </a:lnTo>
                  <a:lnTo>
                    <a:pt x="381000" y="311598"/>
                  </a:lnTo>
                  <a:lnTo>
                    <a:pt x="340179" y="352419"/>
                  </a:lnTo>
                  <a:lnTo>
                    <a:pt x="312964" y="406848"/>
                  </a:lnTo>
                  <a:lnTo>
                    <a:pt x="285750" y="447669"/>
                  </a:lnTo>
                  <a:lnTo>
                    <a:pt x="217714" y="570134"/>
                  </a:lnTo>
                  <a:lnTo>
                    <a:pt x="190500" y="610955"/>
                  </a:lnTo>
                  <a:lnTo>
                    <a:pt x="163285" y="719812"/>
                  </a:lnTo>
                  <a:lnTo>
                    <a:pt x="136071" y="760634"/>
                  </a:lnTo>
                  <a:lnTo>
                    <a:pt x="108857" y="815062"/>
                  </a:lnTo>
                  <a:lnTo>
                    <a:pt x="95250" y="896705"/>
                  </a:lnTo>
                  <a:lnTo>
                    <a:pt x="54429" y="978348"/>
                  </a:lnTo>
                  <a:lnTo>
                    <a:pt x="40821" y="1073598"/>
                  </a:lnTo>
                  <a:lnTo>
                    <a:pt x="13607" y="1236884"/>
                  </a:lnTo>
                  <a:lnTo>
                    <a:pt x="0" y="1332134"/>
                  </a:lnTo>
                  <a:lnTo>
                    <a:pt x="0" y="1440991"/>
                  </a:lnTo>
                  <a:lnTo>
                    <a:pt x="0" y="1536241"/>
                  </a:lnTo>
                  <a:lnTo>
                    <a:pt x="0" y="1645098"/>
                  </a:lnTo>
                  <a:lnTo>
                    <a:pt x="13607" y="1821991"/>
                  </a:lnTo>
                  <a:lnTo>
                    <a:pt x="40821" y="1971670"/>
                  </a:lnTo>
                  <a:lnTo>
                    <a:pt x="95250" y="2175777"/>
                  </a:lnTo>
                  <a:lnTo>
                    <a:pt x="149679" y="2284634"/>
                  </a:lnTo>
                  <a:lnTo>
                    <a:pt x="258535" y="2543170"/>
                  </a:lnTo>
                  <a:lnTo>
                    <a:pt x="340179" y="2624813"/>
                  </a:lnTo>
                  <a:lnTo>
                    <a:pt x="462643" y="2815313"/>
                  </a:lnTo>
                  <a:lnTo>
                    <a:pt x="585107" y="2937777"/>
                  </a:lnTo>
                  <a:lnTo>
                    <a:pt x="748393" y="3101063"/>
                  </a:lnTo>
                  <a:lnTo>
                    <a:pt x="979714" y="3237134"/>
                  </a:lnTo>
                  <a:lnTo>
                    <a:pt x="1211035" y="3359599"/>
                  </a:lnTo>
                  <a:lnTo>
                    <a:pt x="1564821" y="3509277"/>
                  </a:lnTo>
                  <a:lnTo>
                    <a:pt x="1850571" y="3563706"/>
                  </a:lnTo>
                  <a:lnTo>
                    <a:pt x="2245178" y="3618134"/>
                  </a:lnTo>
                  <a:lnTo>
                    <a:pt x="2490108" y="3618134"/>
                  </a:lnTo>
                  <a:lnTo>
                    <a:pt x="2694214" y="3577313"/>
                  </a:lnTo>
                  <a:lnTo>
                    <a:pt x="2775858" y="3590920"/>
                  </a:lnTo>
                  <a:lnTo>
                    <a:pt x="2231571" y="1563455"/>
                  </a:lnTo>
                  <a:lnTo>
                    <a:pt x="653143" y="-1365"/>
                  </a:lnTo>
                  <a:close/>
                </a:path>
              </a:pathLst>
            </a:custGeom>
            <a:solidFill>
              <a:srgbClr val="C0E0F7"/>
            </a:solidFill>
            <a:ln w="28575">
              <a:solidFill>
                <a:srgbClr val="C0E0F7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sp>
          <p:nvSpPr>
            <p:cNvPr id="86" name="자유형 52"/>
            <p:cNvSpPr/>
            <p:nvPr/>
          </p:nvSpPr>
          <p:spPr>
            <a:xfrm>
              <a:off x="4556084" y="1543385"/>
              <a:ext cx="2186286" cy="3635565"/>
            </a:xfrm>
            <a:custGeom>
              <a:avLst/>
              <a:gdLst>
                <a:gd name="connsiteX0" fmla="*/ -4465 w 2186286"/>
                <a:gd name="connsiteY0" fmla="*/ -9 h 3635565"/>
                <a:gd name="connsiteX1" fmla="*/ 213251 w 2186286"/>
                <a:gd name="connsiteY1" fmla="*/ 13598 h 3635565"/>
                <a:gd name="connsiteX2" fmla="*/ 417357 w 2186286"/>
                <a:gd name="connsiteY2" fmla="*/ 54419 h 3635565"/>
                <a:gd name="connsiteX3" fmla="*/ 621464 w 2186286"/>
                <a:gd name="connsiteY3" fmla="*/ 108848 h 3635565"/>
                <a:gd name="connsiteX4" fmla="*/ 852786 w 2186286"/>
                <a:gd name="connsiteY4" fmla="*/ 190490 h 3635565"/>
                <a:gd name="connsiteX5" fmla="*/ 1097714 w 2186286"/>
                <a:gd name="connsiteY5" fmla="*/ 326562 h 3635565"/>
                <a:gd name="connsiteX6" fmla="*/ 1315428 w 2186286"/>
                <a:gd name="connsiteY6" fmla="*/ 462633 h 3635565"/>
                <a:gd name="connsiteX7" fmla="*/ 1669214 w 2186286"/>
                <a:gd name="connsiteY7" fmla="*/ 775598 h 3635565"/>
                <a:gd name="connsiteX8" fmla="*/ 1805286 w 2186286"/>
                <a:gd name="connsiteY8" fmla="*/ 952490 h 3635565"/>
                <a:gd name="connsiteX9" fmla="*/ 2023000 w 2186286"/>
                <a:gd name="connsiteY9" fmla="*/ 1347098 h 3635565"/>
                <a:gd name="connsiteX10" fmla="*/ 2131856 w 2186286"/>
                <a:gd name="connsiteY10" fmla="*/ 1700883 h 3635565"/>
                <a:gd name="connsiteX11" fmla="*/ 2186286 w 2186286"/>
                <a:gd name="connsiteY11" fmla="*/ 2109098 h 3635565"/>
                <a:gd name="connsiteX12" fmla="*/ 2186286 w 2186286"/>
                <a:gd name="connsiteY12" fmla="*/ 2354026 h 3635565"/>
                <a:gd name="connsiteX13" fmla="*/ 2118250 w 2186286"/>
                <a:gd name="connsiteY13" fmla="*/ 2721419 h 3635565"/>
                <a:gd name="connsiteX14" fmla="*/ 2009392 w 2186286"/>
                <a:gd name="connsiteY14" fmla="*/ 3007169 h 3635565"/>
                <a:gd name="connsiteX15" fmla="*/ 1832500 w 2186286"/>
                <a:gd name="connsiteY15" fmla="*/ 3292919 h 3635565"/>
                <a:gd name="connsiteX16" fmla="*/ 1669214 w 2186286"/>
                <a:gd name="connsiteY16" fmla="*/ 3469812 h 3635565"/>
                <a:gd name="connsiteX17" fmla="*/ 1546750 w 2186286"/>
                <a:gd name="connsiteY17" fmla="*/ 3633098 h 3635565"/>
                <a:gd name="connsiteX18" fmla="*/ 49965 w 2186286"/>
                <a:gd name="connsiteY18" fmla="*/ 2149919 h 3635565"/>
                <a:gd name="connsiteX19" fmla="*/ -4465 w 2186286"/>
                <a:gd name="connsiteY19" fmla="*/ -9 h 36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86286" h="3635565">
                  <a:moveTo>
                    <a:pt x="-4465" y="-9"/>
                  </a:moveTo>
                  <a:lnTo>
                    <a:pt x="213251" y="13598"/>
                  </a:lnTo>
                  <a:lnTo>
                    <a:pt x="417357" y="54419"/>
                  </a:lnTo>
                  <a:lnTo>
                    <a:pt x="621464" y="108848"/>
                  </a:lnTo>
                  <a:lnTo>
                    <a:pt x="852786" y="190490"/>
                  </a:lnTo>
                  <a:lnTo>
                    <a:pt x="1097714" y="326562"/>
                  </a:lnTo>
                  <a:lnTo>
                    <a:pt x="1315428" y="462633"/>
                  </a:lnTo>
                  <a:lnTo>
                    <a:pt x="1669214" y="775598"/>
                  </a:lnTo>
                  <a:lnTo>
                    <a:pt x="1805286" y="952490"/>
                  </a:lnTo>
                  <a:lnTo>
                    <a:pt x="2023000" y="1347098"/>
                  </a:lnTo>
                  <a:lnTo>
                    <a:pt x="2131856" y="1700883"/>
                  </a:lnTo>
                  <a:lnTo>
                    <a:pt x="2186286" y="2109098"/>
                  </a:lnTo>
                  <a:lnTo>
                    <a:pt x="2186286" y="2354026"/>
                  </a:lnTo>
                  <a:lnTo>
                    <a:pt x="2118250" y="2721419"/>
                  </a:lnTo>
                  <a:lnTo>
                    <a:pt x="2009392" y="3007169"/>
                  </a:lnTo>
                  <a:lnTo>
                    <a:pt x="1832500" y="3292919"/>
                  </a:lnTo>
                  <a:lnTo>
                    <a:pt x="1669214" y="3469812"/>
                  </a:lnTo>
                  <a:lnTo>
                    <a:pt x="1546750" y="3633098"/>
                  </a:lnTo>
                  <a:lnTo>
                    <a:pt x="49965" y="2149919"/>
                  </a:lnTo>
                  <a:lnTo>
                    <a:pt x="-4465" y="-9"/>
                  </a:lnTo>
                  <a:close/>
                </a:path>
              </a:pathLst>
            </a:custGeom>
            <a:solidFill>
              <a:srgbClr val="C0E0F7"/>
            </a:solidFill>
            <a:ln w="57150">
              <a:solidFill>
                <a:srgbClr val="C0E0F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ko-KR"/>
            </a:p>
          </p:txBody>
        </p:sp>
        <p:cxnSp>
          <p:nvCxnSpPr>
            <p:cNvPr id="87" name="직선 연결선 22"/>
            <p:cNvCxnSpPr/>
            <p:nvPr/>
          </p:nvCxnSpPr>
          <p:spPr>
            <a:xfrm rot="16200000" flipH="1">
              <a:off x="3063792" y="2179233"/>
              <a:ext cx="2952328" cy="21386"/>
            </a:xfrm>
            <a:prstGeom prst="line">
              <a:avLst/>
            </a:prstGeom>
            <a:ln w="38100">
              <a:solidFill>
                <a:srgbClr val="3B3B3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24"/>
            <p:cNvCxnSpPr/>
            <p:nvPr/>
          </p:nvCxnSpPr>
          <p:spPr>
            <a:xfrm rot="16200000" flipH="1">
              <a:off x="3463155" y="4753581"/>
              <a:ext cx="2952330" cy="777343"/>
            </a:xfrm>
            <a:prstGeom prst="line">
              <a:avLst/>
            </a:prstGeom>
            <a:ln w="38100">
              <a:solidFill>
                <a:srgbClr val="3B3B3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24"/>
            <p:cNvCxnSpPr/>
            <p:nvPr/>
          </p:nvCxnSpPr>
          <p:spPr>
            <a:xfrm>
              <a:off x="2444414" y="1613862"/>
              <a:ext cx="4297863" cy="4214223"/>
            </a:xfrm>
            <a:prstGeom prst="line">
              <a:avLst/>
            </a:prstGeom>
            <a:ln w="38100">
              <a:solidFill>
                <a:srgbClr val="3B3B3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모서리가 둥근 사각형 설명선 54"/>
            <p:cNvSpPr/>
            <p:nvPr/>
          </p:nvSpPr>
          <p:spPr>
            <a:xfrm>
              <a:off x="503548" y="2925272"/>
              <a:ext cx="3276924" cy="1007455"/>
            </a:xfrm>
            <a:prstGeom prst="wedgeRoundRectCallout">
              <a:avLst>
                <a:gd name="adj1" fmla="val 26014"/>
                <a:gd name="adj2" fmla="val 74785"/>
                <a:gd name="adj3" fmla="val 16667"/>
              </a:avLst>
            </a:prstGeom>
            <a:solidFill>
              <a:srgbClr val="F5F5F5"/>
            </a:solidFill>
            <a:ln w="28575">
              <a:solidFill>
                <a:srgbClr val="9E9E9E"/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3600">
                  <a:solidFill>
                    <a:srgbClr val="3B3B3B"/>
                  </a:solidFill>
                  <a:latin typeface="한컴 윤체 M"/>
                  <a:ea typeface="한컴 윤체 M"/>
                </a:rPr>
                <a:t>visual Studio</a:t>
              </a:r>
            </a:p>
          </p:txBody>
        </p:sp>
        <p:sp>
          <p:nvSpPr>
            <p:cNvPr id="91" name="모서리가 둥근 사각형 설명선 55"/>
            <p:cNvSpPr/>
            <p:nvPr/>
          </p:nvSpPr>
          <p:spPr>
            <a:xfrm>
              <a:off x="5651507" y="2024844"/>
              <a:ext cx="2376877" cy="1027367"/>
            </a:xfrm>
            <a:prstGeom prst="wedgeRoundRectCallout">
              <a:avLst>
                <a:gd name="adj1" fmla="val -32354"/>
                <a:gd name="adj2" fmla="val 95776"/>
                <a:gd name="adj3" fmla="val 16667"/>
              </a:avLst>
            </a:prstGeom>
            <a:solidFill>
              <a:srgbClr val="F5F5F5"/>
            </a:solidFill>
            <a:ln w="28575">
              <a:solidFill>
                <a:srgbClr val="9E9E9E"/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</a:pPr>
              <a:r>
                <a:rPr lang="en-US" altLang="ko-KR" sz="3200">
                  <a:solidFill>
                    <a:srgbClr val="3B3B3B"/>
                  </a:solidFill>
                  <a:latin typeface="한컴 윤체 M"/>
                  <a:ea typeface="한컴 윤체 M"/>
                </a:rPr>
                <a:t>openGL</a:t>
              </a:r>
            </a:p>
          </p:txBody>
        </p:sp>
        <p:sp>
          <p:nvSpPr>
            <p:cNvPr id="92" name="모서리가 둥근 사각형 설명선 57"/>
            <p:cNvSpPr/>
            <p:nvPr/>
          </p:nvSpPr>
          <p:spPr>
            <a:xfrm>
              <a:off x="3345074" y="443901"/>
              <a:ext cx="2631082" cy="1015873"/>
            </a:xfrm>
            <a:prstGeom prst="wedgeRoundRectCallout">
              <a:avLst>
                <a:gd name="adj1" fmla="val -36193"/>
                <a:gd name="adj2" fmla="val 91165"/>
                <a:gd name="adj3" fmla="val 16667"/>
              </a:avLst>
            </a:prstGeom>
            <a:solidFill>
              <a:srgbClr val="F5F5F5"/>
            </a:solidFill>
            <a:ln w="28575">
              <a:solidFill>
                <a:srgbClr val="9E9E9E"/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</a:pPr>
              <a:r>
                <a:rPr lang="en-US" altLang="ko-KR" sz="3300">
                  <a:solidFill>
                    <a:srgbClr val="3B3B3B"/>
                  </a:solidFill>
                  <a:latin typeface="한컴 윤체 M"/>
                  <a:ea typeface="한컴 윤체 M"/>
                </a:rPr>
                <a:t>Oculus rift</a:t>
              </a:r>
            </a:p>
          </p:txBody>
        </p:sp>
        <p:sp>
          <p:nvSpPr>
            <p:cNvPr id="93" name="모서리가 둥근 사각형 설명선 58"/>
            <p:cNvSpPr/>
            <p:nvPr/>
          </p:nvSpPr>
          <p:spPr>
            <a:xfrm>
              <a:off x="5046262" y="5866079"/>
              <a:ext cx="2226038" cy="779513"/>
            </a:xfrm>
            <a:prstGeom prst="wedgeRoundRectCallout">
              <a:avLst>
                <a:gd name="adj1" fmla="val -22881"/>
                <a:gd name="adj2" fmla="val -107493"/>
                <a:gd name="adj3" fmla="val 16667"/>
              </a:avLst>
            </a:prstGeom>
            <a:solidFill>
              <a:srgbClr val="F5F5F5"/>
            </a:solidFill>
            <a:ln w="28575">
              <a:solidFill>
                <a:srgbClr val="9E9E9E"/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</a:pPr>
              <a:r>
                <a:rPr lang="en-US" altLang="ko-KR" sz="3100">
                  <a:solidFill>
                    <a:srgbClr val="3B3B3B"/>
                  </a:solidFill>
                  <a:latin typeface="한컴 윤체 M"/>
                  <a:ea typeface="한컴 윤체 M"/>
                </a:rPr>
                <a:t>3d Max</a:t>
              </a:r>
            </a:p>
          </p:txBody>
        </p:sp>
      </p:grpSp>
      <p:sp>
        <p:nvSpPr>
          <p:cNvPr id="34" name="직사각형 8"/>
          <p:cNvSpPr txBox="1"/>
          <p:nvPr/>
        </p:nvSpPr>
        <p:spPr>
          <a:xfrm>
            <a:off x="0" y="29336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 err="1">
                <a:solidFill>
                  <a:srgbClr val="3B3B3B"/>
                </a:solidFill>
                <a:latin typeface="한컴 윤체 M"/>
                <a:ea typeface="한컴 윤체 M"/>
              </a:rPr>
              <a:t>Chpter</a:t>
            </a:r>
            <a:r>
              <a:rPr lang="en-US" altLang="ko-KR" sz="2400" dirty="0">
                <a:solidFill>
                  <a:srgbClr val="3B3B3B"/>
                </a:solidFill>
                <a:latin typeface="한컴 윤체 M"/>
                <a:ea typeface="한컴 윤체 M"/>
              </a:rPr>
              <a:t>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2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02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개발환경</a:t>
            </a:r>
            <a:endParaRPr lang="ko-KR" altLang="en-US" sz="2400" dirty="0">
              <a:solidFill>
                <a:srgbClr val="3B3B3B"/>
              </a:solidFill>
              <a:latin typeface="한컴 윤체 M"/>
              <a:ea typeface="한컴 윤체 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6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2000" y="1146367"/>
            <a:ext cx="6120000" cy="4565266"/>
          </a:xfrm>
          <a:prstGeom prst="rect">
            <a:avLst/>
          </a:prstGeom>
        </p:spPr>
      </p:pic>
      <p:sp>
        <p:nvSpPr>
          <p:cNvPr id="94" name="직사각형 93"/>
          <p:cNvSpPr txBox="1"/>
          <p:nvPr/>
        </p:nvSpPr>
        <p:spPr>
          <a:xfrm>
            <a:off x="1966451" y="5854064"/>
            <a:ext cx="5211589" cy="792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300">
                <a:solidFill>
                  <a:srgbClr val="3B3B3B"/>
                </a:solidFill>
                <a:latin typeface="한컴 윤체 M"/>
                <a:ea typeface="한컴 윤체 M"/>
              </a:rPr>
              <a:t>사용자가 맵툴을 이용해서 직접 맵을 만들며,</a:t>
            </a:r>
          </a:p>
          <a:p>
            <a:pPr algn="ctr"/>
            <a:r>
              <a:rPr lang="ko-KR" altLang="en-US" sz="2300">
                <a:solidFill>
                  <a:srgbClr val="3B3B3B"/>
                </a:solidFill>
                <a:latin typeface="한컴 윤체 M"/>
                <a:ea typeface="한컴 윤체 M"/>
              </a:rPr>
              <a:t>다양한 게임환경을 제작할 수 있다.</a:t>
            </a:r>
          </a:p>
        </p:txBody>
      </p:sp>
      <p:sp>
        <p:nvSpPr>
          <p:cNvPr id="7" name="직사각형 8"/>
          <p:cNvSpPr txBox="1"/>
          <p:nvPr/>
        </p:nvSpPr>
        <p:spPr>
          <a:xfrm>
            <a:off x="0" y="29336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 err="1">
                <a:solidFill>
                  <a:srgbClr val="3B3B3B"/>
                </a:solidFill>
                <a:latin typeface="한컴 윤체 M"/>
                <a:ea typeface="한컴 윤체 M"/>
              </a:rPr>
              <a:t>Chpter</a:t>
            </a:r>
            <a:r>
              <a:rPr lang="en-US" altLang="ko-KR" sz="2400" dirty="0">
                <a:solidFill>
                  <a:srgbClr val="3B3B3B"/>
                </a:solidFill>
                <a:latin typeface="한컴 윤체 M"/>
                <a:ea typeface="한컴 윤체 M"/>
              </a:rPr>
              <a:t>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3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01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게임소개</a:t>
            </a:r>
            <a:endParaRPr lang="ko-KR" altLang="en-US" sz="2400" dirty="0">
              <a:solidFill>
                <a:srgbClr val="3B3B3B"/>
              </a:solidFill>
              <a:latin typeface="한컴 윤체 M"/>
              <a:ea typeface="한컴 윤체 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7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sp>
        <p:nvSpPr>
          <p:cNvPr id="103" name="직사각형 102"/>
          <p:cNvSpPr txBox="1"/>
          <p:nvPr/>
        </p:nvSpPr>
        <p:spPr>
          <a:xfrm>
            <a:off x="1889759" y="5998606"/>
            <a:ext cx="5364480" cy="438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300">
                <a:solidFill>
                  <a:srgbClr val="3B3B3B"/>
                </a:solidFill>
                <a:latin typeface="한컴 윤체 M"/>
                <a:ea typeface="한컴 윤체 M"/>
              </a:rPr>
              <a:t>바운딩박스의 좌표값을 받아 충돌을 확인한다.</a:t>
            </a: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0000" y="891249"/>
            <a:ext cx="6804000" cy="5075501"/>
          </a:xfrm>
          <a:prstGeom prst="rect">
            <a:avLst/>
          </a:prstGeom>
        </p:spPr>
      </p:pic>
      <p:sp>
        <p:nvSpPr>
          <p:cNvPr id="6" name="직사각형 8"/>
          <p:cNvSpPr txBox="1"/>
          <p:nvPr/>
        </p:nvSpPr>
        <p:spPr>
          <a:xfrm>
            <a:off x="0" y="29336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 err="1">
                <a:solidFill>
                  <a:srgbClr val="3B3B3B"/>
                </a:solidFill>
                <a:latin typeface="한컴 윤체 M"/>
                <a:ea typeface="한컴 윤체 M"/>
              </a:rPr>
              <a:t>Chpter</a:t>
            </a:r>
            <a:r>
              <a:rPr lang="en-US" altLang="ko-KR" sz="2400" dirty="0">
                <a:solidFill>
                  <a:srgbClr val="3B3B3B"/>
                </a:solidFill>
                <a:latin typeface="한컴 윤체 M"/>
                <a:ea typeface="한컴 윤체 M"/>
              </a:rPr>
              <a:t>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3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01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게임소개</a:t>
            </a:r>
            <a:endParaRPr lang="ko-KR" altLang="en-US" sz="2400" dirty="0">
              <a:solidFill>
                <a:srgbClr val="3B3B3B"/>
              </a:solidFill>
              <a:latin typeface="한컴 윤체 M"/>
              <a:ea typeface="한컴 윤체 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22"/>
          <p:cNvSpPr txBox="1"/>
          <p:nvPr/>
        </p:nvSpPr>
        <p:spPr>
          <a:xfrm>
            <a:off x="0" y="643509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200" dirty="0" smtClean="0">
                <a:solidFill>
                  <a:srgbClr val="FF6600"/>
                </a:solidFill>
                <a:latin typeface="한컴 윤체 M"/>
                <a:ea typeface="한컴 윤체 M"/>
              </a:rPr>
              <a:t>8</a:t>
            </a:r>
            <a:r>
              <a:rPr lang="ko-KR" altLang="en-US" sz="1600" dirty="0" smtClean="0">
                <a:latin typeface="한컴 윤체 M"/>
                <a:ea typeface="한컴 윤체 M"/>
              </a:rPr>
              <a:t>/1</a:t>
            </a:r>
            <a:r>
              <a:rPr lang="en-US" altLang="ko-KR" sz="1600" dirty="0" smtClean="0">
                <a:latin typeface="한컴 윤체 M"/>
                <a:ea typeface="한컴 윤체 M"/>
              </a:rPr>
              <a:t>2</a:t>
            </a:r>
            <a:endParaRPr lang="ko-KR" altLang="en-US" sz="1600" dirty="0">
              <a:latin typeface="한컴 윤체 M"/>
              <a:ea typeface="한컴 윤체 M"/>
            </a:endParaRPr>
          </a:p>
        </p:txBody>
      </p:sp>
      <p:sp>
        <p:nvSpPr>
          <p:cNvPr id="103" name="직사각형 102"/>
          <p:cNvSpPr txBox="1"/>
          <p:nvPr/>
        </p:nvSpPr>
        <p:spPr>
          <a:xfrm>
            <a:off x="2394585" y="5998606"/>
            <a:ext cx="4202429" cy="438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300">
                <a:solidFill>
                  <a:srgbClr val="3B3B3B"/>
                </a:solidFill>
                <a:latin typeface="한컴 윤체 M"/>
                <a:ea typeface="한컴 윤체 M"/>
              </a:rPr>
              <a:t>경사면을 내려오며 장애물을 피한다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0000" y="891249"/>
            <a:ext cx="6804000" cy="5075501"/>
          </a:xfrm>
          <a:prstGeom prst="rect">
            <a:avLst/>
          </a:prstGeom>
        </p:spPr>
      </p:pic>
      <p:sp>
        <p:nvSpPr>
          <p:cNvPr id="6" name="직사각형 8"/>
          <p:cNvSpPr txBox="1"/>
          <p:nvPr/>
        </p:nvSpPr>
        <p:spPr>
          <a:xfrm>
            <a:off x="0" y="29336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dirty="0" err="1">
                <a:solidFill>
                  <a:srgbClr val="3B3B3B"/>
                </a:solidFill>
                <a:latin typeface="한컴 윤체 M"/>
                <a:ea typeface="한컴 윤체 M"/>
              </a:rPr>
              <a:t>Chpter</a:t>
            </a:r>
            <a:r>
              <a:rPr lang="en-US" altLang="ko-KR" sz="2400" dirty="0">
                <a:solidFill>
                  <a:srgbClr val="3B3B3B"/>
                </a:solidFill>
                <a:latin typeface="한컴 윤체 M"/>
                <a:ea typeface="한컴 윤체 M"/>
              </a:rPr>
              <a:t>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3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 </a:t>
            </a:r>
            <a:r>
              <a:rPr lang="en-US" altLang="ko-KR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01</a:t>
            </a:r>
            <a:r>
              <a:rPr lang="ko-KR" altLang="en-US" sz="2400" dirty="0" smtClean="0">
                <a:solidFill>
                  <a:srgbClr val="3B3B3B"/>
                </a:solidFill>
                <a:latin typeface="한컴 윤체 M"/>
                <a:ea typeface="한컴 윤체 M"/>
              </a:rPr>
              <a:t> 게임소개</a:t>
            </a:r>
            <a:endParaRPr lang="ko-KR" altLang="en-US" sz="2400" dirty="0">
              <a:solidFill>
                <a:srgbClr val="3B3B3B"/>
              </a:solidFill>
              <a:latin typeface="한컴 윤체 M"/>
              <a:ea typeface="한컴 윤체 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234</Words>
  <Application>Microsoft Office PowerPoint</Application>
  <PresentationFormat>화면 슬라이드 쇼(4:3)</PresentationFormat>
  <Paragraphs>79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한컴 윤체 M</vt:lpstr>
      <vt:lpstr>함초롬돋움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홈</dc:creator>
  <cp:keywords/>
  <dc:description/>
  <cp:lastModifiedBy>user</cp:lastModifiedBy>
  <cp:revision>243</cp:revision>
  <dcterms:created xsi:type="dcterms:W3CDTF">2013-12-21T05:53:53Z</dcterms:created>
  <dcterms:modified xsi:type="dcterms:W3CDTF">2014-12-17T01:23:53Z</dcterms:modified>
  <cp:category/>
  <cp:contentStatus>화면 슬라이드 쇼(4:3)</cp:contentStatus>
</cp:coreProperties>
</file>