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619500" y="12126515"/>
            <a:ext cx="17145002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3619500" y="12197953"/>
            <a:ext cx="17145002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>
            <p:ph type="body" sz="quarter" idx="13"/>
          </p:nvPr>
        </p:nvSpPr>
        <p:spPr>
          <a:xfrm>
            <a:off x="3567500" y="12385476"/>
            <a:ext cx="17234297" cy="571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2400">
                <a:solidFill>
                  <a:srgbClr val="5C86B9"/>
                </a:solidFill>
              </a:defRPr>
            </a:lvl1pPr>
          </a:lstStyle>
          <a:p>
            <a:pPr/>
            <a:r>
              <a:t>Datum</a:t>
            </a: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3548062" y="8304609"/>
            <a:ext cx="17287876" cy="2964657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3548062" y="11251406"/>
            <a:ext cx="17287876" cy="7143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4833937" y="6051153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ClrTx/>
              <a:buSzTx/>
              <a:buFontTx/>
              <a:buNone/>
              <a:defRPr sz="4200"/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4833937" y="8947546"/>
            <a:ext cx="14716126" cy="8636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4200">
                <a:solidFill>
                  <a:srgbClr val="5C86B9"/>
                </a:solidFill>
              </a:defRPr>
            </a:lvl1pPr>
          </a:lstStyle>
          <a:p>
            <a:pPr/>
            <a:r>
              <a:t>–Christian Bauer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619500" y="12126515"/>
            <a:ext cx="17145002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/>
        </p:nvSpPr>
        <p:spPr>
          <a:xfrm>
            <a:off x="3619500" y="12197953"/>
            <a:ext cx="17145002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>
            <p:ph type="body" sz="quarter" idx="13"/>
          </p:nvPr>
        </p:nvSpPr>
        <p:spPr>
          <a:xfrm>
            <a:off x="3567500" y="12385476"/>
            <a:ext cx="17234297" cy="571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2400">
                <a:solidFill>
                  <a:srgbClr val="5C86B9"/>
                </a:solidFill>
              </a:defRPr>
            </a:lvl1pPr>
          </a:lstStyle>
          <a:p>
            <a:pPr/>
            <a:r>
              <a:t>Datum</a:t>
            </a:r>
          </a:p>
        </p:txBody>
      </p:sp>
      <p:sp>
        <p:nvSpPr>
          <p:cNvPr id="28" name="Shape 28"/>
          <p:cNvSpPr/>
          <p:nvPr>
            <p:ph type="pic" idx="14"/>
          </p:nvPr>
        </p:nvSpPr>
        <p:spPr>
          <a:xfrm>
            <a:off x="3565921" y="625078"/>
            <a:ext cx="17252158" cy="889396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3548062" y="9715500"/>
            <a:ext cx="17287876" cy="1553766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3548062" y="11251406"/>
            <a:ext cx="17287876" cy="7143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619500" y="6840140"/>
            <a:ext cx="17145002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3619500" y="6911578"/>
            <a:ext cx="17145002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3548062" y="3696890"/>
            <a:ext cx="17287876" cy="2964657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3619500" y="7411640"/>
            <a:ext cx="8001000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9" name="Shape 49"/>
          <p:cNvSpPr/>
          <p:nvPr/>
        </p:nvSpPr>
        <p:spPr>
          <a:xfrm>
            <a:off x="3619500" y="7483078"/>
            <a:ext cx="8001000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>
            <p:ph type="pic" sz="half" idx="13"/>
          </p:nvPr>
        </p:nvSpPr>
        <p:spPr>
          <a:xfrm>
            <a:off x="12192000" y="0"/>
            <a:ext cx="914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Shape 51"/>
          <p:cNvSpPr/>
          <p:nvPr>
            <p:ph type="title"/>
          </p:nvPr>
        </p:nvSpPr>
        <p:spPr>
          <a:xfrm>
            <a:off x="3548062" y="2714625"/>
            <a:ext cx="8179595" cy="4554141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3548062" y="7608093"/>
            <a:ext cx="8179595" cy="473273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3200">
                <a:solidFill>
                  <a:srgbClr val="5C86B9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3619500" y="3607593"/>
            <a:ext cx="8001000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3619500" y="3679031"/>
            <a:ext cx="8001000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9" name="Shape 79"/>
          <p:cNvSpPr/>
          <p:nvPr>
            <p:ph type="pic" sz="half" idx="13"/>
          </p:nvPr>
        </p:nvSpPr>
        <p:spPr>
          <a:xfrm>
            <a:off x="12192000" y="0"/>
            <a:ext cx="914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xfrm>
            <a:off x="3548062" y="625078"/>
            <a:ext cx="8179595" cy="287536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3548062" y="4196953"/>
            <a:ext cx="8179595" cy="8893969"/>
          </a:xfrm>
          <a:prstGeom prst="rect">
            <a:avLst/>
          </a:prstGeom>
        </p:spPr>
        <p:txBody>
          <a:bodyPr/>
          <a:lstStyle>
            <a:lvl1pPr marL="533400" indent="-533400">
              <a:defRPr sz="4200"/>
            </a:lvl1pPr>
            <a:lvl2pPr marL="914400" indent="-533400">
              <a:defRPr sz="4200"/>
            </a:lvl2pPr>
            <a:lvl3pPr marL="1295400" indent="-533400">
              <a:defRPr sz="4200"/>
            </a:lvl3pPr>
            <a:lvl4pPr marL="1676400" indent="-533400">
              <a:defRPr sz="4200"/>
            </a:lvl4pPr>
            <a:lvl5pPr marL="2057400" indent="-533400">
              <a:defRPr sz="4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3548062" y="625078"/>
            <a:ext cx="17287876" cy="12465844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12192000" y="6768703"/>
            <a:ext cx="8608219" cy="61257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12192000" y="625078"/>
            <a:ext cx="8608219" cy="61436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3565921" y="625078"/>
            <a:ext cx="8608220" cy="122693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619500" y="3607593"/>
            <a:ext cx="17145002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3619500" y="3679031"/>
            <a:ext cx="17145002" cy="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548062" y="625078"/>
            <a:ext cx="17287876" cy="2875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20395207" y="12965906"/>
            <a:ext cx="434976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solidFill>
                  <a:schemeClr val="accent1">
                    <a:hueOff val="54751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48062" y="4196953"/>
            <a:ext cx="17287876" cy="8893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80" strike="noStrike" sz="90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80" strike="noStrike" sz="90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80" strike="noStrike" sz="90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80" strike="noStrike" sz="90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80" strike="noStrike" sz="90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80" strike="noStrike" sz="90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80" strike="noStrike" sz="90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80" strike="noStrike" sz="90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80" strike="noStrike" sz="90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695157" marR="0" indent="-69515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203157" marR="0" indent="-69515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711157" marR="0" indent="-69515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219157" marR="0" indent="-69515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727157" marR="0" indent="-69515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235157" marR="0" indent="-69515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743157" marR="0" indent="-69515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4251157" marR="0" indent="-69515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759157" marR="0" indent="-695157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hyperlink" Target="mailto:patrick.schaefer@hu-berlin.de?subject=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image" Target="../media/image2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19.09.2016</a:t>
            </a:r>
          </a:p>
        </p:txBody>
      </p:sp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pc="-178" sz="8910"/>
            </a:lvl1pPr>
          </a:lstStyle>
          <a:p>
            <a:pPr/>
            <a:r>
              <a:t>Multivariate WEASEL (MWSL)</a:t>
            </a:r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Patrick Schäfer, Humboldt-Universität zu Berlin, Knowledge Management in Bioinformatics</a:t>
            </a:r>
          </a:p>
        </p:txBody>
      </p:sp>
      <p:pic>
        <p:nvPicPr>
          <p:cNvPr id="136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73126"/>
            <a:ext cx="18288000" cy="8526164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>
            <p:ph type="sldNum" sz="quarter" idx="2"/>
          </p:nvPr>
        </p:nvSpPr>
        <p:spPr>
          <a:xfrm>
            <a:off x="20465057" y="12965906"/>
            <a:ext cx="295276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Shape 138"/>
          <p:cNvSpPr/>
          <p:nvPr/>
        </p:nvSpPr>
        <p:spPr>
          <a:xfrm>
            <a:off x="15842879" y="12247030"/>
            <a:ext cx="4933246" cy="67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i="1" sz="3100" u="sng">
                <a:solidFill>
                  <a:srgbClr val="5C86B9"/>
                </a:solid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patrick.schaefer@hu-berlin.de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3548062" y="625078"/>
            <a:ext cx="17287876" cy="1670844"/>
          </a:xfrm>
          <a:prstGeom prst="rect">
            <a:avLst/>
          </a:prstGeom>
        </p:spPr>
        <p:txBody>
          <a:bodyPr/>
          <a:lstStyle>
            <a:lvl1pPr>
              <a:defRPr spc="-102" sz="5100"/>
            </a:lvl1pPr>
          </a:lstStyle>
          <a:p>
            <a:pPr/>
            <a:r>
              <a:t>Word ExtrAction for time SEries cLassification (WEASEL)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3548062" y="2545953"/>
            <a:ext cx="17287876" cy="7854644"/>
          </a:xfrm>
          <a:prstGeom prst="rect">
            <a:avLst/>
          </a:prstGeom>
        </p:spPr>
        <p:txBody>
          <a:bodyPr anchor="t"/>
          <a:lstStyle/>
          <a:p>
            <a:pPr lvl="1" marL="902368" indent="-521368" defTabSz="438150">
              <a:spcBef>
                <a:spcPts val="3100"/>
              </a:spcBef>
              <a:defRPr sz="3900"/>
            </a:pPr>
            <a:r>
              <a:t>It is a multivariate bag-of-patterns representation:</a:t>
            </a:r>
          </a:p>
          <a:p>
            <a:pPr lvl="2" marL="933450" indent="-171450" defTabSz="438150">
              <a:spcBef>
                <a:spcPts val="3000"/>
              </a:spcBef>
              <a:buSzPct val="100000"/>
              <a:buAutoNum type="arabicPeriod" startAt="1"/>
              <a:defRPr sz="3900"/>
            </a:pPr>
            <a:r>
              <a:t>Extract subsequences of lengths: 8 to 51.</a:t>
            </a:r>
          </a:p>
          <a:p>
            <a:pPr lvl="2" marL="933450" indent="-171450" defTabSz="438150">
              <a:spcBef>
                <a:spcPts val="3000"/>
              </a:spcBef>
              <a:buSzPct val="100000"/>
              <a:buAutoNum type="arabicPeriod" startAt="1"/>
              <a:defRPr sz="3900"/>
            </a:pPr>
            <a:r>
              <a:t>Fourier transform subsequences and discretize to words (6 values, low-pass filter).</a:t>
            </a:r>
          </a:p>
          <a:p>
            <a:pPr lvl="2" marL="933450" indent="-171450" defTabSz="438150">
              <a:spcBef>
                <a:spcPts val="3000"/>
              </a:spcBef>
              <a:buSzPct val="100000"/>
              <a:buAutoNum type="arabicPeriod" startAt="1"/>
              <a:defRPr sz="3900"/>
            </a:pPr>
            <a:r>
              <a:t>Add sensor-id (1 to 24) to each word.</a:t>
            </a:r>
          </a:p>
          <a:p>
            <a:pPr lvl="2" marL="933450" indent="-171450" defTabSz="438150">
              <a:spcBef>
                <a:spcPts val="3000"/>
              </a:spcBef>
              <a:buSzPct val="100000"/>
              <a:buAutoNum type="arabicPeriod" startAt="1"/>
              <a:defRPr sz="3900"/>
            </a:pPr>
            <a:r>
              <a:t>Add unigrams &amp; bigrams to identify co-occurring words.</a:t>
            </a:r>
          </a:p>
          <a:p>
            <a:pPr lvl="1" marL="902368" indent="-521368" defTabSz="438150">
              <a:spcBef>
                <a:spcPts val="3100"/>
              </a:spcBef>
              <a:defRPr sz="3900"/>
            </a:pPr>
            <a:r>
              <a:t>Chi-Squared-test to filter unimportant words.</a:t>
            </a:r>
          </a:p>
          <a:p>
            <a:pPr lvl="1" marL="902368" indent="-521368" defTabSz="438150">
              <a:spcBef>
                <a:spcPts val="3100"/>
              </a:spcBef>
              <a:defRPr sz="3900"/>
            </a:pPr>
            <a:r>
              <a:t>A Logistic Regression Classifier is trained to identify important words.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xfrm>
            <a:off x="20465057" y="12965906"/>
            <a:ext cx="295276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5" name="Group 145"/>
          <p:cNvGrpSpPr/>
          <p:nvPr/>
        </p:nvGrpSpPr>
        <p:grpSpPr>
          <a:xfrm>
            <a:off x="15600912" y="11082770"/>
            <a:ext cx="3372444" cy="1954411"/>
            <a:chOff x="0" y="0"/>
            <a:chExt cx="3372442" cy="1954410"/>
          </a:xfrm>
        </p:grpSpPr>
        <p:sp>
          <p:nvSpPr>
            <p:cNvPr id="144" name="Shape 144"/>
            <p:cNvSpPr/>
            <p:nvPr/>
          </p:nvSpPr>
          <p:spPr>
            <a:xfrm>
              <a:off x="25400" y="25400"/>
              <a:ext cx="3321643" cy="1903611"/>
            </a:xfrm>
            <a:prstGeom prst="rect">
              <a:avLst/>
            </a:prstGeom>
            <a:solidFill>
              <a:srgbClr val="FF9300">
                <a:alpha val="20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b="1" cap="all" spc="36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Logistic Regression</a:t>
              </a:r>
            </a:p>
          </p:txBody>
        </p:sp>
        <p:pic>
          <p:nvPicPr>
            <p:cNvPr id="143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3372443" cy="1954412"/>
            </a:xfrm>
            <a:prstGeom prst="rect">
              <a:avLst/>
            </a:prstGeom>
            <a:effectLst/>
          </p:spPr>
        </p:pic>
      </p:grpSp>
      <p:sp>
        <p:nvSpPr>
          <p:cNvPr id="146" name="Shape 146"/>
          <p:cNvSpPr/>
          <p:nvPr/>
        </p:nvSpPr>
        <p:spPr>
          <a:xfrm>
            <a:off x="10270784" y="13070344"/>
            <a:ext cx="28759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457200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Build Feature Vector</a:t>
            </a:r>
          </a:p>
        </p:txBody>
      </p:sp>
      <p:sp>
        <p:nvSpPr>
          <p:cNvPr id="147" name="Shape 147"/>
          <p:cNvSpPr/>
          <p:nvPr/>
        </p:nvSpPr>
        <p:spPr>
          <a:xfrm>
            <a:off x="16050144" y="13070344"/>
            <a:ext cx="28759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457200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Feature Matching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4393244" y="11082770"/>
            <a:ext cx="3397667" cy="1862078"/>
            <a:chOff x="0" y="0"/>
            <a:chExt cx="3397666" cy="1862077"/>
          </a:xfrm>
        </p:grpSpPr>
        <p:sp>
          <p:nvSpPr>
            <p:cNvPr id="149" name="Shape 149"/>
            <p:cNvSpPr/>
            <p:nvPr/>
          </p:nvSpPr>
          <p:spPr>
            <a:xfrm>
              <a:off x="25400" y="25400"/>
              <a:ext cx="3346867" cy="1811278"/>
            </a:xfrm>
            <a:prstGeom prst="rect">
              <a:avLst/>
            </a:prstGeom>
            <a:solidFill>
              <a:srgbClr val="FF9300">
                <a:alpha val="20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b="1" cap="all" spc="36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Time Series</a:t>
              </a:r>
            </a:p>
            <a:p>
              <a:pPr defTabSz="457200">
                <a:defRPr b="1" cap="all" spc="36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(real values)</a:t>
              </a:r>
            </a:p>
          </p:txBody>
        </p:sp>
        <p:pic>
          <p:nvPicPr>
            <p:cNvPr id="148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97667" cy="1862078"/>
            </a:xfrm>
            <a:prstGeom prst="rect">
              <a:avLst/>
            </a:prstGeom>
            <a:effectLst/>
          </p:spPr>
        </p:pic>
      </p:grpSp>
      <p:sp>
        <p:nvSpPr>
          <p:cNvPr id="151" name="Shape 151"/>
          <p:cNvSpPr/>
          <p:nvPr/>
        </p:nvSpPr>
        <p:spPr>
          <a:xfrm>
            <a:off x="5695971" y="13070344"/>
            <a:ext cx="79221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457200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152" name="Shape 152"/>
          <p:cNvSpPr/>
          <p:nvPr/>
        </p:nvSpPr>
        <p:spPr>
          <a:xfrm flipV="1">
            <a:off x="15557355" y="11019211"/>
            <a:ext cx="1" cy="2571140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cap="all" spc="32" sz="1600">
                <a:solidFill>
                  <a:srgbClr val="5B5854"/>
                </a:solidFill>
                <a:latin typeface="Futura"/>
                <a:ea typeface="Futura"/>
                <a:cs typeface="Futura"/>
                <a:sym typeface="Futura"/>
              </a:defRPr>
            </a:pPr>
          </a:p>
        </p:txBody>
      </p:sp>
      <p:sp>
        <p:nvSpPr>
          <p:cNvPr id="153" name="Shape 153"/>
          <p:cNvSpPr/>
          <p:nvPr/>
        </p:nvSpPr>
        <p:spPr>
          <a:xfrm flipV="1">
            <a:off x="7860167" y="11019211"/>
            <a:ext cx="1" cy="2571140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cap="all" spc="32" sz="1600">
                <a:solidFill>
                  <a:srgbClr val="5B5854"/>
                </a:solidFill>
                <a:latin typeface="Futura"/>
                <a:ea typeface="Futura"/>
                <a:cs typeface="Futura"/>
                <a:sym typeface="Futura"/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7486820" y="13330694"/>
            <a:ext cx="1041004" cy="1"/>
          </a:xfrm>
          <a:prstGeom prst="line">
            <a:avLst/>
          </a:prstGeom>
          <a:ln w="50800">
            <a:solidFill>
              <a:srgbClr val="FF93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defRPr cap="all" spc="32" sz="1600">
                <a:solidFill>
                  <a:srgbClr val="5B5854"/>
                </a:solidFill>
                <a:latin typeface="Futura"/>
                <a:ea typeface="Futura"/>
                <a:cs typeface="Futura"/>
                <a:sym typeface="Futura"/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14895926" y="13330694"/>
            <a:ext cx="1041004" cy="1"/>
          </a:xfrm>
          <a:prstGeom prst="line">
            <a:avLst/>
          </a:prstGeom>
          <a:ln w="50800">
            <a:solidFill>
              <a:srgbClr val="FF93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defRPr cap="all" spc="32" sz="1600">
                <a:solidFill>
                  <a:srgbClr val="5B5854"/>
                </a:solidFill>
                <a:latin typeface="Futura"/>
                <a:ea typeface="Futura"/>
                <a:cs typeface="Futura"/>
                <a:sym typeface="Futura"/>
              </a:defRPr>
            </a:pPr>
          </a:p>
        </p:txBody>
      </p:sp>
      <p:grpSp>
        <p:nvGrpSpPr>
          <p:cNvPr id="158" name="Group 158"/>
          <p:cNvGrpSpPr/>
          <p:nvPr/>
        </p:nvGrpSpPr>
        <p:grpSpPr>
          <a:xfrm>
            <a:off x="7903724" y="11082943"/>
            <a:ext cx="4099121" cy="1954064"/>
            <a:chOff x="0" y="0"/>
            <a:chExt cx="4099119" cy="1954063"/>
          </a:xfrm>
        </p:grpSpPr>
        <p:sp>
          <p:nvSpPr>
            <p:cNvPr id="157" name="Shape 157"/>
            <p:cNvSpPr/>
            <p:nvPr/>
          </p:nvSpPr>
          <p:spPr>
            <a:xfrm>
              <a:off x="25400" y="25400"/>
              <a:ext cx="4048320" cy="1903264"/>
            </a:xfrm>
            <a:prstGeom prst="rect">
              <a:avLst/>
            </a:prstGeom>
            <a:solidFill>
              <a:srgbClr val="FF9300">
                <a:alpha val="20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b="1" cap="all" spc="39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Discrete Values (SFA)</a:t>
              </a:r>
            </a:p>
          </p:txBody>
        </p:sp>
        <p:pic>
          <p:nvPicPr>
            <p:cNvPr id="156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099120" cy="1954064"/>
            </a:xfrm>
            <a:prstGeom prst="rect">
              <a:avLst/>
            </a:prstGeom>
            <a:effectLst/>
          </p:spPr>
        </p:pic>
      </p:grpSp>
      <p:grpSp>
        <p:nvGrpSpPr>
          <p:cNvPr id="161" name="Group 161"/>
          <p:cNvGrpSpPr/>
          <p:nvPr/>
        </p:nvGrpSpPr>
        <p:grpSpPr>
          <a:xfrm>
            <a:off x="12115657" y="11082943"/>
            <a:ext cx="3372443" cy="1954064"/>
            <a:chOff x="0" y="0"/>
            <a:chExt cx="3372441" cy="1954063"/>
          </a:xfrm>
        </p:grpSpPr>
        <p:sp>
          <p:nvSpPr>
            <p:cNvPr id="160" name="Shape 160"/>
            <p:cNvSpPr/>
            <p:nvPr/>
          </p:nvSpPr>
          <p:spPr>
            <a:xfrm>
              <a:off x="25400" y="25400"/>
              <a:ext cx="3321642" cy="1903264"/>
            </a:xfrm>
            <a:prstGeom prst="rect">
              <a:avLst/>
            </a:prstGeom>
            <a:solidFill>
              <a:srgbClr val="FF9300">
                <a:alpha val="20000"/>
              </a:srgbClr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b="1" cap="all" spc="39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BAG-OF-PATTERNs</a:t>
              </a:r>
            </a:p>
          </p:txBody>
        </p:sp>
        <p:pic>
          <p:nvPicPr>
            <p:cNvPr id="159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372442" cy="1954064"/>
            </a:xfrm>
            <a:prstGeom prst="rect">
              <a:avLst/>
            </a:prstGeom>
            <a:effectLst/>
          </p:spPr>
        </p:pic>
      </p:grpSp>
      <p:grpSp>
        <p:nvGrpSpPr>
          <p:cNvPr id="164" name="Group 164"/>
          <p:cNvGrpSpPr/>
          <p:nvPr/>
        </p:nvGrpSpPr>
        <p:grpSpPr>
          <a:xfrm>
            <a:off x="12194675" y="11791291"/>
            <a:ext cx="1650313" cy="1153980"/>
            <a:chOff x="0" y="0"/>
            <a:chExt cx="1650311" cy="1153979"/>
          </a:xfrm>
        </p:grpSpPr>
        <p:sp>
          <p:nvSpPr>
            <p:cNvPr id="163" name="Shape 163"/>
            <p:cNvSpPr/>
            <p:nvPr/>
          </p:nvSpPr>
          <p:spPr>
            <a:xfrm>
              <a:off x="19050" y="19050"/>
              <a:ext cx="1612212" cy="111588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cap="all" spc="39" sz="2000">
                  <a:solidFill>
                    <a:srgbClr val="5B585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(</a:t>
              </a:r>
              <a:r>
                <a:rPr b="1">
                  <a:solidFill>
                    <a:srgbClr val="000000"/>
                  </a:solidFill>
                </a:rPr>
                <a:t>1,2)-grams</a:t>
              </a:r>
            </a:p>
          </p:txBody>
        </p:sp>
        <p:pic>
          <p:nvPicPr>
            <p:cNvPr id="162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1650312" cy="1153981"/>
            </a:xfrm>
            <a:prstGeom prst="rect">
              <a:avLst/>
            </a:prstGeom>
            <a:effectLst/>
          </p:spPr>
        </p:pic>
      </p:grpSp>
      <p:grpSp>
        <p:nvGrpSpPr>
          <p:cNvPr id="167" name="Group 167"/>
          <p:cNvGrpSpPr/>
          <p:nvPr/>
        </p:nvGrpSpPr>
        <p:grpSpPr>
          <a:xfrm>
            <a:off x="13895122" y="11791291"/>
            <a:ext cx="1515958" cy="1153980"/>
            <a:chOff x="0" y="0"/>
            <a:chExt cx="1515957" cy="1153979"/>
          </a:xfrm>
        </p:grpSpPr>
        <p:sp>
          <p:nvSpPr>
            <p:cNvPr id="166" name="Shape 166"/>
            <p:cNvSpPr/>
            <p:nvPr/>
          </p:nvSpPr>
          <p:spPr>
            <a:xfrm>
              <a:off x="19050" y="19050"/>
              <a:ext cx="1477858" cy="111588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defRPr cap="all" spc="39" sz="2000">
                  <a:solidFill>
                    <a:srgbClr val="5B585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solidFill>
                    <a:srgbClr val="000000"/>
                  </a:solidFill>
                </a:rPr>
                <a:t>CHI</a:t>
              </a:r>
              <a:r>
                <a:rPr b="1" baseline="31999">
                  <a:solidFill>
                    <a:srgbClr val="000000"/>
                  </a:solidFill>
                </a:rPr>
                <a:t>2</a:t>
              </a:r>
              <a:endParaRPr b="1">
                <a:solidFill>
                  <a:srgbClr val="000000"/>
                </a:solidFill>
              </a:endParaRPr>
            </a:p>
            <a:p>
              <a:pPr defTabSz="457200">
                <a:defRPr cap="all" spc="39" sz="2000">
                  <a:solidFill>
                    <a:srgbClr val="5B585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1">
                  <a:solidFill>
                    <a:srgbClr val="000000"/>
                  </a:solidFill>
                </a:rPr>
                <a:t>Test</a:t>
              </a:r>
            </a:p>
          </p:txBody>
        </p:sp>
        <p:pic>
          <p:nvPicPr>
            <p:cNvPr id="165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1515959" cy="1153980"/>
            </a:xfrm>
            <a:prstGeom prst="rect">
              <a:avLst/>
            </a:prstGeom>
            <a:effectLst/>
          </p:spPr>
        </p:pic>
      </p:grpSp>
      <p:grpSp>
        <p:nvGrpSpPr>
          <p:cNvPr id="170" name="Group 170"/>
          <p:cNvGrpSpPr/>
          <p:nvPr/>
        </p:nvGrpSpPr>
        <p:grpSpPr>
          <a:xfrm>
            <a:off x="8021021" y="11791291"/>
            <a:ext cx="1892751" cy="1153980"/>
            <a:chOff x="0" y="0"/>
            <a:chExt cx="1892750" cy="1153979"/>
          </a:xfrm>
        </p:grpSpPr>
        <p:sp>
          <p:nvSpPr>
            <p:cNvPr id="169" name="Shape 169"/>
            <p:cNvSpPr/>
            <p:nvPr/>
          </p:nvSpPr>
          <p:spPr>
            <a:xfrm>
              <a:off x="19050" y="19050"/>
              <a:ext cx="1854651" cy="111588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b="1" cap="all" spc="39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b="0">
                  <a:solidFill>
                    <a:srgbClr val="5B5854"/>
                  </a:solidFill>
                </a:defRPr>
              </a:pPr>
              <a:r>
                <a:rPr b="1">
                  <a:solidFill>
                    <a:srgbClr val="000000"/>
                  </a:solidFill>
                </a:rPr>
                <a:t>Fourier Transform</a:t>
              </a:r>
            </a:p>
          </p:txBody>
        </p:sp>
        <p:pic>
          <p:nvPicPr>
            <p:cNvPr id="168" name="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-1"/>
              <a:ext cx="1892752" cy="1153981"/>
            </a:xfrm>
            <a:prstGeom prst="rect">
              <a:avLst/>
            </a:prstGeom>
            <a:effectLst/>
          </p:spPr>
        </p:pic>
      </p:grpSp>
      <p:grpSp>
        <p:nvGrpSpPr>
          <p:cNvPr id="173" name="Group 173"/>
          <p:cNvGrpSpPr/>
          <p:nvPr/>
        </p:nvGrpSpPr>
        <p:grpSpPr>
          <a:xfrm>
            <a:off x="10061925" y="11791291"/>
            <a:ext cx="1790816" cy="1153980"/>
            <a:chOff x="0" y="0"/>
            <a:chExt cx="1790814" cy="1153979"/>
          </a:xfrm>
        </p:grpSpPr>
        <p:sp>
          <p:nvSpPr>
            <p:cNvPr id="172" name="Shape 172"/>
            <p:cNvSpPr/>
            <p:nvPr/>
          </p:nvSpPr>
          <p:spPr>
            <a:xfrm>
              <a:off x="19050" y="19050"/>
              <a:ext cx="1752715" cy="111588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57200">
                <a:defRPr b="1" cap="all" spc="39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b="0">
                  <a:solidFill>
                    <a:srgbClr val="5B5854"/>
                  </a:solidFill>
                </a:defRPr>
              </a:pPr>
              <a:r>
                <a:rPr b="1">
                  <a:solidFill>
                    <a:srgbClr val="000000"/>
                  </a:solidFill>
                </a:rPr>
                <a:t>DisCretizE</a:t>
              </a:r>
            </a:p>
          </p:txBody>
        </p:sp>
        <p:pic>
          <p:nvPicPr>
            <p:cNvPr id="171" name="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-1"/>
              <a:ext cx="1790815" cy="115398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boss_model_animation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1072464" y="267093"/>
            <a:ext cx="12940513" cy="12940514"/>
          </a:xfrm>
          <a:prstGeom prst="rect">
            <a:avLst/>
          </a:prstGeom>
        </p:spPr>
      </p:pic>
      <p:sp>
        <p:nvSpPr>
          <p:cNvPr id="176" name="Shape 176"/>
          <p:cNvSpPr/>
          <p:nvPr>
            <p:ph type="sldNum" sz="quarter" idx="2"/>
          </p:nvPr>
        </p:nvSpPr>
        <p:spPr>
          <a:xfrm>
            <a:off x="20465057" y="12965906"/>
            <a:ext cx="295276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Shape 177"/>
          <p:cNvSpPr/>
          <p:nvPr>
            <p:ph type="body" idx="4294967295"/>
          </p:nvPr>
        </p:nvSpPr>
        <p:spPr>
          <a:xfrm>
            <a:off x="133792" y="196652"/>
            <a:ext cx="10535776" cy="13184106"/>
          </a:xfrm>
          <a:prstGeom prst="rect">
            <a:avLst/>
          </a:prstGeom>
        </p:spPr>
        <p:txBody>
          <a:bodyPr anchor="t"/>
          <a:lstStyle/>
          <a:p>
            <a:pPr lvl="1">
              <a:spcBef>
                <a:spcPts val="4200"/>
              </a:spcBef>
            </a:pPr>
            <a:r>
              <a:t>The bag-of-patterns representation extracts subsequences from a time series for a subsequence length.</a:t>
            </a:r>
          </a:p>
          <a:p>
            <a:pPr lvl="1">
              <a:spcBef>
                <a:spcPts val="4200"/>
              </a:spcBef>
            </a:pPr>
            <a:r>
              <a:t>It then transforms each time series to a word.</a:t>
            </a:r>
          </a:p>
          <a:p>
            <a:pPr lvl="1">
              <a:spcBef>
                <a:spcPts val="4200"/>
              </a:spcBef>
            </a:pPr>
            <a:r>
              <a:t>And builds a histogram of word counts.</a:t>
            </a:r>
          </a:p>
          <a:p>
            <a:pPr lvl="1">
              <a:spcBef>
                <a:spcPts val="4200"/>
              </a:spcBef>
            </a:pPr>
            <a:r>
              <a:t>Make it multivariate by </a:t>
            </a:r>
            <a:r>
              <a:rPr i="1"/>
              <a:t>adding sensor-id</a:t>
            </a:r>
            <a:r>
              <a:t> to each word.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99999" fill="hold"/>
                                        <p:tgtEl>
                                          <p:spTgt spid="1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7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36968" y="1732947"/>
            <a:ext cx="11233480" cy="11240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Group 182"/>
          <p:cNvGrpSpPr/>
          <p:nvPr/>
        </p:nvGrpSpPr>
        <p:grpSpPr>
          <a:xfrm>
            <a:off x="1717029" y="568068"/>
            <a:ext cx="4024710" cy="981076"/>
            <a:chOff x="0" y="0"/>
            <a:chExt cx="4024709" cy="981075"/>
          </a:xfrm>
        </p:grpSpPr>
        <p:sp>
          <p:nvSpPr>
            <p:cNvPr id="181" name="Shape 181"/>
            <p:cNvSpPr/>
            <p:nvPr/>
          </p:nvSpPr>
          <p:spPr>
            <a:xfrm>
              <a:off x="31750" y="31750"/>
              <a:ext cx="3961210" cy="917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202020"/>
                  </a:solidFill>
                </a:defRPr>
              </a:lvl1pPr>
            </a:lstStyle>
            <a:p>
              <a:pPr/>
              <a:r>
                <a:t>raw sensor data</a:t>
              </a:r>
            </a:p>
          </p:txBody>
        </p:sp>
        <p:pic>
          <p:nvPicPr>
            <p:cNvPr id="180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4024711" cy="981076"/>
            </a:xfrm>
            <a:prstGeom prst="rect">
              <a:avLst/>
            </a:prstGeom>
            <a:effectLst/>
          </p:spPr>
        </p:pic>
      </p:grpSp>
      <p:sp>
        <p:nvSpPr>
          <p:cNvPr id="183" name="Shape 183"/>
          <p:cNvSpPr/>
          <p:nvPr>
            <p:ph type="sldNum" sz="quarter" idx="2"/>
          </p:nvPr>
        </p:nvSpPr>
        <p:spPr>
          <a:xfrm>
            <a:off x="20465057" y="12496006"/>
            <a:ext cx="295276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6" name="Group 186"/>
          <p:cNvGrpSpPr/>
          <p:nvPr/>
        </p:nvGrpSpPr>
        <p:grpSpPr>
          <a:xfrm>
            <a:off x="7131086" y="720468"/>
            <a:ext cx="4577384" cy="828676"/>
            <a:chOff x="0" y="0"/>
            <a:chExt cx="4577382" cy="828675"/>
          </a:xfrm>
        </p:grpSpPr>
        <p:sp>
          <p:nvSpPr>
            <p:cNvPr id="185" name="Shape 185"/>
            <p:cNvSpPr/>
            <p:nvPr/>
          </p:nvSpPr>
          <p:spPr>
            <a:xfrm>
              <a:off x="31750" y="31750"/>
              <a:ext cx="4513883" cy="765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400">
                  <a:solidFill>
                    <a:srgbClr val="202020"/>
                  </a:solidFill>
                </a:defRPr>
              </a:lvl1pPr>
            </a:lstStyle>
            <a:p>
              <a:pPr/>
              <a:r>
                <a:t>subsequence length 15</a:t>
              </a:r>
            </a:p>
          </p:txBody>
        </p:sp>
        <p:pic>
          <p:nvPicPr>
            <p:cNvPr id="184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577383" cy="828676"/>
            </a:xfrm>
            <a:prstGeom prst="rect">
              <a:avLst/>
            </a:prstGeom>
            <a:effectLst/>
          </p:spPr>
        </p:pic>
      </p:grpSp>
      <p:grpSp>
        <p:nvGrpSpPr>
          <p:cNvPr id="189" name="Group 189"/>
          <p:cNvGrpSpPr/>
          <p:nvPr/>
        </p:nvGrpSpPr>
        <p:grpSpPr>
          <a:xfrm>
            <a:off x="12727545" y="720468"/>
            <a:ext cx="4577384" cy="828676"/>
            <a:chOff x="0" y="0"/>
            <a:chExt cx="4577382" cy="828675"/>
          </a:xfrm>
        </p:grpSpPr>
        <p:sp>
          <p:nvSpPr>
            <p:cNvPr id="188" name="Shape 188"/>
            <p:cNvSpPr/>
            <p:nvPr/>
          </p:nvSpPr>
          <p:spPr>
            <a:xfrm>
              <a:off x="31750" y="31750"/>
              <a:ext cx="4513883" cy="765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400">
                  <a:solidFill>
                    <a:srgbClr val="202020"/>
                  </a:solidFill>
                </a:defRPr>
              </a:lvl1pPr>
            </a:lstStyle>
            <a:p>
              <a:pPr/>
              <a:r>
                <a:t>subsequence length 25</a:t>
              </a:r>
            </a:p>
          </p:txBody>
        </p:sp>
        <p:pic>
          <p:nvPicPr>
            <p:cNvPr id="187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577383" cy="828676"/>
            </a:xfrm>
            <a:prstGeom prst="rect">
              <a:avLst/>
            </a:prstGeom>
            <a:effectLst/>
          </p:spPr>
        </p:pic>
      </p:grpSp>
      <p:grpSp>
        <p:nvGrpSpPr>
          <p:cNvPr id="192" name="Group 192"/>
          <p:cNvGrpSpPr/>
          <p:nvPr/>
        </p:nvGrpSpPr>
        <p:grpSpPr>
          <a:xfrm>
            <a:off x="18324004" y="720468"/>
            <a:ext cx="4577383" cy="828676"/>
            <a:chOff x="0" y="0"/>
            <a:chExt cx="4577382" cy="828675"/>
          </a:xfrm>
        </p:grpSpPr>
        <p:sp>
          <p:nvSpPr>
            <p:cNvPr id="191" name="Shape 191"/>
            <p:cNvSpPr/>
            <p:nvPr/>
          </p:nvSpPr>
          <p:spPr>
            <a:xfrm>
              <a:off x="31750" y="31750"/>
              <a:ext cx="4513883" cy="765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400">
                  <a:solidFill>
                    <a:srgbClr val="202020"/>
                  </a:solidFill>
                </a:defRPr>
              </a:lvl1pPr>
            </a:lstStyle>
            <a:p>
              <a:pPr/>
              <a:r>
                <a:t>subsequence length 50</a:t>
              </a:r>
            </a:p>
          </p:txBody>
        </p:sp>
        <p:pic>
          <p:nvPicPr>
            <p:cNvPr id="190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577383" cy="828676"/>
            </a:xfrm>
            <a:prstGeom prst="rect">
              <a:avLst/>
            </a:prstGeom>
            <a:effectLst/>
          </p:spPr>
        </p:pic>
      </p:grpSp>
      <p:pic>
        <p:nvPicPr>
          <p:cNvPr id="193" name="model_mweasel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57854" y="1732947"/>
            <a:ext cx="11232910" cy="11240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1574" y="1732947"/>
            <a:ext cx="11225916" cy="11240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4" name="Group 204"/>
          <p:cNvGrpSpPr/>
          <p:nvPr/>
        </p:nvGrpSpPr>
        <p:grpSpPr>
          <a:xfrm>
            <a:off x="3646506" y="2667897"/>
            <a:ext cx="6093360" cy="7280573"/>
            <a:chOff x="-177799" y="-31750"/>
            <a:chExt cx="6093359" cy="7280572"/>
          </a:xfrm>
        </p:grpSpPr>
        <p:grpSp>
          <p:nvGrpSpPr>
            <p:cNvPr id="201" name="Group 201"/>
            <p:cNvGrpSpPr/>
            <p:nvPr/>
          </p:nvGrpSpPr>
          <p:grpSpPr>
            <a:xfrm>
              <a:off x="-177800" y="-31750"/>
              <a:ext cx="6093360" cy="7280573"/>
              <a:chOff x="-177799" y="-31750"/>
              <a:chExt cx="6093359" cy="7280572"/>
            </a:xfrm>
          </p:grpSpPr>
          <p:pic>
            <p:nvPicPr>
              <p:cNvPr id="195" name="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4582059" y="-31750"/>
                <a:ext cx="1333501" cy="1333500"/>
              </a:xfrm>
              <a:prstGeom prst="rect">
                <a:avLst/>
              </a:prstGeom>
              <a:effectLst/>
            </p:spPr>
          </p:pic>
          <p:grpSp>
            <p:nvGrpSpPr>
              <p:cNvPr id="199" name="Group 199"/>
              <p:cNvGrpSpPr/>
              <p:nvPr/>
            </p:nvGrpSpPr>
            <p:grpSpPr>
              <a:xfrm>
                <a:off x="-177800" y="4096"/>
                <a:ext cx="4231369" cy="7244727"/>
                <a:chOff x="0" y="0"/>
                <a:chExt cx="4231368" cy="7244726"/>
              </a:xfrm>
            </p:grpSpPr>
            <p:pic>
              <p:nvPicPr>
                <p:cNvPr id="198" name="pasted-image.pdf"/>
                <p:cNvPicPr>
                  <a:picLocks noChangeAspect="1"/>
                </p:cNvPicPr>
                <p:nvPr/>
              </p:nvPicPr>
              <p:blipFill>
                <a:blip r:embed="rId6">
                  <a:extLst/>
                </a:blip>
                <a:srcRect l="68408" t="0" r="21234" b="81885"/>
                <a:stretch>
                  <a:fillRect/>
                </a:stretch>
              </p:blipFill>
              <p:spPr>
                <a:xfrm>
                  <a:off x="177800" y="114300"/>
                  <a:ext cx="3875769" cy="6787527"/>
                </a:xfrm>
                <a:prstGeom prst="rect">
                  <a:avLst/>
                </a:prstGeom>
                <a:ln>
                  <a:noFill/>
                </a:ln>
                <a:effectLst/>
              </p:spPr>
            </p:pic>
            <p:pic>
              <p:nvPicPr>
                <p:cNvPr id="197" name="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0" y="-1"/>
                  <a:ext cx="4231369" cy="7244727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200" name="Shape 200"/>
              <p:cNvSpPr/>
              <p:nvPr/>
            </p:nvSpPr>
            <p:spPr>
              <a:xfrm flipH="1">
                <a:off x="3465123" y="1051044"/>
                <a:ext cx="1301360" cy="1294161"/>
              </a:xfrm>
              <a:prstGeom prst="line">
                <a:avLst/>
              </a:prstGeom>
              <a:noFill/>
              <a:ln w="101600" cap="flat">
                <a:solidFill>
                  <a:srgbClr val="202020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202020"/>
                    </a:solidFill>
                  </a:defRPr>
                </a:pPr>
              </a:p>
            </p:txBody>
          </p:sp>
        </p:grpSp>
        <p:pic>
          <p:nvPicPr>
            <p:cNvPr id="202" name="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78717" y="4311274"/>
              <a:ext cx="564618" cy="2244016"/>
            </a:xfrm>
            <a:prstGeom prst="rect">
              <a:avLst/>
            </a:prstGeom>
            <a:effectLst/>
          </p:spPr>
        </p:pic>
      </p:grpSp>
      <p:grpSp>
        <p:nvGrpSpPr>
          <p:cNvPr id="214" name="Group 214"/>
          <p:cNvGrpSpPr/>
          <p:nvPr/>
        </p:nvGrpSpPr>
        <p:grpSpPr>
          <a:xfrm>
            <a:off x="12309085" y="2880212"/>
            <a:ext cx="11193447" cy="7015777"/>
            <a:chOff x="-177800" y="511582"/>
            <a:chExt cx="11193445" cy="7015776"/>
          </a:xfrm>
        </p:grpSpPr>
        <p:grpSp>
          <p:nvGrpSpPr>
            <p:cNvPr id="211" name="Group 211"/>
            <p:cNvGrpSpPr/>
            <p:nvPr/>
          </p:nvGrpSpPr>
          <p:grpSpPr>
            <a:xfrm>
              <a:off x="-177801" y="511582"/>
              <a:ext cx="11193447" cy="7015778"/>
              <a:chOff x="-177800" y="511582"/>
              <a:chExt cx="11193445" cy="7015776"/>
            </a:xfrm>
          </p:grpSpPr>
          <p:pic>
            <p:nvPicPr>
              <p:cNvPr id="205" name="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9682145" y="5454650"/>
                <a:ext cx="1333501" cy="1333500"/>
              </a:xfrm>
              <a:prstGeom prst="rect">
                <a:avLst/>
              </a:prstGeom>
              <a:effectLst/>
            </p:spPr>
          </p:pic>
          <p:grpSp>
            <p:nvGrpSpPr>
              <p:cNvPr id="209" name="Group 209"/>
              <p:cNvGrpSpPr/>
              <p:nvPr/>
            </p:nvGrpSpPr>
            <p:grpSpPr>
              <a:xfrm>
                <a:off x="-177801" y="511582"/>
                <a:ext cx="5563528" cy="7015778"/>
                <a:chOff x="0" y="0"/>
                <a:chExt cx="5563526" cy="7015776"/>
              </a:xfrm>
            </p:grpSpPr>
            <p:pic>
              <p:nvPicPr>
                <p:cNvPr id="208" name="pasted-image.pdf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 l="85913" t="49065" r="0" b="28939"/>
                <a:stretch>
                  <a:fillRect/>
                </a:stretch>
              </p:blipFill>
              <p:spPr>
                <a:xfrm>
                  <a:off x="177800" y="114300"/>
                  <a:ext cx="4197847" cy="6558577"/>
                </a:xfrm>
                <a:prstGeom prst="rect">
                  <a:avLst/>
                </a:prstGeom>
                <a:ln>
                  <a:noFill/>
                </a:ln>
                <a:effectLst/>
              </p:spPr>
            </p:pic>
            <p:pic>
              <p:nvPicPr>
                <p:cNvPr id="207" name=""/>
                <p:cNvPicPr>
                  <a:picLocks noChangeAspect="0"/>
                </p:cNvPicPr>
                <p:nvPr/>
              </p:nvPicPr>
              <p:blipFill>
                <a:blip r:embed="rId10">
                  <a:extLst/>
                </a:blip>
                <a:stretch>
                  <a:fillRect/>
                </a:stretch>
              </p:blipFill>
              <p:spPr>
                <a:xfrm>
                  <a:off x="-1" y="-1"/>
                  <a:ext cx="5563528" cy="7015778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210" name="Shape 210"/>
              <p:cNvSpPr/>
              <p:nvPr/>
            </p:nvSpPr>
            <p:spPr>
              <a:xfrm flipH="1" flipV="1">
                <a:off x="3533407" y="4402064"/>
                <a:ext cx="6169720" cy="1558360"/>
              </a:xfrm>
              <a:prstGeom prst="line">
                <a:avLst/>
              </a:prstGeom>
              <a:noFill/>
              <a:ln w="101600" cap="flat">
                <a:solidFill>
                  <a:srgbClr val="202020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202020"/>
                    </a:solidFill>
                  </a:defRPr>
                </a:pPr>
              </a:p>
            </p:txBody>
          </p:sp>
        </p:grpSp>
        <p:pic>
          <p:nvPicPr>
            <p:cNvPr id="212" name="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589099" y="4224033"/>
              <a:ext cx="564617" cy="2244016"/>
            </a:xfrm>
            <a:prstGeom prst="rect">
              <a:avLst/>
            </a:prstGeom>
            <a:effectLst/>
          </p:spPr>
        </p:pic>
      </p:grpSp>
      <p:grpSp>
        <p:nvGrpSpPr>
          <p:cNvPr id="217" name="Group 217"/>
          <p:cNvGrpSpPr/>
          <p:nvPr/>
        </p:nvGrpSpPr>
        <p:grpSpPr>
          <a:xfrm>
            <a:off x="23588633" y="720468"/>
            <a:ext cx="714376" cy="828676"/>
            <a:chOff x="0" y="0"/>
            <a:chExt cx="714375" cy="828675"/>
          </a:xfrm>
        </p:grpSpPr>
        <p:sp>
          <p:nvSpPr>
            <p:cNvPr id="216" name="Shape 216"/>
            <p:cNvSpPr/>
            <p:nvPr/>
          </p:nvSpPr>
          <p:spPr>
            <a:xfrm>
              <a:off x="31750" y="31750"/>
              <a:ext cx="650875" cy="765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400">
                  <a:solidFill>
                    <a:srgbClr val="202020"/>
                  </a:solidFill>
                </a:defRPr>
              </a:lvl1pPr>
            </a:lstStyle>
            <a:p>
              <a:pPr/>
              <a:r>
                <a:t>…</a:t>
              </a:r>
            </a:p>
          </p:txBody>
        </p:sp>
        <p:pic>
          <p:nvPicPr>
            <p:cNvPr id="215" name="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1" y="0"/>
              <a:ext cx="714376" cy="828676"/>
            </a:xfrm>
            <a:prstGeom prst="rect">
              <a:avLst/>
            </a:prstGeom>
            <a:effectLst/>
          </p:spPr>
        </p:pic>
      </p:grpSp>
      <p:sp>
        <p:nvSpPr>
          <p:cNvPr id="218" name="Shape 218"/>
          <p:cNvSpPr/>
          <p:nvPr/>
        </p:nvSpPr>
        <p:spPr>
          <a:xfrm>
            <a:off x="5825534" y="9431093"/>
            <a:ext cx="10584202" cy="3292476"/>
          </a:xfrm>
          <a:prstGeom prst="rect">
            <a:avLst/>
          </a:prstGeom>
          <a:gradFill>
            <a:gsLst>
              <a:gs pos="0">
                <a:schemeClr val="accent1">
                  <a:hueOff val="109194"/>
                  <a:satOff val="-4874"/>
                  <a:lumOff val="12971"/>
                </a:schemeClr>
              </a:gs>
              <a:gs pos="100000">
                <a:schemeClr val="accent1">
                  <a:hueOff val="228644"/>
                  <a:lumOff val="-905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800">
                <a:solidFill>
                  <a:srgbClr val="FFFFFF"/>
                </a:solidFill>
              </a:defRPr>
            </a:pPr>
            <a:r>
              <a:t>For WEASEL a word contains: </a:t>
            </a:r>
          </a:p>
          <a:p>
            <a:pPr lvl="2" algn="l">
              <a:defRPr sz="4800">
                <a:solidFill>
                  <a:srgbClr val="FFFFFF"/>
                </a:solidFill>
              </a:defRPr>
            </a:pPr>
            <a:r>
              <a:t>sensor-id </a:t>
            </a:r>
          </a:p>
          <a:p>
            <a:pPr lvl="2" algn="l">
              <a:defRPr sz="4800">
                <a:solidFill>
                  <a:srgbClr val="FFFFFF"/>
                </a:solidFill>
              </a:defRPr>
            </a:pPr>
            <a:r>
              <a:t>+ window length </a:t>
            </a:r>
          </a:p>
          <a:p>
            <a:pPr lvl="2" algn="l">
              <a:defRPr sz="4800">
                <a:solidFill>
                  <a:srgbClr val="FFFFFF"/>
                </a:solidFill>
              </a:defRPr>
            </a:pPr>
            <a:r>
              <a:t>+ word (unigram or bigram)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2"/>
      <p:bldP build="whole" bldLvl="1" animBg="1" rev="0" advAuto="0" spid="204" grpId="3"/>
      <p:bldP build="whole" bldLvl="1" animBg="1" rev="0" advAuto="0" spid="2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Huge feature space!</a:t>
            </a:r>
          </a:p>
          <a:p>
            <a:pPr/>
            <a:r>
              <a:t>The Chi-Squared-test removes those words that have equal frequency across all gestures.</a:t>
            </a:r>
          </a:p>
          <a:p>
            <a:pPr/>
            <a:r>
              <a:t>The logistic regression classifier assigns </a:t>
            </a:r>
            <a:r>
              <a:rPr i="1"/>
              <a:t>high weights to important words, </a:t>
            </a:r>
            <a:r>
              <a:t>i.e., sensor ids, subsequence lengths and co-occurring words that are important to identify each gesture.</a:t>
            </a:r>
          </a:p>
        </p:txBody>
      </p:sp>
      <p:sp>
        <p:nvSpPr>
          <p:cNvPr id="221" name="Shape 221"/>
          <p:cNvSpPr/>
          <p:nvPr>
            <p:ph type="sldNum" sz="quarter" idx="2"/>
          </p:nvPr>
        </p:nvSpPr>
        <p:spPr>
          <a:xfrm>
            <a:off x="20465057" y="12965906"/>
            <a:ext cx="295276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Num" sz="quarter" idx="2"/>
          </p:nvPr>
        </p:nvSpPr>
        <p:spPr>
          <a:xfrm>
            <a:off x="20465057" y="12965906"/>
            <a:ext cx="295276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1216" y="273009"/>
            <a:ext cx="17961568" cy="12682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0439" y="6096829"/>
            <a:ext cx="16054686" cy="67919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body" idx="13"/>
          </p:nvPr>
        </p:nvSpPr>
        <p:spPr>
          <a:xfrm>
            <a:off x="4833937" y="5713015"/>
            <a:ext cx="14716126" cy="1539876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pPr/>
            <a:r>
              <a:t>Thank you!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xfrm>
            <a:off x="20465057" y="12965906"/>
            <a:ext cx="295276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