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sldIdLst>
    <p:sldId id="278" r:id="rId5"/>
    <p:sldId id="279" r:id="rId6"/>
    <p:sldId id="284" r:id="rId7"/>
    <p:sldId id="280" r:id="rId8"/>
    <p:sldId id="281" r:id="rId9"/>
    <p:sldId id="282" r:id="rId10"/>
    <p:sldId id="283" r:id="rId11"/>
    <p:sldId id="286" r:id="rId12"/>
    <p:sldId id="28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>
    <p:restoredLeft sz="11276" autoAdjust="0"/>
    <p:restoredTop sz="86430" autoAdjust="0"/>
  </p:normalViewPr>
  <p:slideViewPr>
    <p:cSldViewPr snapToGrid="0">
      <p:cViewPr varScale="1">
        <p:scale>
          <a:sx n="64" d="100"/>
          <a:sy n="64" d="100"/>
        </p:scale>
        <p:origin x="1224" y="5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A893AB-4F08-4F93-8D84-E355EC50154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AB1F5A8-10E9-4688-B8C4-E94C90C12203}" type="pres">
      <dgm:prSet presAssocID="{27A893AB-4F08-4F93-8D84-E355EC50154D}" presName="root" presStyleCnt="0">
        <dgm:presLayoutVars>
          <dgm:dir/>
          <dgm:resizeHandles val="exact"/>
        </dgm:presLayoutVars>
      </dgm:prSet>
      <dgm:spPr/>
    </dgm:pt>
  </dgm:ptLst>
  <dgm:cxnLst>
    <dgm:cxn modelId="{698826E8-B07C-4419-8263-EA36B1AC82AE}" type="presOf" srcId="{27A893AB-4F08-4F93-8D84-E355EC50154D}" destId="{3AB1F5A8-10E9-4688-B8C4-E94C90C12203}" srcOrd="0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7763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4462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8817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8590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1458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9362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6304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8.png"/><Relationship Id="rId11" Type="http://schemas.openxmlformats.org/officeDocument/2006/relationships/image" Target="../media/image16.png"/><Relationship Id="rId5" Type="http://schemas.openxmlformats.org/officeDocument/2006/relationships/image" Target="../media/image7.jpeg"/><Relationship Id="rId10" Type="http://schemas.openxmlformats.org/officeDocument/2006/relationships/image" Target="../media/image15.png"/><Relationship Id="rId4" Type="http://schemas.openxmlformats.org/officeDocument/2006/relationships/image" Target="../media/image1.jpe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0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hyperlink" Target="https://www.housingdata.gov.au/" TargetMode="External"/><Relationship Id="rId3" Type="http://schemas.openxmlformats.org/officeDocument/2006/relationships/notesSlide" Target="../notesSlides/notesSlide8.xml"/><Relationship Id="rId7" Type="http://schemas.openxmlformats.org/officeDocument/2006/relationships/diagramQuickStyle" Target="../diagrams/quickStyle1.xml"/><Relationship Id="rId12" Type="http://schemas.openxmlformats.org/officeDocument/2006/relationships/hyperlink" Target="https://www.abs.gov.au/statistics/economy/price-indexes-and-inflation/wage-price-index-australia/latest-release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6" Type="http://schemas.openxmlformats.org/officeDocument/2006/relationships/diagramLayout" Target="../diagrams/layout1.xml"/><Relationship Id="rId11" Type="http://schemas.openxmlformats.org/officeDocument/2006/relationships/hyperlink" Target="https://www.abs.gov.au/statistics/economy/price-indexes-and-inflation/consumer-price-index-australia/latest-release" TargetMode="External"/><Relationship Id="rId5" Type="http://schemas.openxmlformats.org/officeDocument/2006/relationships/diagramData" Target="../diagrams/data1.xml"/><Relationship Id="rId10" Type="http://schemas.openxmlformats.org/officeDocument/2006/relationships/hyperlink" Target="https://www.abs.gov.au/statistics/people/population/births-australia/2022" TargetMode="External"/><Relationship Id="rId4" Type="http://schemas.openxmlformats.org/officeDocument/2006/relationships/image" Target="../media/image1.jpeg"/><Relationship Id="rId9" Type="http://schemas.microsoft.com/office/2007/relationships/diagramDrawing" Target="../diagrams/drawing1.xml"/><Relationship Id="rId14" Type="http://schemas.openxmlformats.org/officeDocument/2006/relationships/hyperlink" Target="https://www.education.gov.au/higher-education-statistics/student-dat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Causes and Consequences of Australia’s Aging Population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2" y="4259691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Group 10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Topic Relevance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Countries with a birth rate below 2.1 trend towards a population decline  </a:t>
            </a:r>
          </a:p>
          <a:p>
            <a:r>
              <a:rPr lang="en-US" sz="2400" dirty="0"/>
              <a:t>97% of OECD countries have a birth rate below 2.1</a:t>
            </a:r>
          </a:p>
        </p:txBody>
      </p:sp>
      <p:pic>
        <p:nvPicPr>
          <p:cNvPr id="2052" name="Picture 4" descr="undefined">
            <a:extLst>
              <a:ext uri="{FF2B5EF4-FFF2-40B4-BE49-F238E27FC236}">
                <a16:creationId xmlns:a16="http://schemas.microsoft.com/office/drawing/2014/main" id="{99F7F382-5D5D-D7A4-0635-8AD9141F7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49" y="1357271"/>
            <a:ext cx="5583857" cy="37225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000" dirty="0"/>
              <a:t>The Problem with Declining Birth Rates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endParaRPr lang="en-US" sz="2400" dirty="0"/>
          </a:p>
          <a:p>
            <a:r>
              <a:rPr lang="en-US" sz="2000" dirty="0"/>
              <a:t>Aging Population</a:t>
            </a:r>
          </a:p>
          <a:p>
            <a:r>
              <a:rPr lang="en-US" sz="2000" dirty="0"/>
              <a:t>Shrinking Workforce</a:t>
            </a:r>
          </a:p>
          <a:p>
            <a:r>
              <a:rPr lang="en-US" sz="2000" dirty="0"/>
              <a:t>Regional Imbalances</a:t>
            </a:r>
          </a:p>
          <a:p>
            <a:r>
              <a:rPr lang="en-US" sz="2000" dirty="0"/>
              <a:t>Social Inequality</a:t>
            </a:r>
          </a:p>
          <a:p>
            <a:r>
              <a:rPr lang="en-US" sz="2000" dirty="0"/>
              <a:t>Stress on Healthcare System</a:t>
            </a:r>
          </a:p>
          <a:p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638FFE-15BA-848B-A315-07B9B1E334F7}"/>
              </a:ext>
            </a:extLst>
          </p:cNvPr>
          <p:cNvSpPr txBox="1"/>
          <p:nvPr/>
        </p:nvSpPr>
        <p:spPr>
          <a:xfrm>
            <a:off x="0" y="1879916"/>
            <a:ext cx="6396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u="sng" dirty="0">
                <a:solidFill>
                  <a:schemeClr val="bg1"/>
                </a:solidFill>
              </a:rPr>
              <a:t>Australia Birth Rate from 1934 - 2022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CE81D2-8161-B651-7993-BCB395EE33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55" y="2475345"/>
            <a:ext cx="5904045" cy="27593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64520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Key Stakeholders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endParaRPr lang="en-US" sz="2400" dirty="0"/>
          </a:p>
          <a:p>
            <a:r>
              <a:rPr lang="en-US" sz="2000" dirty="0"/>
              <a:t>Government Agencies</a:t>
            </a:r>
          </a:p>
          <a:p>
            <a:r>
              <a:rPr lang="en-US" sz="2000" dirty="0"/>
              <a:t>Policy Makers</a:t>
            </a:r>
          </a:p>
          <a:p>
            <a:r>
              <a:rPr lang="en-US" sz="2000" dirty="0"/>
              <a:t>Economist</a:t>
            </a:r>
          </a:p>
          <a:p>
            <a:r>
              <a:rPr lang="en-US" sz="2000" dirty="0"/>
              <a:t>Social Planners</a:t>
            </a:r>
          </a:p>
          <a:p>
            <a:r>
              <a:rPr lang="en-US" sz="2000" dirty="0"/>
              <a:t>People in Society</a:t>
            </a:r>
          </a:p>
          <a:p>
            <a:endParaRPr lang="en-US" sz="2400" dirty="0"/>
          </a:p>
        </p:txBody>
      </p:sp>
      <p:pic>
        <p:nvPicPr>
          <p:cNvPr id="1026" name="Picture 2" descr="World Population Day 2022: What is the history, significance and theme this  year?">
            <a:extLst>
              <a:ext uri="{FF2B5EF4-FFF2-40B4-BE49-F238E27FC236}">
                <a16:creationId xmlns:a16="http://schemas.microsoft.com/office/drawing/2014/main" id="{65E66453-37AF-D5BC-2142-0DE921A5D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00" y="2093976"/>
            <a:ext cx="5175355" cy="29111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8733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Areas to Analyze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r>
              <a:rPr lang="en-US" sz="2400" dirty="0"/>
              <a:t>Australia vs the World</a:t>
            </a:r>
          </a:p>
          <a:p>
            <a:r>
              <a:rPr lang="en-US" sz="2400" dirty="0"/>
              <a:t>Australian States</a:t>
            </a:r>
          </a:p>
          <a:p>
            <a:r>
              <a:rPr lang="en-US" sz="2400" dirty="0"/>
              <a:t>Major Cities</a:t>
            </a:r>
          </a:p>
          <a:p>
            <a:r>
              <a:rPr lang="en-US" sz="2400" dirty="0"/>
              <a:t>Urban vs Rural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8BCF90-00CD-B988-D4C4-E46721396D0D}"/>
              </a:ext>
            </a:extLst>
          </p:cNvPr>
          <p:cNvPicPr preferRelativeResize="0"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303254" y="330856"/>
            <a:ext cx="1800000" cy="18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3CE32E-9EFA-8060-CFC1-9438618D6D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69116" y="370055"/>
            <a:ext cx="1800000" cy="17216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4DF426-7183-2AFC-0011-B17B69720BED}"/>
              </a:ext>
            </a:extLst>
          </p:cNvPr>
          <p:cNvPicPr preferRelativeResize="0"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303254" y="2529000"/>
            <a:ext cx="1800000" cy="18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48BBD0-04A2-0F7C-6A0D-8C55E2232FA5}"/>
              </a:ext>
            </a:extLst>
          </p:cNvPr>
          <p:cNvPicPr preferRelativeResize="0"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3569116" y="2529000"/>
            <a:ext cx="1800000" cy="18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1994E9C-3B29-EFAC-9933-A26991A5992C}"/>
              </a:ext>
            </a:extLst>
          </p:cNvPr>
          <p:cNvPicPr preferRelativeResize="0"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303254" y="4766342"/>
            <a:ext cx="1800000" cy="18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9EF5B4F-12A6-2AAE-DE25-06EBCC089A7D}"/>
              </a:ext>
            </a:extLst>
          </p:cNvPr>
          <p:cNvPicPr preferRelativeResize="0">
            <a:picLocks/>
          </p:cNvPicPr>
          <p:nvPr/>
        </p:nvPicPr>
        <p:blipFill>
          <a:blip r:embed="rId12"/>
          <a:stretch>
            <a:fillRect/>
          </a:stretch>
        </p:blipFill>
        <p:spPr>
          <a:xfrm>
            <a:off x="3569116" y="4766342"/>
            <a:ext cx="1800000" cy="18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ADC55CB-D4A6-470D-DBE5-530BDBDCBDA7}"/>
              </a:ext>
            </a:extLst>
          </p:cNvPr>
          <p:cNvSpPr txBox="1"/>
          <p:nvPr/>
        </p:nvSpPr>
        <p:spPr>
          <a:xfrm>
            <a:off x="303254" y="2130856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u="sng" dirty="0">
                <a:solidFill>
                  <a:schemeClr val="bg1"/>
                </a:solidFill>
              </a:rPr>
              <a:t>ACT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C29014-BE90-F637-EC09-E26A71213394}"/>
              </a:ext>
            </a:extLst>
          </p:cNvPr>
          <p:cNvSpPr txBox="1"/>
          <p:nvPr/>
        </p:nvSpPr>
        <p:spPr>
          <a:xfrm>
            <a:off x="303254" y="434682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u="sng" dirty="0">
                <a:solidFill>
                  <a:schemeClr val="bg1"/>
                </a:solidFill>
              </a:rPr>
              <a:t>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1717E8-5202-5B77-66E2-BA65E15C1143}"/>
              </a:ext>
            </a:extLst>
          </p:cNvPr>
          <p:cNvSpPr txBox="1"/>
          <p:nvPr/>
        </p:nvSpPr>
        <p:spPr>
          <a:xfrm>
            <a:off x="3569116" y="210007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u="sng" dirty="0">
                <a:solidFill>
                  <a:schemeClr val="bg1"/>
                </a:solidFill>
              </a:rPr>
              <a:t>NSW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74D636-5061-D0EB-9605-B53C1BF8A310}"/>
              </a:ext>
            </a:extLst>
          </p:cNvPr>
          <p:cNvSpPr txBox="1"/>
          <p:nvPr/>
        </p:nvSpPr>
        <p:spPr>
          <a:xfrm>
            <a:off x="3569116" y="4335706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u="sng" dirty="0">
                <a:solidFill>
                  <a:schemeClr val="bg1"/>
                </a:solidFill>
              </a:rPr>
              <a:t>QLD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9198E2-4F8A-10FC-B64A-C6A3A24DB211}"/>
              </a:ext>
            </a:extLst>
          </p:cNvPr>
          <p:cNvSpPr txBox="1"/>
          <p:nvPr/>
        </p:nvSpPr>
        <p:spPr>
          <a:xfrm>
            <a:off x="303253" y="6566342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u="sng" dirty="0">
                <a:solidFill>
                  <a:schemeClr val="bg1"/>
                </a:solidFill>
              </a:rPr>
              <a:t>SA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04151C-21EC-1A19-C6CE-C0B5E31252A5}"/>
              </a:ext>
            </a:extLst>
          </p:cNvPr>
          <p:cNvSpPr txBox="1"/>
          <p:nvPr/>
        </p:nvSpPr>
        <p:spPr>
          <a:xfrm>
            <a:off x="3569116" y="6566342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u="sng" dirty="0">
                <a:solidFill>
                  <a:schemeClr val="bg1"/>
                </a:solidFill>
              </a:rPr>
              <a:t>TAS</a:t>
            </a:r>
          </a:p>
        </p:txBody>
      </p:sp>
    </p:spTree>
    <p:extLst>
      <p:ext uri="{BB962C8B-B14F-4D97-AF65-F5344CB8AC3E}">
        <p14:creationId xmlns:p14="http://schemas.microsoft.com/office/powerpoint/2010/main" val="1488333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Areas to Compare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2400" dirty="0"/>
              <a:t>CPI and Wage Index</a:t>
            </a:r>
          </a:p>
          <a:p>
            <a:r>
              <a:rPr lang="en-US" sz="2400" dirty="0"/>
              <a:t>Real Estate</a:t>
            </a:r>
          </a:p>
          <a:p>
            <a:r>
              <a:rPr lang="en-US" sz="2400" dirty="0"/>
              <a:t>Unemployment Rate</a:t>
            </a:r>
          </a:p>
          <a:p>
            <a:r>
              <a:rPr lang="en-US" sz="2400" dirty="0"/>
              <a:t>ASX</a:t>
            </a:r>
          </a:p>
          <a:p>
            <a:r>
              <a:rPr lang="en-US" sz="2400" dirty="0"/>
              <a:t>Global Temperatures</a:t>
            </a:r>
          </a:p>
          <a:p>
            <a:r>
              <a:rPr lang="en-US" sz="2400" dirty="0"/>
              <a:t>Marriage Statistics</a:t>
            </a:r>
          </a:p>
          <a:p>
            <a:r>
              <a:rPr lang="en-US" sz="2400" dirty="0"/>
              <a:t>Education Enrollment</a:t>
            </a:r>
          </a:p>
          <a:p>
            <a:r>
              <a:rPr lang="en-US" sz="2400" dirty="0"/>
              <a:t>Life Expectancy</a:t>
            </a:r>
          </a:p>
          <a:p>
            <a:r>
              <a:rPr lang="en-US" sz="2400" dirty="0"/>
              <a:t>Covid-19</a:t>
            </a:r>
          </a:p>
          <a:p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E1A99F-BAE6-AE3C-34E9-8CD5F211CB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6929" y="1732449"/>
            <a:ext cx="5484898" cy="34864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93376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000" dirty="0"/>
              <a:t>Possible Data Science Techniques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r>
              <a:rPr lang="en-US" sz="2400" dirty="0"/>
              <a:t>EDA</a:t>
            </a:r>
          </a:p>
          <a:p>
            <a:r>
              <a:rPr lang="en-US" sz="2400" dirty="0"/>
              <a:t>Correlation analysis</a:t>
            </a:r>
          </a:p>
          <a:p>
            <a:r>
              <a:rPr lang="en-US" sz="2400" dirty="0"/>
              <a:t>PCA</a:t>
            </a:r>
          </a:p>
          <a:p>
            <a:r>
              <a:rPr lang="en-US" sz="2400" dirty="0"/>
              <a:t>Clustering</a:t>
            </a:r>
          </a:p>
          <a:p>
            <a:r>
              <a:rPr lang="en-US" sz="2400" dirty="0"/>
              <a:t>Multi Linear Regression </a:t>
            </a:r>
          </a:p>
          <a:p>
            <a:endParaRPr lang="en-US" sz="2400" dirty="0"/>
          </a:p>
        </p:txBody>
      </p:sp>
      <p:pic>
        <p:nvPicPr>
          <p:cNvPr id="3074" name="Picture 2" descr="Principal Component Analysis (PCA): A Practical Guide | by İlyurek Kılıç |  Medium">
            <a:extLst>
              <a:ext uri="{FF2B5EF4-FFF2-40B4-BE49-F238E27FC236}">
                <a16:creationId xmlns:a16="http://schemas.microsoft.com/office/drawing/2014/main" id="{C6EC24AC-67B3-5F27-AA88-2F4B76C50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28" y="1309687"/>
            <a:ext cx="5676900" cy="42386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3595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Problems to Solve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endParaRPr lang="en-US" sz="2400" dirty="0"/>
          </a:p>
          <a:p>
            <a:r>
              <a:rPr lang="en-US" sz="2000" dirty="0"/>
              <a:t>Identify key factors to aging population</a:t>
            </a:r>
          </a:p>
          <a:p>
            <a:r>
              <a:rPr lang="en-US" sz="2000" dirty="0"/>
              <a:t>Analyze economic impacts of aging population</a:t>
            </a:r>
          </a:p>
          <a:p>
            <a:r>
              <a:rPr lang="en-US" sz="2000" dirty="0"/>
              <a:t>Predict Australia’s population trend in the next 50 years</a:t>
            </a:r>
          </a:p>
          <a:p>
            <a:r>
              <a:rPr lang="en-US" sz="2000" dirty="0"/>
              <a:t>Provide insights to stakeholders</a:t>
            </a:r>
          </a:p>
          <a:p>
            <a:endParaRPr lang="en-US" sz="2400" dirty="0"/>
          </a:p>
        </p:txBody>
      </p:sp>
      <p:pic>
        <p:nvPicPr>
          <p:cNvPr id="4098" name="Picture 2" descr="Punctuation of Life: Question Mark | by Christal Luster | Medium">
            <a:extLst>
              <a:ext uri="{FF2B5EF4-FFF2-40B4-BE49-F238E27FC236}">
                <a16:creationId xmlns:a16="http://schemas.microsoft.com/office/drawing/2014/main" id="{7EE092E3-DA10-D3CD-E7B4-ABECBE5DB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855" y="1446357"/>
            <a:ext cx="4155046" cy="41416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550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E3A1B94-9830-09EB-BF37-AA86FAA4D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AU" dirty="0"/>
              <a:t>Data Sources</a:t>
            </a:r>
          </a:p>
        </p:txBody>
      </p:sp>
      <p:graphicFrame>
        <p:nvGraphicFramePr>
          <p:cNvPr id="3090" name="Content Placeholder 2">
            <a:extLst>
              <a:ext uri="{FF2B5EF4-FFF2-40B4-BE49-F238E27FC236}">
                <a16:creationId xmlns:a16="http://schemas.microsoft.com/office/drawing/2014/main" id="{4168AC76-743E-2EDD-C949-B9C0D0595E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8939716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E7711D4-3FF5-BE6B-5722-326C42F68430}"/>
              </a:ext>
            </a:extLst>
          </p:cNvPr>
          <p:cNvSpPr txBox="1"/>
          <p:nvPr/>
        </p:nvSpPr>
        <p:spPr>
          <a:xfrm>
            <a:off x="434109" y="1866900"/>
            <a:ext cx="109912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ABS</a:t>
            </a:r>
            <a:r>
              <a:rPr lang="en-US" dirty="0"/>
              <a:t> – </a:t>
            </a:r>
            <a:r>
              <a:rPr lang="en-AU" dirty="0"/>
              <a:t>Population: </a:t>
            </a:r>
            <a:r>
              <a:rPr lang="en-US" dirty="0">
                <a:hlinkClick r:id="rId10"/>
              </a:rPr>
              <a:t>Births, Australia, 2022 | Australian Bureau of Statistics (abs.gov.au)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ABS – CPI: </a:t>
            </a:r>
            <a:r>
              <a:rPr lang="en-US" dirty="0">
                <a:hlinkClick r:id="rId11"/>
              </a:rPr>
              <a:t>Consumer Price Index, Australia, June Quarter 2024 | Australian Bureau of Statistics (abs.gov.au)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ABS – WPI: </a:t>
            </a:r>
            <a:r>
              <a:rPr lang="en-US" dirty="0">
                <a:hlinkClick r:id="rId12"/>
              </a:rPr>
              <a:t>Wage Price Index, Australia, June 2024 | Australian Bureau of Statistics (abs.gov.au)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Real Estate: </a:t>
            </a:r>
            <a:r>
              <a:rPr lang="en-US" dirty="0">
                <a:hlinkClick r:id="rId13"/>
              </a:rPr>
              <a:t>AIHW Housing Data Dashboard | Housing data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Student enrollment: </a:t>
            </a:r>
            <a:r>
              <a:rPr lang="en-US" dirty="0">
                <a:hlinkClick r:id="rId14"/>
              </a:rPr>
              <a:t>Student Data - Department of Education, Australian Government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315307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3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4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5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6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7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8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9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{408CC090-854C-49FA-AAB8-866E787FC8F3}tf55705232_win32</Template>
  <TotalTime>1385</TotalTime>
  <Words>256</Words>
  <Application>Microsoft Office PowerPoint</Application>
  <PresentationFormat>Widescreen</PresentationFormat>
  <Paragraphs>68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Goudy Old Style</vt:lpstr>
      <vt:lpstr>Wingdings 2</vt:lpstr>
      <vt:lpstr>SlateVTI</vt:lpstr>
      <vt:lpstr>Causes and Consequences of Australia’s Aging Population </vt:lpstr>
      <vt:lpstr>Topic Relevance </vt:lpstr>
      <vt:lpstr>The Problem with Declining Birth Rates </vt:lpstr>
      <vt:lpstr>Key Stakeholders</vt:lpstr>
      <vt:lpstr>Areas to Analyze</vt:lpstr>
      <vt:lpstr>Areas to Compare</vt:lpstr>
      <vt:lpstr>Possible Data Science Techniques</vt:lpstr>
      <vt:lpstr>Problems to Solve</vt:lpstr>
      <vt:lpstr>Data 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Martin</dc:creator>
  <cp:lastModifiedBy>Andrew Martin</cp:lastModifiedBy>
  <cp:revision>3</cp:revision>
  <dcterms:created xsi:type="dcterms:W3CDTF">2024-08-27T10:15:37Z</dcterms:created>
  <dcterms:modified xsi:type="dcterms:W3CDTF">2024-08-28T09:20:40Z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