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6" r:id="rId2"/>
    <p:sldId id="304" r:id="rId3"/>
    <p:sldId id="322" r:id="rId4"/>
    <p:sldId id="306" r:id="rId5"/>
    <p:sldId id="324" r:id="rId6"/>
    <p:sldId id="328" r:id="rId7"/>
    <p:sldId id="327" r:id="rId8"/>
    <p:sldId id="329" r:id="rId9"/>
    <p:sldId id="335" r:id="rId10"/>
    <p:sldId id="342" r:id="rId11"/>
    <p:sldId id="325" r:id="rId12"/>
    <p:sldId id="326" r:id="rId13"/>
    <p:sldId id="330" r:id="rId14"/>
    <p:sldId id="337" r:id="rId15"/>
    <p:sldId id="336" r:id="rId16"/>
    <p:sldId id="340" r:id="rId17"/>
    <p:sldId id="339" r:id="rId18"/>
    <p:sldId id="341" r:id="rId19"/>
    <p:sldId id="343" r:id="rId20"/>
    <p:sldId id="345" r:id="rId21"/>
    <p:sldId id="333" r:id="rId22"/>
    <p:sldId id="344" r:id="rId23"/>
    <p:sldId id="338" r:id="rId24"/>
    <p:sldId id="334" r:id="rId25"/>
    <p:sldId id="323" r:id="rId2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77007" autoAdjust="0"/>
  </p:normalViewPr>
  <p:slideViewPr>
    <p:cSldViewPr snapToGrid="0" snapToObjects="1">
      <p:cViewPr varScale="1">
        <p:scale>
          <a:sx n="123" d="100"/>
          <a:sy n="123" d="100"/>
        </p:scale>
        <p:origin x="2264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26.11.21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26.11.21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28" y="2652118"/>
            <a:ext cx="5518547" cy="5960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0" algn="ctr">
              <a:spcBef>
                <a:spcPts val="0"/>
              </a:spcBef>
              <a:buSzTx/>
              <a:buNone/>
              <a:defRPr sz="1650"/>
            </a:lvl2pPr>
            <a:lvl3pPr marL="0" indent="0" algn="ctr">
              <a:spcBef>
                <a:spcPts val="0"/>
              </a:spcBef>
              <a:buSzTx/>
              <a:buNone/>
              <a:defRPr sz="1650"/>
            </a:lvl3pPr>
            <a:lvl4pPr marL="0" indent="0" algn="ctr">
              <a:spcBef>
                <a:spcPts val="0"/>
              </a:spcBef>
              <a:buSzTx/>
              <a:buNone/>
              <a:defRPr sz="1650"/>
            </a:lvl4pPr>
            <a:lvl5pPr marL="0" indent="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374690" y="4878959"/>
            <a:ext cx="387927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4572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  <p:sldLayoutId id="2147483682" r:id="rId24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isjpJ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tto-group-solution-provider.gitlab.io/trixx/trix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osp.de" TargetMode="External"/><Relationship Id="rId4" Type="http://schemas.openxmlformats.org/officeDocument/2006/relationships/hyperlink" Target="https://otto-group-solution-provider.gitlab.io/trixx/trixx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B75C3A-905B-4845-A869-1A26AF40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Shape 119">
            <a:extLst>
              <a:ext uri="{FF2B5EF4-FFF2-40B4-BE49-F238E27FC236}">
                <a16:creationId xmlns:a16="http://schemas.microsoft.com/office/drawing/2014/main" id="{CCAF4C5B-DAF4-9648-9623-34546EDCD1C8}"/>
              </a:ext>
            </a:extLst>
          </p:cNvPr>
          <p:cNvSpPr txBox="1">
            <a:spLocks/>
          </p:cNvSpPr>
          <p:nvPr/>
        </p:nvSpPr>
        <p:spPr>
          <a:xfrm>
            <a:off x="544452" y="2540927"/>
            <a:ext cx="5395485" cy="10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TriXX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7C4B1164-C570-7242-9C6E-37EC3ED1E6A8}"/>
              </a:ext>
            </a:extLst>
          </p:cNvPr>
          <p:cNvSpPr/>
          <p:nvPr/>
        </p:nvSpPr>
        <p:spPr>
          <a:xfrm>
            <a:off x="544452" y="2359988"/>
            <a:ext cx="1491995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Peter Ramm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4" name="Shape 121">
            <a:extLst>
              <a:ext uri="{FF2B5EF4-FFF2-40B4-BE49-F238E27FC236}">
                <a16:creationId xmlns:a16="http://schemas.microsoft.com/office/drawing/2014/main" id="{E2C790FD-7575-8948-BB0C-D519C412339B}"/>
              </a:ext>
            </a:extLst>
          </p:cNvPr>
          <p:cNvSpPr/>
          <p:nvPr/>
        </p:nvSpPr>
        <p:spPr>
          <a:xfrm>
            <a:off x="544452" y="3787146"/>
            <a:ext cx="4515921" cy="97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Leichtgewichtiges Tool für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Change Data Capture aus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Oracle Datenbanken nach Kafka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möglich, z.B. Konfiguration aus RCS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Keys: Kein Key, Primary Key der Quell-Tabelle fester Wert oder Transaction-ID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von TriXX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TriXX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durch TriXX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Betrieb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z.B. Anzahl 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Als weitere Schritte im </a:t>
            </a:r>
            <a:r>
              <a:rPr lang="de-DE" b="1">
                <a:latin typeface="+mn-lt"/>
                <a:ea typeface="Calibri" charset="0"/>
                <a:cs typeface="Calibri" charset="0"/>
              </a:rPr>
              <a:t>Projekt sind vorgesehen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</a:t>
            </a:r>
            <a:r>
              <a:rPr lang="de-DE" dirty="0" err="1">
                <a:latin typeface="+mn-lt"/>
              </a:rPr>
              <a:t>Schnittestellen</a:t>
            </a:r>
            <a:r>
              <a:rPr lang="de-DE" dirty="0">
                <a:latin typeface="+mn-lt"/>
              </a:rPr>
              <a:t>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1" y="4093207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vs. Bereitstellen als Open Source?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Etablieren als auch außerhalb des Otto-Kosmos verfügbares Produkt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87BF164-FB3A-BE42-8E90-43E9C4F18EB9}"/>
              </a:ext>
            </a:extLst>
          </p:cNvPr>
          <p:cNvSpPr txBox="1">
            <a:spLocks/>
          </p:cNvSpPr>
          <p:nvPr/>
        </p:nvSpPr>
        <p:spPr>
          <a:xfrm>
            <a:off x="222762" y="3473832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Sichern langfristiger Finanzierung des Projektaufwandes (Wartungs-/Supportverträge, Lizenzen)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 </a:t>
            </a:r>
            <a:r>
              <a:rPr lang="de-DE" dirty="0">
                <a:hlinkClick r:id="rId2"/>
              </a:rPr>
              <a:t>https://bit.ly/3isjpJO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722082" cy="789575"/>
          </a:xfrm>
        </p:spPr>
        <p:txBody>
          <a:bodyPr/>
          <a:lstStyle/>
          <a:p>
            <a:pPr algn="ctr"/>
            <a:r>
              <a:rPr lang="de-DE" dirty="0"/>
              <a:t>Vielen Dank für Ihr Interesse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000" dirty="0"/>
              <a:t>							</a:t>
            </a:r>
            <a:br>
              <a:rPr lang="de-DE" sz="2000" dirty="0"/>
            </a:br>
            <a:r>
              <a:rPr lang="de-DE" sz="2000" dirty="0"/>
              <a:t>TriXX-Dokumentation: 	 </a:t>
            </a:r>
            <a:br>
              <a:rPr lang="de-DE" sz="2000" dirty="0"/>
            </a:br>
            <a:r>
              <a:rPr lang="de-DE" sz="2000" dirty="0">
                <a:hlinkClick r:id="rId3"/>
              </a:rPr>
              <a:t>https://otto-group-solution-provider.gitlab.io/trixx/trixx.html</a:t>
            </a:r>
            <a:br>
              <a:rPr lang="de-DE" sz="2000" dirty="0"/>
            </a:br>
            <a:r>
              <a:rPr lang="de-DE" sz="2000" dirty="0">
                <a:hlinkClick r:id="rId4"/>
              </a:rPr>
              <a:t>https://otto-group-solution-provider.gitlab.io/trixx/trixx.pdf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5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einem konkreten Anwendungsfall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21704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6"/>
            <a:ext cx="8623725" cy="2021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Evtl. Synchronisation von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Deployments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notwendig </a:t>
            </a:r>
            <a:br>
              <a:rPr lang="de-DE" dirty="0">
                <a:latin typeface="+mn-lt"/>
                <a:ea typeface="Calibri" charset="0"/>
                <a:cs typeface="Calibri" charset="0"/>
              </a:rPr>
            </a:br>
            <a:r>
              <a:rPr lang="de-DE" dirty="0">
                <a:latin typeface="+mn-lt"/>
                <a:ea typeface="Calibri" charset="0"/>
                <a:cs typeface="Calibri" charset="0"/>
              </a:rPr>
              <a:t>z.B. Drop einer überwachten Spalte führt zu invalidem Trigger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5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2230</Words>
  <Application>Microsoft Macintosh PowerPoint</Application>
  <PresentationFormat>Bildschirmpräsentation (16:9)</PresentationFormat>
  <Paragraphs>323</Paragraphs>
  <Slides>25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PowerPoint-Präsentation</vt:lpstr>
      <vt:lpstr>Otto Group Solution Provider (OSP) GmbH</vt:lpstr>
      <vt:lpstr>zur Person</vt:lpstr>
      <vt:lpstr>Aufgabenstellung</vt:lpstr>
      <vt:lpstr>Motivation aus einem konkreten Anwendungsfall</vt:lpstr>
      <vt:lpstr>Lösungsansatz</vt:lpstr>
      <vt:lpstr>Abgrenzung zu etablierten CDC-Lösungen</vt:lpstr>
      <vt:lpstr>Pro und Contra des Lösungsansatzes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Demo</vt:lpstr>
      <vt:lpstr>Vielen Dank für Ihr Interesse           TriXX-Dokumentation:    https://otto-group-solution-provider.gitlab.io/trixx/trixx.html https://otto-group-solution-provider.gitlab.io/trixx/trixx.pdf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Peter Ramm</cp:lastModifiedBy>
  <cp:revision>686</cp:revision>
  <cp:lastPrinted>2019-08-29T15:14:27Z</cp:lastPrinted>
  <dcterms:created xsi:type="dcterms:W3CDTF">2015-09-15T07:12:16Z</dcterms:created>
  <dcterms:modified xsi:type="dcterms:W3CDTF">2021-11-26T20:43:31Z</dcterms:modified>
  <cp:category/>
</cp:coreProperties>
</file>