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43" r:id="rId18"/>
    <p:sldId id="345" r:id="rId19"/>
    <p:sldId id="333" r:id="rId20"/>
    <p:sldId id="344" r:id="rId21"/>
    <p:sldId id="338" r:id="rId22"/>
    <p:sldId id="327" r:id="rId23"/>
    <p:sldId id="329" r:id="rId24"/>
    <p:sldId id="334" r:id="rId25"/>
    <p:sldId id="323" r:id="rId26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3" autoAdjust="0"/>
    <p:restoredTop sz="77035" autoAdjust="0"/>
  </p:normalViewPr>
  <p:slideViewPr>
    <p:cSldViewPr snapToGrid="0" snapToObjects="1">
      <p:cViewPr varScale="1">
        <p:scale>
          <a:sx n="147" d="100"/>
          <a:sy n="147" d="100"/>
        </p:scale>
        <p:origin x="1592" y="192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23.06.21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23.06.21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39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isjpJO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jF1XP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Juni 2021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5" y="922037"/>
            <a:ext cx="8623725" cy="42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81C94FCB-C308-7445-BF3E-DC57138EA21B}"/>
              </a:ext>
            </a:extLst>
          </p:cNvPr>
          <p:cNvSpPr txBox="1">
            <a:spLocks/>
          </p:cNvSpPr>
          <p:nvPr/>
        </p:nvSpPr>
        <p:spPr>
          <a:xfrm>
            <a:off x="260135" y="1425667"/>
            <a:ext cx="8623725" cy="1015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</a:t>
            </a:r>
          </a:p>
          <a:p>
            <a:pPr marL="536575" lvl="1" indent="-177800"/>
            <a:r>
              <a:rPr lang="de-DE" dirty="0">
                <a:latin typeface="+mn-lt"/>
              </a:rPr>
              <a:t>Limitierung auf max. 1000 im Session-Memory gepufferter JSON-Records</a:t>
            </a:r>
          </a:p>
          <a:p>
            <a:pPr marL="536575" lvl="1" indent="-177800"/>
            <a:r>
              <a:rPr lang="de-DE" dirty="0">
                <a:latin typeface="+mn-lt"/>
              </a:rPr>
              <a:t>Bulk-Operation für Insert in Puffer-Tabelle EVENT_LOGS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BD62EB45-FC1E-AE4A-98AC-BEB0FED44738}"/>
              </a:ext>
            </a:extLst>
          </p:cNvPr>
          <p:cNvSpPr txBox="1">
            <a:spLocks/>
          </p:cNvSpPr>
          <p:nvPr/>
        </p:nvSpPr>
        <p:spPr>
          <a:xfrm>
            <a:off x="260135" y="2516309"/>
            <a:ext cx="8623725" cy="1352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E9D8ECDE-09D8-9943-B467-33B891641AA4}"/>
              </a:ext>
            </a:extLst>
          </p:cNvPr>
          <p:cNvSpPr txBox="1">
            <a:spLocks/>
          </p:cNvSpPr>
          <p:nvPr/>
        </p:nvSpPr>
        <p:spPr>
          <a:xfrm>
            <a:off x="260136" y="3947331"/>
            <a:ext cx="8623725" cy="10801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394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endParaRPr lang="de-DE" sz="200" dirty="0">
              <a:latin typeface="Courier" pitchFamily="2" charset="0"/>
            </a:endParaRP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100" dirty="0">
                <a:latin typeface="Courier" pitchFamily="2" charset="0"/>
              </a:rPr>
              <a:t>… /* Deklariere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PROCEDURE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Memory-Collection </a:t>
            </a:r>
            <a:r>
              <a:rPr lang="de-DE" sz="1100" dirty="0" err="1">
                <a:latin typeface="Courier" pitchFamily="2" charset="0"/>
              </a:rPr>
              <a:t>payload_tab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Event_Log-table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BEFORE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payload_tab.DELETE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remove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possible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fragments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previous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transactions</a:t>
            </a:r>
            <a:r>
              <a:rPr lang="de-DE" sz="1100" dirty="0">
                <a:latin typeface="Courier" pitchFamily="2" charset="0"/>
              </a:rPr>
              <a:t>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BEFORE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EACH ROW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… /* Schreibe JSON-</a:t>
            </a:r>
            <a:r>
              <a:rPr lang="de-DE" sz="1100" dirty="0" err="1">
                <a:latin typeface="Courier" pitchFamily="2" charset="0"/>
              </a:rPr>
              <a:t>Record</a:t>
            </a:r>
            <a:r>
              <a:rPr lang="de-DE" sz="1100" dirty="0">
                <a:latin typeface="Courier" pitchFamily="2" charset="0"/>
              </a:rPr>
              <a:t> in Memory-Collection,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wenn &gt; 1000 Records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EACH ROW;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AFTER STATEMENT IS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BEGIN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; /* </a:t>
            </a:r>
            <a:r>
              <a:rPr lang="de-DE" sz="1100" dirty="0" err="1">
                <a:latin typeface="Courier" pitchFamily="2" charset="0"/>
              </a:rPr>
              <a:t>Flush</a:t>
            </a:r>
            <a:r>
              <a:rPr lang="de-DE" sz="1100" dirty="0">
                <a:latin typeface="Courier" pitchFamily="2" charset="0"/>
              </a:rPr>
              <a:t> Collection in Table */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AFTER STATEMENT;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3" y="1185505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E5BCC52A-AACD-4C40-B8A4-E40563AC7A6B}"/>
              </a:ext>
            </a:extLst>
          </p:cNvPr>
          <p:cNvSpPr txBox="1">
            <a:spLocks/>
          </p:cNvSpPr>
          <p:nvPr/>
        </p:nvSpPr>
        <p:spPr>
          <a:xfrm>
            <a:off x="222762" y="1981081"/>
            <a:ext cx="8623725" cy="453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0BDF1B9-8B03-B14A-8BAB-19EC9A63D9A9}"/>
              </a:ext>
            </a:extLst>
          </p:cNvPr>
          <p:cNvSpPr txBox="1">
            <a:spLocks/>
          </p:cNvSpPr>
          <p:nvPr/>
        </p:nvSpPr>
        <p:spPr>
          <a:xfrm>
            <a:off x="222761" y="2776657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DCA6868-F5B0-6D49-BA75-6B502A327E70}"/>
              </a:ext>
            </a:extLst>
          </p:cNvPr>
          <p:cNvSpPr txBox="1">
            <a:spLocks/>
          </p:cNvSpPr>
          <p:nvPr/>
        </p:nvSpPr>
        <p:spPr>
          <a:xfrm>
            <a:off x="222760" y="3875408"/>
            <a:ext cx="8623725" cy="756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1" y="907364"/>
            <a:ext cx="8623725" cy="591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70770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305260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9162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338669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56564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817416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816213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562330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A41F4A31-9164-CC48-AD6B-E44348951DD9}"/>
              </a:ext>
            </a:extLst>
          </p:cNvPr>
          <p:cNvSpPr txBox="1">
            <a:spLocks/>
          </p:cNvSpPr>
          <p:nvPr/>
        </p:nvSpPr>
        <p:spPr>
          <a:xfrm>
            <a:off x="260131" y="1534997"/>
            <a:ext cx="8623725" cy="43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B72B23D8-2E7B-6C41-9EFC-E90F6C1D4D96}"/>
              </a:ext>
            </a:extLst>
          </p:cNvPr>
          <p:cNvSpPr txBox="1">
            <a:spLocks/>
          </p:cNvSpPr>
          <p:nvPr/>
        </p:nvSpPr>
        <p:spPr>
          <a:xfrm>
            <a:off x="260129" y="2010012"/>
            <a:ext cx="8623725" cy="35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der Quell-Tabelle oder fester Wert</a:t>
            </a:r>
          </a:p>
        </p:txBody>
      </p:sp>
      <p:sp>
        <p:nvSpPr>
          <p:cNvPr id="23" name="Textplatzhalter 12">
            <a:extLst>
              <a:ext uri="{FF2B5EF4-FFF2-40B4-BE49-F238E27FC236}">
                <a16:creationId xmlns:a16="http://schemas.microsoft.com/office/drawing/2014/main" id="{D2035474-F5CA-FC43-8E28-3155DF61A523}"/>
              </a:ext>
            </a:extLst>
          </p:cNvPr>
          <p:cNvSpPr txBox="1">
            <a:spLocks/>
          </p:cNvSpPr>
          <p:nvPr/>
        </p:nvSpPr>
        <p:spPr>
          <a:xfrm>
            <a:off x="260130" y="2402321"/>
            <a:ext cx="8623725" cy="5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22768" y="934792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B5C1D72-353C-9142-8A91-D9691989C0C8}"/>
              </a:ext>
            </a:extLst>
          </p:cNvPr>
          <p:cNvSpPr txBox="1">
            <a:spLocks/>
          </p:cNvSpPr>
          <p:nvPr/>
        </p:nvSpPr>
        <p:spPr>
          <a:xfrm>
            <a:off x="222768" y="1635325"/>
            <a:ext cx="8623725" cy="936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C427B199-C8E0-0D40-A634-6BC7A0EF1C02}"/>
              </a:ext>
            </a:extLst>
          </p:cNvPr>
          <p:cNvSpPr txBox="1">
            <a:spLocks/>
          </p:cNvSpPr>
          <p:nvPr/>
        </p:nvSpPr>
        <p:spPr>
          <a:xfrm>
            <a:off x="222767" y="2663501"/>
            <a:ext cx="8623725" cy="608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10A295A-E413-E042-B703-DCB04EEEE527}"/>
              </a:ext>
            </a:extLst>
          </p:cNvPr>
          <p:cNvSpPr txBox="1">
            <a:spLocks/>
          </p:cNvSpPr>
          <p:nvPr/>
        </p:nvSpPr>
        <p:spPr>
          <a:xfrm>
            <a:off x="222767" y="3364034"/>
            <a:ext cx="8623725" cy="1551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617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1671153"/>
            <a:ext cx="8623725" cy="617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A16CB5-F136-1F4A-A202-F0D7A5887D71}"/>
              </a:ext>
            </a:extLst>
          </p:cNvPr>
          <p:cNvSpPr txBox="1">
            <a:spLocks/>
          </p:cNvSpPr>
          <p:nvPr/>
        </p:nvSpPr>
        <p:spPr>
          <a:xfrm>
            <a:off x="260136" y="2429214"/>
            <a:ext cx="8623725" cy="2429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Fehlertoleranz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2343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Im Falle von Übertragungsfehlern / Ablehnung von Events durch Kafka greift ein </a:t>
            </a:r>
            <a:r>
              <a:rPr lang="de-DE" dirty="0" err="1">
                <a:latin typeface="+mn-lt"/>
              </a:rPr>
              <a:t>Divide&amp;Conquer-Verfahren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Die Anzahl der per Bulk-Operation übertragenen Events wird so lange reduziert bis nur noch ein einzelner Event verarbeitet wird. Das sichert u.a. schon einen mehrmaligen unmittelbaren </a:t>
            </a:r>
            <a:r>
              <a:rPr lang="de-DE" dirty="0" err="1">
                <a:latin typeface="+mn-lt"/>
              </a:rPr>
              <a:t>Retry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Wenn ein vereinzelter Event immer noch fehlerhaft bleibt, wird er markiert und zeitverzögert erneut versucht zu verarbeiten. Nach x Fehlversuchen wird dieser Event in Fehlerliste ausgesteuert.</a:t>
            </a:r>
          </a:p>
          <a:p>
            <a:pPr marL="266700" indent="-177800"/>
            <a:r>
              <a:rPr lang="de-DE" dirty="0">
                <a:latin typeface="+mn-lt"/>
              </a:rPr>
              <a:t>Aus Fehlerliste können Events manuell zur Nachverarbeitung aktiviert werden, anderenfalls werden sie nach einer Haltedauer endgültig gelöscht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77A6B420-DAF2-194A-9A39-5A282A4F31B7}"/>
              </a:ext>
            </a:extLst>
          </p:cNvPr>
          <p:cNvSpPr txBox="1">
            <a:spLocks/>
          </p:cNvSpPr>
          <p:nvPr/>
        </p:nvSpPr>
        <p:spPr>
          <a:xfrm>
            <a:off x="260137" y="3469627"/>
            <a:ext cx="8623725" cy="15332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Gründe für die Nichtübertragung von Events können z.B. sein:</a:t>
            </a:r>
          </a:p>
          <a:p>
            <a:pPr marL="536575" lvl="1" indent="-177800"/>
            <a:r>
              <a:rPr lang="de-DE" dirty="0">
                <a:latin typeface="+mn-lt"/>
              </a:rPr>
              <a:t>Nichtexistierendes Kafka-Topic</a:t>
            </a:r>
          </a:p>
          <a:p>
            <a:pPr marL="536575" lvl="1" indent="-177800"/>
            <a:r>
              <a:rPr lang="de-DE" dirty="0">
                <a:latin typeface="+mn-lt"/>
              </a:rPr>
              <a:t>Überschreitung der zulässigen Event-Größe</a:t>
            </a:r>
          </a:p>
          <a:p>
            <a:pPr marL="536575" lvl="1" indent="-177800"/>
            <a:r>
              <a:rPr lang="de-DE" dirty="0">
                <a:latin typeface="+mn-lt"/>
              </a:rPr>
              <a:t>Konfiguration ohne Key obwohl auf Kafka-Seite Log-</a:t>
            </a:r>
            <a:r>
              <a:rPr lang="de-DE" dirty="0" err="1">
                <a:latin typeface="+mn-lt"/>
              </a:rPr>
              <a:t>Compaction</a:t>
            </a:r>
            <a:r>
              <a:rPr lang="de-DE" dirty="0">
                <a:latin typeface="+mn-lt"/>
              </a:rPr>
              <a:t> konfiguriert wurde</a:t>
            </a:r>
          </a:p>
        </p:txBody>
      </p:sp>
    </p:spTree>
    <p:extLst>
      <p:ext uri="{BB962C8B-B14F-4D97-AF65-F5344CB8AC3E}">
        <p14:creationId xmlns:p14="http://schemas.microsoft.com/office/powerpoint/2010/main" val="39148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Performance der DB-Aktionen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262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Zieltabelle der Events in den generierten Triggern ist eine intervall-partitionierte Tabelle ohne jeden Index. Dies sichert minimalen Overhead und maximale Verfügbarkeit beim Insert der Event-Daten in den produktiven Transaktionen.</a:t>
            </a:r>
          </a:p>
          <a:p>
            <a:pPr marL="266700" indent="-177800"/>
            <a:r>
              <a:rPr lang="de-DE" dirty="0">
                <a:latin typeface="+mn-lt"/>
              </a:rPr>
              <a:t>Das Partitionierungsintervall als auch die maximale Anzahl simultaner Transaktionen (INI_TRANS) sind über die Konfiguration von TriXX steuerbar</a:t>
            </a:r>
          </a:p>
          <a:p>
            <a:pPr marL="266700" indent="-177800"/>
            <a:r>
              <a:rPr lang="de-DE" dirty="0">
                <a:latin typeface="+mn-lt"/>
              </a:rPr>
              <a:t>Vollständig verarbeitete Partitionen werden durch einen Housekeeping-Prozess zeitnah </a:t>
            </a:r>
            <a:r>
              <a:rPr lang="de-DE" dirty="0" err="1">
                <a:latin typeface="+mn-lt"/>
              </a:rPr>
              <a:t>gedropt</a:t>
            </a:r>
            <a:r>
              <a:rPr lang="de-DE" dirty="0">
                <a:latin typeface="+mn-lt"/>
              </a:rPr>
              <a:t>.</a:t>
            </a:r>
          </a:p>
          <a:p>
            <a:pPr marL="266700" indent="-177800"/>
            <a:r>
              <a:rPr lang="de-DE" dirty="0">
                <a:latin typeface="+mn-lt"/>
              </a:rPr>
              <a:t>Da die Events in einer Tabelle ohne Indizes gespeichert werden heißt dies, das Auslesen der Events zur Übertragung an Kafka kann nur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erfolgen.</a:t>
            </a:r>
          </a:p>
          <a:p>
            <a:pPr marL="266700" indent="-177800"/>
            <a:r>
              <a:rPr lang="de-DE" dirty="0">
                <a:latin typeface="+mn-lt"/>
              </a:rPr>
              <a:t>Die Intervall-Partitionierung sichert eine Begrenzung der per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zu lesenden Daten</a:t>
            </a:r>
          </a:p>
          <a:p>
            <a:pPr marL="266700" indent="-177800"/>
            <a:r>
              <a:rPr lang="de-DE" dirty="0">
                <a:latin typeface="+mn-lt"/>
              </a:rPr>
              <a:t>Auch bei zeitweilig massiverem Datenaufkommen reduziert sich in Folge der Leseaufwand durch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wieder mit  dem nächsten Partitionswechsel</a:t>
            </a:r>
          </a:p>
        </p:txBody>
      </p:sp>
    </p:spTree>
    <p:extLst>
      <p:ext uri="{BB962C8B-B14F-4D97-AF65-F5344CB8AC3E}">
        <p14:creationId xmlns:p14="http://schemas.microsoft.com/office/powerpoint/2010/main" val="263619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2285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erzielbaren Durchsätze hängen in der Realität stark ab von: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266700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266700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266700" indent="-177800"/>
            <a:r>
              <a:rPr lang="de-DE" dirty="0">
                <a:latin typeface="+mn-lt"/>
              </a:rPr>
              <a:t>Anzahl Worker-Threads</a:t>
            </a:r>
          </a:p>
          <a:p>
            <a:pPr marL="266700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1D854BED-8010-9A4D-8883-06D618A9F87A}"/>
              </a:ext>
            </a:extLst>
          </p:cNvPr>
          <p:cNvSpPr txBox="1">
            <a:spLocks/>
          </p:cNvSpPr>
          <p:nvPr/>
        </p:nvSpPr>
        <p:spPr>
          <a:xfrm>
            <a:off x="260137" y="3750500"/>
            <a:ext cx="8623725" cy="749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Burgkunstadt, Bangkok, Taipeh,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300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Betrieb der Applikation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22767" y="988592"/>
            <a:ext cx="8623725" cy="3592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Lieferartefakt von TriXX ist genau ein konsistentes Docker-Image</a:t>
            </a:r>
          </a:p>
          <a:p>
            <a:pPr marL="266700" indent="-177800"/>
            <a:r>
              <a:rPr lang="de-DE" dirty="0">
                <a:latin typeface="+mn-lt"/>
              </a:rPr>
              <a:t>Konfiguration erfolgt über ein File oder Environment-Variablen</a:t>
            </a:r>
          </a:p>
          <a:p>
            <a:pPr marL="266700" indent="-177800"/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 erfolgt über </a:t>
            </a:r>
            <a:r>
              <a:rPr lang="de-DE" dirty="0" err="1">
                <a:latin typeface="+mn-lt"/>
              </a:rPr>
              <a:t>Console</a:t>
            </a:r>
            <a:r>
              <a:rPr lang="de-DE" dirty="0">
                <a:latin typeface="+mn-lt"/>
              </a:rPr>
              <a:t>-Output des Docker-Containers, </a:t>
            </a:r>
            <a:r>
              <a:rPr lang="de-DE" dirty="0" err="1">
                <a:latin typeface="+mn-lt"/>
              </a:rPr>
              <a:t>Logging</a:t>
            </a:r>
            <a:r>
              <a:rPr lang="de-DE" dirty="0">
                <a:latin typeface="+mn-lt"/>
              </a:rPr>
              <a:t>-Level kann über GUI bzw. API dynamisch geändert werden</a:t>
            </a:r>
          </a:p>
          <a:p>
            <a:pPr marL="266700" indent="-177800"/>
            <a:r>
              <a:rPr lang="de-DE" dirty="0">
                <a:latin typeface="+mn-lt"/>
              </a:rPr>
              <a:t>Betriebszustand kann über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-API abgefragt / extern </a:t>
            </a:r>
            <a:r>
              <a:rPr lang="de-DE" dirty="0" err="1">
                <a:latin typeface="+mn-lt"/>
              </a:rPr>
              <a:t>gemonitort</a:t>
            </a:r>
            <a:r>
              <a:rPr lang="de-DE" dirty="0">
                <a:latin typeface="+mn-lt"/>
              </a:rPr>
              <a:t> werden</a:t>
            </a:r>
          </a:p>
          <a:p>
            <a:pPr marL="266700" indent="-177800"/>
            <a:r>
              <a:rPr lang="de-DE" dirty="0">
                <a:latin typeface="+mn-lt"/>
              </a:rPr>
              <a:t>Betriebsstatistiken (Durchsätze, Fehlerraten etc.) werden gesammelt in Tabelle “</a:t>
            </a:r>
            <a:r>
              <a:rPr lang="de-DE" dirty="0" err="1">
                <a:latin typeface="+mn-lt"/>
              </a:rPr>
              <a:t>Statstistics</a:t>
            </a:r>
            <a:r>
              <a:rPr lang="de-DE" dirty="0">
                <a:latin typeface="+mn-lt"/>
              </a:rPr>
              <a:t>“ im Minutentakt, nach einiger Zeit verdichtet</a:t>
            </a:r>
          </a:p>
          <a:p>
            <a:pPr marL="266700" indent="-177800"/>
            <a:r>
              <a:rPr lang="de-DE" dirty="0">
                <a:latin typeface="+mn-lt"/>
              </a:rPr>
              <a:t>Temporäre Ausfälle  bzw. Nichterreichbarkeit von DB oder Kafka werden durch TriXX toleriert.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Nach Wiederverfügbarkeit der Ressourcen wird Betrieb ohne weitere externe Aktivität wieder aufgenommen.</a:t>
            </a:r>
          </a:p>
          <a:p>
            <a:pPr marL="266700" indent="-177800"/>
            <a:r>
              <a:rPr lang="de-DE" dirty="0">
                <a:latin typeface="+mn-lt"/>
              </a:rPr>
              <a:t>Einige Konfigurationsparameter können zur Laufzeit angepasst werden, z.B. Anzahl der Worker-Threads</a:t>
            </a:r>
          </a:p>
        </p:txBody>
      </p:sp>
    </p:spTree>
    <p:extLst>
      <p:ext uri="{BB962C8B-B14F-4D97-AF65-F5344CB8AC3E}">
        <p14:creationId xmlns:p14="http://schemas.microsoft.com/office/powerpoint/2010/main" val="28084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 / offene Punkte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7" y="999368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Als weitere Schritte im </a:t>
            </a:r>
            <a:r>
              <a:rPr lang="de-DE" b="1">
                <a:latin typeface="+mn-lt"/>
                <a:ea typeface="Calibri" charset="0"/>
                <a:cs typeface="Calibri" charset="0"/>
              </a:rPr>
              <a:t>Projekt sind vorgesehen</a:t>
            </a:r>
            <a:r>
              <a:rPr lang="de-DE" b="1" dirty="0">
                <a:latin typeface="+mn-lt"/>
                <a:ea typeface="Calibri" charset="0"/>
                <a:cs typeface="Calibri" charset="0"/>
              </a:rPr>
              <a:t>: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6E96A69-1049-5047-9063-90AC0AC8A64C}"/>
              </a:ext>
            </a:extLst>
          </p:cNvPr>
          <p:cNvSpPr txBox="1">
            <a:spLocks/>
          </p:cNvSpPr>
          <p:nvPr/>
        </p:nvSpPr>
        <p:spPr>
          <a:xfrm>
            <a:off x="222764" y="2236600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API-</a:t>
            </a:r>
            <a:r>
              <a:rPr lang="de-DE" dirty="0" err="1">
                <a:latin typeface="+mn-lt"/>
              </a:rPr>
              <a:t>Schnittestellen</a:t>
            </a:r>
            <a:r>
              <a:rPr lang="de-DE" dirty="0">
                <a:latin typeface="+mn-lt"/>
              </a:rPr>
              <a:t> für Monitoring-Systeme z.B. Prometheus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7E3FFF1-23B8-C749-976E-D7C628F7E352}"/>
              </a:ext>
            </a:extLst>
          </p:cNvPr>
          <p:cNvSpPr txBox="1">
            <a:spLocks/>
          </p:cNvSpPr>
          <p:nvPr/>
        </p:nvSpPr>
        <p:spPr>
          <a:xfrm>
            <a:off x="222765" y="161798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D51DA2B-97F7-EC4D-8077-078AD2A9B965}"/>
              </a:ext>
            </a:extLst>
          </p:cNvPr>
          <p:cNvSpPr txBox="1">
            <a:spLocks/>
          </p:cNvSpPr>
          <p:nvPr/>
        </p:nvSpPr>
        <p:spPr>
          <a:xfrm>
            <a:off x="222761" y="4093207"/>
            <a:ext cx="8623725" cy="4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 vs. Bereitstellen als Open Source?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D2D42032-3A54-7F45-931F-82E637C72610}"/>
              </a:ext>
            </a:extLst>
          </p:cNvPr>
          <p:cNvSpPr txBox="1">
            <a:spLocks/>
          </p:cNvSpPr>
          <p:nvPr/>
        </p:nvSpPr>
        <p:spPr>
          <a:xfrm>
            <a:off x="222763" y="2858044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Etablieren als auch außerhalb des Otto-Kosmos verfügbares Produkt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87BF164-FB3A-BE42-8E90-43E9C4F18EB9}"/>
              </a:ext>
            </a:extLst>
          </p:cNvPr>
          <p:cNvSpPr txBox="1">
            <a:spLocks/>
          </p:cNvSpPr>
          <p:nvPr/>
        </p:nvSpPr>
        <p:spPr>
          <a:xfrm>
            <a:off x="222762" y="3473832"/>
            <a:ext cx="8623725" cy="418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Sichern langfristiger Finanzierung des Projektaufwandes (Wartungs-/Supportverträge, Lizenzen)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07680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9671B04B-82D1-DC40-8FA3-34417CF13278}"/>
              </a:ext>
            </a:extLst>
          </p:cNvPr>
          <p:cNvSpPr txBox="1">
            <a:spLocks/>
          </p:cNvSpPr>
          <p:nvPr/>
        </p:nvSpPr>
        <p:spPr>
          <a:xfrm>
            <a:off x="260136" y="1569084"/>
            <a:ext cx="8623725" cy="610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3CB05B99-241A-124E-A6CB-70962CCB3346}"/>
              </a:ext>
            </a:extLst>
          </p:cNvPr>
          <p:cNvSpPr txBox="1">
            <a:spLocks/>
          </p:cNvSpPr>
          <p:nvPr/>
        </p:nvSpPr>
        <p:spPr>
          <a:xfrm>
            <a:off x="260135" y="2234112"/>
            <a:ext cx="8623725" cy="417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66127F30-ABAF-194F-B5B7-1159BC8DEBC7}"/>
              </a:ext>
            </a:extLst>
          </p:cNvPr>
          <p:cNvSpPr txBox="1">
            <a:spLocks/>
          </p:cNvSpPr>
          <p:nvPr/>
        </p:nvSpPr>
        <p:spPr>
          <a:xfrm>
            <a:off x="260137" y="4486686"/>
            <a:ext cx="8623725" cy="606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56C76CBC-F747-824E-81E3-867290E8C4AE}"/>
              </a:ext>
            </a:extLst>
          </p:cNvPr>
          <p:cNvSpPr txBox="1">
            <a:spLocks/>
          </p:cNvSpPr>
          <p:nvPr/>
        </p:nvSpPr>
        <p:spPr>
          <a:xfrm>
            <a:off x="260134" y="2706089"/>
            <a:ext cx="8623725" cy="6064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0890E1-00B1-524F-AC16-6D80CDE44E22}"/>
              </a:ext>
            </a:extLst>
          </p:cNvPr>
          <p:cNvSpPr txBox="1">
            <a:spLocks/>
          </p:cNvSpPr>
          <p:nvPr/>
        </p:nvSpPr>
        <p:spPr>
          <a:xfrm>
            <a:off x="260133" y="3369024"/>
            <a:ext cx="8623725" cy="40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7526831C-FB4C-E940-8F61-52D6F927FD06}"/>
              </a:ext>
            </a:extLst>
          </p:cNvPr>
          <p:cNvSpPr txBox="1">
            <a:spLocks/>
          </p:cNvSpPr>
          <p:nvPr/>
        </p:nvSpPr>
        <p:spPr>
          <a:xfrm>
            <a:off x="260133" y="3841001"/>
            <a:ext cx="8623725" cy="592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Für kleinen Anteil der Change Events eines großen Transaction Processing Systems entsteht ein unverhältnismäßiger Aufwand und Komplexität im Umgang mit den Transaktionslogs</a:t>
            </a: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 (double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write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)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51F692-1371-1548-BA3A-DB8C18A74215}"/>
              </a:ext>
            </a:extLst>
          </p:cNvPr>
          <p:cNvSpPr txBox="1"/>
          <p:nvPr/>
        </p:nvSpPr>
        <p:spPr>
          <a:xfrm>
            <a:off x="1140903" y="3821628"/>
            <a:ext cx="7113864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de-DE" dirty="0"/>
              <a:t>Roadmap mit einzelnen </a:t>
            </a:r>
            <a:r>
              <a:rPr lang="de-DE" dirty="0" err="1"/>
              <a:t>Steps</a:t>
            </a:r>
            <a:r>
              <a:rPr lang="de-DE" dirty="0"/>
              <a:t> der Demo:	 </a:t>
            </a:r>
            <a:r>
              <a:rPr lang="de-DE" dirty="0">
                <a:hlinkClick r:id="rId2"/>
              </a:rPr>
              <a:t>https://bit.ly/3isjpJO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07618" y="849027"/>
            <a:ext cx="8370590" cy="789575"/>
          </a:xfrm>
        </p:spPr>
        <p:txBody>
          <a:bodyPr/>
          <a:lstStyle/>
          <a:p>
            <a:pPr algn="ctr"/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sz="2400" dirty="0"/>
            </a:br>
            <a:r>
              <a:rPr lang="de-DE" sz="2400" dirty="0"/>
              <a:t>							</a:t>
            </a:r>
            <a:br>
              <a:rPr lang="de-DE" sz="2400" dirty="0"/>
            </a:br>
            <a:r>
              <a:rPr lang="de-DE" sz="2400" dirty="0"/>
              <a:t>TriXX-Dokumentation: 	 	</a:t>
            </a:r>
            <a:r>
              <a:rPr lang="de-DE" sz="2400" dirty="0">
                <a:hlinkClick r:id="rId3"/>
              </a:rPr>
              <a:t>https://bit.ly/3jF1XPD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 descr="Ein Bild, das Person, Mann, Wand, tragen enthält.&#10;&#10;Automatisch generierte Beschreibung">
            <a:extLst>
              <a:ext uri="{FF2B5EF4-FFF2-40B4-BE49-F238E27FC236}">
                <a16:creationId xmlns:a16="http://schemas.microsoft.com/office/drawing/2014/main" id="{C2F5D963-169B-A645-94D9-AB3EB125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t="5457" r="10991"/>
          <a:stretch/>
        </p:blipFill>
        <p:spPr>
          <a:xfrm>
            <a:off x="542714" y="1508866"/>
            <a:ext cx="1819140" cy="24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3064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Web-UI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Initiale Übertragung existierender Daten bei Inbetriebnahme des CDC-Tracking einer Table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" grpId="0" animBg="1"/>
      <p:bldP spid="10" grpId="0" animBg="1"/>
      <p:bldP spid="3" grpId="0" animBg="1"/>
      <p:bldP spid="6" grpId="0" animBg="1"/>
      <p:bldP spid="12" grpId="0" animBg="1"/>
      <p:bldP spid="13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59" grpId="0" animBg="1"/>
      <p:bldP spid="64" grpId="0" animBg="1"/>
      <p:bldP spid="74" grpId="0" animBg="1"/>
      <p:bldP spid="76" grpId="0" animBg="1"/>
      <p:bldP spid="77" grpId="0" animBg="1"/>
      <p:bldP spid="78" grpId="0" animBg="1"/>
      <p:bldP spid="83" grpId="0" animBg="1"/>
      <p:bldP spid="87" grpId="0" animBg="1"/>
      <p:bldP spid="94" grpId="0" animBg="1"/>
      <p:bldP spid="98" grpId="0" animBg="1"/>
      <p:bldP spid="97" grpId="0" animBg="1"/>
      <p:bldP spid="107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928513"/>
            <a:ext cx="8623725" cy="405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023B536D-339D-8E44-A3E5-ACF180659AC5}"/>
              </a:ext>
            </a:extLst>
          </p:cNvPr>
          <p:cNvSpPr txBox="1">
            <a:spLocks/>
          </p:cNvSpPr>
          <p:nvPr/>
        </p:nvSpPr>
        <p:spPr>
          <a:xfrm>
            <a:off x="222767" y="1402338"/>
            <a:ext cx="8623725" cy="602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=&gt; damit kein Struktur-Impact auf die ‚abzuschöpfende‘ Applikation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2B65F153-2142-654F-807B-A97E3E322B97}"/>
              </a:ext>
            </a:extLst>
          </p:cNvPr>
          <p:cNvSpPr txBox="1">
            <a:spLocks/>
          </p:cNvSpPr>
          <p:nvPr/>
        </p:nvSpPr>
        <p:spPr>
          <a:xfrm>
            <a:off x="222767" y="2075990"/>
            <a:ext cx="8623725" cy="10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=&gt; damit keine Abhängigkeit der Event-auslösenden Transaktionen von externen Ressourcen wie TriXX-Applikation oder Kafka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90A2B72F-3F5C-6541-BDDD-7C01D9F55DA3}"/>
              </a:ext>
            </a:extLst>
          </p:cNvPr>
          <p:cNvSpPr txBox="1">
            <a:spLocks/>
          </p:cNvSpPr>
          <p:nvPr/>
        </p:nvSpPr>
        <p:spPr>
          <a:xfrm>
            <a:off x="222766" y="3209551"/>
            <a:ext cx="8623725" cy="741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2FBE4092-25BF-AF46-B740-93AC24FE4D96}"/>
              </a:ext>
            </a:extLst>
          </p:cNvPr>
          <p:cNvSpPr txBox="1">
            <a:spLocks/>
          </p:cNvSpPr>
          <p:nvPr/>
        </p:nvSpPr>
        <p:spPr>
          <a:xfrm>
            <a:off x="222765" y="4022236"/>
            <a:ext cx="8623725" cy="450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D92965AD-0E52-2B42-A9D5-9E5B392602D5}"/>
              </a:ext>
            </a:extLst>
          </p:cNvPr>
          <p:cNvSpPr txBox="1">
            <a:spLocks/>
          </p:cNvSpPr>
          <p:nvPr/>
        </p:nvSpPr>
        <p:spPr>
          <a:xfrm>
            <a:off x="222765" y="4547898"/>
            <a:ext cx="8623725" cy="450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Bereitstellung relevanter Funktionen als Rest-API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3671482" y="1022068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A9DAF96B-444F-1D41-8C7F-9ACFBF6A44A7}"/>
              </a:ext>
            </a:extLst>
          </p:cNvPr>
          <p:cNvSpPr txBox="1">
            <a:spLocks/>
          </p:cNvSpPr>
          <p:nvPr/>
        </p:nvSpPr>
        <p:spPr>
          <a:xfrm>
            <a:off x="3671482" y="1800903"/>
            <a:ext cx="5229874" cy="60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FD137FE7-81BF-8442-9D59-F7CAAB3FE7D1}"/>
              </a:ext>
            </a:extLst>
          </p:cNvPr>
          <p:cNvSpPr txBox="1">
            <a:spLocks/>
          </p:cNvSpPr>
          <p:nvPr/>
        </p:nvSpPr>
        <p:spPr>
          <a:xfrm>
            <a:off x="3671482" y="2580452"/>
            <a:ext cx="5229874" cy="602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7230C796-9480-9C4D-88D4-701E47361F22}"/>
              </a:ext>
            </a:extLst>
          </p:cNvPr>
          <p:cNvSpPr txBox="1">
            <a:spLocks/>
          </p:cNvSpPr>
          <p:nvPr/>
        </p:nvSpPr>
        <p:spPr>
          <a:xfrm>
            <a:off x="3683726" y="3358518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F7BD72E2-D082-D941-A40D-6DB53D835035}"/>
              </a:ext>
            </a:extLst>
          </p:cNvPr>
          <p:cNvSpPr txBox="1">
            <a:spLocks/>
          </p:cNvSpPr>
          <p:nvPr/>
        </p:nvSpPr>
        <p:spPr>
          <a:xfrm>
            <a:off x="3671482" y="4139552"/>
            <a:ext cx="5229874" cy="602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F5F003-1E2C-4341-9D34-688E300C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8702"/>
            <a:ext cx="33114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2385</Words>
  <Application>Microsoft Macintosh PowerPoint</Application>
  <PresentationFormat>Bildschirmpräsentation (16:9)</PresentationFormat>
  <Paragraphs>337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Implementierung: Fehlertoleranz</vt:lpstr>
      <vt:lpstr>Implementierung: Performance der DB-Aktionen</vt:lpstr>
      <vt:lpstr>Leistungsparameter / Limitierungen</vt:lpstr>
      <vt:lpstr>Betrieb der Applikation</vt:lpstr>
      <vt:lpstr>Aktuelle Entwicklungen / offene Punkte</vt:lpstr>
      <vt:lpstr>Abgrenzung zu etablierten CDC-Lösungen</vt:lpstr>
      <vt:lpstr>Pro und Contra des Lösungsansatzes</vt:lpstr>
      <vt:lpstr>Demo</vt:lpstr>
      <vt:lpstr>Vielen Dank für Euer Interesse           TriXX-Dokumentation:    https://bit.ly/3jF1XPD  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679</cp:revision>
  <cp:lastPrinted>2019-08-29T15:14:27Z</cp:lastPrinted>
  <dcterms:created xsi:type="dcterms:W3CDTF">2015-09-15T07:12:16Z</dcterms:created>
  <dcterms:modified xsi:type="dcterms:W3CDTF">2021-06-24T06:29:30Z</dcterms:modified>
  <cp:category/>
</cp:coreProperties>
</file>