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4" r:id="rId3"/>
    <p:sldId id="322" r:id="rId4"/>
    <p:sldId id="306" r:id="rId5"/>
    <p:sldId id="324" r:id="rId6"/>
    <p:sldId id="328" r:id="rId7"/>
    <p:sldId id="335" r:id="rId8"/>
    <p:sldId id="342" r:id="rId9"/>
    <p:sldId id="325" r:id="rId10"/>
    <p:sldId id="326" r:id="rId11"/>
    <p:sldId id="330" r:id="rId12"/>
    <p:sldId id="337" r:id="rId13"/>
    <p:sldId id="336" r:id="rId14"/>
    <p:sldId id="340" r:id="rId15"/>
    <p:sldId id="339" r:id="rId16"/>
    <p:sldId id="341" r:id="rId17"/>
    <p:sldId id="333" r:id="rId18"/>
    <p:sldId id="338" r:id="rId19"/>
    <p:sldId id="327" r:id="rId20"/>
    <p:sldId id="329" r:id="rId21"/>
    <p:sldId id="334" r:id="rId22"/>
    <p:sldId id="323" r:id="rId23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74" userDrawn="1">
          <p15:clr>
            <a:srgbClr val="A4A3A4"/>
          </p15:clr>
        </p15:guide>
        <p15:guide id="4" orient="horz" pos="3091">
          <p15:clr>
            <a:srgbClr val="A4A3A4"/>
          </p15:clr>
        </p15:guide>
        <p15:guide id="5" orient="horz" pos="381">
          <p15:clr>
            <a:srgbClr val="A4A3A4"/>
          </p15:clr>
        </p15:guide>
        <p15:guide id="6" orient="horz" pos="887">
          <p15:clr>
            <a:srgbClr val="A4A3A4"/>
          </p15:clr>
        </p15:guide>
        <p15:guide id="7" orient="horz" pos="2201">
          <p15:clr>
            <a:srgbClr val="A4A3A4"/>
          </p15:clr>
        </p15:guide>
        <p15:guide id="8" orient="horz" pos="960">
          <p15:clr>
            <a:srgbClr val="A4A3A4"/>
          </p15:clr>
        </p15:guide>
        <p15:guide id="9" orient="horz" pos="1353">
          <p15:clr>
            <a:srgbClr val="A4A3A4"/>
          </p15:clr>
        </p15:guide>
        <p15:guide id="10" orient="horz" pos="2833">
          <p15:clr>
            <a:srgbClr val="A4A3A4"/>
          </p15:clr>
        </p15:guide>
        <p15:guide id="11" orient="horz" pos="787">
          <p15:clr>
            <a:srgbClr val="A4A3A4"/>
          </p15:clr>
        </p15:guide>
        <p15:guide id="12" pos="5196">
          <p15:clr>
            <a:srgbClr val="A4A3A4"/>
          </p15:clr>
        </p15:guide>
        <p15:guide id="13" pos="2953">
          <p15:clr>
            <a:srgbClr val="A4A3A4"/>
          </p15:clr>
        </p15:guide>
        <p15:guide id="14" pos="564">
          <p15:clr>
            <a:srgbClr val="A4A3A4"/>
          </p15:clr>
        </p15:guide>
        <p15:guide id="15" pos="2809">
          <p15:clr>
            <a:srgbClr val="A4A3A4"/>
          </p15:clr>
        </p15:guide>
        <p15:guide id="16" orient="horz" pos="1599">
          <p15:clr>
            <a:srgbClr val="A4A3A4"/>
          </p15:clr>
        </p15:guide>
        <p15:guide id="17" orient="horz" pos="224">
          <p15:clr>
            <a:srgbClr val="A4A3A4"/>
          </p15:clr>
        </p15:guide>
        <p15:guide id="18" orient="horz" pos="873">
          <p15:clr>
            <a:srgbClr val="A4A3A4"/>
          </p15:clr>
        </p15:guide>
        <p15:guide id="19" orient="horz" pos="1186">
          <p15:clr>
            <a:srgbClr val="A4A3A4"/>
          </p15:clr>
        </p15:guide>
        <p15:guide id="20" orient="horz" pos="2930">
          <p15:clr>
            <a:srgbClr val="A4A3A4"/>
          </p15:clr>
        </p15:guide>
        <p15:guide id="21" orient="horz" pos="784">
          <p15:clr>
            <a:srgbClr val="A4A3A4"/>
          </p15:clr>
        </p15:guide>
        <p15:guide id="22" orient="horz" pos="367">
          <p15:clr>
            <a:srgbClr val="A4A3A4"/>
          </p15:clr>
        </p15:guide>
        <p15:guide id="23" pos="2884">
          <p15:clr>
            <a:srgbClr val="A4A3A4"/>
          </p15:clr>
        </p15:guide>
        <p15:guide id="24" orient="horz" pos="1646">
          <p15:clr>
            <a:srgbClr val="A4A3A4"/>
          </p15:clr>
        </p15:guide>
        <p15:guide id="25" orient="horz" pos="2972">
          <p15:clr>
            <a:srgbClr val="A4A3A4"/>
          </p15:clr>
        </p15:guide>
        <p15:guide id="26" orient="horz" pos="788">
          <p15:clr>
            <a:srgbClr val="A4A3A4"/>
          </p15:clr>
        </p15:guide>
        <p15:guide id="27" orient="horz" pos="363">
          <p15:clr>
            <a:srgbClr val="A4A3A4"/>
          </p15:clr>
        </p15:guide>
        <p15:guide id="28" pos="553">
          <p15:clr>
            <a:srgbClr val="A4A3A4"/>
          </p15:clr>
        </p15:guide>
        <p15:guide id="29" pos="5197">
          <p15:clr>
            <a:srgbClr val="A4A3A4"/>
          </p15:clr>
        </p15:guide>
        <p15:guide id="30" pos="28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inna Knoefel" initials="CK" lastIdx="36" clrIdx="0"/>
  <p:cmAuthor id="2" name="susi sauer" initials="" lastIdx="1" clrIdx="1"/>
  <p:cmAuthor id="3" name="Jan Wojdzia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314"/>
    <a:srgbClr val="5F696E"/>
    <a:srgbClr val="D8D9DA"/>
    <a:srgbClr val="F5F0F5"/>
    <a:srgbClr val="F5FAF5"/>
    <a:srgbClr val="F5F5F5"/>
    <a:srgbClr val="B9BDC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2FC3F-DA7D-6747-A983-D374DB3B8463}" v="2012" dt="2019-12-12T15:07:59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30" autoAdjust="0"/>
    <p:restoredTop sz="77032" autoAdjust="0"/>
  </p:normalViewPr>
  <p:slideViewPr>
    <p:cSldViewPr snapToGrid="0" snapToObjects="1">
      <p:cViewPr varScale="1">
        <p:scale>
          <a:sx n="152" d="100"/>
          <a:sy n="152" d="100"/>
        </p:scale>
        <p:origin x="1520" y="184"/>
      </p:cViewPr>
      <p:guideLst>
        <p:guide orient="horz" pos="1620"/>
        <p:guide pos="2880"/>
        <p:guide orient="horz" pos="2074"/>
        <p:guide orient="horz" pos="3091"/>
        <p:guide orient="horz" pos="381"/>
        <p:guide orient="horz" pos="887"/>
        <p:guide orient="horz" pos="2201"/>
        <p:guide orient="horz" pos="960"/>
        <p:guide orient="horz" pos="1353"/>
        <p:guide orient="horz" pos="2833"/>
        <p:guide orient="horz" pos="787"/>
        <p:guide pos="5196"/>
        <p:guide pos="2953"/>
        <p:guide pos="564"/>
        <p:guide pos="2809"/>
        <p:guide orient="horz" pos="1599"/>
        <p:guide orient="horz" pos="224"/>
        <p:guide orient="horz" pos="873"/>
        <p:guide orient="horz" pos="1186"/>
        <p:guide orient="horz" pos="2930"/>
        <p:guide orient="horz" pos="784"/>
        <p:guide orient="horz" pos="367"/>
        <p:guide pos="2884"/>
        <p:guide orient="horz" pos="1646"/>
        <p:guide orient="horz" pos="2972"/>
        <p:guide orient="horz" pos="788"/>
        <p:guide orient="horz" pos="363"/>
        <p:guide pos="553"/>
        <p:guide pos="5197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33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98459-C4F2-C045-9966-EFD31D2DED12}" type="datetime1">
              <a:rPr lang="de-DE" smtClean="0"/>
              <a:t>01.09.20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5A45F-468B-4746-BAF4-29A203A813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5943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97338-3F22-2E45-8586-98FF6A44F26F}" type="datetime1">
              <a:rPr lang="de-DE" smtClean="0"/>
              <a:t>01.09.20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5682-7B65-4740-A04A-D1EDC2EC63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3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dirty="0"/>
              <a:t>Abstract:</a:t>
            </a:r>
          </a:p>
          <a:p>
            <a:r>
              <a:rPr lang="de-DE" sz="1800" dirty="0"/>
              <a:t>TriXX fängt Data Change Events (Insert/Update/Delete) in relationalen Datenbanken und transferiert diese zeitnah an einen Kafka Event Hub.</a:t>
            </a:r>
          </a:p>
          <a:p>
            <a:r>
              <a:rPr lang="de-DE" sz="1800" dirty="0"/>
              <a:t>Für das Fangen der Change Events werden Datenbank-Trigger genutzt.</a:t>
            </a:r>
          </a:p>
          <a:p>
            <a:r>
              <a:rPr lang="de-DE" sz="1800" dirty="0"/>
              <a:t>Über ein HTML-GUI werden die zu observierenden Tabellen und Spalten definiert sowie die Generierung der DB-Trigger ausgelöst.</a:t>
            </a:r>
          </a:p>
          <a:p>
            <a:r>
              <a:rPr lang="de-DE" sz="1800" dirty="0"/>
              <a:t>Die Funktionen von TriXX sind alternativ zum GUI auch über API ansprechbar.</a:t>
            </a:r>
          </a:p>
          <a:p>
            <a:endParaRPr lang="de-DE" sz="1800" dirty="0"/>
          </a:p>
          <a:p>
            <a:r>
              <a:rPr lang="de-DE" sz="1800" dirty="0"/>
              <a:t>Die synchrone Erfassung und Speicherung der Change Events erfolgt initial lokal in der DB ohne weitere externe Abhängigkeiten.</a:t>
            </a:r>
          </a:p>
          <a:p>
            <a:r>
              <a:rPr lang="de-DE" sz="1800" dirty="0"/>
              <a:t>Die Übertragung der Events an Kafka erfolgt dann asynchron (isoliert von der Trigger-Verarbeitung).</a:t>
            </a:r>
          </a:p>
          <a:p>
            <a:endParaRPr lang="de-DE" sz="1800" dirty="0"/>
          </a:p>
          <a:p>
            <a:r>
              <a:rPr lang="de-DE" sz="1800" dirty="0"/>
              <a:t>TriXX erlaubt ein systemweit identisches und redundanzfreies Verarbeiten der Change-Events von Datenbank-Tabellen.</a:t>
            </a:r>
          </a:p>
          <a:p>
            <a:r>
              <a:rPr lang="de-DE" sz="1800" dirty="0"/>
              <a:t>Ein per TriXX versorgter Kafka-Cluster ist dann verantwortlich für Speicherung und Zustellung der Events an beliebige Konsumenten (</a:t>
            </a:r>
            <a:r>
              <a:rPr lang="de-DE" sz="1800" dirty="0" err="1"/>
              <a:t>Publish</a:t>
            </a:r>
            <a:r>
              <a:rPr lang="de-DE" sz="1800" dirty="0"/>
              <a:t> &amp; </a:t>
            </a:r>
            <a:r>
              <a:rPr lang="de-DE" sz="1800" dirty="0" err="1"/>
              <a:t>Subscribe</a:t>
            </a:r>
            <a:r>
              <a:rPr lang="de-DE" sz="1800" dirty="0"/>
              <a:t>).</a:t>
            </a:r>
          </a:p>
          <a:p>
            <a:endParaRPr lang="de-DE" sz="1800" dirty="0"/>
          </a:p>
          <a:p>
            <a:r>
              <a:rPr lang="de-DE" sz="1800" dirty="0"/>
              <a:t>Der Fokus von TriXX liegt auf ressourcenschonender und dabei trotzdem stabiler und performanter Verarbeitung bei niedriger Komplexität im Betrieb und minimalem Operation-Aufwand.</a:t>
            </a:r>
          </a:p>
          <a:p>
            <a:r>
              <a:rPr lang="de-DE" sz="1800" dirty="0"/>
              <a:t>Insbesondere ist Vergleich zu etablierten Produkten für Change Data Capture wie Oracle Golden Gate, Quest </a:t>
            </a:r>
            <a:r>
              <a:rPr lang="de-DE" sz="1800" dirty="0" err="1"/>
              <a:t>Shareplex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</a:t>
            </a:r>
            <a:r>
              <a:rPr lang="de-DE" sz="1800" dirty="0" err="1"/>
              <a:t>Red</a:t>
            </a:r>
            <a:r>
              <a:rPr lang="de-DE" sz="1800" dirty="0"/>
              <a:t> Hat </a:t>
            </a:r>
            <a:r>
              <a:rPr lang="de-DE" sz="1800" dirty="0" err="1"/>
              <a:t>Debezium</a:t>
            </a:r>
            <a:r>
              <a:rPr lang="de-DE" sz="1800" dirty="0"/>
              <a:t> nicht notwendig die Vorhaltedauer der Online-Transaktionslogs der DB drastisch zu vergrößern.</a:t>
            </a:r>
          </a:p>
          <a:p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5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5682-7B65-4740-A04A-D1EDC2EC635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5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OSP_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3" name="Textfeld 2"/>
          <p:cNvSpPr txBox="1"/>
          <p:nvPr userDrawn="1"/>
        </p:nvSpPr>
        <p:spPr>
          <a:xfrm>
            <a:off x="864296" y="3256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129308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325978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390269" y="1603701"/>
            <a:ext cx="26244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507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845708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4693895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2542082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4"/>
          </p:nvPr>
        </p:nvSpPr>
        <p:spPr>
          <a:xfrm>
            <a:off x="390269" y="1260000"/>
            <a:ext cx="1908000" cy="3402797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234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6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49" y="998821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8" name="Textplatzhalter 2"/>
          <p:cNvSpPr>
            <a:spLocks noGrp="1"/>
          </p:cNvSpPr>
          <p:nvPr>
            <p:ph type="body" sz="quarter" idx="25"/>
          </p:nvPr>
        </p:nvSpPr>
        <p:spPr>
          <a:xfrm>
            <a:off x="6845708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26"/>
          </p:nvPr>
        </p:nvSpPr>
        <p:spPr>
          <a:xfrm>
            <a:off x="4693895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27"/>
          </p:nvPr>
        </p:nvSpPr>
        <p:spPr>
          <a:xfrm>
            <a:off x="2542082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extplatzhalter 2"/>
          <p:cNvSpPr>
            <a:spLocks noGrp="1"/>
          </p:cNvSpPr>
          <p:nvPr>
            <p:ph type="body" sz="quarter" idx="28"/>
          </p:nvPr>
        </p:nvSpPr>
        <p:spPr>
          <a:xfrm>
            <a:off x="390269" y="1603701"/>
            <a:ext cx="1908000" cy="30590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sz="1400"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219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/ 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0272" y="2083658"/>
            <a:ext cx="8363436" cy="1661193"/>
          </a:xfrm>
        </p:spPr>
        <p:txBody>
          <a:bodyPr/>
          <a:lstStyle>
            <a:lvl1pPr>
              <a:lnSpc>
                <a:spcPct val="100000"/>
              </a:lnSpc>
              <a:defRPr sz="3300" b="0" i="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Kapiteltitel bearbeiten / maximal 3 Zeilen!</a:t>
            </a:r>
            <a:br>
              <a:rPr lang="de-DE" dirty="0"/>
            </a:b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30"/>
          </p:nvPr>
        </p:nvSpPr>
        <p:spPr>
          <a:xfrm>
            <a:off x="390524" y="282718"/>
            <a:ext cx="6819949" cy="787936"/>
          </a:xfrm>
        </p:spPr>
        <p:txBody>
          <a:bodyPr/>
          <a:lstStyle>
            <a:lvl1pPr marL="1587" indent="0">
              <a:buNone/>
              <a:defRPr sz="2400">
                <a:solidFill>
                  <a:srgbClr val="DC2314"/>
                </a:solidFill>
              </a:defRPr>
            </a:lvl1pPr>
            <a:lvl2pPr marL="266700" indent="0">
              <a:buNone/>
              <a:defRPr sz="2400">
                <a:solidFill>
                  <a:srgbClr val="DC2314"/>
                </a:solidFill>
              </a:defRPr>
            </a:lvl2pPr>
            <a:lvl3pPr marL="914400" indent="0">
              <a:buNone/>
              <a:defRPr sz="2400">
                <a:solidFill>
                  <a:srgbClr val="DC2314"/>
                </a:solidFill>
              </a:defRPr>
            </a:lvl3pPr>
            <a:lvl4pPr marL="1371600" indent="0">
              <a:buNone/>
              <a:defRPr sz="2400">
                <a:solidFill>
                  <a:srgbClr val="DC2314"/>
                </a:solidFill>
              </a:defRPr>
            </a:lvl4pPr>
            <a:lvl5pPr marL="1828800" indent="0">
              <a:buNone/>
              <a:defRPr sz="2400">
                <a:solidFill>
                  <a:srgbClr val="DC2314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2540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usenfolie / Emotionsfolie (Vollbild) / Trennblatt&#10;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de-DE" dirty="0"/>
              <a:t>Pausenfolie – Emotionsfolie (Vollbild)</a:t>
            </a:r>
          </a:p>
        </p:txBody>
      </p:sp>
    </p:spTree>
    <p:extLst>
      <p:ext uri="{BB962C8B-B14F-4D97-AF65-F5344CB8AC3E}">
        <p14:creationId xmlns:p14="http://schemas.microsoft.com/office/powerpoint/2010/main" val="192295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abellenplatzhalter 9"/>
          <p:cNvSpPr>
            <a:spLocks noGrp="1"/>
          </p:cNvSpPr>
          <p:nvPr>
            <p:ph type="tbl" sz="quarter" idx="14"/>
          </p:nvPr>
        </p:nvSpPr>
        <p:spPr>
          <a:xfrm>
            <a:off x="390271" y="1463675"/>
            <a:ext cx="8363437" cy="3032125"/>
          </a:xfrm>
          <a:prstGeom prst="rect">
            <a:avLst/>
          </a:prstGeom>
        </p:spPr>
        <p:txBody>
          <a:bodyPr anchor="ctr"/>
          <a:lstStyle>
            <a:lvl1pPr marL="1587" indent="0" algn="ctr">
              <a:buNone/>
              <a:defRPr sz="240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r>
              <a:rPr lang="de-DE" dirty="0"/>
              <a:t>Tabelle</a:t>
            </a:r>
          </a:p>
        </p:txBody>
      </p:sp>
      <p:sp>
        <p:nvSpPr>
          <p:cNvPr id="7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214942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271135"/>
            <a:ext cx="9144000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00961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694238" y="1217620"/>
            <a:ext cx="4059470" cy="644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 baseline="0"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Überschrift 2. Ebene</a:t>
            </a:r>
          </a:p>
          <a:p>
            <a:pPr lvl="0"/>
            <a:r>
              <a:rPr lang="de-DE" dirty="0"/>
              <a:t>Und noch eine Zeile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94238" y="2040903"/>
            <a:ext cx="4059470" cy="2616434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3072492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923023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/ Bild mit Bil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266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2" name="Bildplatzhalt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693121" y="1255324"/>
            <a:ext cx="4060587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1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36853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SP_weis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-2263140" y="-199644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marR="0" indent="-252000" algn="l" defTabSz="4572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1984"/>
              </a:spcAft>
              <a:buClr>
                <a:srgbClr val="313231"/>
              </a:buClr>
              <a:buSzPct val="100000"/>
              <a:buFont typeface="Arial"/>
              <a:buChar char="•"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31323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Titel 6"/>
          <p:cNvSpPr>
            <a:spLocks noGrp="1"/>
          </p:cNvSpPr>
          <p:nvPr>
            <p:ph type="title" hasCustomPrompt="1"/>
          </p:nvPr>
        </p:nvSpPr>
        <p:spPr>
          <a:xfrm>
            <a:off x="390292" y="2201016"/>
            <a:ext cx="8363416" cy="508925"/>
          </a:xfrm>
        </p:spPr>
        <p:txBody>
          <a:bodyPr/>
          <a:lstStyle>
            <a:lvl1pPr>
              <a:lnSpc>
                <a:spcPct val="90000"/>
              </a:lnSpc>
              <a:defRPr sz="3300" b="0" i="0" baseline="0">
                <a:solidFill>
                  <a:srgbClr val="DC231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Präsentationstitel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0271" y="2696189"/>
            <a:ext cx="8363438" cy="442879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2400">
                <a:solidFill>
                  <a:srgbClr val="5F696E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6"/>
          <p:cNvSpPr>
            <a:spLocks noGrp="1"/>
          </p:cNvSpPr>
          <p:nvPr>
            <p:ph type="body" idx="13" hasCustomPrompt="1"/>
          </p:nvPr>
        </p:nvSpPr>
        <p:spPr>
          <a:xfrm>
            <a:off x="5747618" y="4179146"/>
            <a:ext cx="3006090" cy="316271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 algn="r">
              <a:buNone/>
              <a:defRPr>
                <a:solidFill>
                  <a:srgbClr val="5F696E"/>
                </a:solidFill>
              </a:defRPr>
            </a:lvl1pPr>
          </a:lstStyle>
          <a:p>
            <a:pPr lvl="0"/>
            <a:r>
              <a:rPr lang="de-DE"/>
              <a:t>Ort | Datum</a:t>
            </a:r>
            <a:endParaRPr lang="de-DE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082284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 / Text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2" hasCustomPrompt="1"/>
          </p:nvPr>
        </p:nvSpPr>
        <p:spPr>
          <a:xfrm>
            <a:off x="390271" y="1255324"/>
            <a:ext cx="4064254" cy="3402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4400" b="1" i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r>
              <a:rPr lang="de-DE" dirty="0"/>
              <a:t>Bild / Grafik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4687888" y="1255324"/>
            <a:ext cx="4065820" cy="3402013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/>
          <a:lstStyle>
            <a:lvl1pPr marL="1587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225381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 txBox="1">
            <a:spLocks/>
          </p:cNvSpPr>
          <p:nvPr userDrawn="1"/>
        </p:nvSpPr>
        <p:spPr>
          <a:xfrm>
            <a:off x="194553" y="4167334"/>
            <a:ext cx="8754894" cy="488083"/>
          </a:xfrm>
          <a:prstGeom prst="rect">
            <a:avLst/>
          </a:prstGeom>
        </p:spPr>
        <p:txBody>
          <a:bodyPr lIns="0" tIns="0" rIns="0" bIns="0" anchor="ctr"/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40000"/>
              <a:buFont typeface="Arial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  <p:sp>
        <p:nvSpPr>
          <p:cNvPr id="7" name="Textplatzhalter 5" descr="Dies ist eine “Fazit-Box“, durch kopieren und einfügen könnte sie auf jeder beliebigen Seite Benutzt werden&#10;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67334"/>
            <a:ext cx="9144000" cy="489600"/>
          </a:xfrm>
          <a:solidFill>
            <a:srgbClr val="DC2314"/>
          </a:solidFill>
        </p:spPr>
        <p:txBody>
          <a:bodyPr wrap="none" lIns="388800" tIns="0" rIns="388800" bIns="0" anchor="ctr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587" indent="0" algn="ctr">
              <a:buNone/>
            </a:pPr>
            <a:r>
              <a:rPr lang="de-DE" dirty="0">
                <a:solidFill>
                  <a:schemeClr val="bg1"/>
                </a:solidFill>
              </a:rPr>
              <a:t>Dies ist eine “Fazit-Box“, durch kopieren und einfügen könnte sie auf jeder beliebigen Seite Benutzt werden</a:t>
            </a:r>
          </a:p>
        </p:txBody>
      </p:sp>
    </p:spTree>
    <p:extLst>
      <p:ext uri="{BB962C8B-B14F-4D97-AF65-F5344CB8AC3E}">
        <p14:creationId xmlns:p14="http://schemas.microsoft.com/office/powerpoint/2010/main" val="603481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Seite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7"/>
          <p:cNvSpPr>
            <a:spLocks noGrp="1"/>
          </p:cNvSpPr>
          <p:nvPr>
            <p:ph type="title"/>
          </p:nvPr>
        </p:nvSpPr>
        <p:spPr>
          <a:xfrm>
            <a:off x="383118" y="1897650"/>
            <a:ext cx="8370590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3118" y="2980521"/>
            <a:ext cx="8370590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6798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tzte Seite grau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0292" y="1897650"/>
            <a:ext cx="8363415" cy="78957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300">
                <a:solidFill>
                  <a:srgbClr val="DC2314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90292" y="2980521"/>
            <a:ext cx="8363415" cy="1458530"/>
          </a:xfrm>
        </p:spPr>
        <p:txBody>
          <a:bodyPr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3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5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146208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3118" y="4017570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83118" y="210095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8" y="273982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3378698"/>
            <a:ext cx="8370589" cy="4788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9" y="146208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9" y="210033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9" y="2739828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9" y="3378073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9" y="4015196"/>
            <a:ext cx="1154870" cy="479425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20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2239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8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2"/>
          <p:cNvSpPr>
            <a:spLocks noGrp="1"/>
          </p:cNvSpPr>
          <p:nvPr>
            <p:ph type="body" sz="quarter" idx="23" hasCustomPrompt="1"/>
          </p:nvPr>
        </p:nvSpPr>
        <p:spPr>
          <a:xfrm>
            <a:off x="390292" y="4209564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8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292" y="1462088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92" y="3817070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7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92" y="1854585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2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0292" y="2247082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3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90292" y="2639579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4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7593498" y="14620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1</a:t>
            </a:r>
          </a:p>
        </p:txBody>
      </p:sp>
      <p:sp>
        <p:nvSpPr>
          <p:cNvPr id="26" name="Textplatzhalt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7593498" y="18541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2</a:t>
            </a:r>
          </a:p>
        </p:txBody>
      </p:sp>
      <p:sp>
        <p:nvSpPr>
          <p:cNvPr id="27" name="Textplatzhalt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7593498" y="224620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3</a:t>
            </a:r>
          </a:p>
        </p:txBody>
      </p:sp>
      <p:sp>
        <p:nvSpPr>
          <p:cNvPr id="28" name="Textplatzhalt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7593498" y="263826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4</a:t>
            </a:r>
          </a:p>
        </p:txBody>
      </p:sp>
      <p:sp>
        <p:nvSpPr>
          <p:cNvPr id="29" name="Textplatzhalt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593497" y="4206510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8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24" hasCustomPrompt="1"/>
          </p:nvPr>
        </p:nvSpPr>
        <p:spPr>
          <a:xfrm>
            <a:off x="390292" y="3424573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6</a:t>
            </a:r>
          </a:p>
        </p:txBody>
      </p:sp>
      <p:sp>
        <p:nvSpPr>
          <p:cNvPr id="23" name="Textplatzhalter 2"/>
          <p:cNvSpPr>
            <a:spLocks noGrp="1"/>
          </p:cNvSpPr>
          <p:nvPr>
            <p:ph type="body" sz="quarter" idx="25" hasCustomPrompt="1"/>
          </p:nvPr>
        </p:nvSpPr>
        <p:spPr>
          <a:xfrm>
            <a:off x="390292" y="3032076"/>
            <a:ext cx="8363416" cy="277200"/>
          </a:xfrm>
          <a:prstGeom prst="rect">
            <a:avLst/>
          </a:prstGeom>
          <a:solidFill>
            <a:srgbClr val="F5F5F5"/>
          </a:solidFill>
        </p:spPr>
        <p:txBody>
          <a:bodyPr lIns="180000"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Kapitel 5</a:t>
            </a:r>
          </a:p>
        </p:txBody>
      </p:sp>
      <p:sp>
        <p:nvSpPr>
          <p:cNvPr id="25" name="Textplatzhalt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593497" y="381444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7</a:t>
            </a:r>
          </a:p>
        </p:txBody>
      </p:sp>
      <p:sp>
        <p:nvSpPr>
          <p:cNvPr id="30" name="Textplatzhalter 23"/>
          <p:cNvSpPr>
            <a:spLocks noGrp="1"/>
          </p:cNvSpPr>
          <p:nvPr>
            <p:ph type="body" sz="quarter" idx="27" hasCustomPrompt="1"/>
          </p:nvPr>
        </p:nvSpPr>
        <p:spPr>
          <a:xfrm>
            <a:off x="7593497" y="342238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6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7593497" y="3030328"/>
            <a:ext cx="1160212" cy="277200"/>
          </a:xfrm>
          <a:prstGeom prst="rect">
            <a:avLst/>
          </a:prstGeom>
        </p:spPr>
        <p:txBody>
          <a:bodyPr anchor="ctr"/>
          <a:lstStyle>
            <a:lvl1pPr marL="1587" indent="0">
              <a:buNone/>
              <a:defRPr/>
            </a:lvl1pPr>
            <a:lvl2pPr marL="2667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Seite 5</a:t>
            </a:r>
          </a:p>
        </p:txBody>
      </p:sp>
      <p:sp>
        <p:nvSpPr>
          <p:cNvPr id="33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</a:t>
            </a:r>
            <a:br>
              <a:rPr lang="de-DE" dirty="0"/>
            </a:br>
            <a:endParaRPr lang="de-DE" dirty="0"/>
          </a:p>
        </p:txBody>
      </p:sp>
      <p:sp>
        <p:nvSpPr>
          <p:cNvPr id="34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7" name="Textplatzhalter 16"/>
          <p:cNvSpPr>
            <a:spLocks noGrp="1"/>
          </p:cNvSpPr>
          <p:nvPr>
            <p:ph type="body" sz="quarter" idx="30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1306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255324"/>
            <a:ext cx="9144000" cy="3417824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463040"/>
            <a:ext cx="8363437" cy="3032378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517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1603700"/>
            <a:ext cx="9144000" cy="3069447"/>
          </a:xfrm>
          <a:prstGeom prst="rect">
            <a:avLst/>
          </a:prstGeom>
          <a:solidFill>
            <a:srgbClr val="F5F5F5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idx="13"/>
          </p:nvPr>
        </p:nvSpPr>
        <p:spPr>
          <a:xfrm>
            <a:off x="390271" y="1772128"/>
            <a:ext cx="8363437" cy="2723289"/>
          </a:xfrm>
          <a:prstGeom prst="rect">
            <a:avLst/>
          </a:prstGeom>
        </p:spPr>
        <p:txBody>
          <a:bodyPr>
            <a:noAutofit/>
          </a:bodyPr>
          <a:lstStyle>
            <a:lvl1pPr marL="1587" indent="0">
              <a:buFont typeface="Arial" charset="0"/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322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90249" y="1001498"/>
            <a:ext cx="6817375" cy="448523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</p:spTree>
    <p:extLst>
      <p:ext uri="{BB962C8B-B14F-4D97-AF65-F5344CB8AC3E}">
        <p14:creationId xmlns:p14="http://schemas.microsoft.com/office/powerpoint/2010/main" val="51631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254101"/>
            <a:ext cx="4073708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2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71" y="1254101"/>
            <a:ext cx="4077465" cy="3408696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72092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blöcke mit zwei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7"/>
          <p:cNvSpPr>
            <a:spLocks noGrp="1"/>
          </p:cNvSpPr>
          <p:nvPr>
            <p:ph type="title" hasCustomPrompt="1"/>
          </p:nvPr>
        </p:nvSpPr>
        <p:spPr>
          <a:xfrm>
            <a:off x="390271" y="282720"/>
            <a:ext cx="6820204" cy="7008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bearbeiten,</a:t>
            </a:r>
            <a:br>
              <a:rPr lang="de-DE" dirty="0"/>
            </a:br>
            <a:r>
              <a:rPr lang="de-DE" dirty="0"/>
              <a:t>auch zweizeilig</a:t>
            </a:r>
            <a:br>
              <a:rPr lang="de-DE" dirty="0"/>
            </a:br>
            <a:endParaRPr lang="de-DE" dirty="0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90249" y="991137"/>
            <a:ext cx="6820228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 baseline="0"/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, wenn die Headline zweizeilig wird</a:t>
            </a:r>
          </a:p>
        </p:txBody>
      </p:sp>
      <p:sp>
        <p:nvSpPr>
          <p:cNvPr id="2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680000" y="1603701"/>
            <a:ext cx="407370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49" y="1603701"/>
            <a:ext cx="4077488" cy="3059096"/>
          </a:xfrm>
          <a:prstGeom prst="rect">
            <a:avLst/>
          </a:prstGeom>
          <a:solidFill>
            <a:srgbClr val="F5F5F5"/>
          </a:solidFill>
        </p:spPr>
        <p:txBody>
          <a:bodyPr lIns="216000" tIns="180000" rIns="216000" bIns="180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2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9443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blöcke mit einzeiligem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6129308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quarter" idx="22"/>
          </p:nvPr>
        </p:nvSpPr>
        <p:spPr>
          <a:xfrm>
            <a:off x="325978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23"/>
          </p:nvPr>
        </p:nvSpPr>
        <p:spPr>
          <a:xfrm>
            <a:off x="390269" y="1265899"/>
            <a:ext cx="2624400" cy="3396898"/>
          </a:xfrm>
          <a:prstGeom prst="rect">
            <a:avLst/>
          </a:prstGeom>
          <a:solidFill>
            <a:srgbClr val="F5F5F5"/>
          </a:solidFill>
        </p:spPr>
        <p:txBody>
          <a:bodyPr lIns="180000" tIns="144000" rIns="180000" bIns="144000">
            <a:noAutofit/>
          </a:bodyPr>
          <a:lstStyle>
            <a:lvl1pPr>
              <a:lnSpc>
                <a:spcPct val="90000"/>
              </a:lnSpc>
              <a:spcAft>
                <a:spcPts val="900"/>
              </a:spcAft>
              <a:defRPr baseline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itel 7"/>
          <p:cNvSpPr>
            <a:spLocks noGrp="1"/>
          </p:cNvSpPr>
          <p:nvPr>
            <p:ph type="title" hasCustomPrompt="1"/>
          </p:nvPr>
        </p:nvSpPr>
        <p:spPr>
          <a:xfrm>
            <a:off x="390314" y="282719"/>
            <a:ext cx="6820160" cy="793833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390293" y="648405"/>
            <a:ext cx="6820184" cy="428148"/>
          </a:xfrm>
          <a:prstGeom prst="rect">
            <a:avLst/>
          </a:prstGeom>
        </p:spPr>
        <p:txBody>
          <a:bodyPr/>
          <a:lstStyle>
            <a:lvl1pPr marL="1587" indent="0">
              <a:buNone/>
              <a:defRPr sz="1800"/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7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8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390271" y="4757855"/>
            <a:ext cx="2024063" cy="273844"/>
          </a:xfrm>
        </p:spPr>
        <p:txBody>
          <a:bodyPr/>
          <a:lstStyle>
            <a:lvl1pPr marL="1587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890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0293" y="282210"/>
            <a:ext cx="6820183" cy="7895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dirty="0"/>
              <a:t>Mastertitelformat 1. Ebene </a:t>
            </a:r>
            <a:br>
              <a:rPr lang="de-DE" dirty="0"/>
            </a:br>
            <a:r>
              <a:rPr lang="de-DE" dirty="0"/>
              <a:t>mögliche zweite Zeile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5476" y="4757855"/>
            <a:ext cx="2173184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de-DE" dirty="0"/>
              <a:t>Name der Unterlage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418657" y="4757855"/>
            <a:ext cx="335050" cy="27384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accent4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2DD045F0-8B2A-FA4B-969F-A1574B4A39C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60" y="113958"/>
            <a:ext cx="1629076" cy="970856"/>
          </a:xfrm>
          <a:prstGeom prst="rect">
            <a:avLst/>
          </a:prstGeom>
        </p:spPr>
      </p:pic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390292" y="1455419"/>
            <a:ext cx="8363415" cy="29363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Aufzählung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4603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50" r:id="rId3"/>
    <p:sldLayoutId id="2147483678" r:id="rId4"/>
    <p:sldLayoutId id="2147483663" r:id="rId5"/>
    <p:sldLayoutId id="2147483679" r:id="rId6"/>
    <p:sldLayoutId id="2147483666" r:id="rId7"/>
    <p:sldLayoutId id="2147483673" r:id="rId8"/>
    <p:sldLayoutId id="2147483677" r:id="rId9"/>
    <p:sldLayoutId id="2147483671" r:id="rId10"/>
    <p:sldLayoutId id="2147483672" r:id="rId11"/>
    <p:sldLayoutId id="2147483675" r:id="rId12"/>
    <p:sldLayoutId id="2147483658" r:id="rId13"/>
    <p:sldLayoutId id="2147483655" r:id="rId14"/>
    <p:sldLayoutId id="2147483665" r:id="rId15"/>
    <p:sldLayoutId id="2147483654" r:id="rId16"/>
    <p:sldLayoutId id="2147483656" r:id="rId17"/>
    <p:sldLayoutId id="2147483660" r:id="rId18"/>
    <p:sldLayoutId id="2147483657" r:id="rId19"/>
    <p:sldLayoutId id="2147483681" r:id="rId20"/>
    <p:sldLayoutId id="2147483680" r:id="rId21"/>
    <p:sldLayoutId id="2147483659" r:id="rId22"/>
    <p:sldLayoutId id="2147483661" r:id="rId23"/>
  </p:sldLayoutIdLst>
  <p:hf hdr="0" dt="0"/>
  <p:txStyles>
    <p:titleStyle>
      <a:lvl1pPr algn="l" defTabSz="457200" rtl="0" eaLnBrk="1" latinLnBrk="0" hangingPunct="1">
        <a:lnSpc>
          <a:spcPct val="93000"/>
        </a:lnSpc>
        <a:spcBef>
          <a:spcPct val="0"/>
        </a:spcBef>
        <a:buNone/>
        <a:defRPr sz="2400" b="0" i="0" kern="1200">
          <a:solidFill>
            <a:srgbClr val="DC2314"/>
          </a:solidFill>
          <a:latin typeface="Calibri Light" charset="0"/>
          <a:ea typeface="Calibri Light" charset="0"/>
          <a:cs typeface="Calibri Light" charset="0"/>
        </a:defRPr>
      </a:lvl1pPr>
    </p:titleStyle>
    <p:bodyStyle>
      <a:lvl1pPr marL="222250" indent="-220663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100000"/>
        <a:buFont typeface="LucidaGrande" charset="0"/>
        <a:buChar char="•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1pPr>
      <a:lvl2pPr marL="492125" indent="-225425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DC2314"/>
        </a:buClr>
        <a:buSzPct val="80000"/>
        <a:buFont typeface="Symbol" charset="2"/>
        <a:buChar char="-"/>
        <a:tabLst/>
        <a:defRPr sz="1600" b="0" i="0" kern="1200" baseline="0">
          <a:solidFill>
            <a:srgbClr val="5F696E"/>
          </a:solidFill>
          <a:latin typeface="Calibri Light" charset="0"/>
          <a:ea typeface="Calibri Light" charset="0"/>
          <a:cs typeface="Calibri Light" charset="0"/>
        </a:defRPr>
      </a:lvl2pPr>
      <a:lvl3pPr marL="1157288" indent="-242888" algn="l" defTabSz="457200" rtl="0" eaLnBrk="1" latinLnBrk="0" hangingPunct="1">
        <a:lnSpc>
          <a:spcPct val="105000"/>
        </a:lnSpc>
        <a:spcBef>
          <a:spcPts val="0"/>
        </a:spcBef>
        <a:buClr>
          <a:srgbClr val="DC2314"/>
        </a:buClr>
        <a:buSzPct val="80000"/>
        <a:buFont typeface="Symbol" charset="2"/>
        <a:buChar char="-"/>
        <a:tabLst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3pPr>
      <a:lvl4pPr marL="16573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4pPr>
      <a:lvl5pPr marL="2114550" indent="-285750" algn="l" defTabSz="457200" rtl="0" eaLnBrk="1" latinLnBrk="0" hangingPunct="1">
        <a:lnSpc>
          <a:spcPct val="105000"/>
        </a:lnSpc>
        <a:spcBef>
          <a:spcPts val="0"/>
        </a:spcBef>
        <a:buClr>
          <a:schemeClr val="tx1"/>
        </a:buClr>
        <a:buSzPct val="100000"/>
        <a:buFont typeface="Arial"/>
        <a:buChar char="•"/>
        <a:defRPr sz="1600" kern="1200" baseline="0">
          <a:solidFill>
            <a:schemeClr val="tx1"/>
          </a:solidFill>
          <a:latin typeface="Calibri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xy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osp.d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8DF75A37-C050-FE4C-BD46-6BDF7D93000E}"/>
              </a:ext>
            </a:extLst>
          </p:cNvPr>
          <p:cNvSpPr/>
          <p:nvPr/>
        </p:nvSpPr>
        <p:spPr>
          <a:xfrm>
            <a:off x="3896631" y="3213535"/>
            <a:ext cx="1534580" cy="45240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43936" y="477789"/>
            <a:ext cx="8363416" cy="1760625"/>
          </a:xfrm>
        </p:spPr>
        <p:txBody>
          <a:bodyPr/>
          <a:lstStyle/>
          <a:p>
            <a:pPr algn="ctr"/>
            <a:r>
              <a:rPr lang="de-DE" b="1" dirty="0"/>
              <a:t>TriXX</a:t>
            </a:r>
            <a:br>
              <a:rPr lang="de-DE" b="1" dirty="0"/>
            </a:br>
            <a:br>
              <a:rPr lang="de-DE" b="1" dirty="0"/>
            </a:br>
            <a:r>
              <a:rPr lang="de-DE" sz="2400" b="1" dirty="0"/>
              <a:t>Leichtgewichtiges Tool für Change Data Capture </a:t>
            </a:r>
            <a:br>
              <a:rPr lang="de-DE" sz="2400" b="1" dirty="0"/>
            </a:br>
            <a:r>
              <a:rPr lang="de-DE" sz="2400" b="1" dirty="0"/>
              <a:t>in relationalen Datenbanken</a:t>
            </a:r>
            <a:endParaRPr lang="de-DE" sz="24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3"/>
          </p:nvPr>
        </p:nvSpPr>
        <p:spPr>
          <a:xfrm>
            <a:off x="5747618" y="4641060"/>
            <a:ext cx="3006090" cy="316271"/>
          </a:xfrm>
        </p:spPr>
        <p:txBody>
          <a:bodyPr/>
          <a:lstStyle/>
          <a:p>
            <a:r>
              <a:rPr lang="de-DE" dirty="0"/>
              <a:t>September 2020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idx="13"/>
          </p:nvPr>
        </p:nvSpPr>
        <p:spPr>
          <a:xfrm>
            <a:off x="243936" y="4641059"/>
            <a:ext cx="3006090" cy="316271"/>
          </a:xfrm>
        </p:spPr>
        <p:txBody>
          <a:bodyPr/>
          <a:lstStyle/>
          <a:p>
            <a:pPr algn="l"/>
            <a:r>
              <a:rPr lang="de-DE" dirty="0"/>
              <a:t>Peter Ramm, OSP Dresden</a:t>
            </a: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8841" y="2650240"/>
            <a:ext cx="1429728" cy="15789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53C02D-9FD6-E141-BC3D-BC428C518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211" y="2621533"/>
            <a:ext cx="1011153" cy="16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Ziele / Herausforderungen bei der Umsetzung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974230"/>
            <a:ext cx="8623725" cy="1384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Minimaler Impact auf Quellsystem und die originalen datenändernde Transaktionen :</a:t>
            </a:r>
          </a:p>
          <a:p>
            <a:pPr marL="266700" indent="-177800"/>
            <a:r>
              <a:rPr lang="de-DE" dirty="0">
                <a:latin typeface="+mn-lt"/>
              </a:rPr>
              <a:t>Frühestmögliches Reduzieren der Daten auf interessierende Events zum Zeitpunkt ihrer Entstehung</a:t>
            </a:r>
          </a:p>
          <a:p>
            <a:pPr marL="266700" indent="-177800"/>
            <a:r>
              <a:rPr lang="de-DE" dirty="0">
                <a:latin typeface="+mn-lt"/>
              </a:rPr>
              <a:t>Persistierung der Change-Events per Trigger in Tabelle ohne Indizes</a:t>
            </a:r>
          </a:p>
          <a:p>
            <a:pPr marL="266700" indent="-177800"/>
            <a:r>
              <a:rPr lang="de-DE" dirty="0">
                <a:latin typeface="+mn-lt"/>
              </a:rPr>
              <a:t>Nutzung von Intervall-Partitionierung für kalkulierbaren I/O-Aufwand (Oracle) 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60137" y="2571750"/>
            <a:ext cx="8623725" cy="2135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Robuster Betrieb ohne manuellen Operating-Bedarf:</a:t>
            </a:r>
          </a:p>
          <a:p>
            <a:pPr marL="266700" indent="-177800"/>
            <a:r>
              <a:rPr lang="de-DE" dirty="0">
                <a:latin typeface="+mn-lt"/>
              </a:rPr>
              <a:t>Vollständige Selbstinitialisierung des Systems in DB-Schema beim Start des Containers</a:t>
            </a:r>
          </a:p>
          <a:p>
            <a:pPr marL="266700" indent="-177800"/>
            <a:r>
              <a:rPr lang="de-DE" dirty="0">
                <a:latin typeface="+mn-lt"/>
              </a:rPr>
              <a:t>Automatischer Wiederanlauf nach temporärem Ausfall externer Abhängigkeiten (DB, Kafka) </a:t>
            </a:r>
          </a:p>
          <a:p>
            <a:pPr marL="266700" indent="-177800"/>
            <a:r>
              <a:rPr lang="de-DE" dirty="0">
                <a:latin typeface="+mn-lt"/>
              </a:rPr>
              <a:t>Integriertes Housekeeping aller entstehenden Artefakte in DB und Filesystem</a:t>
            </a:r>
          </a:p>
          <a:p>
            <a:pPr marL="266700" indent="-177800"/>
            <a:r>
              <a:rPr lang="de-DE" dirty="0">
                <a:latin typeface="+mn-lt"/>
              </a:rPr>
              <a:t>Integrierte Funktionen für </a:t>
            </a:r>
            <a:r>
              <a:rPr lang="de-DE" dirty="0" err="1">
                <a:latin typeface="+mn-lt"/>
              </a:rPr>
              <a:t>Healthcheck</a:t>
            </a:r>
            <a:r>
              <a:rPr lang="de-DE" dirty="0">
                <a:latin typeface="+mn-lt"/>
              </a:rPr>
              <a:t> und Monitoring</a:t>
            </a:r>
          </a:p>
          <a:p>
            <a:pPr marL="266700" indent="-177800"/>
            <a:r>
              <a:rPr lang="de-DE" dirty="0">
                <a:latin typeface="+mn-lt"/>
              </a:rPr>
              <a:t>Anbindung an externe Monitoring-Systeme über Log-Output des 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410347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</a:t>
            </a:r>
            <a:r>
              <a:rPr lang="de-DE" sz="2800" b="1" dirty="0" err="1"/>
              <a:t>Bulk</a:t>
            </a:r>
            <a:r>
              <a:rPr lang="de-DE" sz="2800" b="1" dirty="0"/>
              <a:t> Operationen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64478"/>
            <a:ext cx="8623725" cy="3414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</a:rPr>
              <a:t>Die Prozesskette arbeitet durchgängig mit Bulk-Operationen:</a:t>
            </a:r>
          </a:p>
          <a:p>
            <a:pPr marL="266700" indent="-177800"/>
            <a:r>
              <a:rPr lang="de-DE" dirty="0">
                <a:latin typeface="+mn-lt"/>
              </a:rPr>
              <a:t>Trigger implementiert als </a:t>
            </a:r>
            <a:r>
              <a:rPr lang="de-DE" dirty="0" err="1">
                <a:latin typeface="+mn-lt"/>
              </a:rPr>
              <a:t>Compound</a:t>
            </a:r>
            <a:r>
              <a:rPr lang="de-DE" dirty="0">
                <a:latin typeface="+mn-lt"/>
              </a:rPr>
              <a:t>-Trigger mit Limitierung auf max. 1000 im Session-Memory gepufferter JSON-Records, die als Bulk-Operation in Puffer-Tabelle EVENT_LOGS geschrieben werden </a:t>
            </a:r>
          </a:p>
          <a:p>
            <a:pPr marL="266700" indent="-177800"/>
            <a:r>
              <a:rPr lang="de-DE" dirty="0">
                <a:latin typeface="+mn-lt"/>
              </a:rPr>
              <a:t>Lesen der Records aus EVENT_LOGS mit SELECT FOR UPDATE SKIP LOCKED</a:t>
            </a:r>
          </a:p>
          <a:p>
            <a:pPr marL="536575" lvl="1" indent="-177800"/>
            <a:r>
              <a:rPr lang="de-DE" dirty="0">
                <a:latin typeface="+mn-lt"/>
              </a:rPr>
              <a:t>Keine Indizes für EVENT_LOGS heißt: </a:t>
            </a:r>
            <a:r>
              <a:rPr lang="de-DE" dirty="0" err="1">
                <a:latin typeface="+mn-lt"/>
              </a:rPr>
              <a:t>Full</a:t>
            </a:r>
            <a:r>
              <a:rPr lang="de-DE" dirty="0">
                <a:latin typeface="+mn-lt"/>
              </a:rPr>
              <a:t> Table Scan bei jedem Zugriff auf diese Tabelle</a:t>
            </a:r>
          </a:p>
          <a:p>
            <a:pPr marL="536575" lvl="1" indent="-177800"/>
            <a:r>
              <a:rPr lang="de-DE" dirty="0">
                <a:latin typeface="+mn-lt"/>
              </a:rPr>
              <a:t>Kalkulierbar Last durch Intervall-Partitionierung mit Housekeeping leerer Alt-Partitionen</a:t>
            </a:r>
          </a:p>
          <a:p>
            <a:pPr marL="536575" lvl="1" indent="-177800"/>
            <a:r>
              <a:rPr lang="de-DE" dirty="0">
                <a:latin typeface="+mn-lt"/>
              </a:rPr>
              <a:t>Max. Größe der DB-Transaktion in Richtung Kafka ist konfigurierbar (Default: 10.000)</a:t>
            </a:r>
          </a:p>
          <a:p>
            <a:pPr marL="266700" indent="-177800"/>
            <a:r>
              <a:rPr lang="de-DE" dirty="0">
                <a:latin typeface="+mn-lt"/>
              </a:rPr>
              <a:t>Übertragen der Events nach Kafka (</a:t>
            </a:r>
            <a:r>
              <a:rPr lang="de-DE" dirty="0" err="1">
                <a:latin typeface="+mn-lt"/>
              </a:rPr>
              <a:t>Produce</a:t>
            </a:r>
            <a:r>
              <a:rPr lang="de-DE" dirty="0">
                <a:latin typeface="+mn-lt"/>
              </a:rPr>
              <a:t>) mit Transaktion im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Transaktion entspricht DB-Transaktion</a:t>
            </a:r>
          </a:p>
          <a:p>
            <a:pPr marL="536575" lvl="1" indent="-177800"/>
            <a:r>
              <a:rPr lang="de-DE" dirty="0">
                <a:latin typeface="+mn-lt"/>
              </a:rPr>
              <a:t> Bulk-Größe beim Übertragen nach Kafka ist durch Kafka limitiert (Default 1000, konfigurierbar)</a:t>
            </a:r>
          </a:p>
        </p:txBody>
      </p:sp>
    </p:spTree>
    <p:extLst>
      <p:ext uri="{BB962C8B-B14F-4D97-AF65-F5344CB8AC3E}">
        <p14:creationId xmlns:p14="http://schemas.microsoft.com/office/powerpoint/2010/main" val="18840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Trigger-Beispiel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17D91A98-27E4-EA43-829B-D12169B8EBD2}"/>
              </a:ext>
            </a:extLst>
          </p:cNvPr>
          <p:cNvSpPr txBox="1">
            <a:spLocks/>
          </p:cNvSpPr>
          <p:nvPr/>
        </p:nvSpPr>
        <p:spPr>
          <a:xfrm>
            <a:off x="260137" y="972866"/>
            <a:ext cx="8623725" cy="4094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1588">
              <a:buNone/>
              <a:tabLst>
                <a:tab pos="258763" algn="l"/>
              </a:tabLst>
            </a:pPr>
            <a:r>
              <a:rPr lang="de-DE" sz="1200" dirty="0">
                <a:latin typeface="Courier" pitchFamily="2" charset="0"/>
              </a:rPr>
              <a:t>CREATE OR REPLACE TRIGGER T1 FOR INSERT ON SCHEMA.TABLE COMPOUND TRIGGER</a:t>
            </a:r>
          </a:p>
          <a:p>
            <a:pPr marL="90488" indent="-1588">
              <a:buNone/>
              <a:tabLst>
                <a:tab pos="258763" algn="l"/>
              </a:tabLst>
            </a:pPr>
            <a:r>
              <a:rPr lang="de-DE" sz="1200" dirty="0">
                <a:latin typeface="Courier" pitchFamily="2" charset="0"/>
              </a:rPr>
              <a:t>… /* Deklariere Memory-Collection </a:t>
            </a:r>
            <a:r>
              <a:rPr lang="de-DE" sz="1200" dirty="0" err="1">
                <a:latin typeface="Courier" pitchFamily="2" charset="0"/>
              </a:rPr>
              <a:t>payload_tab</a:t>
            </a:r>
            <a:r>
              <a:rPr lang="de-DE" sz="1200" dirty="0">
                <a:latin typeface="Courier" pitchFamily="2" charset="0"/>
              </a:rPr>
              <a:t> */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PROCEDURE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 IS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BEGIN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  … /* Schreibe Memory-Collection </a:t>
            </a:r>
            <a:r>
              <a:rPr lang="de-DE" sz="1200" dirty="0" err="1">
                <a:latin typeface="Courier" pitchFamily="2" charset="0"/>
              </a:rPr>
              <a:t>payload_tab</a:t>
            </a:r>
            <a:r>
              <a:rPr lang="de-DE" sz="1200" dirty="0">
                <a:latin typeface="Courier" pitchFamily="2" charset="0"/>
              </a:rPr>
              <a:t> in </a:t>
            </a:r>
            <a:r>
              <a:rPr lang="de-DE" sz="1200" dirty="0" err="1">
                <a:latin typeface="Courier" pitchFamily="2" charset="0"/>
              </a:rPr>
              <a:t>Event_Log-table</a:t>
            </a:r>
            <a:r>
              <a:rPr lang="de-DE" sz="1200" dirty="0">
                <a:latin typeface="Courier" pitchFamily="2" charset="0"/>
              </a:rPr>
              <a:t> */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;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BEFORE STATEMENT IS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BEGIN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 err="1">
                <a:latin typeface="Courier" pitchFamily="2" charset="0"/>
              </a:rPr>
              <a:t>payload_tab.DELETE</a:t>
            </a:r>
            <a:r>
              <a:rPr lang="de-DE" sz="1200" dirty="0">
                <a:latin typeface="Courier" pitchFamily="2" charset="0"/>
              </a:rPr>
              <a:t>; /* </a:t>
            </a:r>
            <a:r>
              <a:rPr lang="de-DE" sz="1200" dirty="0" err="1">
                <a:latin typeface="Courier" pitchFamily="2" charset="0"/>
              </a:rPr>
              <a:t>remove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possible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fragments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of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previous</a:t>
            </a:r>
            <a:r>
              <a:rPr lang="de-DE" sz="1200" dirty="0">
                <a:latin typeface="Courier" pitchFamily="2" charset="0"/>
              </a:rPr>
              <a:t> </a:t>
            </a:r>
            <a:r>
              <a:rPr lang="de-DE" sz="1200" dirty="0" err="1">
                <a:latin typeface="Courier" pitchFamily="2" charset="0"/>
              </a:rPr>
              <a:t>transactions</a:t>
            </a:r>
            <a:r>
              <a:rPr lang="de-DE" sz="1200" dirty="0">
                <a:latin typeface="Courier" pitchFamily="2" charset="0"/>
              </a:rPr>
              <a:t> */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BEFORE STATEMENT;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AFTER EACH ROW IS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BEGIN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  … /* Schreibe JSON-</a:t>
            </a:r>
            <a:r>
              <a:rPr lang="de-DE" sz="1200" dirty="0" err="1">
                <a:latin typeface="Courier" pitchFamily="2" charset="0"/>
              </a:rPr>
              <a:t>Record</a:t>
            </a:r>
            <a:r>
              <a:rPr lang="de-DE" sz="1200" dirty="0">
                <a:latin typeface="Courier" pitchFamily="2" charset="0"/>
              </a:rPr>
              <a:t> in Memory-Collection,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 wenn &gt; 1000 Records */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AFTER EACH ROW;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AFTER STATEMENT IS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BEGIN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 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; /* </a:t>
            </a:r>
            <a:r>
              <a:rPr lang="de-DE" sz="1200" dirty="0" err="1">
                <a:latin typeface="Courier" pitchFamily="2" charset="0"/>
              </a:rPr>
              <a:t>Flush</a:t>
            </a:r>
            <a:r>
              <a:rPr lang="de-DE" sz="1200" dirty="0">
                <a:latin typeface="Courier" pitchFamily="2" charset="0"/>
              </a:rPr>
              <a:t> Collection in Table */</a:t>
            </a: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AFTER STATEMENT;</a:t>
            </a:r>
            <a:br>
              <a:rPr lang="de-DE" sz="1200" dirty="0">
                <a:latin typeface="Courier" pitchFamily="2" charset="0"/>
              </a:rPr>
            </a:br>
            <a:br>
              <a:rPr lang="de-DE" sz="1200" dirty="0">
                <a:latin typeface="Courier" pitchFamily="2" charset="0"/>
              </a:rPr>
            </a:br>
            <a:r>
              <a:rPr lang="de-DE" sz="1200" dirty="0">
                <a:latin typeface="Courier" pitchFamily="2" charset="0"/>
              </a:rPr>
              <a:t>END T1;</a:t>
            </a:r>
          </a:p>
        </p:txBody>
      </p:sp>
    </p:spTree>
    <p:extLst>
      <p:ext uri="{BB962C8B-B14F-4D97-AF65-F5344CB8AC3E}">
        <p14:creationId xmlns:p14="http://schemas.microsoft.com/office/powerpoint/2010/main" val="149208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Eindeutigkeiten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5BD347F6-6538-9242-9BF6-359F0DCDDF61}"/>
              </a:ext>
            </a:extLst>
          </p:cNvPr>
          <p:cNvSpPr txBox="1">
            <a:spLocks/>
          </p:cNvSpPr>
          <p:nvPr/>
        </p:nvSpPr>
        <p:spPr>
          <a:xfrm>
            <a:off x="222767" y="1574013"/>
            <a:ext cx="8623725" cy="1995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Eindeutigkeit am Ziel Kafka:</a:t>
            </a:r>
          </a:p>
          <a:p>
            <a:pPr marL="266700" indent="-177800"/>
            <a:r>
              <a:rPr lang="de-DE" dirty="0">
                <a:latin typeface="+mn-lt"/>
              </a:rPr>
              <a:t>Jeder in DB aufgezeichnete Change-Event wird genau einmal nach Kafka übertragen und committet</a:t>
            </a:r>
          </a:p>
          <a:p>
            <a:pPr marL="266700" indent="-177800"/>
            <a:r>
              <a:rPr lang="de-DE" dirty="0">
                <a:latin typeface="+mn-lt"/>
              </a:rPr>
              <a:t>Eine nicht </a:t>
            </a:r>
            <a:r>
              <a:rPr lang="de-DE" dirty="0" err="1">
                <a:latin typeface="+mn-lt"/>
              </a:rPr>
              <a:t>commitete</a:t>
            </a:r>
            <a:r>
              <a:rPr lang="de-DE" dirty="0">
                <a:latin typeface="+mn-lt"/>
              </a:rPr>
              <a:t> Übertragung nach Kafka kann bei Fehlerwiederholung mehrfach vorkommen</a:t>
            </a:r>
          </a:p>
          <a:p>
            <a:pPr marL="536575" lvl="1" indent="-177800"/>
            <a:r>
              <a:rPr lang="de-DE" dirty="0">
                <a:latin typeface="+mn-lt"/>
              </a:rPr>
              <a:t>Kafka unterscheidet beim Konsumieren zwischen </a:t>
            </a:r>
            <a:r>
              <a:rPr lang="de-DE" dirty="0" err="1">
                <a:latin typeface="+mn-lt"/>
              </a:rPr>
              <a:t>read_uncommited</a:t>
            </a:r>
            <a:r>
              <a:rPr lang="de-DE" dirty="0">
                <a:latin typeface="+mn-lt"/>
              </a:rPr>
              <a:t> und </a:t>
            </a:r>
            <a:r>
              <a:rPr lang="de-DE" dirty="0" err="1">
                <a:latin typeface="+mn-lt"/>
              </a:rPr>
              <a:t>read_commited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>
                <a:latin typeface="+mn-lt"/>
              </a:rPr>
              <a:t>Durch </a:t>
            </a:r>
            <a:r>
              <a:rPr lang="de-DE" dirty="0" err="1">
                <a:latin typeface="+mn-lt"/>
              </a:rPr>
              <a:t>applikatorisch</a:t>
            </a:r>
            <a:r>
              <a:rPr lang="de-DE" dirty="0">
                <a:latin typeface="+mn-lt"/>
              </a:rPr>
              <a:t> geschachtelte Transaktionen mit zwei Ressourcen (DB, Kafka) ohne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2-Phase-Commit existiert zumindest hypothetisch ein Restrisiko von Doppelübertragungen </a:t>
            </a:r>
          </a:p>
        </p:txBody>
      </p:sp>
    </p:spTree>
    <p:extLst>
      <p:ext uri="{BB962C8B-B14F-4D97-AF65-F5344CB8AC3E}">
        <p14:creationId xmlns:p14="http://schemas.microsoft.com/office/powerpoint/2010/main" val="52751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Garantierte Reihenfolgen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A9E2F85C-90CF-3F47-A9B9-F73D4A741EF7}"/>
              </a:ext>
            </a:extLst>
          </p:cNvPr>
          <p:cNvSpPr txBox="1">
            <a:spLocks/>
          </p:cNvSpPr>
          <p:nvPr/>
        </p:nvSpPr>
        <p:spPr>
          <a:xfrm>
            <a:off x="260137" y="952497"/>
            <a:ext cx="8623725" cy="1941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Kafka garantiert das Konsumieren von Events in der Reihenfolge ihrer Entstehung nur innerhalb einer Partition</a:t>
            </a:r>
          </a:p>
          <a:p>
            <a:pPr marL="266700" indent="-177800"/>
            <a:r>
              <a:rPr lang="de-DE" dirty="0">
                <a:latin typeface="+mn-lt"/>
              </a:rPr>
              <a:t>Events mit gleichem Key-Wert landen im Kafka auch immer in der selben Partition</a:t>
            </a:r>
          </a:p>
          <a:p>
            <a:pPr marL="266700" indent="-177800"/>
            <a:r>
              <a:rPr lang="de-DE" dirty="0">
                <a:latin typeface="+mn-lt"/>
              </a:rPr>
              <a:t>TriXX unterstützt optionale Keys: Kein Key, Primary Key oder fester Wert</a:t>
            </a:r>
          </a:p>
          <a:p>
            <a:pPr marL="266700" indent="-177800"/>
            <a:r>
              <a:rPr lang="de-DE" dirty="0">
                <a:latin typeface="+mn-lt"/>
              </a:rPr>
              <a:t>TriXX überträgt nur Events mit gleichem Key-Wert in geordneter Folge, alle anderen zeitnah aber ohne Garantie der Reihenfolge (Zielkonflikt mit paralleler Verarbeitung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9CC3A8B-FD70-7149-9FF5-6B2194668BB3}"/>
              </a:ext>
            </a:extLst>
          </p:cNvPr>
          <p:cNvSpPr/>
          <p:nvPr/>
        </p:nvSpPr>
        <p:spPr>
          <a:xfrm>
            <a:off x="260137" y="3003658"/>
            <a:ext cx="8623725" cy="2021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Kafka-Cluster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D64CCF-3571-744A-AF2A-28E5C3557FE6}"/>
              </a:ext>
            </a:extLst>
          </p:cNvPr>
          <p:cNvSpPr/>
          <p:nvPr/>
        </p:nvSpPr>
        <p:spPr>
          <a:xfrm>
            <a:off x="835558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3B47E-3D13-8D4B-8A3F-B30CD27321D5}"/>
              </a:ext>
            </a:extLst>
          </p:cNvPr>
          <p:cNvSpPr/>
          <p:nvPr/>
        </p:nvSpPr>
        <p:spPr>
          <a:xfrm>
            <a:off x="6523056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2D9BE7-7BAE-4549-BCC2-B562A3EA3984}"/>
              </a:ext>
            </a:extLst>
          </p:cNvPr>
          <p:cNvSpPr/>
          <p:nvPr/>
        </p:nvSpPr>
        <p:spPr>
          <a:xfrm>
            <a:off x="3679307" y="3238148"/>
            <a:ext cx="1785379" cy="1671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Cluster-</a:t>
            </a:r>
            <a:r>
              <a:rPr lang="de-DE" sz="1200" dirty="0" err="1">
                <a:solidFill>
                  <a:schemeClr val="accent6">
                    <a:lumMod val="10000"/>
                  </a:schemeClr>
                </a:solidFill>
              </a:rPr>
              <a:t>Node</a:t>
            </a:r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206D21-CE83-A148-BA78-3C15DE223BF2}"/>
              </a:ext>
            </a:extLst>
          </p:cNvPr>
          <p:cNvSpPr/>
          <p:nvPr/>
        </p:nvSpPr>
        <p:spPr>
          <a:xfrm>
            <a:off x="698108" y="3524517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E452DC-B8AB-AF46-A2DD-4508B3692325}"/>
              </a:ext>
            </a:extLst>
          </p:cNvPr>
          <p:cNvSpPr/>
          <p:nvPr/>
        </p:nvSpPr>
        <p:spPr>
          <a:xfrm>
            <a:off x="713064" y="4271557"/>
            <a:ext cx="7747779" cy="568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1"/>
                </a:solidFill>
              </a:rPr>
              <a:t>Topic 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F87F82A-6B98-5A4F-8861-5FFD0D4B8728}"/>
              </a:ext>
            </a:extLst>
          </p:cNvPr>
          <p:cNvSpPr/>
          <p:nvPr/>
        </p:nvSpPr>
        <p:spPr>
          <a:xfrm>
            <a:off x="6722575" y="3749101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82162C-EE66-CF44-A451-D2A6601E338E}"/>
              </a:ext>
            </a:extLst>
          </p:cNvPr>
          <p:cNvSpPr/>
          <p:nvPr/>
        </p:nvSpPr>
        <p:spPr>
          <a:xfrm>
            <a:off x="3878819" y="4498534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1DBEFF2-4960-9A49-9A4A-A78F25CA4B39}"/>
              </a:ext>
            </a:extLst>
          </p:cNvPr>
          <p:cNvSpPr/>
          <p:nvPr/>
        </p:nvSpPr>
        <p:spPr>
          <a:xfrm>
            <a:off x="3893775" y="3750304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D46049A-1330-BD4C-BC0A-E040DF2D7BA0}"/>
              </a:ext>
            </a:extLst>
          </p:cNvPr>
          <p:cNvSpPr/>
          <p:nvPr/>
        </p:nvSpPr>
        <p:spPr>
          <a:xfrm>
            <a:off x="6722575" y="4495218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35008A-F81D-FC41-BFB6-28DB3C566A89}"/>
              </a:ext>
            </a:extLst>
          </p:cNvPr>
          <p:cNvSpPr/>
          <p:nvPr/>
        </p:nvSpPr>
        <p:spPr>
          <a:xfrm>
            <a:off x="1035068" y="3749101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270E5E2-4E6E-B743-A92C-86A20C0589FE}"/>
              </a:ext>
            </a:extLst>
          </p:cNvPr>
          <p:cNvSpPr/>
          <p:nvPr/>
        </p:nvSpPr>
        <p:spPr>
          <a:xfrm>
            <a:off x="1035068" y="4495218"/>
            <a:ext cx="1386356" cy="301524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200" dirty="0">
                <a:solidFill>
                  <a:schemeClr val="accent6">
                    <a:lumMod val="10000"/>
                  </a:schemeClr>
                </a:solidFill>
              </a:rPr>
              <a:t>Partition</a:t>
            </a:r>
          </a:p>
        </p:txBody>
      </p:sp>
    </p:spTree>
    <p:extLst>
      <p:ext uri="{BB962C8B-B14F-4D97-AF65-F5344CB8AC3E}">
        <p14:creationId xmlns:p14="http://schemas.microsoft.com/office/powerpoint/2010/main" val="19971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Horizontale Skalierbarkeit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874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 err="1">
                <a:latin typeface="+mn-lt"/>
              </a:rPr>
              <a:t>Bottleneck</a:t>
            </a:r>
            <a:r>
              <a:rPr lang="de-DE" dirty="0">
                <a:latin typeface="+mn-lt"/>
              </a:rPr>
              <a:t> in der Übertragung zwischen Trigger-Event und Kafka ist der Transfer der Events aus Puffer-Tabelle EVENT_LOGS nach Kafka</a:t>
            </a:r>
          </a:p>
          <a:p>
            <a:pPr marL="266700" indent="-177800"/>
            <a:r>
              <a:rPr lang="de-DE" dirty="0">
                <a:latin typeface="+mn-lt"/>
              </a:rPr>
              <a:t>Skalierbarkeit ist gegeben durch konfigurierbare Anzahl Worker-Threads in der TriXX-Applikation, die jeweils isoliert mit eigener DB- und Kafka-Session arbeiten</a:t>
            </a:r>
          </a:p>
          <a:p>
            <a:pPr marL="536575" lvl="1" indent="-177800"/>
            <a:r>
              <a:rPr lang="de-DE" dirty="0">
                <a:latin typeface="+mn-lt"/>
              </a:rPr>
              <a:t>Je nach Kapazität der Laufzeitumgebung (CPU, Netzwerk) sind mehrere 100 Threads möglich </a:t>
            </a:r>
          </a:p>
          <a:p>
            <a:pPr marL="266700" indent="-177800"/>
            <a:r>
              <a:rPr lang="de-DE" dirty="0">
                <a:latin typeface="+mn-lt"/>
              </a:rPr>
              <a:t>Die Zuteilung / Synchronisation der Events aus EVENT_LOG zu den Worker-Threads wird gesteuert über DB-Locks (SELECT … FOR UPDATE SKIP LOCKED)</a:t>
            </a:r>
          </a:p>
          <a:p>
            <a:pPr marL="266700" indent="-177800"/>
            <a:r>
              <a:rPr lang="de-DE" dirty="0">
                <a:latin typeface="+mn-lt"/>
              </a:rPr>
              <a:t>Die Garantie der Reihenfolge für Events mit Key wird sichergestellt, indem Events mit gleichem Key nur durch genau einen Worker-Thread in Reihenfolge ihrer Entstehung verarbeitet werden</a:t>
            </a:r>
          </a:p>
          <a:p>
            <a:pPr marL="536575" lvl="1" indent="-177800"/>
            <a:r>
              <a:rPr lang="de-DE" dirty="0">
                <a:latin typeface="+mn-lt"/>
              </a:rPr>
              <a:t>Aufteilung der Keys auf Threads per Modulo auf einen Hash-Wert des Keys</a:t>
            </a:r>
          </a:p>
          <a:p>
            <a:pPr marL="536575" lvl="1" indent="-177800"/>
            <a:r>
              <a:rPr lang="de-DE" dirty="0">
                <a:latin typeface="+mn-lt"/>
              </a:rPr>
              <a:t>Verletzung der Reihenfolge kann dann auftreten wenn DB-Transaktion erst committet wird wenn Nachfolger mit </a:t>
            </a:r>
            <a:r>
              <a:rPr lang="de-DE" dirty="0" err="1">
                <a:latin typeface="+mn-lt"/>
              </a:rPr>
              <a:t>selbem</a:t>
            </a:r>
            <a:r>
              <a:rPr lang="de-DE" dirty="0">
                <a:latin typeface="+mn-lt"/>
              </a:rPr>
              <a:t> Key aus anderen DB-Transaktionen bereits an Kafka übertragen wurden</a:t>
            </a:r>
          </a:p>
          <a:p>
            <a:pPr marL="266700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3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Implementierung: Ausfallsicherheit / Redundanz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503AE76-4503-1844-A0DD-59892752C68D}"/>
              </a:ext>
            </a:extLst>
          </p:cNvPr>
          <p:cNvSpPr txBox="1">
            <a:spLocks/>
          </p:cNvSpPr>
          <p:nvPr/>
        </p:nvSpPr>
        <p:spPr>
          <a:xfrm>
            <a:off x="260137" y="934792"/>
            <a:ext cx="8623725" cy="38745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Synchronisation über DB-Locks per SELECT … FOR UPDATE SKIP LOCKED würde prinzipiell auch erlauben, mehrere TriXX-Instanzen parallel aktiv zu betreiben.</a:t>
            </a:r>
          </a:p>
          <a:p>
            <a:pPr marL="266700" indent="-177800"/>
            <a:r>
              <a:rPr lang="de-DE" dirty="0">
                <a:latin typeface="+mn-lt"/>
              </a:rPr>
              <a:t>Jedoch kann in diesem Betriebsmodus nicht mehr die Reihenfolge von Events mit Key garantiert werden</a:t>
            </a:r>
          </a:p>
          <a:p>
            <a:pPr marL="266700" indent="-177800"/>
            <a:r>
              <a:rPr lang="de-DE" dirty="0">
                <a:latin typeface="+mn-lt"/>
              </a:rPr>
              <a:t>Eine heiße Redundanz mit mehreren aktiven TriXX-Instanzen sollte i.d.R. nicht notwendig sein, da:</a:t>
            </a:r>
          </a:p>
          <a:p>
            <a:pPr marL="536575" lvl="1" indent="-177800"/>
            <a:r>
              <a:rPr lang="de-DE" dirty="0">
                <a:latin typeface="+mn-lt"/>
              </a:rPr>
              <a:t>Eine Instanz über die Thread-Skalierung genügend Potential zur Durchsatzoptimierung besitzt</a:t>
            </a:r>
          </a:p>
          <a:p>
            <a:pPr marL="536575" lvl="1" indent="-177800"/>
            <a:r>
              <a:rPr lang="de-DE" dirty="0">
                <a:latin typeface="+mn-lt"/>
              </a:rPr>
              <a:t>Ein lückenloser Betrieb der TriXX-Applikation nicht zwingend notwendig ist:</a:t>
            </a:r>
          </a:p>
          <a:p>
            <a:pPr marL="1201738" lvl="2" indent="-177800"/>
            <a:r>
              <a:rPr lang="de-DE" dirty="0">
                <a:latin typeface="+mn-lt"/>
              </a:rPr>
              <a:t>Für das Fangen der Events per DB-Trigger ist keine laufende TriXX-Instanz notwendig</a:t>
            </a:r>
          </a:p>
          <a:p>
            <a:pPr marL="1201738" lvl="2" indent="-177800"/>
            <a:r>
              <a:rPr lang="de-DE" dirty="0">
                <a:latin typeface="+mn-lt"/>
              </a:rPr>
              <a:t>Suspendierung der TriXX-Ausführung führt nicht zu Datenverlusten, sondern nur zu Verzögerung der Übertragung an Kafka</a:t>
            </a:r>
          </a:p>
          <a:p>
            <a:pPr marL="1201738" lvl="2" indent="-177800"/>
            <a:r>
              <a:rPr lang="de-DE" dirty="0">
                <a:latin typeface="+mn-lt"/>
              </a:rPr>
              <a:t>Somit sollten sich Szenarien wie Versions-Update, Wechsel der Laufzeitumgebung etc. mit kurzen </a:t>
            </a:r>
            <a:r>
              <a:rPr lang="de-DE" dirty="0" err="1">
                <a:latin typeface="+mn-lt"/>
              </a:rPr>
              <a:t>Downtimes</a:t>
            </a:r>
            <a:r>
              <a:rPr lang="de-DE" dirty="0">
                <a:latin typeface="+mn-lt"/>
              </a:rPr>
              <a:t> im laufenden Produktionsbetrieb durchführen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288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Leistungsparameter / Limitierungen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38951F85-47F0-E343-94B0-0CBE1CF22496}"/>
              </a:ext>
            </a:extLst>
          </p:cNvPr>
          <p:cNvSpPr txBox="1">
            <a:spLocks/>
          </p:cNvSpPr>
          <p:nvPr/>
        </p:nvSpPr>
        <p:spPr>
          <a:xfrm>
            <a:off x="260137" y="1154055"/>
            <a:ext cx="8623725" cy="3209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/>
            <a:r>
              <a:rPr lang="de-DE" dirty="0">
                <a:latin typeface="+mn-lt"/>
              </a:rPr>
              <a:t>Die erzielbaren Durchsätze hängen in der Realität stark ab von:</a:t>
            </a:r>
          </a:p>
          <a:p>
            <a:pPr marL="536575" lvl="1" indent="-177800"/>
            <a:r>
              <a:rPr lang="de-DE" dirty="0">
                <a:latin typeface="+mn-lt"/>
              </a:rPr>
              <a:t>Leistungsfähigkeit der Datenbank</a:t>
            </a:r>
          </a:p>
          <a:p>
            <a:pPr marL="536575" lvl="1" indent="-177800"/>
            <a:r>
              <a:rPr lang="de-DE" dirty="0">
                <a:latin typeface="+mn-lt"/>
              </a:rPr>
              <a:t>Leistungsfähigkeit des Kafka-Clusters</a:t>
            </a:r>
          </a:p>
          <a:p>
            <a:pPr marL="536575" lvl="1" indent="-177800"/>
            <a:r>
              <a:rPr lang="de-DE" dirty="0">
                <a:latin typeface="+mn-lt"/>
              </a:rPr>
              <a:t>Netzwerk-Latenz und Durchsatz / Distanz zwischen DB, TriXX-Instanz und Kafka-Cluster</a:t>
            </a:r>
          </a:p>
          <a:p>
            <a:pPr marL="536575" lvl="1" indent="-177800"/>
            <a:r>
              <a:rPr lang="de-DE" dirty="0">
                <a:latin typeface="+mn-lt"/>
              </a:rPr>
              <a:t>Anzahl Worker-Threads</a:t>
            </a:r>
          </a:p>
          <a:p>
            <a:pPr marL="536575" lvl="1" indent="-177800"/>
            <a:r>
              <a:rPr lang="de-DE" dirty="0">
                <a:latin typeface="+mn-lt"/>
              </a:rPr>
              <a:t>Größe der JSON-Struktur der Events,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ab 4 KB erfolgt bei Oracle Speicherung in deutlich langsameren CLOB-Strukturen  statt Heap-Table</a:t>
            </a:r>
          </a:p>
          <a:p>
            <a:pPr marL="266700" indent="-177800"/>
            <a:r>
              <a:rPr lang="de-DE" dirty="0">
                <a:latin typeface="+mn-lt"/>
              </a:rPr>
              <a:t>Beispiel-Durchsatz für räumliche Nähe von DB, TriXX und Kafka mit 3 Worker-Threads und JSON &lt; 4K</a:t>
            </a:r>
          </a:p>
          <a:p>
            <a:pPr marL="536575" lvl="1" indent="-177800"/>
            <a:r>
              <a:rPr lang="de-DE" dirty="0">
                <a:latin typeface="+mn-lt"/>
              </a:rPr>
              <a:t>820.000 Events je Minute </a:t>
            </a:r>
            <a:r>
              <a:rPr lang="de-DE" dirty="0">
                <a:latin typeface="+mn-lt"/>
                <a:sym typeface="Wingdings" pitchFamily="2" charset="2"/>
              </a:rPr>
              <a:t> 1,18 Mrd. Events je Tag</a:t>
            </a:r>
            <a:endParaRPr lang="de-DE" dirty="0">
              <a:latin typeface="+mn-lt"/>
            </a:endParaRPr>
          </a:p>
          <a:p>
            <a:pPr marL="536575" lvl="1" indent="-17780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52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Aktuelle Entwicklungen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60137" y="1225900"/>
            <a:ext cx="8623725" cy="3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Trotz bereits produktiver Nutzbarkeit ist Entwicklungsziel noch nicht vollständig erreicht:</a:t>
            </a:r>
          </a:p>
          <a:p>
            <a:pPr marL="266700" indent="-177800"/>
            <a:r>
              <a:rPr lang="de-DE" dirty="0">
                <a:latin typeface="+mn-lt"/>
              </a:rPr>
              <a:t>Höhere Fehlertoleranz durch Isolieren und Aussteuern einzelner für Kafka nicht verarbeitbarer Events</a:t>
            </a:r>
          </a:p>
          <a:p>
            <a:pPr marL="266700" indent="-177800"/>
            <a:r>
              <a:rPr lang="de-DE" dirty="0">
                <a:latin typeface="+mn-lt"/>
              </a:rPr>
              <a:t>Optionale Initialisierung von neu observierten Tabellen</a:t>
            </a:r>
          </a:p>
          <a:p>
            <a:pPr marL="536575" lvl="1" indent="-177800"/>
            <a:r>
              <a:rPr lang="de-DE" dirty="0">
                <a:latin typeface="+mn-lt"/>
              </a:rPr>
              <a:t>Generierung von Insert-Events im Kafka für die bereits existierenden Records der Tabelle</a:t>
            </a:r>
          </a:p>
          <a:p>
            <a:pPr marL="266700" indent="-177800"/>
            <a:r>
              <a:rPr lang="de-DE" dirty="0">
                <a:latin typeface="+mn-lt"/>
              </a:rPr>
              <a:t>Erweiterung des GUI-Funktionsumfangs</a:t>
            </a:r>
          </a:p>
          <a:p>
            <a:pPr marL="536575" lvl="1" indent="-177800"/>
            <a:r>
              <a:rPr lang="de-DE" dirty="0">
                <a:latin typeface="+mn-lt"/>
              </a:rPr>
              <a:t>Steuerungs- und Monitoring-Funktionen über GUI auslösbar</a:t>
            </a:r>
          </a:p>
          <a:p>
            <a:pPr marL="536575" lvl="1" indent="-177800"/>
            <a:r>
              <a:rPr lang="de-DE" dirty="0">
                <a:latin typeface="+mn-lt"/>
              </a:rPr>
              <a:t>Verbesserte in Nutzbarkeit und Informationsgehalt </a:t>
            </a:r>
          </a:p>
          <a:p>
            <a:pPr marL="266700" indent="-177800"/>
            <a:r>
              <a:rPr lang="de-DE" dirty="0">
                <a:latin typeface="+mn-lt"/>
              </a:rPr>
              <a:t>Anpassung für weitere DB-Systeme (</a:t>
            </a:r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, MS SQL-Server)</a:t>
            </a:r>
          </a:p>
          <a:p>
            <a:pPr marL="266700" indent="-177800"/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Etablieren eines fairen Preismodells</a:t>
            </a:r>
          </a:p>
        </p:txBody>
      </p:sp>
    </p:spTree>
    <p:extLst>
      <p:ext uri="{BB962C8B-B14F-4D97-AF65-F5344CB8AC3E}">
        <p14:creationId xmlns:p14="http://schemas.microsoft.com/office/powerpoint/2010/main" val="17176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Abgrenzung zu etablierten CDC-Lösungen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42A134-6C34-3841-A946-987F48715E38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3809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Es existiert eine vielfältige Anzahl von Lösungen für Change Data Capture, sowohl kommerziell als auch Open Source (Oracle Golden Gate, Quest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SharePlex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,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Red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Hat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Debezium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etc.)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Die meisten basieren auf dem Scannen der Transaktionslogs einer DB </a:t>
            </a:r>
            <a:br>
              <a:rPr lang="de-DE" dirty="0">
                <a:latin typeface="+mn-lt"/>
                <a:cs typeface="Calibri" charset="0"/>
              </a:rPr>
            </a:br>
            <a:r>
              <a:rPr lang="de-DE" dirty="0">
                <a:latin typeface="+mn-lt"/>
                <a:cs typeface="Calibri" charset="0"/>
              </a:rPr>
              <a:t>(spätes Filtern auf relevante Events)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Damit kein Impact zur Laufzeit der originalen Transaktionen, jedoch: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Die potentielle Nichtverfügbarkeit des Ziels (Kafka) automatisiert zu kompensieren erfordert die Transaktionslogs in DB vorzuhalten für die maximal anzunehmende Ausfallzeit des Ziels 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Mit Berücksichtigung von Reaktionszeit, Wochenenden etc. heißt das i.d.R. mindestens 3 Tage</a:t>
            </a:r>
          </a:p>
          <a:p>
            <a:pPr marL="644525" lvl="1" indent="-285750"/>
            <a:r>
              <a:rPr lang="de-DE" dirty="0">
                <a:latin typeface="+mn-lt"/>
                <a:cs typeface="Calibri" charset="0"/>
              </a:rPr>
              <a:t>Wenn nur ein kleiner Anteil der Change Events eines großen Transaction Processing Systems benötigt wird, entsteht ein unverhältnismäßiger Aufwand und Komplexität im Umgang mit den Transaktionslogs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Andere Pull-Alternativen wie Kafka-Connect auf JDBC-Level benötigen individuelle strukturelle Anpassungen in der Applikation um hinreichend performant zu funktionieren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t="3626" r="3016" b="6288"/>
          <a:stretch/>
        </p:blipFill>
        <p:spPr>
          <a:xfrm>
            <a:off x="542671" y="1407724"/>
            <a:ext cx="4064254" cy="3402013"/>
          </a:xfrm>
          <a:prstGeom prst="rect">
            <a:avLst/>
          </a:prstGeom>
        </p:spPr>
      </p:pic>
      <p:sp>
        <p:nvSpPr>
          <p:cNvPr id="9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4840288" y="1407724"/>
            <a:ext cx="4065820" cy="3402013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Gründung: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März 1991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Muttergesellschaft: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OTTO Group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Standorte: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Dresden, Hamburg, </a:t>
            </a:r>
            <a:r>
              <a:rPr lang="de-DE" sz="1400" dirty="0" err="1">
                <a:solidFill>
                  <a:srgbClr val="5F6A70"/>
                </a:solidFill>
              </a:rPr>
              <a:t>Burgkunstadt</a:t>
            </a:r>
            <a:r>
              <a:rPr lang="de-DE" sz="1400" dirty="0">
                <a:solidFill>
                  <a:srgbClr val="5F6A70"/>
                </a:solidFill>
              </a:rPr>
              <a:t>, Bangkok, Taipeh</a:t>
            </a:r>
            <a:r>
              <a:rPr lang="de-DE" sz="1400">
                <a:solidFill>
                  <a:srgbClr val="5F6A70"/>
                </a:solidFill>
              </a:rPr>
              <a:t>, Madrid</a:t>
            </a:r>
            <a:endParaRPr lang="de-DE" sz="1400" dirty="0"/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Mitarbeiterzahl: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Ca. 220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dirty="0">
              <a:solidFill>
                <a:srgbClr val="5F6A70"/>
              </a:solidFill>
            </a:endParaRPr>
          </a:p>
          <a:p>
            <a:pPr marL="0" indent="0">
              <a:spcAft>
                <a:spcPts val="300"/>
              </a:spcAft>
              <a:buNone/>
            </a:pPr>
            <a:r>
              <a:rPr lang="de-DE" sz="1400" b="1" dirty="0">
                <a:solidFill>
                  <a:srgbClr val="5F6A70"/>
                </a:solidFill>
                <a:latin typeface="Calibri" charset="0"/>
                <a:ea typeface="Calibri" charset="0"/>
                <a:cs typeface="Calibri" charset="0"/>
              </a:rPr>
              <a:t>Geschäftsführer:</a:t>
            </a:r>
            <a:br>
              <a:rPr lang="de-DE" sz="1400" dirty="0">
                <a:solidFill>
                  <a:srgbClr val="5F6A70"/>
                </a:solidFill>
              </a:rPr>
            </a:br>
            <a:r>
              <a:rPr lang="de-DE" sz="1400" dirty="0">
                <a:solidFill>
                  <a:srgbClr val="5F6A70"/>
                </a:solidFill>
              </a:rPr>
              <a:t>Dr. Stefan </a:t>
            </a:r>
            <a:r>
              <a:rPr lang="de-DE" sz="1400" dirty="0" err="1">
                <a:solidFill>
                  <a:srgbClr val="5F6A70"/>
                </a:solidFill>
              </a:rPr>
              <a:t>Borsutzky</a:t>
            </a:r>
            <a:r>
              <a:rPr lang="de-DE" sz="1400" dirty="0">
                <a:solidFill>
                  <a:srgbClr val="5F6A70"/>
                </a:solidFill>
              </a:rPr>
              <a:t>, Norbert </a:t>
            </a:r>
            <a:r>
              <a:rPr lang="de-DE" sz="1400" dirty="0" err="1">
                <a:solidFill>
                  <a:srgbClr val="5F6A70"/>
                </a:solidFill>
              </a:rPr>
              <a:t>Gödicke</a:t>
            </a:r>
            <a:r>
              <a:rPr lang="de-DE" sz="1400" dirty="0">
                <a:solidFill>
                  <a:srgbClr val="5F6A70"/>
                </a:solidFill>
              </a:rPr>
              <a:t>, Jens Gruhl</a:t>
            </a:r>
          </a:p>
          <a:p>
            <a:pPr marL="0" indent="0">
              <a:spcAft>
                <a:spcPts val="300"/>
              </a:spcAft>
              <a:buNone/>
            </a:pPr>
            <a:endParaRPr lang="de-DE" sz="1400" b="1" dirty="0">
              <a:solidFill>
                <a:srgbClr val="5F6A70"/>
              </a:solidFill>
            </a:endParaRPr>
          </a:p>
          <a:p>
            <a:endParaRPr lang="de-DE" sz="1400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Otto Group Solution </a:t>
            </a:r>
            <a:r>
              <a:rPr lang="de-DE" sz="2800" b="1"/>
              <a:t>Provider (OSP) </a:t>
            </a:r>
            <a:r>
              <a:rPr lang="de-DE" sz="2800" b="1" dirty="0"/>
              <a:t>GmbH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141123" y="786073"/>
            <a:ext cx="1979549" cy="442879"/>
          </a:xfrm>
        </p:spPr>
        <p:txBody>
          <a:bodyPr/>
          <a:lstStyle/>
          <a:p>
            <a:r>
              <a:rPr lang="de-DE"/>
              <a:t>www.osp.de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30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Pro und Contra des Lösungsansatzes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528F84E6-1DB0-EB45-AA76-E958833C7E15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Pro: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Ressourcenschonend durch Filtern auf relevante Events schon zum Zeitpunkt ihrer Entstehung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Abhängigkeiten oder Komplexitäten für technischen DB-Betrieb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Keine Anpassungen der existierenden Applikationen notwendig</a:t>
            </a:r>
          </a:p>
          <a:p>
            <a:pPr marL="374650" indent="-285750"/>
            <a:r>
              <a:rPr lang="de-DE" dirty="0">
                <a:latin typeface="+mn-lt"/>
                <a:cs typeface="Calibri" charset="0"/>
              </a:rPr>
              <a:t>Komfortable Konfiguration über GUI, jedoch auch automatisierbar über API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536E3A9-1313-CF43-BA4F-53400CC86DA6}"/>
              </a:ext>
            </a:extLst>
          </p:cNvPr>
          <p:cNvSpPr txBox="1">
            <a:spLocks/>
          </p:cNvSpPr>
          <p:nvPr/>
        </p:nvSpPr>
        <p:spPr>
          <a:xfrm>
            <a:off x="222767" y="3028427"/>
            <a:ext cx="8623725" cy="1780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Contra: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Last auf Originaltransaktionen durch Trigger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Zumindest theoretische Kopplung von Betriebsrisiken für alle Teilnehmer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Tablespace voll für Tabelle EVENT_LOGS betrifft ansonsten evtl. unabhängige Prozesse gleich</a:t>
            </a:r>
          </a:p>
          <a:p>
            <a:pPr marL="374650" indent="-28575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48521" y="1864282"/>
            <a:ext cx="3032161" cy="1222867"/>
          </a:xfrm>
        </p:spPr>
        <p:txBody>
          <a:bodyPr/>
          <a:lstStyle/>
          <a:p>
            <a:r>
              <a:rPr lang="de-DE" sz="8000" b="1" dirty="0"/>
              <a:t>Demo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92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3118" y="1218143"/>
            <a:ext cx="8370590" cy="789575"/>
          </a:xfrm>
        </p:spPr>
        <p:txBody>
          <a:bodyPr/>
          <a:lstStyle/>
          <a:p>
            <a:r>
              <a:rPr lang="de-DE" dirty="0"/>
              <a:t>Vielen Dank für Euer Interesse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sz="2400" dirty="0"/>
              <a:t>Vortrag zum Download </a:t>
            </a:r>
            <a:r>
              <a:rPr lang="de-DE" sz="2400" dirty="0">
                <a:hlinkClick r:id="rId3"/>
              </a:rPr>
              <a:t>http://bit.ly/xyz</a:t>
            </a:r>
            <a:r>
              <a:rPr lang="de-DE" sz="2400" dirty="0"/>
              <a:t> (</a:t>
            </a:r>
            <a:r>
              <a:rPr lang="de-DE" sz="2400" dirty="0" err="1"/>
              <a:t>ToDo</a:t>
            </a:r>
            <a:r>
              <a:rPr lang="de-DE" sz="2400" dirty="0"/>
              <a:t>: </a:t>
            </a:r>
            <a:r>
              <a:rPr lang="de-DE" sz="2400" dirty="0" err="1"/>
              <a:t>Slideshare</a:t>
            </a:r>
            <a:r>
              <a:rPr lang="de-DE" sz="2400" dirty="0"/>
              <a:t>)</a:t>
            </a:r>
            <a:br>
              <a:rPr lang="de-DE" sz="2400" dirty="0"/>
            </a:br>
            <a:r>
              <a:rPr lang="de-DE" sz="2400" dirty="0"/>
              <a:t>TriXX-Dokumentation: 	 https://</a:t>
            </a:r>
            <a:r>
              <a:rPr lang="de-DE" sz="2400" dirty="0" err="1"/>
              <a:t>main.git.osp-dd.de</a:t>
            </a:r>
            <a:r>
              <a:rPr lang="de-DE" sz="2400" dirty="0"/>
              <a:t>/</a:t>
            </a:r>
            <a:r>
              <a:rPr lang="de-DE" sz="2400" dirty="0" err="1"/>
              <a:t>trixx</a:t>
            </a:r>
            <a:r>
              <a:rPr lang="de-DE" sz="2400" dirty="0"/>
              <a:t>/</a:t>
            </a:r>
            <a:r>
              <a:rPr lang="de-DE" sz="2400" dirty="0" err="1"/>
              <a:t>trixx.html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>
          <a:xfrm>
            <a:off x="383118" y="3920089"/>
            <a:ext cx="8370590" cy="1458530"/>
          </a:xfrm>
        </p:spPr>
        <p:txBody>
          <a:bodyPr/>
          <a:lstStyle/>
          <a:p>
            <a:pPr marL="0">
              <a:lnSpc>
                <a:spcPts val="1220"/>
              </a:lnSpc>
            </a:pPr>
            <a:r>
              <a:rPr lang="de-DE" dirty="0"/>
              <a:t>Otto Group Solution Provider (OSP) Dresden GmbH</a:t>
            </a:r>
          </a:p>
          <a:p>
            <a:pPr marL="0">
              <a:lnSpc>
                <a:spcPts val="1220"/>
              </a:lnSpc>
            </a:pPr>
            <a:r>
              <a:rPr lang="de-DE" kern="1400" dirty="0"/>
              <a:t>Freiberger Str. 35 | 01067 Dresden</a:t>
            </a:r>
          </a:p>
          <a:p>
            <a:pPr marL="0">
              <a:lnSpc>
                <a:spcPts val="1220"/>
              </a:lnSpc>
            </a:pPr>
            <a:r>
              <a:rPr lang="de-DE" dirty="0"/>
              <a:t>T  +49 (0)351 49723 0 | F  +49 (0)351 49723 119</a:t>
            </a:r>
          </a:p>
          <a:p>
            <a:pPr marL="0">
              <a:lnSpc>
                <a:spcPts val="1220"/>
              </a:lnSpc>
            </a:pPr>
            <a:r>
              <a:rPr lang="de-DE" dirty="0">
                <a:solidFill>
                  <a:srgbClr val="313231"/>
                </a:solidFill>
                <a:hlinkClick r:id="rId4"/>
              </a:rPr>
              <a:t>osp.de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01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33679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36083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42714" y="404639"/>
            <a:ext cx="6820160" cy="793833"/>
          </a:xfrm>
        </p:spPr>
        <p:txBody>
          <a:bodyPr/>
          <a:lstStyle/>
          <a:p>
            <a:r>
              <a:rPr lang="de-DE" sz="2800" b="1" dirty="0"/>
              <a:t>zur Person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2801923" y="1508866"/>
            <a:ext cx="5951785" cy="261012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C00000"/>
                </a:solidFill>
              </a:rPr>
              <a:t>Peter Ramm </a:t>
            </a:r>
          </a:p>
          <a:p>
            <a:pPr>
              <a:spcAft>
                <a:spcPts val="0"/>
              </a:spcAft>
            </a:pPr>
            <a:r>
              <a:rPr lang="de-DE" sz="1800" dirty="0"/>
              <a:t>Teamleiter strategisch-technische Beratung bei OSP Dresden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&gt; 30 Jahre Historie in IT-Projekten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r>
              <a:rPr lang="de-DE" sz="1800" dirty="0"/>
              <a:t>Schwerpunkte: 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Entwicklung von OLTP-Systemen auf Basis von Oracle-Datenbanken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Architektur-Beratung bis Trouble-Shooting</a:t>
            </a:r>
          </a:p>
          <a:p>
            <a:pPr marL="287337" indent="-285750">
              <a:spcAft>
                <a:spcPts val="0"/>
              </a:spcAft>
              <a:buFont typeface="Arial" charset="0"/>
              <a:buChar char="•"/>
            </a:pPr>
            <a:r>
              <a:rPr lang="de-DE" sz="1800" dirty="0"/>
              <a:t>Performance-Optimierung bestehender Systeme  </a:t>
            </a:r>
          </a:p>
          <a:p>
            <a:pPr>
              <a:spcAft>
                <a:spcPts val="0"/>
              </a:spcAft>
            </a:pPr>
            <a:endParaRPr lang="de-DE" sz="1800" dirty="0"/>
          </a:p>
          <a:p>
            <a:pPr>
              <a:spcAft>
                <a:spcPts val="0"/>
              </a:spcAft>
            </a:pPr>
            <a:endParaRPr lang="de-DE" sz="1800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Bild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4" y="1508865"/>
            <a:ext cx="1957598" cy="26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60137" y="999959"/>
            <a:ext cx="8623725" cy="6946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Fangen von Data Change Events </a:t>
            </a:r>
            <a:r>
              <a:rPr lang="de-DE" dirty="0">
                <a:latin typeface="+mn-lt"/>
              </a:rPr>
              <a:t>(Insert/Update/Delete) in relationalen Datenbanken und zeitnahes Transferieren dieser Events im JSON-Format an einen Kafka Event Hub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36C6AD9C-4BCE-E64A-A6CC-A4FB93179C97}"/>
              </a:ext>
            </a:extLst>
          </p:cNvPr>
          <p:cNvSpPr txBox="1">
            <a:spLocks/>
          </p:cNvSpPr>
          <p:nvPr/>
        </p:nvSpPr>
        <p:spPr>
          <a:xfrm>
            <a:off x="260137" y="1851494"/>
            <a:ext cx="8623725" cy="25682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Bereitstellen eines HTML-GUIs zur Konfiguration der zu observierenden Tabellen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Granulare Definition je Tabelle, welche Spalten für welchen Event-Typ (Insert/Update/Delete) auf Änderungen überwacht werden sollen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Definition von optionalen Filterbedingungen als SQL-Ausdruck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Definieren der Kafka-Topics je Tabelle als Ziel 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Berechtigungskonzept mit </a:t>
            </a:r>
            <a:r>
              <a:rPr lang="de-DE" dirty="0" err="1">
                <a:latin typeface="+mn-lt"/>
                <a:ea typeface="Calibri" charset="0"/>
                <a:cs typeface="Calibri" charset="0"/>
              </a:rPr>
              <a:t>named</a:t>
            </a:r>
            <a:r>
              <a:rPr lang="de-DE" dirty="0">
                <a:latin typeface="+mn-lt"/>
                <a:ea typeface="Calibri" charset="0"/>
                <a:cs typeface="Calibri" charset="0"/>
              </a:rPr>
              <a:t> Usern und Rechtezuordnung auf Schema-Ebene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Tracking der Konfigurationsänderungen (Historie)</a:t>
            </a:r>
          </a:p>
          <a:p>
            <a:pPr marL="644525" lvl="1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Generieren der Trigger auf Basis der Konfigurationsdaten</a:t>
            </a: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FF0702C1-530A-D042-9B7A-6217CEAF738D}"/>
              </a:ext>
            </a:extLst>
          </p:cNvPr>
          <p:cNvSpPr txBox="1">
            <a:spLocks/>
          </p:cNvSpPr>
          <p:nvPr/>
        </p:nvSpPr>
        <p:spPr>
          <a:xfrm>
            <a:off x="260137" y="4559079"/>
            <a:ext cx="8623725" cy="496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</a:rPr>
              <a:t>Kapseln aller relevanten Applikations-Artefakte in einem Docker-Image</a:t>
            </a:r>
          </a:p>
          <a:p>
            <a:pPr marL="374650" indent="-285750"/>
            <a:endParaRPr lang="de-DE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  <a:p>
            <a:pPr marL="266700" indent="-177800">
              <a:buNone/>
            </a:pPr>
            <a:endParaRPr lang="de-DE" dirty="0"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72">
            <a:extLst>
              <a:ext uri="{FF2B5EF4-FFF2-40B4-BE49-F238E27FC236}">
                <a16:creationId xmlns:a16="http://schemas.microsoft.com/office/drawing/2014/main" id="{C6351247-DFEA-A44E-9519-939014B346FC}"/>
              </a:ext>
            </a:extLst>
          </p:cNvPr>
          <p:cNvSpPr/>
          <p:nvPr/>
        </p:nvSpPr>
        <p:spPr>
          <a:xfrm>
            <a:off x="158228" y="2927758"/>
            <a:ext cx="4349237" cy="2122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Motivation aus erstem Anwendungsfall EKR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1647F1-1EEF-304A-8EA0-5964720E098C}"/>
              </a:ext>
            </a:extLst>
          </p:cNvPr>
          <p:cNvSpPr txBox="1">
            <a:spLocks/>
          </p:cNvSpPr>
          <p:nvPr/>
        </p:nvSpPr>
        <p:spPr>
          <a:xfrm>
            <a:off x="158228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Ausgangssituation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Jeder Abnehmer etabliert redundant eigenen Trigger auf interessierenden Tabellen (bis &gt; 100 Trigger je Tabelle)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Inhaltlich und qualitativ unterschiedliche Lösungen zur Weiterverarbeitung der Events</a:t>
            </a:r>
            <a:endParaRPr lang="de-DE" dirty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C78425E1-2742-0D4F-900B-1A7ECC6956AA}"/>
              </a:ext>
            </a:extLst>
          </p:cNvPr>
          <p:cNvSpPr txBox="1">
            <a:spLocks/>
          </p:cNvSpPr>
          <p:nvPr/>
        </p:nvSpPr>
        <p:spPr>
          <a:xfrm>
            <a:off x="4636537" y="1054243"/>
            <a:ext cx="4349237" cy="1741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88900" indent="0">
              <a:buNone/>
            </a:pPr>
            <a:r>
              <a:rPr lang="de-DE" b="1" dirty="0">
                <a:latin typeface="Calibri" charset="0"/>
                <a:ea typeface="Calibri" charset="0"/>
                <a:cs typeface="Calibri" charset="0"/>
              </a:rPr>
              <a:t>Ziel-Szenario mit TriXX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Genau ein Trigger je Tabelle und Event-Typ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Eine betriebsgehärtete Funktion für Fangen der Events in Quell-DB und Transfer nach Kafka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Nutzung </a:t>
            </a:r>
            <a:r>
              <a:rPr lang="de-DE" dirty="0" err="1">
                <a:latin typeface="Calibri" charset="0"/>
                <a:cs typeface="Calibri" charset="0"/>
              </a:rPr>
              <a:t>Publish</a:t>
            </a:r>
            <a:r>
              <a:rPr lang="de-DE" dirty="0">
                <a:latin typeface="Calibri" charset="0"/>
                <a:cs typeface="Calibri" charset="0"/>
              </a:rPr>
              <a:t>/</a:t>
            </a:r>
            <a:r>
              <a:rPr lang="de-DE" dirty="0" err="1">
                <a:latin typeface="Calibri" charset="0"/>
                <a:cs typeface="Calibri" charset="0"/>
              </a:rPr>
              <a:t>Subscribe</a:t>
            </a:r>
            <a:r>
              <a:rPr lang="de-DE" dirty="0">
                <a:latin typeface="Calibri" charset="0"/>
                <a:cs typeface="Calibri" charset="0"/>
              </a:rPr>
              <a:t> etc. in Kafka</a:t>
            </a:r>
            <a:endParaRPr lang="de-DE" dirty="0"/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158E3C46-D3B5-6C46-B5BC-9ACC67BB99A5}"/>
              </a:ext>
            </a:extLst>
          </p:cNvPr>
          <p:cNvSpPr/>
          <p:nvPr/>
        </p:nvSpPr>
        <p:spPr>
          <a:xfrm>
            <a:off x="239541" y="3239653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CBEDF5-46D5-E64A-87C0-2FE49F4025CC}"/>
              </a:ext>
            </a:extLst>
          </p:cNvPr>
          <p:cNvSpPr/>
          <p:nvPr/>
        </p:nvSpPr>
        <p:spPr>
          <a:xfrm>
            <a:off x="880841" y="3422708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122845-49D5-4A4D-B51A-ED69E7416698}"/>
              </a:ext>
            </a:extLst>
          </p:cNvPr>
          <p:cNvSpPr/>
          <p:nvPr/>
        </p:nvSpPr>
        <p:spPr>
          <a:xfrm>
            <a:off x="880840" y="3894113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C77D660-89A5-A849-AA61-E6CB8C31D089}"/>
              </a:ext>
            </a:extLst>
          </p:cNvPr>
          <p:cNvSpPr/>
          <p:nvPr/>
        </p:nvSpPr>
        <p:spPr>
          <a:xfrm>
            <a:off x="880840" y="4365519"/>
            <a:ext cx="729846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 </a:t>
            </a:r>
            <a:r>
              <a:rPr lang="de-DE" sz="1200" dirty="0" err="1"/>
              <a:t>n</a:t>
            </a:r>
            <a:endParaRPr lang="de-DE" sz="1200" dirty="0"/>
          </a:p>
        </p:txBody>
      </p:sp>
      <p:sp>
        <p:nvSpPr>
          <p:cNvPr id="17" name="Zylinder 16">
            <a:extLst>
              <a:ext uri="{FF2B5EF4-FFF2-40B4-BE49-F238E27FC236}">
                <a16:creationId xmlns:a16="http://schemas.microsoft.com/office/drawing/2014/main" id="{FD433344-081C-3649-9C5A-8A6504074CF6}"/>
              </a:ext>
            </a:extLst>
          </p:cNvPr>
          <p:cNvSpPr/>
          <p:nvPr/>
        </p:nvSpPr>
        <p:spPr>
          <a:xfrm>
            <a:off x="1776125" y="3840881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2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AC506145-0EB7-514F-A0AB-80ED051E8516}"/>
              </a:ext>
            </a:extLst>
          </p:cNvPr>
          <p:cNvSpPr/>
          <p:nvPr/>
        </p:nvSpPr>
        <p:spPr>
          <a:xfrm>
            <a:off x="1757011" y="431228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AB79D39-3C51-6F49-B8F3-3ED82E8006BF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1610687" y="3540154"/>
            <a:ext cx="1060724" cy="77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9F645B18-7864-CE4F-B1CF-BF5E424DF02C}"/>
              </a:ext>
            </a:extLst>
          </p:cNvPr>
          <p:cNvSpPr/>
          <p:nvPr/>
        </p:nvSpPr>
        <p:spPr>
          <a:xfrm>
            <a:off x="2671411" y="343045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A2E654B-B9EE-4A41-98A4-4D7606CA03FC}"/>
              </a:ext>
            </a:extLst>
          </p:cNvPr>
          <p:cNvSpPr/>
          <p:nvPr/>
        </p:nvSpPr>
        <p:spPr>
          <a:xfrm>
            <a:off x="2671410" y="3894112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2096648-3A31-C449-BA2F-2BE05313D735}"/>
              </a:ext>
            </a:extLst>
          </p:cNvPr>
          <p:cNvSpPr/>
          <p:nvPr/>
        </p:nvSpPr>
        <p:spPr>
          <a:xfrm>
            <a:off x="2671410" y="4365519"/>
            <a:ext cx="801631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Prozess </a:t>
            </a:r>
            <a:r>
              <a:rPr lang="de-DE" sz="1200" dirty="0" err="1"/>
              <a:t>n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BE12143-5ADF-8D40-BB23-DB5F2976E4AB}"/>
              </a:ext>
            </a:extLst>
          </p:cNvPr>
          <p:cNvCxnSpPr>
            <a:cxnSpLocks/>
            <a:stCxn id="12" idx="3"/>
            <a:endCxn id="17" idx="2"/>
          </p:cNvCxnSpPr>
          <p:nvPr/>
        </p:nvCxnSpPr>
        <p:spPr>
          <a:xfrm>
            <a:off x="1610686" y="4011559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289E6CA-4688-AC4D-9C52-E6859A8171C2}"/>
              </a:ext>
            </a:extLst>
          </p:cNvPr>
          <p:cNvCxnSpPr>
            <a:cxnSpLocks/>
            <a:stCxn id="13" idx="3"/>
            <a:endCxn id="18" idx="2"/>
          </p:cNvCxnSpPr>
          <p:nvPr/>
        </p:nvCxnSpPr>
        <p:spPr>
          <a:xfrm>
            <a:off x="1610686" y="4482965"/>
            <a:ext cx="146325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FBC0310-CEF5-9C42-AE51-2B08A934D7AE}"/>
              </a:ext>
            </a:extLst>
          </p:cNvPr>
          <p:cNvCxnSpPr>
            <a:cxnSpLocks/>
            <a:stCxn id="17" idx="4"/>
            <a:endCxn id="30" idx="1"/>
          </p:cNvCxnSpPr>
          <p:nvPr/>
        </p:nvCxnSpPr>
        <p:spPr>
          <a:xfrm flipV="1">
            <a:off x="2505972" y="4011558"/>
            <a:ext cx="165438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22397E2-2F18-814F-B818-CF5FF62DAC3C}"/>
              </a:ext>
            </a:extLst>
          </p:cNvPr>
          <p:cNvCxnSpPr>
            <a:cxnSpLocks/>
            <a:stCxn id="18" idx="4"/>
            <a:endCxn id="31" idx="1"/>
          </p:cNvCxnSpPr>
          <p:nvPr/>
        </p:nvCxnSpPr>
        <p:spPr>
          <a:xfrm>
            <a:off x="2486858" y="4482965"/>
            <a:ext cx="184552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ylinder 58">
            <a:extLst>
              <a:ext uri="{FF2B5EF4-FFF2-40B4-BE49-F238E27FC236}">
                <a16:creationId xmlns:a16="http://schemas.microsoft.com/office/drawing/2014/main" id="{3B9E344F-1180-AF4B-A997-A9C4C4210199}"/>
              </a:ext>
            </a:extLst>
          </p:cNvPr>
          <p:cNvSpPr/>
          <p:nvPr/>
        </p:nvSpPr>
        <p:spPr>
          <a:xfrm>
            <a:off x="3638481" y="3377227"/>
            <a:ext cx="729847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8A07AC8-56A3-0D4A-9E4A-4206CC262663}"/>
              </a:ext>
            </a:extLst>
          </p:cNvPr>
          <p:cNvCxnSpPr>
            <a:cxnSpLocks/>
            <a:stCxn id="29" idx="3"/>
            <a:endCxn id="59" idx="2"/>
          </p:cNvCxnSpPr>
          <p:nvPr/>
        </p:nvCxnSpPr>
        <p:spPr>
          <a:xfrm>
            <a:off x="3473042" y="3547905"/>
            <a:ext cx="165439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Dokument 63">
            <a:extLst>
              <a:ext uri="{FF2B5EF4-FFF2-40B4-BE49-F238E27FC236}">
                <a16:creationId xmlns:a16="http://schemas.microsoft.com/office/drawing/2014/main" id="{E173F061-61D9-F942-A73E-AEE6535CE789}"/>
              </a:ext>
            </a:extLst>
          </p:cNvPr>
          <p:cNvSpPr/>
          <p:nvPr/>
        </p:nvSpPr>
        <p:spPr>
          <a:xfrm>
            <a:off x="3682754" y="3832157"/>
            <a:ext cx="641299" cy="353961"/>
          </a:xfrm>
          <a:prstGeom prst="flowChartDocumen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Ziel 2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B42BAD0-FDD5-A240-BAFF-4C99150129EB}"/>
              </a:ext>
            </a:extLst>
          </p:cNvPr>
          <p:cNvCxnSpPr>
            <a:cxnSpLocks/>
            <a:stCxn id="30" idx="3"/>
            <a:endCxn id="64" idx="1"/>
          </p:cNvCxnSpPr>
          <p:nvPr/>
        </p:nvCxnSpPr>
        <p:spPr>
          <a:xfrm flipV="1">
            <a:off x="3473041" y="4009138"/>
            <a:ext cx="209713" cy="242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03766D4-0AB4-F54B-8649-FAB9AA719F4E}"/>
              </a:ext>
            </a:extLst>
          </p:cNvPr>
          <p:cNvCxnSpPr>
            <a:cxnSpLocks/>
            <a:stCxn id="31" idx="3"/>
            <a:endCxn id="94" idx="2"/>
          </p:cNvCxnSpPr>
          <p:nvPr/>
        </p:nvCxnSpPr>
        <p:spPr>
          <a:xfrm flipV="1">
            <a:off x="3473041" y="4482964"/>
            <a:ext cx="193746" cy="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E6532EAF-2739-D841-BC83-25134954F1D0}"/>
              </a:ext>
            </a:extLst>
          </p:cNvPr>
          <p:cNvSpPr/>
          <p:nvPr/>
        </p:nvSpPr>
        <p:spPr>
          <a:xfrm>
            <a:off x="4649639" y="2918731"/>
            <a:ext cx="4349237" cy="212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Zylinder 75">
            <a:extLst>
              <a:ext uri="{FF2B5EF4-FFF2-40B4-BE49-F238E27FC236}">
                <a16:creationId xmlns:a16="http://schemas.microsoft.com/office/drawing/2014/main" id="{64EFB9C0-0231-CC4B-94FA-456C84FCE309}"/>
              </a:ext>
            </a:extLst>
          </p:cNvPr>
          <p:cNvSpPr/>
          <p:nvPr/>
        </p:nvSpPr>
        <p:spPr>
          <a:xfrm>
            <a:off x="4742337" y="3266310"/>
            <a:ext cx="641299" cy="1485653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Quell-Tabelle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70C4269-0B2A-2D4B-80C3-78ED87F1F53A}"/>
              </a:ext>
            </a:extLst>
          </p:cNvPr>
          <p:cNvSpPr/>
          <p:nvPr/>
        </p:nvSpPr>
        <p:spPr>
          <a:xfrm>
            <a:off x="5383636" y="3422707"/>
            <a:ext cx="641299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Trigger</a:t>
            </a:r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D0F6549E-CD8B-1842-AC0C-273DA9975E53}"/>
              </a:ext>
            </a:extLst>
          </p:cNvPr>
          <p:cNvSpPr/>
          <p:nvPr/>
        </p:nvSpPr>
        <p:spPr>
          <a:xfrm>
            <a:off x="6143280" y="3363791"/>
            <a:ext cx="641299" cy="341355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Puffer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113562-02AF-6044-8870-6775A83B290F}"/>
              </a:ext>
            </a:extLst>
          </p:cNvPr>
          <p:cNvCxnSpPr>
            <a:cxnSpLocks/>
            <a:stCxn id="77" idx="3"/>
            <a:endCxn id="78" idx="2"/>
          </p:cNvCxnSpPr>
          <p:nvPr/>
        </p:nvCxnSpPr>
        <p:spPr>
          <a:xfrm flipV="1">
            <a:off x="6024935" y="3534469"/>
            <a:ext cx="118345" cy="5684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166396E8-82D6-6447-B584-F383AF571954}"/>
              </a:ext>
            </a:extLst>
          </p:cNvPr>
          <p:cNvSpPr/>
          <p:nvPr/>
        </p:nvSpPr>
        <p:spPr>
          <a:xfrm>
            <a:off x="6917390" y="3417022"/>
            <a:ext cx="641300" cy="2348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TriXX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7CF440C6-8E88-CE4E-B571-45AD91CD4DC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6784579" y="3534468"/>
            <a:ext cx="132811" cy="956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A155412A-27DC-9944-91B2-EB3C310F1566}"/>
              </a:ext>
            </a:extLst>
          </p:cNvPr>
          <p:cNvSpPr/>
          <p:nvPr/>
        </p:nvSpPr>
        <p:spPr>
          <a:xfrm>
            <a:off x="7817189" y="3356409"/>
            <a:ext cx="936519" cy="341355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Kafka-Topic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CCBF28C-2B45-3C40-8D65-499C215849E3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7558689" y="3527087"/>
            <a:ext cx="258500" cy="0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Zylinder 93">
            <a:extLst>
              <a:ext uri="{FF2B5EF4-FFF2-40B4-BE49-F238E27FC236}">
                <a16:creationId xmlns:a16="http://schemas.microsoft.com/office/drawing/2014/main" id="{6E7E4146-9490-8240-9C55-F912EB0BAA15}"/>
              </a:ext>
            </a:extLst>
          </p:cNvPr>
          <p:cNvSpPr/>
          <p:nvPr/>
        </p:nvSpPr>
        <p:spPr>
          <a:xfrm>
            <a:off x="3666787" y="4271367"/>
            <a:ext cx="682020" cy="423193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AFD56A9-906E-434A-ADF0-5EE6CC68B2A5}"/>
              </a:ext>
            </a:extLst>
          </p:cNvPr>
          <p:cNvSpPr/>
          <p:nvPr/>
        </p:nvSpPr>
        <p:spPr>
          <a:xfrm>
            <a:off x="7238040" y="4330815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218870E6-6CD0-7B4F-8A17-85A50C3278EA}"/>
              </a:ext>
            </a:extLst>
          </p:cNvPr>
          <p:cNvCxnSpPr>
            <a:cxnSpLocks/>
            <a:stCxn id="87" idx="3"/>
            <a:endCxn id="98" idx="0"/>
          </p:cNvCxnSpPr>
          <p:nvPr/>
        </p:nvCxnSpPr>
        <p:spPr>
          <a:xfrm flipH="1">
            <a:off x="7651918" y="3697764"/>
            <a:ext cx="633531" cy="633051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3BBF0758-3E7D-E044-87A7-6E978305E3A0}"/>
              </a:ext>
            </a:extLst>
          </p:cNvPr>
          <p:cNvSpPr/>
          <p:nvPr/>
        </p:nvSpPr>
        <p:spPr>
          <a:xfrm>
            <a:off x="7097503" y="3997009"/>
            <a:ext cx="827755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Consumer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B1BC699B-ADF1-AF48-ADB6-34E33A445E02}"/>
              </a:ext>
            </a:extLst>
          </p:cNvPr>
          <p:cNvCxnSpPr>
            <a:cxnSpLocks/>
            <a:stCxn id="87" idx="3"/>
            <a:endCxn id="97" idx="0"/>
          </p:cNvCxnSpPr>
          <p:nvPr/>
        </p:nvCxnSpPr>
        <p:spPr>
          <a:xfrm flipH="1">
            <a:off x="7511381" y="3697764"/>
            <a:ext cx="774068" cy="299245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A6D21AD7-F00A-2748-9858-3E3049380789}"/>
              </a:ext>
            </a:extLst>
          </p:cNvPr>
          <p:cNvSpPr/>
          <p:nvPr/>
        </p:nvSpPr>
        <p:spPr>
          <a:xfrm>
            <a:off x="8006230" y="3898787"/>
            <a:ext cx="893640" cy="2348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Filter/KSQL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BD873A42-FF95-AC49-8E44-2C4BB9333081}"/>
              </a:ext>
            </a:extLst>
          </p:cNvPr>
          <p:cNvCxnSpPr>
            <a:cxnSpLocks/>
            <a:stCxn id="87" idx="3"/>
            <a:endCxn id="107" idx="0"/>
          </p:cNvCxnSpPr>
          <p:nvPr/>
        </p:nvCxnSpPr>
        <p:spPr>
          <a:xfrm>
            <a:off x="8285449" y="3697764"/>
            <a:ext cx="167601" cy="201023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Zylinder 111">
            <a:extLst>
              <a:ext uri="{FF2B5EF4-FFF2-40B4-BE49-F238E27FC236}">
                <a16:creationId xmlns:a16="http://schemas.microsoft.com/office/drawing/2014/main" id="{A1B36592-1A40-C74F-A22D-E87BC11344BC}"/>
              </a:ext>
            </a:extLst>
          </p:cNvPr>
          <p:cNvSpPr/>
          <p:nvPr/>
        </p:nvSpPr>
        <p:spPr>
          <a:xfrm>
            <a:off x="8126146" y="4356455"/>
            <a:ext cx="653808" cy="452929"/>
          </a:xfrm>
          <a:prstGeom prst="ca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Kafka-</a:t>
            </a:r>
          </a:p>
          <a:p>
            <a:pPr algn="ctr"/>
            <a:r>
              <a:rPr lang="de-DE" sz="1200" dirty="0"/>
              <a:t>Topic</a:t>
            </a:r>
          </a:p>
        </p:txBody>
      </p: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E3DAEF8B-476B-0548-B799-86BB77332DE2}"/>
              </a:ext>
            </a:extLst>
          </p:cNvPr>
          <p:cNvCxnSpPr>
            <a:cxnSpLocks/>
            <a:stCxn id="107" idx="2"/>
            <a:endCxn id="112" idx="1"/>
          </p:cNvCxnSpPr>
          <p:nvPr/>
        </p:nvCxnSpPr>
        <p:spPr>
          <a:xfrm>
            <a:off x="8453050" y="4133679"/>
            <a:ext cx="0" cy="222776"/>
          </a:xfrm>
          <a:prstGeom prst="straightConnector1">
            <a:avLst/>
          </a:prstGeom>
          <a:ln w="22225">
            <a:solidFill>
              <a:srgbClr val="5F696E"/>
            </a:solidFill>
            <a:headEnd type="none"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Lösungsansatz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12">
            <a:extLst>
              <a:ext uri="{FF2B5EF4-FFF2-40B4-BE49-F238E27FC236}">
                <a16:creationId xmlns:a16="http://schemas.microsoft.com/office/drawing/2014/main" id="{B423CA5E-E09B-9B43-946C-5408F5BE077D}"/>
              </a:ext>
            </a:extLst>
          </p:cNvPr>
          <p:cNvSpPr txBox="1">
            <a:spLocks/>
          </p:cNvSpPr>
          <p:nvPr/>
        </p:nvSpPr>
        <p:spPr>
          <a:xfrm>
            <a:off x="222767" y="1096292"/>
            <a:ext cx="8623725" cy="3467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Nutzen von DB-Triggern zum initialen Erfassen der stattfindenden Change Events</a:t>
            </a:r>
          </a:p>
          <a:p>
            <a:pPr marL="374650" indent="-285750"/>
            <a:r>
              <a:rPr lang="de-DE" dirty="0">
                <a:latin typeface="+mn-lt"/>
                <a:ea typeface="Calibri" charset="0"/>
                <a:cs typeface="Calibri" charset="0"/>
              </a:rPr>
              <a:t>Eigenes Schema für TriXX in Quell-DB, keine Objekte oder Operationen außerhalb dieses Schemas, damit kein Struktur-Impact auf die ‚abzuschöpfende‘ Applikation</a:t>
            </a:r>
          </a:p>
          <a:p>
            <a:pPr marL="374650" indent="-285750"/>
            <a:r>
              <a:rPr lang="de-DE" dirty="0">
                <a:latin typeface="+mn-lt"/>
              </a:rPr>
              <a:t>Puffern der zu übertragenden Change Events durch Trigger in lokaler Tabelle der DB im TriXX-Schema, damit keine Abhängigkeit der Event-auslösenden Transaktionen von externen Ressourcen wie TriXX-Applikation oder Kafka</a:t>
            </a:r>
          </a:p>
          <a:p>
            <a:pPr marL="374650" indent="-285750"/>
            <a:r>
              <a:rPr lang="de-DE" dirty="0">
                <a:latin typeface="+mn-lt"/>
              </a:rPr>
              <a:t>Zur auslösenden Transaktion asynchrone Übertragung der Events aus Puffer-Tabelle nach Kafka</a:t>
            </a:r>
          </a:p>
          <a:p>
            <a:pPr marL="644525" lvl="1" indent="-285750"/>
            <a:r>
              <a:rPr lang="de-DE" dirty="0">
                <a:latin typeface="+mn-lt"/>
              </a:rPr>
              <a:t>Skalierbare Anzahl paralleler Threads zur Sicherung zeitnaher Übertragung </a:t>
            </a:r>
          </a:p>
          <a:p>
            <a:pPr marL="374650" indent="-285750"/>
            <a:r>
              <a:rPr lang="de-DE" dirty="0">
                <a:latin typeface="+mn-lt"/>
              </a:rPr>
              <a:t>Generierung der Trigger auf Basis der per GUI erfassten Konfiguration im TriXX-Schema</a:t>
            </a:r>
          </a:p>
          <a:p>
            <a:pPr marL="374650" indent="-285750"/>
            <a:r>
              <a:rPr lang="de-DE" dirty="0">
                <a:latin typeface="+mn-lt"/>
              </a:rPr>
              <a:t>Bereitstellung relevanter Funktionen als http-API zur Automatisierung von Abläufen </a:t>
            </a:r>
          </a:p>
        </p:txBody>
      </p:sp>
    </p:spTree>
    <p:extLst>
      <p:ext uri="{BB962C8B-B14F-4D97-AF65-F5344CB8AC3E}">
        <p14:creationId xmlns:p14="http://schemas.microsoft.com/office/powerpoint/2010/main" val="332506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095436" y="2082396"/>
            <a:ext cx="1754949" cy="1625539"/>
          </a:xfrm>
        </p:spPr>
        <p:txBody>
          <a:bodyPr/>
          <a:lstStyle/>
          <a:p>
            <a:pPr algn="ctr"/>
            <a:r>
              <a:rPr lang="de-DE" sz="2800" b="1" dirty="0"/>
              <a:t>TriXX </a:t>
            </a:r>
            <a:br>
              <a:rPr lang="de-DE" sz="2800" b="1" dirty="0"/>
            </a:br>
            <a:r>
              <a:rPr lang="de-DE" sz="2800" b="1" dirty="0"/>
              <a:t>Modul-</a:t>
            </a:r>
            <a:br>
              <a:rPr lang="de-DE" sz="2800" b="1" dirty="0"/>
            </a:br>
            <a:r>
              <a:rPr lang="de-DE" sz="2800" b="1" dirty="0"/>
              <a:t>Struktur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45DA03-9463-2744-BB95-02B75EDC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46" y="0"/>
            <a:ext cx="6132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7796" y="400927"/>
            <a:ext cx="3277602" cy="404417"/>
          </a:xfrm>
        </p:spPr>
        <p:txBody>
          <a:bodyPr/>
          <a:lstStyle/>
          <a:p>
            <a:pPr algn="ctr"/>
            <a:r>
              <a:rPr lang="de-DE" sz="2800" b="1" dirty="0"/>
              <a:t>ER-Modell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6F1BC3-D1BA-8442-A9D5-7829228E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92" y="0"/>
            <a:ext cx="4177122" cy="5143500"/>
          </a:xfrm>
          <a:prstGeom prst="rect">
            <a:avLst/>
          </a:prstGeom>
        </p:spPr>
      </p:pic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518E9B8-B7E1-1B40-9399-409C0632D954}"/>
              </a:ext>
            </a:extLst>
          </p:cNvPr>
          <p:cNvSpPr txBox="1">
            <a:spLocks/>
          </p:cNvSpPr>
          <p:nvPr/>
        </p:nvSpPr>
        <p:spPr>
          <a:xfrm>
            <a:off x="4687796" y="1209121"/>
            <a:ext cx="4158692" cy="30189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Eigenes Schema kapselt alle TriXX-relevanten Objekte in DB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Export der Konfigurationsdaten in JSON-File erlaubt Backup außerhalb der DB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Import der Konfigurationsdaten per JSON-File z.B. für Aufbau Test-Systeme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Über JSON-Import Generierung der TriXX-Konfiguration aus externen Quellen möglich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Separater Export/Import je Ziel-Schema der DB möglich</a:t>
            </a:r>
          </a:p>
        </p:txBody>
      </p:sp>
    </p:spTree>
    <p:extLst>
      <p:ext uri="{BB962C8B-B14F-4D97-AF65-F5344CB8AC3E}">
        <p14:creationId xmlns:p14="http://schemas.microsoft.com/office/powerpoint/2010/main" val="4274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2767" y="334116"/>
            <a:ext cx="8363416" cy="508925"/>
          </a:xfrm>
        </p:spPr>
        <p:txBody>
          <a:bodyPr/>
          <a:lstStyle/>
          <a:p>
            <a:r>
              <a:rPr lang="de-DE" sz="2800" b="1" dirty="0"/>
              <a:t>Unterstützte Datenbank-Systeme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6412999" y="4918182"/>
            <a:ext cx="2173184" cy="273844"/>
          </a:xfrm>
        </p:spPr>
        <p:txBody>
          <a:bodyPr/>
          <a:lstStyle/>
          <a:p>
            <a:r>
              <a:rPr lang="de-DE" dirty="0"/>
              <a:t>Seite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418658" y="4920586"/>
            <a:ext cx="335050" cy="273844"/>
          </a:xfrm>
        </p:spPr>
        <p:txBody>
          <a:bodyPr/>
          <a:lstStyle/>
          <a:p>
            <a:fld id="{2DD045F0-8B2A-FA4B-969F-A1574B4A39C0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739328FA-3F98-CE4E-BFF8-30C21EA851B7}"/>
              </a:ext>
            </a:extLst>
          </p:cNvPr>
          <p:cNvSpPr txBox="1">
            <a:spLocks/>
          </p:cNvSpPr>
          <p:nvPr/>
        </p:nvSpPr>
        <p:spPr>
          <a:xfrm>
            <a:off x="222763" y="2423494"/>
            <a:ext cx="8623725" cy="1126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Aktuell unterstütze Datenbanken:</a:t>
            </a:r>
          </a:p>
          <a:p>
            <a:pPr marL="266700" indent="-177800"/>
            <a:r>
              <a:rPr lang="de-DE" dirty="0">
                <a:latin typeface="+mn-lt"/>
              </a:rPr>
              <a:t>Oracle: alle Editionen mit Optimierung auf EE/</a:t>
            </a:r>
            <a:r>
              <a:rPr lang="de-DE" dirty="0" err="1">
                <a:latin typeface="+mn-lt"/>
              </a:rPr>
              <a:t>Partitioning</a:t>
            </a:r>
            <a:endParaRPr lang="de-DE" dirty="0">
              <a:latin typeface="+mn-lt"/>
            </a:endParaRPr>
          </a:p>
          <a:p>
            <a:pPr marL="266700" indent="-177800"/>
            <a:r>
              <a:rPr lang="de-DE" dirty="0" err="1">
                <a:latin typeface="+mn-lt"/>
              </a:rPr>
              <a:t>SQLite</a:t>
            </a:r>
            <a:r>
              <a:rPr lang="de-DE" dirty="0">
                <a:latin typeface="+mn-lt"/>
              </a:rPr>
              <a:t>: Sicherstellen der DB-unabhängigkeit in Development</a:t>
            </a:r>
          </a:p>
        </p:txBody>
      </p:sp>
      <p:sp>
        <p:nvSpPr>
          <p:cNvPr id="11" name="Textplatzhalter 12">
            <a:extLst>
              <a:ext uri="{FF2B5EF4-FFF2-40B4-BE49-F238E27FC236}">
                <a16:creationId xmlns:a16="http://schemas.microsoft.com/office/drawing/2014/main" id="{999B5DDC-F784-1842-B306-7420D5CEE3CE}"/>
              </a:ext>
            </a:extLst>
          </p:cNvPr>
          <p:cNvSpPr txBox="1">
            <a:spLocks/>
          </p:cNvSpPr>
          <p:nvPr/>
        </p:nvSpPr>
        <p:spPr>
          <a:xfrm>
            <a:off x="222763" y="974229"/>
            <a:ext cx="8623725" cy="1318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dirty="0">
              <a:latin typeface="Calibri" charset="0"/>
              <a:ea typeface="Calibri" charset="0"/>
              <a:cs typeface="Calibri" charset="0"/>
            </a:endParaRP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TriXX wurde modular und DB-unabhängig entwickelt auf Basis von Ruby on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Rails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pPr marL="374650" indent="-285750"/>
            <a:r>
              <a:rPr lang="de-DE" dirty="0">
                <a:latin typeface="Calibri" charset="0"/>
                <a:ea typeface="Calibri" charset="0"/>
                <a:cs typeface="Calibri" charset="0"/>
              </a:rPr>
              <a:t>Laufzeitumgebung ist eine Java-VM mit </a:t>
            </a:r>
            <a:r>
              <a:rPr lang="de-DE" dirty="0" err="1">
                <a:latin typeface="Calibri" charset="0"/>
                <a:ea typeface="Calibri" charset="0"/>
                <a:cs typeface="Calibri" charset="0"/>
              </a:rPr>
              <a:t>jRuby</a:t>
            </a:r>
            <a:r>
              <a:rPr lang="de-DE" dirty="0">
                <a:latin typeface="Calibri" charset="0"/>
                <a:ea typeface="Calibri" charset="0"/>
                <a:cs typeface="Calibri" charset="0"/>
              </a:rPr>
              <a:t>, gekapselt in Docker-Container.</a:t>
            </a:r>
          </a:p>
          <a:p>
            <a:pPr marL="374650" indent="-285750"/>
            <a:r>
              <a:rPr lang="de-DE" dirty="0">
                <a:latin typeface="Calibri" charset="0"/>
                <a:cs typeface="Calibri" charset="0"/>
              </a:rPr>
              <a:t>Anpassungen sind damit prinzipiell denkbar für alle relationalen DB-Systeme mit Trigger-Funktion für die JDBC-Treiber existieren.</a:t>
            </a:r>
            <a:endParaRPr lang="de-DE" dirty="0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DB0A405F-AA7F-A14E-B8DE-7A7F350A22B4}"/>
              </a:ext>
            </a:extLst>
          </p:cNvPr>
          <p:cNvSpPr txBox="1">
            <a:spLocks/>
          </p:cNvSpPr>
          <p:nvPr/>
        </p:nvSpPr>
        <p:spPr>
          <a:xfrm>
            <a:off x="222762" y="3660476"/>
            <a:ext cx="8623725" cy="1410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>
            <a:noAutofit/>
          </a:bodyPr>
          <a:lstStyle>
            <a:lvl1pPr marL="222250" indent="-220663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100000"/>
              <a:buFont typeface="LucidaGrande" charset="0"/>
              <a:buChar char="•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92125" indent="-225425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b="0" i="0" kern="1200" baseline="0">
                <a:solidFill>
                  <a:srgbClr val="5F696E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57288" indent="-242888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rgbClr val="DC2314"/>
              </a:buClr>
              <a:buSzPct val="80000"/>
              <a:buFont typeface="Symbol" charset="2"/>
              <a:buChar char="-"/>
              <a:tabLst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3pPr>
            <a:lvl4pPr marL="16573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  <a:defRPr sz="1600" kern="1200" baseline="0">
                <a:solidFill>
                  <a:schemeClr val="tx1"/>
                </a:solidFill>
                <a:latin typeface="Calibri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177800">
              <a:buFont typeface="LucidaGrande" charset="0"/>
              <a:buNone/>
            </a:pPr>
            <a:endParaRPr lang="de-DE" sz="100" b="1" dirty="0">
              <a:latin typeface="+mn-lt"/>
              <a:ea typeface="Calibri" charset="0"/>
              <a:cs typeface="Calibri" charset="0"/>
            </a:endParaRPr>
          </a:p>
          <a:p>
            <a:pPr marL="266700" indent="-177800">
              <a:buFont typeface="LucidaGrande" charset="0"/>
              <a:buNone/>
            </a:pPr>
            <a:r>
              <a:rPr lang="de-DE" b="1" dirty="0">
                <a:latin typeface="+mn-lt"/>
                <a:ea typeface="Calibri" charset="0"/>
                <a:cs typeface="Calibri" charset="0"/>
              </a:rPr>
              <a:t>Mittelfristig geplante weitere unterstütze Datenbanken:</a:t>
            </a:r>
          </a:p>
          <a:p>
            <a:pPr marL="266700" indent="-177800"/>
            <a:r>
              <a:rPr lang="de-DE" dirty="0" err="1">
                <a:latin typeface="+mn-lt"/>
              </a:rPr>
              <a:t>PostgreSQL</a:t>
            </a:r>
            <a:r>
              <a:rPr lang="de-DE" dirty="0">
                <a:latin typeface="+mn-lt"/>
              </a:rPr>
              <a:t>: Favorisierte freie Alternative zu Oracle-Abhängigkeit</a:t>
            </a:r>
          </a:p>
          <a:p>
            <a:pPr marL="266700" indent="-177800"/>
            <a:r>
              <a:rPr lang="de-DE" dirty="0">
                <a:latin typeface="+mn-lt"/>
              </a:rPr>
              <a:t>MS SQL-Server: Für avisierte Nutzung im BI-Umfeld</a:t>
            </a:r>
          </a:p>
          <a:p>
            <a:pPr marL="266700" indent="-177800"/>
            <a:r>
              <a:rPr lang="de-DE" dirty="0">
                <a:latin typeface="+mn-lt"/>
              </a:rPr>
              <a:t>MySQL / Maria-DB: Evtl. falls Anforderungen existieren</a:t>
            </a:r>
          </a:p>
        </p:txBody>
      </p:sp>
    </p:spTree>
    <p:extLst>
      <p:ext uri="{BB962C8B-B14F-4D97-AF65-F5344CB8AC3E}">
        <p14:creationId xmlns:p14="http://schemas.microsoft.com/office/powerpoint/2010/main" val="15229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theme/theme1.xml><?xml version="1.0" encoding="utf-8"?>
<a:theme xmlns:a="http://schemas.openxmlformats.org/drawingml/2006/main" name="OSP Produktpraesentation MOVEX">
  <a:themeElements>
    <a:clrScheme name="Farben OSP">
      <a:dk1>
        <a:srgbClr val="5F696E"/>
      </a:dk1>
      <a:lt1>
        <a:srgbClr val="FFFFFF"/>
      </a:lt1>
      <a:dk2>
        <a:srgbClr val="5F696E"/>
      </a:dk2>
      <a:lt2>
        <a:srgbClr val="FFFFFE"/>
      </a:lt2>
      <a:accent1>
        <a:srgbClr val="DC2314"/>
      </a:accent1>
      <a:accent2>
        <a:srgbClr val="500B11"/>
      </a:accent2>
      <a:accent3>
        <a:srgbClr val="874D45"/>
      </a:accent3>
      <a:accent4>
        <a:srgbClr val="5A656A"/>
      </a:accent4>
      <a:accent5>
        <a:srgbClr val="FFFEFD"/>
      </a:accent5>
      <a:accent6>
        <a:srgbClr val="FFFDFC"/>
      </a:accent6>
      <a:hlink>
        <a:srgbClr val="DC2314"/>
      </a:hlink>
      <a:folHlink>
        <a:srgbClr val="5F696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2225">
          <a:solidFill>
            <a:srgbClr val="5F696E"/>
          </a:solidFill>
          <a:headEnd type="triangle" w="lg" len="lg"/>
          <a:tailEnd type="triangl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2027</Words>
  <Application>Microsoft Macintosh PowerPoint</Application>
  <PresentationFormat>Bildschirmpräsentation (16:9)</PresentationFormat>
  <Paragraphs>277</Paragraphs>
  <Slides>22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</vt:lpstr>
      <vt:lpstr>LucidaGrande</vt:lpstr>
      <vt:lpstr>Symbol</vt:lpstr>
      <vt:lpstr>OSP Produktpraesentation MOVEX</vt:lpstr>
      <vt:lpstr>TriXX  Leichtgewichtiges Tool für Change Data Capture  in relationalen Datenbanken</vt:lpstr>
      <vt:lpstr>Otto Group Solution Provider (OSP) GmbH</vt:lpstr>
      <vt:lpstr>zur Person</vt:lpstr>
      <vt:lpstr>Aufgabenstellung</vt:lpstr>
      <vt:lpstr>Motivation aus erstem Anwendungsfall EKR</vt:lpstr>
      <vt:lpstr>Lösungsansatz</vt:lpstr>
      <vt:lpstr>TriXX  Modul- Struktur</vt:lpstr>
      <vt:lpstr>ER-Modell</vt:lpstr>
      <vt:lpstr>Unterstützte Datenbank-Systeme</vt:lpstr>
      <vt:lpstr>Ziele / Herausforderungen bei der Umsetzung</vt:lpstr>
      <vt:lpstr>Implementierung: Bulk Operationen</vt:lpstr>
      <vt:lpstr>Implementierung: Trigger-Beispiel</vt:lpstr>
      <vt:lpstr>Implementierung: Eindeutigkeiten</vt:lpstr>
      <vt:lpstr>Implementierung: Garantierte Reihenfolgen</vt:lpstr>
      <vt:lpstr>Implementierung: Horizontale Skalierbarkeit</vt:lpstr>
      <vt:lpstr>Implementierung: Ausfallsicherheit / Redundanz</vt:lpstr>
      <vt:lpstr>Leistungsparameter / Limitierungen</vt:lpstr>
      <vt:lpstr>Aktuelle Entwicklungen</vt:lpstr>
      <vt:lpstr>Abgrenzung zu etablierten CDC-Lösungen</vt:lpstr>
      <vt:lpstr>Pro und Contra des Lösungsansatzes</vt:lpstr>
      <vt:lpstr>Demo</vt:lpstr>
      <vt:lpstr>Vielen Dank für Euer Interesse   Vortrag zum Download http://bit.ly/xyz (ToDo: Slideshare) TriXX-Dokumentation:   https://main.git.osp-dd.de/trixx/trixx.html </vt:lpstr>
    </vt:vector>
  </TitlesOfParts>
  <Manager/>
  <Company>Ottogroup Solution Provider Dresden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Systematische Rasterfahndung nach Performance-Antipattern</dc:subject>
  <dc:creator>Peter Ramm</dc:creator>
  <cp:keywords/>
  <dc:description/>
  <cp:lastModifiedBy>Ramm, Peter</cp:lastModifiedBy>
  <cp:revision>640</cp:revision>
  <cp:lastPrinted>2019-08-29T15:14:27Z</cp:lastPrinted>
  <dcterms:created xsi:type="dcterms:W3CDTF">2015-09-15T07:12:16Z</dcterms:created>
  <dcterms:modified xsi:type="dcterms:W3CDTF">2020-09-02T09:45:15Z</dcterms:modified>
  <cp:category/>
</cp:coreProperties>
</file>