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43" r:id="rId18"/>
    <p:sldId id="345" r:id="rId19"/>
    <p:sldId id="333" r:id="rId20"/>
    <p:sldId id="344" r:id="rId21"/>
    <p:sldId id="338" r:id="rId22"/>
    <p:sldId id="327" r:id="rId23"/>
    <p:sldId id="329" r:id="rId24"/>
    <p:sldId id="334" r:id="rId25"/>
    <p:sldId id="323" r:id="rId2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48" autoAdjust="0"/>
    <p:restoredTop sz="77007" autoAdjust="0"/>
  </p:normalViewPr>
  <p:slideViewPr>
    <p:cSldViewPr snapToGrid="0" snapToObjects="1">
      <p:cViewPr varScale="1">
        <p:scale>
          <a:sx n="123" d="100"/>
          <a:sy n="123" d="100"/>
        </p:scale>
        <p:origin x="1072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09.06.21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09.06.21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jF1XP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osp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Lightweight </a:t>
            </a:r>
            <a:r>
              <a:rPr lang="de-DE" sz="2400" b="1" dirty="0" err="1"/>
              <a:t>tool</a:t>
            </a:r>
            <a:r>
              <a:rPr lang="de-DE" sz="2400" b="1" dirty="0"/>
              <a:t>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change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capture</a:t>
            </a:r>
            <a:r>
              <a:rPr lang="de-DE" sz="2400" b="1" dirty="0"/>
              <a:t> in relational </a:t>
            </a:r>
            <a:r>
              <a:rPr lang="de-DE" sz="2400" b="1" dirty="0" err="1"/>
              <a:t>databases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June 2021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Goals / </a:t>
            </a:r>
            <a:r>
              <a:rPr lang="de-DE" sz="2800" b="1" dirty="0" err="1"/>
              <a:t>implementation</a:t>
            </a:r>
            <a:r>
              <a:rPr lang="de-DE" sz="2800" b="1" dirty="0"/>
              <a:t> </a:t>
            </a:r>
            <a:r>
              <a:rPr lang="de-DE" sz="2800" b="1" dirty="0" err="1"/>
              <a:t>challenges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impact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on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source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system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and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original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data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changing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transactions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:</a:t>
            </a:r>
          </a:p>
          <a:p>
            <a:pPr marL="266700" indent="-177800"/>
            <a:r>
              <a:rPr lang="de-DE" dirty="0" err="1">
                <a:latin typeface="+mn-lt"/>
              </a:rPr>
              <a:t>Earliest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possible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reduction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interest</a:t>
            </a:r>
            <a:r>
              <a:rPr lang="de-DE" dirty="0">
                <a:latin typeface="+mn-lt"/>
              </a:rPr>
              <a:t> at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time </a:t>
            </a:r>
            <a:r>
              <a:rPr lang="de-DE" dirty="0" err="1">
                <a:latin typeface="+mn-lt"/>
              </a:rPr>
              <a:t>they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occur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Persistence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change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via </a:t>
            </a:r>
            <a:r>
              <a:rPr lang="de-DE" dirty="0" err="1">
                <a:latin typeface="+mn-lt"/>
              </a:rPr>
              <a:t>trigger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without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indexes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Use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interval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partitioning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calculable</a:t>
            </a:r>
            <a:r>
              <a:rPr lang="de-DE" dirty="0">
                <a:latin typeface="+mn-lt"/>
              </a:rPr>
              <a:t> I/O </a:t>
            </a:r>
            <a:r>
              <a:rPr lang="de-DE" dirty="0" err="1">
                <a:latin typeface="+mn-lt"/>
              </a:rPr>
              <a:t>effort</a:t>
            </a:r>
            <a:r>
              <a:rPr lang="de-DE" dirty="0">
                <a:latin typeface="+mn-lt"/>
              </a:rPr>
              <a:t>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operation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without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manual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operating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requirement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:</a:t>
            </a:r>
          </a:p>
          <a:p>
            <a:pPr marL="266700" indent="-177800"/>
            <a:r>
              <a:rPr lang="de-DE" dirty="0" err="1">
                <a:latin typeface="+mn-lt"/>
              </a:rPr>
              <a:t>Complete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self-initialization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system</a:t>
            </a:r>
            <a:r>
              <a:rPr lang="de-DE" dirty="0">
                <a:latin typeface="+mn-lt"/>
              </a:rPr>
              <a:t> in DB </a:t>
            </a:r>
            <a:r>
              <a:rPr lang="de-DE" dirty="0" err="1">
                <a:latin typeface="+mn-lt"/>
              </a:rPr>
              <a:t>schema</a:t>
            </a:r>
            <a:r>
              <a:rPr lang="de-DE" dirty="0">
                <a:latin typeface="+mn-lt"/>
              </a:rPr>
              <a:t> at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start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container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 err="1">
                <a:latin typeface="+mn-lt"/>
              </a:rPr>
              <a:t>Automatic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restart</a:t>
            </a:r>
            <a:r>
              <a:rPr lang="de-DE" dirty="0">
                <a:latin typeface="+mn-lt"/>
              </a:rPr>
              <a:t> after </a:t>
            </a:r>
            <a:r>
              <a:rPr lang="de-DE" dirty="0" err="1">
                <a:latin typeface="+mn-lt"/>
              </a:rPr>
              <a:t>temporary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failure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external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dependencies</a:t>
            </a:r>
            <a:r>
              <a:rPr lang="de-DE" dirty="0">
                <a:latin typeface="+mn-lt"/>
              </a:rPr>
              <a:t>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Integrated </a:t>
            </a:r>
            <a:r>
              <a:rPr lang="de-DE" dirty="0" err="1">
                <a:latin typeface="+mn-lt"/>
              </a:rPr>
              <a:t>housekeeping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all </a:t>
            </a:r>
            <a:r>
              <a:rPr lang="de-DE" dirty="0" err="1">
                <a:latin typeface="+mn-lt"/>
              </a:rPr>
              <a:t>resulting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artifacts</a:t>
            </a:r>
            <a:r>
              <a:rPr lang="de-DE" dirty="0">
                <a:latin typeface="+mn-lt"/>
              </a:rPr>
              <a:t> in DB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file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system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Integrated </a:t>
            </a:r>
            <a:r>
              <a:rPr lang="de-DE" dirty="0" err="1">
                <a:latin typeface="+mn-lt"/>
              </a:rPr>
              <a:t>functions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health</a:t>
            </a:r>
            <a:r>
              <a:rPr lang="de-DE" dirty="0">
                <a:latin typeface="+mn-lt"/>
              </a:rPr>
              <a:t> check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monitoring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Connection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external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monitoring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systems</a:t>
            </a:r>
            <a:r>
              <a:rPr lang="de-DE" dirty="0">
                <a:latin typeface="+mn-lt"/>
              </a:rPr>
              <a:t> via log </a:t>
            </a:r>
            <a:r>
              <a:rPr lang="de-DE" dirty="0" err="1">
                <a:latin typeface="+mn-lt"/>
              </a:rPr>
              <a:t>output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Docker </a:t>
            </a:r>
            <a:r>
              <a:rPr lang="de-DE" dirty="0" err="1">
                <a:latin typeface="+mn-lt"/>
              </a:rPr>
              <a:t>container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Implementation: </a:t>
            </a:r>
            <a:r>
              <a:rPr lang="de-DE" sz="2800" b="1" dirty="0" err="1"/>
              <a:t>Bulk</a:t>
            </a:r>
            <a:r>
              <a:rPr lang="de-DE" sz="2800" b="1" dirty="0"/>
              <a:t> </a:t>
            </a:r>
            <a:r>
              <a:rPr lang="de-DE" sz="2800" b="1" dirty="0" err="1"/>
              <a:t>operations</a:t>
            </a:r>
            <a:endParaRPr lang="de-DE" sz="2800" b="1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The </a:t>
            </a:r>
            <a:r>
              <a:rPr lang="de-DE" b="1" dirty="0" err="1">
                <a:latin typeface="+mn-lt"/>
              </a:rPr>
              <a:t>process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chain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works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consistently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with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bulk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operations</a:t>
            </a:r>
            <a:r>
              <a:rPr lang="de-DE" b="1" dirty="0">
                <a:latin typeface="+mn-lt"/>
              </a:rPr>
              <a:t>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</a:t>
            </a:r>
            <a:r>
              <a:rPr lang="de-DE" dirty="0" err="1">
                <a:latin typeface="+mn-lt"/>
              </a:rPr>
              <a:t>implemented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trigger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</a:p>
          <a:p>
            <a:pPr marL="536575" lvl="1" indent="-177800"/>
            <a:r>
              <a:rPr lang="de-DE" dirty="0">
                <a:latin typeface="+mn-lt"/>
              </a:rPr>
              <a:t>Limitation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max. 1000 JSON </a:t>
            </a:r>
            <a:r>
              <a:rPr lang="de-DE" dirty="0" err="1">
                <a:latin typeface="+mn-lt"/>
              </a:rPr>
              <a:t>records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buffered</a:t>
            </a:r>
            <a:r>
              <a:rPr lang="de-DE" dirty="0">
                <a:latin typeface="+mn-lt"/>
              </a:rPr>
              <a:t> in PL/SQL </a:t>
            </a:r>
            <a:r>
              <a:rPr lang="de-DE" dirty="0" err="1">
                <a:latin typeface="+mn-lt"/>
              </a:rPr>
              <a:t>session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memory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 err="1">
                <a:latin typeface="+mn-lt"/>
              </a:rPr>
              <a:t>Bulk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operation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insert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stage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Read </a:t>
            </a:r>
            <a:r>
              <a:rPr lang="de-DE" dirty="0" err="1">
                <a:latin typeface="+mn-lt"/>
              </a:rPr>
              <a:t>records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EVENT_LOGS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SELECT FOR UPDATE SKIP LOCKED</a:t>
            </a:r>
          </a:p>
          <a:p>
            <a:pPr marL="536575" lvl="1" indent="-177800"/>
            <a:r>
              <a:rPr lang="de-DE" dirty="0" err="1">
                <a:latin typeface="+mn-lt"/>
              </a:rPr>
              <a:t>No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indexes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EVENT_LOGS </a:t>
            </a:r>
            <a:r>
              <a:rPr lang="de-DE" dirty="0" err="1">
                <a:latin typeface="+mn-lt"/>
              </a:rPr>
              <a:t>means</a:t>
            </a:r>
            <a:r>
              <a:rPr lang="de-DE" dirty="0">
                <a:latin typeface="+mn-lt"/>
              </a:rPr>
              <a:t>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each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access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 err="1">
                <a:latin typeface="+mn-lt"/>
              </a:rPr>
              <a:t>Calculable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load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through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interval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partitioning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housekeeping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empty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legacy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partitions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>
                <a:latin typeface="+mn-lt"/>
              </a:rPr>
              <a:t>Max. </a:t>
            </a:r>
            <a:r>
              <a:rPr lang="de-DE" dirty="0" err="1">
                <a:latin typeface="+mn-lt"/>
              </a:rPr>
              <a:t>size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DB </a:t>
            </a:r>
            <a:r>
              <a:rPr lang="de-DE" dirty="0" err="1">
                <a:latin typeface="+mn-lt"/>
              </a:rPr>
              <a:t>transaction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towards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configurable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default</a:t>
            </a:r>
            <a:r>
              <a:rPr lang="de-DE" dirty="0">
                <a:latin typeface="+mn-lt"/>
              </a:rPr>
              <a:t>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Transfer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transaction</a:t>
            </a:r>
            <a:r>
              <a:rPr lang="de-DE" dirty="0">
                <a:latin typeface="+mn-lt"/>
              </a:rPr>
              <a:t> in Kafka </a:t>
            </a:r>
            <a:r>
              <a:rPr lang="de-DE" dirty="0" err="1">
                <a:latin typeface="+mn-lt"/>
              </a:rPr>
              <a:t>cluster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>
                <a:latin typeface="+mn-lt"/>
              </a:rPr>
              <a:t>Size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transaction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corresponds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DB </a:t>
            </a:r>
            <a:r>
              <a:rPr lang="de-DE" dirty="0" err="1">
                <a:latin typeface="+mn-lt"/>
              </a:rPr>
              <a:t>transaction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 err="1">
                <a:latin typeface="+mn-lt"/>
              </a:rPr>
              <a:t>Bulk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size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when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transferring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limited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Kafka (</a:t>
            </a:r>
            <a:r>
              <a:rPr lang="de-DE" dirty="0" err="1">
                <a:latin typeface="+mn-lt"/>
              </a:rPr>
              <a:t>default</a:t>
            </a:r>
            <a:r>
              <a:rPr lang="de-DE" dirty="0">
                <a:latin typeface="+mn-lt"/>
              </a:rPr>
              <a:t> 1000, </a:t>
            </a:r>
            <a:r>
              <a:rPr lang="de-DE" dirty="0" err="1">
                <a:latin typeface="+mn-lt"/>
              </a:rPr>
              <a:t>configurable</a:t>
            </a:r>
            <a:r>
              <a:rPr lang="de-DE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Implementation: Trigger </a:t>
            </a:r>
            <a:r>
              <a:rPr lang="de-DE" sz="2800" b="1" dirty="0" err="1"/>
              <a:t>example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Implementation: </a:t>
            </a:r>
            <a:r>
              <a:rPr lang="de-DE" sz="2800" b="1" dirty="0" err="1"/>
              <a:t>Uniqueness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r>
              <a:rPr lang="de-DE" b="1" dirty="0" err="1">
                <a:latin typeface="+mn-lt"/>
                <a:ea typeface="Calibri" charset="0"/>
                <a:cs typeface="Calibri" charset="0"/>
              </a:rPr>
              <a:t>Uniqueness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at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the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target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Each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change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recorded</a:t>
            </a:r>
            <a:r>
              <a:rPr lang="de-DE" dirty="0">
                <a:latin typeface="+mn-lt"/>
              </a:rPr>
              <a:t> in DB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transferred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committed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exactly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once</a:t>
            </a:r>
            <a:endParaRPr lang="de-DE" dirty="0">
              <a:latin typeface="+mn-lt"/>
            </a:endParaRP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 non </a:t>
            </a:r>
            <a:r>
              <a:rPr lang="de-DE" dirty="0" err="1">
                <a:latin typeface="+mn-lt"/>
              </a:rPr>
              <a:t>commited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transmission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occur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several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times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case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error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repetition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>
                <a:latin typeface="+mn-lt"/>
              </a:rPr>
              <a:t>Kafka </a:t>
            </a:r>
            <a:r>
              <a:rPr lang="de-DE" dirty="0" err="1">
                <a:latin typeface="+mn-lt"/>
              </a:rPr>
              <a:t>distinguishes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between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read_commited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when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consuming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Due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implementation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 </a:t>
            </a:r>
            <a:r>
              <a:rPr lang="de-DE" dirty="0" err="1">
                <a:latin typeface="+mn-lt"/>
              </a:rPr>
              <a:t>nested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transactions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two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resources</a:t>
            </a:r>
            <a:r>
              <a:rPr lang="de-DE" dirty="0">
                <a:latin typeface="+mn-lt"/>
              </a:rPr>
              <a:t> (DB, Kafka) </a:t>
            </a:r>
            <a:r>
              <a:rPr lang="de-DE" dirty="0" err="1">
                <a:latin typeface="+mn-lt"/>
              </a:rPr>
              <a:t>without</a:t>
            </a:r>
            <a:r>
              <a:rPr lang="de-DE" dirty="0">
                <a:latin typeface="+mn-lt"/>
              </a:rPr>
              <a:t> 2-phase </a:t>
            </a:r>
            <a:r>
              <a:rPr lang="de-DE" dirty="0" err="1">
                <a:latin typeface="+mn-lt"/>
              </a:rPr>
              <a:t>commit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there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at least </a:t>
            </a:r>
            <a:r>
              <a:rPr lang="de-DE" dirty="0" err="1">
                <a:latin typeface="+mn-lt"/>
              </a:rPr>
              <a:t>hypothetically</a:t>
            </a:r>
            <a:r>
              <a:rPr lang="de-DE" dirty="0">
                <a:latin typeface="+mn-lt"/>
              </a:rPr>
              <a:t> a residual </a:t>
            </a:r>
            <a:r>
              <a:rPr lang="de-DE" dirty="0" err="1">
                <a:latin typeface="+mn-lt"/>
              </a:rPr>
              <a:t>risk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double </a:t>
            </a:r>
            <a:r>
              <a:rPr lang="de-DE" dirty="0" err="1">
                <a:latin typeface="+mn-lt"/>
              </a:rPr>
              <a:t>transfers</a:t>
            </a:r>
            <a:r>
              <a:rPr lang="de-DE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Implementation: </a:t>
            </a:r>
            <a:r>
              <a:rPr lang="de-DE" sz="2800" b="1" dirty="0" err="1"/>
              <a:t>Guaranteed</a:t>
            </a:r>
            <a:r>
              <a:rPr lang="de-DE" sz="2800" b="1" dirty="0"/>
              <a:t> </a:t>
            </a:r>
            <a:r>
              <a:rPr lang="de-DE" sz="2800" b="1" dirty="0" err="1"/>
              <a:t>sequences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393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</a:t>
            </a:r>
            <a:r>
              <a:rPr lang="de-DE" dirty="0" err="1">
                <a:latin typeface="+mn-lt"/>
              </a:rPr>
              <a:t>guarantees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consumption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order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their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creation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only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within</a:t>
            </a:r>
            <a:r>
              <a:rPr lang="de-DE" dirty="0">
                <a:latin typeface="+mn-lt"/>
              </a:rPr>
              <a:t> a </a:t>
            </a:r>
            <a:r>
              <a:rPr lang="de-DE" dirty="0" err="1">
                <a:latin typeface="+mn-lt"/>
              </a:rPr>
              <a:t>partition</a:t>
            </a:r>
            <a:endParaRPr lang="de-DE" dirty="0">
              <a:latin typeface="+mn-lt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602019"/>
            <a:ext cx="7747779" cy="606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7341" y="1402791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same </a:t>
            </a:r>
            <a:r>
              <a:rPr lang="de-DE" dirty="0" err="1">
                <a:latin typeface="+mn-lt"/>
              </a:rPr>
              <a:t>key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value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always</a:t>
            </a:r>
            <a:r>
              <a:rPr lang="de-DE" dirty="0">
                <a:latin typeface="+mn-lt"/>
              </a:rPr>
              <a:t> end </a:t>
            </a:r>
            <a:r>
              <a:rPr lang="de-DE" dirty="0" err="1">
                <a:latin typeface="+mn-lt"/>
              </a:rPr>
              <a:t>up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same </a:t>
            </a:r>
            <a:r>
              <a:rPr lang="de-DE" dirty="0" err="1">
                <a:latin typeface="+mn-lt"/>
              </a:rPr>
              <a:t>partition</a:t>
            </a:r>
            <a:r>
              <a:rPr lang="de-DE" dirty="0">
                <a:latin typeface="+mn-lt"/>
              </a:rPr>
              <a:t> in Kafka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1947684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</a:t>
            </a:r>
            <a:r>
              <a:rPr lang="de-DE" dirty="0" err="1">
                <a:latin typeface="+mn-lt"/>
              </a:rPr>
              <a:t>supports</a:t>
            </a:r>
            <a:r>
              <a:rPr lang="de-DE" dirty="0">
                <a:latin typeface="+mn-lt"/>
              </a:rPr>
              <a:t> optional </a:t>
            </a:r>
            <a:r>
              <a:rPr lang="de-DE" dirty="0" err="1">
                <a:latin typeface="+mn-lt"/>
              </a:rPr>
              <a:t>keys</a:t>
            </a:r>
            <a:r>
              <a:rPr lang="de-DE" dirty="0">
                <a:latin typeface="+mn-lt"/>
              </a:rPr>
              <a:t>: </a:t>
            </a:r>
            <a:r>
              <a:rPr lang="de-DE" dirty="0" err="1">
                <a:latin typeface="+mn-lt"/>
              </a:rPr>
              <a:t>no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key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primary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key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source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fixed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value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transaction</a:t>
            </a:r>
            <a:r>
              <a:rPr lang="de-DE" dirty="0">
                <a:latin typeface="+mn-lt"/>
              </a:rPr>
              <a:t> ID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</a:t>
            </a:r>
            <a:r>
              <a:rPr lang="de-DE" dirty="0" err="1">
                <a:latin typeface="+mn-lt"/>
              </a:rPr>
              <a:t>only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transmits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same </a:t>
            </a:r>
            <a:r>
              <a:rPr lang="de-DE" dirty="0" err="1">
                <a:latin typeface="+mn-lt"/>
              </a:rPr>
              <a:t>key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value</a:t>
            </a:r>
            <a:r>
              <a:rPr lang="de-DE" dirty="0">
                <a:latin typeface="+mn-lt"/>
              </a:rPr>
              <a:t> in an </a:t>
            </a:r>
            <a:r>
              <a:rPr lang="de-DE" dirty="0" err="1">
                <a:latin typeface="+mn-lt"/>
              </a:rPr>
              <a:t>ordered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sequence</a:t>
            </a:r>
            <a:r>
              <a:rPr lang="de-DE" dirty="0">
                <a:latin typeface="+mn-lt"/>
              </a:rPr>
              <a:t>, all </a:t>
            </a:r>
            <a:r>
              <a:rPr lang="de-DE" dirty="0" err="1">
                <a:latin typeface="+mn-lt"/>
              </a:rPr>
              <a:t>others</a:t>
            </a:r>
            <a:r>
              <a:rPr lang="de-DE" dirty="0">
                <a:latin typeface="+mn-lt"/>
              </a:rPr>
              <a:t> in a </a:t>
            </a:r>
            <a:r>
              <a:rPr lang="de-DE" dirty="0" err="1">
                <a:latin typeface="+mn-lt"/>
              </a:rPr>
              <a:t>timely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manner</a:t>
            </a:r>
            <a:r>
              <a:rPr lang="de-DE" dirty="0">
                <a:latin typeface="+mn-lt"/>
              </a:rPr>
              <a:t> but </a:t>
            </a:r>
            <a:r>
              <a:rPr lang="de-DE" dirty="0" err="1">
                <a:latin typeface="+mn-lt"/>
              </a:rPr>
              <a:t>without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guarantee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sequence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conflict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objectives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parallel </a:t>
            </a:r>
            <a:r>
              <a:rPr lang="de-DE" dirty="0" err="1">
                <a:latin typeface="+mn-lt"/>
              </a:rPr>
              <a:t>processing</a:t>
            </a:r>
            <a:r>
              <a:rPr lang="de-DE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Implementation: Horizontal </a:t>
            </a:r>
            <a:r>
              <a:rPr lang="de-DE" sz="2800" b="1" dirty="0" err="1"/>
              <a:t>scalability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transfer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between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trigger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transfer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staging</a:t>
            </a:r>
            <a:r>
              <a:rPr lang="de-DE" dirty="0">
                <a:latin typeface="+mn-lt"/>
              </a:rPr>
              <a:t> 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EVENT_LOGS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Scalability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given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configurable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number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worker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threads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TriXX </a:t>
            </a:r>
            <a:r>
              <a:rPr lang="de-DE" dirty="0" err="1">
                <a:latin typeface="+mn-lt"/>
              </a:rPr>
              <a:t>application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each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working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isolated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own</a:t>
            </a:r>
            <a:r>
              <a:rPr lang="de-DE" dirty="0">
                <a:latin typeface="+mn-lt"/>
              </a:rPr>
              <a:t> DB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session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 err="1">
                <a:latin typeface="+mn-lt"/>
              </a:rPr>
              <a:t>Depending</a:t>
            </a:r>
            <a:r>
              <a:rPr lang="de-DE" dirty="0">
                <a:latin typeface="+mn-lt"/>
              </a:rPr>
              <a:t> on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capacity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runtime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env</a:t>
            </a:r>
            <a:r>
              <a:rPr lang="de-DE" dirty="0">
                <a:latin typeface="+mn-lt"/>
              </a:rPr>
              <a:t>. (CPU, </a:t>
            </a:r>
            <a:r>
              <a:rPr lang="de-DE" dirty="0" err="1">
                <a:latin typeface="+mn-lt"/>
              </a:rPr>
              <a:t>network</a:t>
            </a:r>
            <a:r>
              <a:rPr lang="de-DE" dirty="0">
                <a:latin typeface="+mn-lt"/>
              </a:rPr>
              <a:t>) </a:t>
            </a:r>
            <a:r>
              <a:rPr lang="de-DE" dirty="0" err="1">
                <a:latin typeface="+mn-lt"/>
              </a:rPr>
              <a:t>several</a:t>
            </a:r>
            <a:r>
              <a:rPr lang="de-DE" dirty="0">
                <a:latin typeface="+mn-lt"/>
              </a:rPr>
              <a:t> 100 </a:t>
            </a:r>
            <a:r>
              <a:rPr lang="de-DE" dirty="0" err="1">
                <a:latin typeface="+mn-lt"/>
              </a:rPr>
              <a:t>threads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possible</a:t>
            </a:r>
            <a:r>
              <a:rPr lang="de-DE" dirty="0">
                <a:latin typeface="+mn-lt"/>
              </a:rPr>
              <a:t>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The </a:t>
            </a:r>
            <a:r>
              <a:rPr lang="de-DE" dirty="0" err="1">
                <a:latin typeface="+mn-lt"/>
              </a:rPr>
              <a:t>allocation</a:t>
            </a:r>
            <a:r>
              <a:rPr lang="de-DE" dirty="0">
                <a:latin typeface="+mn-lt"/>
              </a:rPr>
              <a:t> / </a:t>
            </a:r>
            <a:r>
              <a:rPr lang="de-DE" dirty="0" err="1">
                <a:latin typeface="+mn-lt"/>
              </a:rPr>
              <a:t>synchronization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EVENT_LOG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worker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threads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controlled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DB-Locks (SELECT ...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The </a:t>
            </a:r>
            <a:r>
              <a:rPr lang="de-DE" dirty="0" err="1">
                <a:latin typeface="+mn-lt"/>
              </a:rPr>
              <a:t>guarantee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order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key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ensured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processing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same </a:t>
            </a:r>
            <a:r>
              <a:rPr lang="de-DE" dirty="0" err="1">
                <a:latin typeface="+mn-lt"/>
              </a:rPr>
              <a:t>key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only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exactly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worker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thread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order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their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occurrence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>
                <a:latin typeface="+mn-lt"/>
              </a:rPr>
              <a:t>Distribution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keys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threads</a:t>
            </a:r>
            <a:r>
              <a:rPr lang="de-DE" dirty="0">
                <a:latin typeface="+mn-lt"/>
              </a:rPr>
              <a:t> per </a:t>
            </a:r>
            <a:r>
              <a:rPr lang="de-DE" dirty="0" err="1">
                <a:latin typeface="+mn-lt"/>
              </a:rPr>
              <a:t>modulo</a:t>
            </a:r>
            <a:r>
              <a:rPr lang="de-DE" dirty="0">
                <a:latin typeface="+mn-lt"/>
              </a:rPr>
              <a:t> on a </a:t>
            </a:r>
            <a:r>
              <a:rPr lang="de-DE" dirty="0" err="1">
                <a:latin typeface="+mn-lt"/>
              </a:rPr>
              <a:t>hash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value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key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 err="1">
                <a:latin typeface="+mn-lt"/>
              </a:rPr>
              <a:t>Sequence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violation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occur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if</a:t>
            </a:r>
            <a:r>
              <a:rPr lang="de-DE" dirty="0">
                <a:latin typeface="+mn-lt"/>
              </a:rPr>
              <a:t> DB </a:t>
            </a:r>
            <a:r>
              <a:rPr lang="de-DE" dirty="0" err="1">
                <a:latin typeface="+mn-lt"/>
              </a:rPr>
              <a:t>transaction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committed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only</a:t>
            </a:r>
            <a:r>
              <a:rPr lang="de-DE" dirty="0">
                <a:latin typeface="+mn-lt"/>
              </a:rPr>
              <a:t> after </a:t>
            </a:r>
            <a:r>
              <a:rPr lang="de-DE" dirty="0" err="1">
                <a:latin typeface="+mn-lt"/>
              </a:rPr>
              <a:t>successors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same </a:t>
            </a:r>
            <a:r>
              <a:rPr lang="de-DE" dirty="0" err="1">
                <a:latin typeface="+mn-lt"/>
              </a:rPr>
              <a:t>key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other</a:t>
            </a:r>
            <a:r>
              <a:rPr lang="de-DE" dirty="0">
                <a:latin typeface="+mn-lt"/>
              </a:rPr>
              <a:t> DB </a:t>
            </a:r>
            <a:r>
              <a:rPr lang="de-DE" dirty="0" err="1">
                <a:latin typeface="+mn-lt"/>
              </a:rPr>
              <a:t>transactions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have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already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been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transferred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Kafka.</a:t>
            </a: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Implementation: Fail-safe / </a:t>
            </a:r>
            <a:r>
              <a:rPr lang="de-DE" sz="2800" b="1" dirty="0" err="1"/>
              <a:t>Redundancy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Synchronization</a:t>
            </a:r>
            <a:r>
              <a:rPr lang="de-DE" dirty="0">
                <a:latin typeface="+mn-lt"/>
              </a:rPr>
              <a:t> via DB </a:t>
            </a:r>
            <a:r>
              <a:rPr lang="de-DE" dirty="0" err="1">
                <a:latin typeface="+mn-lt"/>
              </a:rPr>
              <a:t>locks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using</a:t>
            </a:r>
            <a:r>
              <a:rPr lang="de-DE" dirty="0">
                <a:latin typeface="+mn-lt"/>
              </a:rPr>
              <a:t> SELECT ... FOR UPDATE SKIP LOCKED </a:t>
            </a:r>
            <a:r>
              <a:rPr lang="de-DE" dirty="0" err="1">
                <a:latin typeface="+mn-lt"/>
              </a:rPr>
              <a:t>would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principle</a:t>
            </a:r>
            <a:r>
              <a:rPr lang="de-DE" dirty="0">
                <a:latin typeface="+mn-lt"/>
              </a:rPr>
              <a:t> also </a:t>
            </a:r>
            <a:r>
              <a:rPr lang="de-DE" dirty="0" err="1">
                <a:latin typeface="+mn-lt"/>
              </a:rPr>
              <a:t>allow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several</a:t>
            </a:r>
            <a:r>
              <a:rPr lang="de-DE" dirty="0">
                <a:latin typeface="+mn-lt"/>
              </a:rPr>
              <a:t> TriXX </a:t>
            </a:r>
            <a:r>
              <a:rPr lang="de-DE" dirty="0" err="1">
                <a:latin typeface="+mn-lt"/>
              </a:rPr>
              <a:t>instances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actively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operated</a:t>
            </a:r>
            <a:r>
              <a:rPr lang="de-DE" dirty="0">
                <a:latin typeface="+mn-lt"/>
              </a:rPr>
              <a:t> in parallel.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However</a:t>
            </a:r>
            <a:r>
              <a:rPr lang="de-DE" dirty="0">
                <a:latin typeface="+mn-lt"/>
              </a:rPr>
              <a:t>, in </a:t>
            </a:r>
            <a:r>
              <a:rPr lang="de-DE" dirty="0" err="1">
                <a:latin typeface="+mn-lt"/>
              </a:rPr>
              <a:t>this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operation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sequence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longer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guaranteed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key</a:t>
            </a:r>
            <a:endParaRPr lang="de-DE" dirty="0">
              <a:latin typeface="+mn-lt"/>
            </a:endParaRP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Hot </a:t>
            </a:r>
            <a:r>
              <a:rPr lang="de-DE" dirty="0" err="1">
                <a:latin typeface="+mn-lt"/>
              </a:rPr>
              <a:t>redundancy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multiple </a:t>
            </a:r>
            <a:r>
              <a:rPr lang="de-DE" dirty="0" err="1">
                <a:latin typeface="+mn-lt"/>
              </a:rPr>
              <a:t>active</a:t>
            </a:r>
            <a:r>
              <a:rPr lang="de-DE" dirty="0">
                <a:latin typeface="+mn-lt"/>
              </a:rPr>
              <a:t> TriXX </a:t>
            </a:r>
            <a:r>
              <a:rPr lang="de-DE" dirty="0" err="1">
                <a:latin typeface="+mn-lt"/>
              </a:rPr>
              <a:t>instances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should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normally</a:t>
            </a:r>
            <a:r>
              <a:rPr lang="de-DE" dirty="0">
                <a:latin typeface="+mn-lt"/>
              </a:rPr>
              <a:t> not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necessary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because</a:t>
            </a:r>
            <a:r>
              <a:rPr lang="de-DE" dirty="0">
                <a:latin typeface="+mn-lt"/>
              </a:rPr>
              <a:t>:</a:t>
            </a:r>
          </a:p>
          <a:p>
            <a:pPr marL="536575" lvl="1" indent="-177800"/>
            <a:r>
              <a:rPr lang="de-DE" dirty="0">
                <a:latin typeface="+mn-lt"/>
              </a:rPr>
              <a:t>An </a:t>
            </a:r>
            <a:r>
              <a:rPr lang="de-DE" dirty="0" err="1">
                <a:latin typeface="+mn-lt"/>
              </a:rPr>
              <a:t>instance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has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enough</a:t>
            </a:r>
            <a:r>
              <a:rPr lang="de-DE" dirty="0">
                <a:latin typeface="+mn-lt"/>
              </a:rPr>
              <a:t> potential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throughput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optimization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thread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scaling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>
                <a:latin typeface="+mn-lt"/>
              </a:rPr>
              <a:t>A </a:t>
            </a:r>
            <a:r>
              <a:rPr lang="de-DE" dirty="0" err="1">
                <a:latin typeface="+mn-lt"/>
              </a:rPr>
              <a:t>gapless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operation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TriXX </a:t>
            </a:r>
            <a:r>
              <a:rPr lang="de-DE" dirty="0" err="1">
                <a:latin typeface="+mn-lt"/>
              </a:rPr>
              <a:t>application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not </a:t>
            </a:r>
            <a:r>
              <a:rPr lang="de-DE" dirty="0" err="1">
                <a:latin typeface="+mn-lt"/>
              </a:rPr>
              <a:t>mandatory</a:t>
            </a:r>
            <a:r>
              <a:rPr lang="de-DE" dirty="0">
                <a:latin typeface="+mn-lt"/>
              </a:rPr>
              <a:t> :</a:t>
            </a:r>
          </a:p>
          <a:p>
            <a:pPr marL="1201738" lvl="2" indent="-177800"/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catching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via DB </a:t>
            </a:r>
            <a:r>
              <a:rPr lang="de-DE" dirty="0" err="1">
                <a:latin typeface="+mn-lt"/>
              </a:rPr>
              <a:t>trigger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running</a:t>
            </a:r>
            <a:r>
              <a:rPr lang="de-DE" dirty="0">
                <a:latin typeface="+mn-lt"/>
              </a:rPr>
              <a:t> TriXX </a:t>
            </a:r>
            <a:r>
              <a:rPr lang="de-DE" dirty="0" err="1">
                <a:latin typeface="+mn-lt"/>
              </a:rPr>
              <a:t>instance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necessary</a:t>
            </a:r>
            <a:endParaRPr lang="de-DE" dirty="0">
              <a:latin typeface="+mn-lt"/>
            </a:endParaRPr>
          </a:p>
          <a:p>
            <a:pPr marL="1201738" lvl="2" indent="-177800"/>
            <a:r>
              <a:rPr lang="de-DE" dirty="0">
                <a:latin typeface="+mn-lt"/>
              </a:rPr>
              <a:t>Suspension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TriXX </a:t>
            </a:r>
            <a:r>
              <a:rPr lang="de-DE" dirty="0" err="1">
                <a:latin typeface="+mn-lt"/>
              </a:rPr>
              <a:t>execution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does</a:t>
            </a:r>
            <a:r>
              <a:rPr lang="de-DE" dirty="0">
                <a:latin typeface="+mn-lt"/>
              </a:rPr>
              <a:t> not </a:t>
            </a:r>
            <a:r>
              <a:rPr lang="de-DE" dirty="0" err="1">
                <a:latin typeface="+mn-lt"/>
              </a:rPr>
              <a:t>lead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loss</a:t>
            </a:r>
            <a:r>
              <a:rPr lang="de-DE" dirty="0">
                <a:latin typeface="+mn-lt"/>
              </a:rPr>
              <a:t>, but </a:t>
            </a:r>
            <a:r>
              <a:rPr lang="de-DE" dirty="0" err="1">
                <a:latin typeface="+mn-lt"/>
              </a:rPr>
              <a:t>only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delay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transmission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Kafka</a:t>
            </a:r>
          </a:p>
          <a:p>
            <a:pPr marL="1201738" lvl="2" indent="-177800"/>
            <a:r>
              <a:rPr lang="de-DE" dirty="0">
                <a:latin typeface="+mn-lt"/>
              </a:rPr>
              <a:t>This </a:t>
            </a:r>
            <a:r>
              <a:rPr lang="de-DE" dirty="0" err="1">
                <a:latin typeface="+mn-lt"/>
              </a:rPr>
              <a:t>should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allow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scenarios</a:t>
            </a:r>
            <a:r>
              <a:rPr lang="de-DE" dirty="0">
                <a:latin typeface="+mn-lt"/>
              </a:rPr>
              <a:t> such </a:t>
            </a:r>
            <a:r>
              <a:rPr lang="de-DE" dirty="0" err="1">
                <a:latin typeface="+mn-lt"/>
              </a:rPr>
              <a:t>as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version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updates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changes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runtime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environment</a:t>
            </a:r>
            <a:r>
              <a:rPr lang="de-DE" dirty="0">
                <a:latin typeface="+mn-lt"/>
              </a:rPr>
              <a:t>, etc.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carried</a:t>
            </a:r>
            <a:r>
              <a:rPr lang="de-DE" dirty="0">
                <a:latin typeface="+mn-lt"/>
              </a:rPr>
              <a:t> out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short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during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ongoing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production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operation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Implementation: Fault </a:t>
            </a:r>
            <a:r>
              <a:rPr lang="de-DE" sz="2800" b="1" dirty="0" err="1"/>
              <a:t>tolerance</a:t>
            </a:r>
            <a:endParaRPr lang="de-DE" sz="2800" b="1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In </a:t>
            </a:r>
            <a:r>
              <a:rPr lang="de-DE" dirty="0" err="1">
                <a:latin typeface="+mn-lt"/>
              </a:rPr>
              <a:t>case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transmission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errors</a:t>
            </a:r>
            <a:r>
              <a:rPr lang="de-DE" dirty="0">
                <a:latin typeface="+mn-lt"/>
              </a:rPr>
              <a:t> / </a:t>
            </a:r>
            <a:r>
              <a:rPr lang="de-DE" dirty="0" err="1">
                <a:latin typeface="+mn-lt"/>
              </a:rPr>
              <a:t>rejection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Kafka a </a:t>
            </a:r>
            <a:r>
              <a:rPr lang="de-DE" dirty="0" err="1">
                <a:latin typeface="+mn-lt"/>
              </a:rPr>
              <a:t>Divide&amp;Conquer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procedure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takes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effect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The </a:t>
            </a:r>
            <a:r>
              <a:rPr lang="de-DE" dirty="0" err="1">
                <a:latin typeface="+mn-lt"/>
              </a:rPr>
              <a:t>number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transmitted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bulk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operation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reduced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until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only</a:t>
            </a:r>
            <a:r>
              <a:rPr lang="de-DE" dirty="0">
                <a:latin typeface="+mn-lt"/>
              </a:rPr>
              <a:t> a </a:t>
            </a:r>
            <a:r>
              <a:rPr lang="de-DE" dirty="0" err="1">
                <a:latin typeface="+mn-lt"/>
              </a:rPr>
              <a:t>single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processed</a:t>
            </a:r>
            <a:r>
              <a:rPr lang="de-DE" dirty="0">
                <a:latin typeface="+mn-lt"/>
              </a:rPr>
              <a:t>. </a:t>
            </a:r>
            <a:r>
              <a:rPr lang="de-DE" dirty="0" err="1">
                <a:latin typeface="+mn-lt"/>
              </a:rPr>
              <a:t>Among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other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things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this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ensures</a:t>
            </a:r>
            <a:r>
              <a:rPr lang="de-DE" dirty="0">
                <a:latin typeface="+mn-lt"/>
              </a:rPr>
              <a:t> immediate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several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times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 err="1">
                <a:latin typeface="+mn-lt"/>
              </a:rPr>
              <a:t>If</a:t>
            </a:r>
            <a:r>
              <a:rPr lang="de-DE" dirty="0">
                <a:latin typeface="+mn-lt"/>
              </a:rPr>
              <a:t> an </a:t>
            </a:r>
            <a:r>
              <a:rPr lang="de-DE" dirty="0" err="1">
                <a:latin typeface="+mn-lt"/>
              </a:rPr>
              <a:t>isolated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</a:t>
            </a:r>
            <a:r>
              <a:rPr lang="de-DE" dirty="0">
                <a:latin typeface="+mn-lt"/>
              </a:rPr>
              <a:t> still </a:t>
            </a:r>
            <a:r>
              <a:rPr lang="de-DE" dirty="0" err="1">
                <a:latin typeface="+mn-lt"/>
              </a:rPr>
              <a:t>remains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erroneous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it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marked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retried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a time </a:t>
            </a:r>
            <a:r>
              <a:rPr lang="de-DE" dirty="0" err="1">
                <a:latin typeface="+mn-lt"/>
              </a:rPr>
              <a:t>delay</a:t>
            </a:r>
            <a:r>
              <a:rPr lang="de-DE" dirty="0">
                <a:latin typeface="+mn-lt"/>
              </a:rPr>
              <a:t>. After x </a:t>
            </a:r>
            <a:r>
              <a:rPr lang="de-DE" dirty="0" err="1">
                <a:latin typeface="+mn-lt"/>
              </a:rPr>
              <a:t>unsuccessful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attempts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this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</a:t>
            </a:r>
            <a:r>
              <a:rPr lang="de-DE" dirty="0">
                <a:latin typeface="+mn-lt"/>
              </a:rPr>
              <a:t> will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sorted</a:t>
            </a:r>
            <a:r>
              <a:rPr lang="de-DE" dirty="0">
                <a:latin typeface="+mn-lt"/>
              </a:rPr>
              <a:t> out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error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error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manually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activated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post-</a:t>
            </a:r>
            <a:r>
              <a:rPr lang="de-DE" dirty="0" err="1">
                <a:latin typeface="+mn-lt"/>
              </a:rPr>
              <a:t>processing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otherwise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they</a:t>
            </a:r>
            <a:r>
              <a:rPr lang="de-DE" dirty="0">
                <a:latin typeface="+mn-lt"/>
              </a:rPr>
              <a:t> will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permanently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deleted</a:t>
            </a:r>
            <a:r>
              <a:rPr lang="de-DE" dirty="0">
                <a:latin typeface="+mn-lt"/>
              </a:rPr>
              <a:t> after a </a:t>
            </a:r>
            <a:r>
              <a:rPr lang="de-DE" dirty="0" err="1">
                <a:latin typeface="+mn-lt"/>
              </a:rPr>
              <a:t>holding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period</a:t>
            </a:r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Reasons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not </a:t>
            </a:r>
            <a:r>
              <a:rPr lang="de-DE" dirty="0" err="1">
                <a:latin typeface="+mn-lt"/>
              </a:rPr>
              <a:t>broadcasting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e.g. :</a:t>
            </a:r>
          </a:p>
          <a:p>
            <a:pPr marL="536575" lvl="1" indent="-177800"/>
            <a:r>
              <a:rPr lang="de-DE" dirty="0">
                <a:latin typeface="+mn-lt"/>
              </a:rPr>
              <a:t>Non-existent Kafka </a:t>
            </a:r>
            <a:r>
              <a:rPr lang="de-DE" dirty="0" err="1">
                <a:latin typeface="+mn-lt"/>
              </a:rPr>
              <a:t>topic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 err="1">
                <a:latin typeface="+mn-lt"/>
              </a:rPr>
              <a:t>Exceeding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permissible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size</a:t>
            </a:r>
            <a:endParaRPr lang="de-DE" dirty="0">
              <a:latin typeface="+mn-lt"/>
            </a:endParaRPr>
          </a:p>
          <a:p>
            <a:pPr marL="536575" lvl="1" indent="-177800"/>
            <a:r>
              <a:rPr lang="de-DE" dirty="0" err="1">
                <a:latin typeface="+mn-lt"/>
              </a:rPr>
              <a:t>Configuration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without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key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although</a:t>
            </a:r>
            <a:r>
              <a:rPr lang="de-DE" dirty="0">
                <a:latin typeface="+mn-lt"/>
              </a:rPr>
              <a:t> log 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was </a:t>
            </a:r>
            <a:r>
              <a:rPr lang="de-DE" dirty="0" err="1">
                <a:latin typeface="+mn-lt"/>
              </a:rPr>
              <a:t>configured</a:t>
            </a:r>
            <a:r>
              <a:rPr lang="de-DE" dirty="0">
                <a:latin typeface="+mn-lt"/>
              </a:rPr>
              <a:t> on Kafka </a:t>
            </a:r>
            <a:r>
              <a:rPr lang="de-DE" dirty="0" err="1">
                <a:latin typeface="+mn-lt"/>
              </a:rPr>
              <a:t>side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Implementation: Performance </a:t>
            </a:r>
            <a:r>
              <a:rPr lang="de-DE" sz="2800" b="1" dirty="0" err="1"/>
              <a:t>of</a:t>
            </a:r>
            <a:r>
              <a:rPr lang="de-DE" sz="2800" b="1" dirty="0"/>
              <a:t> DB </a:t>
            </a:r>
            <a:r>
              <a:rPr lang="de-DE" sz="2800" b="1" dirty="0" err="1"/>
              <a:t>actions</a:t>
            </a:r>
            <a:endParaRPr lang="de-DE" sz="2800" b="1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The </a:t>
            </a:r>
            <a:r>
              <a:rPr lang="de-DE" dirty="0" err="1">
                <a:latin typeface="+mn-lt"/>
              </a:rPr>
              <a:t>target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generated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triggers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an </a:t>
            </a:r>
            <a:r>
              <a:rPr lang="de-DE" dirty="0" err="1">
                <a:latin typeface="+mn-lt"/>
              </a:rPr>
              <a:t>interval-partitioned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without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index</a:t>
            </a:r>
            <a:r>
              <a:rPr lang="de-DE" dirty="0">
                <a:latin typeface="+mn-lt"/>
              </a:rPr>
              <a:t>. This </a:t>
            </a:r>
            <a:r>
              <a:rPr lang="de-DE" dirty="0" err="1">
                <a:latin typeface="+mn-lt"/>
              </a:rPr>
              <a:t>ensures</a:t>
            </a:r>
            <a:r>
              <a:rPr lang="de-DE" dirty="0">
                <a:latin typeface="+mn-lt"/>
              </a:rPr>
              <a:t> minimal </a:t>
            </a:r>
            <a:r>
              <a:rPr lang="de-DE" dirty="0" err="1">
                <a:latin typeface="+mn-lt"/>
              </a:rPr>
              <a:t>overhead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maximum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availability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when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inserting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productive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transactions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The </a:t>
            </a:r>
            <a:r>
              <a:rPr lang="de-DE" dirty="0" err="1">
                <a:latin typeface="+mn-lt"/>
              </a:rPr>
              <a:t>partitioning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interval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well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maximum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number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simultaneous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transactions</a:t>
            </a:r>
            <a:r>
              <a:rPr lang="de-DE" dirty="0">
                <a:latin typeface="+mn-lt"/>
              </a:rPr>
              <a:t> (INI_TRANS) </a:t>
            </a:r>
            <a:r>
              <a:rPr lang="de-DE" dirty="0" err="1">
                <a:latin typeface="+mn-lt"/>
              </a:rPr>
              <a:t>are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controllable</a:t>
            </a:r>
            <a:r>
              <a:rPr lang="de-DE" dirty="0">
                <a:latin typeface="+mn-lt"/>
              </a:rPr>
              <a:t> via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configuration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TriXX.</a:t>
            </a:r>
          </a:p>
          <a:p>
            <a:pPr marL="266700" indent="-177800"/>
            <a:r>
              <a:rPr lang="de-DE" dirty="0" err="1">
                <a:latin typeface="+mn-lt"/>
              </a:rPr>
              <a:t>Fully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processed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partitions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promptly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dropped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a </a:t>
            </a:r>
            <a:r>
              <a:rPr lang="de-DE" dirty="0" err="1">
                <a:latin typeface="+mn-lt"/>
              </a:rPr>
              <a:t>housekeeping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process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 err="1">
                <a:latin typeface="+mn-lt"/>
              </a:rPr>
              <a:t>Since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stored</a:t>
            </a:r>
            <a:r>
              <a:rPr lang="de-DE" dirty="0">
                <a:latin typeface="+mn-lt"/>
              </a:rPr>
              <a:t> in a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without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indexes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this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means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that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reading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transmission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only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done</a:t>
            </a:r>
            <a:r>
              <a:rPr lang="de-DE" dirty="0">
                <a:latin typeface="+mn-lt"/>
              </a:rPr>
              <a:t> via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Scan.</a:t>
            </a:r>
          </a:p>
          <a:p>
            <a:pPr marL="266700" indent="-177800"/>
            <a:r>
              <a:rPr lang="de-DE" dirty="0" err="1">
                <a:latin typeface="+mn-lt"/>
              </a:rPr>
              <a:t>Interval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partitioning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ensures</a:t>
            </a:r>
            <a:r>
              <a:rPr lang="de-DE" dirty="0">
                <a:latin typeface="+mn-lt"/>
              </a:rPr>
              <a:t> a </a:t>
            </a:r>
            <a:r>
              <a:rPr lang="de-DE" dirty="0" err="1">
                <a:latin typeface="+mn-lt"/>
              </a:rPr>
              <a:t>limit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amount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read</a:t>
            </a:r>
            <a:r>
              <a:rPr lang="de-DE" dirty="0">
                <a:latin typeface="+mn-lt"/>
              </a:rPr>
              <a:t> via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scan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Even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temporarily</a:t>
            </a:r>
            <a:r>
              <a:rPr lang="de-DE" dirty="0">
                <a:latin typeface="+mn-lt"/>
              </a:rPr>
              <a:t> massive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traffic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reading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effort</a:t>
            </a:r>
            <a:r>
              <a:rPr lang="de-DE" dirty="0">
                <a:latin typeface="+mn-lt"/>
              </a:rPr>
              <a:t> due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reduced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again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next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partition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change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no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problem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non-</a:t>
            </a:r>
            <a:r>
              <a:rPr lang="de-DE" dirty="0" err="1">
                <a:latin typeface="+mn-lt"/>
              </a:rPr>
              <a:t>reducible</a:t>
            </a:r>
            <a:r>
              <a:rPr lang="de-DE" dirty="0">
                <a:latin typeface="+mn-lt"/>
              </a:rPr>
              <a:t> high </a:t>
            </a:r>
            <a:r>
              <a:rPr lang="de-DE" dirty="0" err="1">
                <a:latin typeface="+mn-lt"/>
              </a:rPr>
              <a:t>water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mark</a:t>
            </a:r>
            <a:r>
              <a:rPr lang="de-DE" dirty="0">
                <a:latin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Performance </a:t>
            </a:r>
            <a:r>
              <a:rPr lang="de-DE" sz="2800" b="1" dirty="0" err="1"/>
              <a:t>parameters</a:t>
            </a:r>
            <a:r>
              <a:rPr lang="de-DE" sz="2800" b="1" dirty="0"/>
              <a:t> / </a:t>
            </a:r>
            <a:r>
              <a:rPr lang="de-DE" sz="2800" b="1" dirty="0" err="1"/>
              <a:t>limitations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The </a:t>
            </a:r>
            <a:r>
              <a:rPr lang="de-DE" b="1" dirty="0" err="1">
                <a:latin typeface="+mn-lt"/>
              </a:rPr>
              <a:t>achievable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throughputs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depend</a:t>
            </a:r>
            <a:r>
              <a:rPr lang="de-DE" b="1" dirty="0">
                <a:latin typeface="+mn-lt"/>
              </a:rPr>
              <a:t> in </a:t>
            </a:r>
            <a:r>
              <a:rPr lang="de-DE" b="1" dirty="0" err="1">
                <a:latin typeface="+mn-lt"/>
              </a:rPr>
              <a:t>reality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strongly</a:t>
            </a:r>
            <a:r>
              <a:rPr lang="de-DE" b="1" dirty="0">
                <a:latin typeface="+mn-lt"/>
              </a:rPr>
              <a:t> on:</a:t>
            </a:r>
          </a:p>
          <a:p>
            <a:pPr marL="266700" indent="-177800"/>
            <a:r>
              <a:rPr lang="de-DE" dirty="0">
                <a:latin typeface="+mn-lt"/>
              </a:rPr>
              <a:t>Database </a:t>
            </a:r>
            <a:r>
              <a:rPr lang="de-DE" dirty="0" err="1">
                <a:latin typeface="+mn-lt"/>
              </a:rPr>
              <a:t>performance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Performance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cluster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Network </a:t>
            </a:r>
            <a:r>
              <a:rPr lang="de-DE" dirty="0" err="1">
                <a:latin typeface="+mn-lt"/>
              </a:rPr>
              <a:t>latency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throughput</a:t>
            </a:r>
            <a:r>
              <a:rPr lang="de-DE" dirty="0">
                <a:latin typeface="+mn-lt"/>
              </a:rPr>
              <a:t> / </a:t>
            </a:r>
            <a:r>
              <a:rPr lang="de-DE" dirty="0" err="1">
                <a:latin typeface="+mn-lt"/>
              </a:rPr>
              <a:t>distance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between</a:t>
            </a:r>
            <a:r>
              <a:rPr lang="de-DE" dirty="0">
                <a:latin typeface="+mn-lt"/>
              </a:rPr>
              <a:t> DB, TriXX </a:t>
            </a:r>
            <a:r>
              <a:rPr lang="de-DE" dirty="0" err="1">
                <a:latin typeface="+mn-lt"/>
              </a:rPr>
              <a:t>instance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cluster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Number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worker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threads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Size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JSON </a:t>
            </a:r>
            <a:r>
              <a:rPr lang="de-DE" dirty="0" err="1">
                <a:latin typeface="+mn-lt"/>
              </a:rPr>
              <a:t>structure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4 KB on, Oracle </a:t>
            </a:r>
            <a:r>
              <a:rPr lang="de-DE" dirty="0" err="1">
                <a:latin typeface="+mn-lt"/>
              </a:rPr>
              <a:t>stores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significantly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slower</a:t>
            </a:r>
            <a:r>
              <a:rPr lang="de-DE" dirty="0">
                <a:latin typeface="+mn-lt"/>
              </a:rPr>
              <a:t> CLOB </a:t>
            </a:r>
            <a:r>
              <a:rPr lang="de-DE" dirty="0" err="1">
                <a:latin typeface="+mn-lt"/>
              </a:rPr>
              <a:t>structures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instead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heap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tables</a:t>
            </a:r>
            <a:r>
              <a:rPr lang="de-DE" dirty="0">
                <a:latin typeface="+mn-lt"/>
              </a:rPr>
              <a:t>.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Throughput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small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distance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between</a:t>
            </a:r>
            <a:r>
              <a:rPr lang="de-DE" dirty="0">
                <a:latin typeface="+mn-lt"/>
              </a:rPr>
              <a:t> DB, TriXX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3 </a:t>
            </a:r>
            <a:r>
              <a:rPr lang="de-DE" dirty="0" err="1">
                <a:latin typeface="+mn-lt"/>
              </a:rPr>
              <a:t>worker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threads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820,000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per </a:t>
            </a:r>
            <a:r>
              <a:rPr lang="de-DE" dirty="0" err="1">
                <a:latin typeface="+mn-lt"/>
              </a:rPr>
              <a:t>minute</a:t>
            </a:r>
            <a:r>
              <a:rPr lang="de-DE" dirty="0">
                <a:latin typeface="+mn-lt"/>
              </a:rPr>
              <a:t> 1.18 </a:t>
            </a:r>
            <a:r>
              <a:rPr lang="de-DE" dirty="0" err="1">
                <a:latin typeface="+mn-lt"/>
              </a:rPr>
              <a:t>billion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per </a:t>
            </a:r>
            <a:r>
              <a:rPr lang="de-DE" dirty="0" err="1">
                <a:latin typeface="+mn-lt"/>
              </a:rPr>
              <a:t>day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 err="1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Founded</a:t>
            </a: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March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Parent </a:t>
            </a:r>
            <a:r>
              <a:rPr lang="de-DE" sz="1400" b="1" dirty="0" err="1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company</a:t>
            </a: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Locations: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Burgkunstadt, Bangkok, Taipeh,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>
              <a:spcAft>
                <a:spcPts val="300"/>
              </a:spcAft>
            </a:pPr>
            <a:r>
              <a:rPr lang="de-DE" sz="1400" b="1" dirty="0" err="1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Number</a:t>
            </a: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1400" b="1" dirty="0" err="1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1400" b="1" dirty="0" err="1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employees</a:t>
            </a: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 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300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>
              <a:spcAft>
                <a:spcPts val="300"/>
              </a:spcAft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Managing </a:t>
            </a:r>
            <a:r>
              <a:rPr lang="de-DE" sz="1400" b="1" dirty="0" err="1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directors</a:t>
            </a: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 err="1"/>
              <a:t>Application</a:t>
            </a:r>
            <a:r>
              <a:rPr lang="de-DE" sz="2800" b="1" dirty="0"/>
              <a:t> </a:t>
            </a:r>
            <a:r>
              <a:rPr lang="de-DE" sz="2800" b="1" dirty="0" err="1"/>
              <a:t>operation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Delivery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artifact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TriXX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exactly</a:t>
            </a:r>
            <a:r>
              <a:rPr lang="de-DE" dirty="0">
                <a:latin typeface="+mn-lt"/>
              </a:rPr>
              <a:t> a </a:t>
            </a:r>
            <a:r>
              <a:rPr lang="de-DE" dirty="0" err="1">
                <a:latin typeface="+mn-lt"/>
              </a:rPr>
              <a:t>consistent</a:t>
            </a:r>
            <a:r>
              <a:rPr lang="de-DE" dirty="0">
                <a:latin typeface="+mn-lt"/>
              </a:rPr>
              <a:t> Docker </a:t>
            </a:r>
            <a:r>
              <a:rPr lang="de-DE" dirty="0" err="1">
                <a:latin typeface="+mn-lt"/>
              </a:rPr>
              <a:t>image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Configuration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done</a:t>
            </a:r>
            <a:r>
              <a:rPr lang="de-DE" dirty="0">
                <a:latin typeface="+mn-lt"/>
              </a:rPr>
              <a:t> via a </a:t>
            </a:r>
            <a:r>
              <a:rPr lang="de-DE" dirty="0" err="1">
                <a:latin typeface="+mn-lt"/>
              </a:rPr>
              <a:t>file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environment</a:t>
            </a:r>
            <a:r>
              <a:rPr lang="de-DE" dirty="0">
                <a:latin typeface="+mn-lt"/>
              </a:rPr>
              <a:t> variables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done</a:t>
            </a:r>
            <a:r>
              <a:rPr lang="de-DE" dirty="0">
                <a:latin typeface="+mn-lt"/>
              </a:rPr>
              <a:t> via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output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Docker </a:t>
            </a:r>
            <a:r>
              <a:rPr lang="de-DE" dirty="0" err="1">
                <a:latin typeface="+mn-lt"/>
              </a:rPr>
              <a:t>container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level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changed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dynamically</a:t>
            </a:r>
            <a:r>
              <a:rPr lang="de-DE" dirty="0">
                <a:latin typeface="+mn-lt"/>
              </a:rPr>
              <a:t> via GUI 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API</a:t>
            </a:r>
          </a:p>
          <a:p>
            <a:pPr marL="266700" indent="-177800"/>
            <a:r>
              <a:rPr lang="de-DE" dirty="0">
                <a:latin typeface="+mn-lt"/>
              </a:rPr>
              <a:t>Operating </a:t>
            </a:r>
            <a:r>
              <a:rPr lang="de-DE" dirty="0" err="1">
                <a:latin typeface="+mn-lt"/>
              </a:rPr>
              <a:t>status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queried</a:t>
            </a:r>
            <a:r>
              <a:rPr lang="de-DE" dirty="0">
                <a:latin typeface="+mn-lt"/>
              </a:rPr>
              <a:t> via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API / </a:t>
            </a:r>
            <a:r>
              <a:rPr lang="de-DE" dirty="0" err="1">
                <a:latin typeface="+mn-lt"/>
              </a:rPr>
              <a:t>monitored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externally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Operating </a:t>
            </a:r>
            <a:r>
              <a:rPr lang="de-DE" dirty="0" err="1">
                <a:latin typeface="+mn-lt"/>
              </a:rPr>
              <a:t>statistics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throughputs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error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rates</a:t>
            </a:r>
            <a:r>
              <a:rPr lang="de-DE" dirty="0">
                <a:latin typeface="+mn-lt"/>
              </a:rPr>
              <a:t>, etc.) </a:t>
            </a:r>
            <a:r>
              <a:rPr lang="de-DE" dirty="0" err="1">
                <a:latin typeface="+mn-lt"/>
              </a:rPr>
              <a:t>are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collected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"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" </a:t>
            </a:r>
            <a:r>
              <a:rPr lang="de-DE" dirty="0" err="1">
                <a:latin typeface="+mn-lt"/>
              </a:rPr>
              <a:t>every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minute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condensed</a:t>
            </a:r>
            <a:r>
              <a:rPr lang="de-DE" dirty="0">
                <a:latin typeface="+mn-lt"/>
              </a:rPr>
              <a:t> after </a:t>
            </a:r>
            <a:r>
              <a:rPr lang="de-DE" dirty="0" err="1">
                <a:latin typeface="+mn-lt"/>
              </a:rPr>
              <a:t>some</a:t>
            </a:r>
            <a:r>
              <a:rPr lang="de-DE" dirty="0">
                <a:latin typeface="+mn-lt"/>
              </a:rPr>
              <a:t> time</a:t>
            </a:r>
          </a:p>
          <a:p>
            <a:pPr marL="266700" indent="-177800"/>
            <a:r>
              <a:rPr lang="de-DE" dirty="0" err="1">
                <a:latin typeface="+mn-lt"/>
              </a:rPr>
              <a:t>Temporary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downtime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inaccessibility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DB 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Kafka will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tolerated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TriXX. After </a:t>
            </a:r>
            <a:r>
              <a:rPr lang="de-DE" dirty="0" err="1">
                <a:latin typeface="+mn-lt"/>
              </a:rPr>
              <a:t>resources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available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again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operation</a:t>
            </a:r>
            <a:r>
              <a:rPr lang="de-DE" dirty="0">
                <a:latin typeface="+mn-lt"/>
              </a:rPr>
              <a:t> will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resumed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without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further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external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activity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 err="1">
                <a:latin typeface="+mn-lt"/>
              </a:rPr>
              <a:t>Some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configuration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parameters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adjusted</a:t>
            </a:r>
            <a:r>
              <a:rPr lang="de-DE" dirty="0">
                <a:latin typeface="+mn-lt"/>
              </a:rPr>
              <a:t> at </a:t>
            </a:r>
            <a:r>
              <a:rPr lang="de-DE" dirty="0" err="1">
                <a:latin typeface="+mn-lt"/>
              </a:rPr>
              <a:t>runtime</a:t>
            </a:r>
            <a:r>
              <a:rPr lang="de-DE" dirty="0">
                <a:latin typeface="+mn-lt"/>
              </a:rPr>
              <a:t>, e.g. </a:t>
            </a:r>
            <a:r>
              <a:rPr lang="de-DE" dirty="0" err="1">
                <a:latin typeface="+mn-lt"/>
              </a:rPr>
              <a:t>number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worker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threads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 err="1"/>
              <a:t>Current</a:t>
            </a:r>
            <a:r>
              <a:rPr lang="de-DE" sz="2800" b="1" dirty="0"/>
              <a:t> </a:t>
            </a:r>
            <a:r>
              <a:rPr lang="de-DE" sz="2800" b="1" dirty="0" err="1"/>
              <a:t>developments</a:t>
            </a:r>
            <a:r>
              <a:rPr lang="de-DE" sz="2800" b="1" dirty="0"/>
              <a:t> / open </a:t>
            </a:r>
            <a:r>
              <a:rPr lang="de-DE" sz="2800" b="1" dirty="0" err="1"/>
              <a:t>points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As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further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steps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in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the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project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are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planned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 </a:t>
            </a:r>
            <a:r>
              <a:rPr lang="de-DE" dirty="0" err="1">
                <a:latin typeface="+mn-lt"/>
              </a:rPr>
              <a:t>interfaces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monitoring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systems</a:t>
            </a:r>
            <a:r>
              <a:rPr lang="de-DE" dirty="0">
                <a:latin typeface="+mn-lt"/>
              </a:rPr>
              <a:t> e.g.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Adaptation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other</a:t>
            </a:r>
            <a:r>
              <a:rPr lang="de-DE" dirty="0">
                <a:latin typeface="+mn-lt"/>
              </a:rPr>
              <a:t> DB </a:t>
            </a:r>
            <a:r>
              <a:rPr lang="de-DE" dirty="0" err="1">
                <a:latin typeface="+mn-lt"/>
              </a:rPr>
              <a:t>systems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 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1" y="4093207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Establishing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a fair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pricing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model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vs.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making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it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open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source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?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Establish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as</a:t>
            </a:r>
            <a:r>
              <a:rPr lang="de-DE" dirty="0">
                <a:latin typeface="+mn-lt"/>
              </a:rPr>
              <a:t> a </a:t>
            </a:r>
            <a:r>
              <a:rPr lang="de-DE" dirty="0" err="1">
                <a:latin typeface="+mn-lt"/>
              </a:rPr>
              <a:t>product</a:t>
            </a:r>
            <a:r>
              <a:rPr lang="de-DE" dirty="0">
                <a:latin typeface="+mn-lt"/>
              </a:rPr>
              <a:t> also </a:t>
            </a:r>
            <a:r>
              <a:rPr lang="de-DE" dirty="0" err="1">
                <a:latin typeface="+mn-lt"/>
              </a:rPr>
              <a:t>available</a:t>
            </a:r>
            <a:r>
              <a:rPr lang="de-DE" dirty="0">
                <a:latin typeface="+mn-lt"/>
              </a:rPr>
              <a:t> outside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Otto </a:t>
            </a:r>
            <a:r>
              <a:rPr lang="de-DE" dirty="0" err="1">
                <a:latin typeface="+mn-lt"/>
              </a:rPr>
              <a:t>cosmos</a:t>
            </a:r>
            <a:endParaRPr lang="de-DE" dirty="0">
              <a:latin typeface="+mn-lt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87BF164-FB3A-BE42-8E90-43E9C4F18EB9}"/>
              </a:ext>
            </a:extLst>
          </p:cNvPr>
          <p:cNvSpPr txBox="1">
            <a:spLocks/>
          </p:cNvSpPr>
          <p:nvPr/>
        </p:nvSpPr>
        <p:spPr>
          <a:xfrm>
            <a:off x="222762" y="3473832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Securing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long</a:t>
            </a:r>
            <a:r>
              <a:rPr lang="de-DE" dirty="0">
                <a:latin typeface="+mn-lt"/>
              </a:rPr>
              <a:t>-term </a:t>
            </a:r>
            <a:r>
              <a:rPr lang="de-DE" dirty="0" err="1">
                <a:latin typeface="+mn-lt"/>
              </a:rPr>
              <a:t>financing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project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expenses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maintenance</a:t>
            </a:r>
            <a:r>
              <a:rPr lang="de-DE" dirty="0">
                <a:latin typeface="+mn-lt"/>
              </a:rPr>
              <a:t>/</a:t>
            </a:r>
            <a:r>
              <a:rPr lang="de-DE" dirty="0" err="1">
                <a:latin typeface="+mn-lt"/>
              </a:rPr>
              <a:t>support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contracts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licenses</a:t>
            </a:r>
            <a:r>
              <a:rPr lang="de-DE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Differentiation </a:t>
            </a:r>
            <a:r>
              <a:rPr lang="de-DE" sz="2800" b="1" dirty="0" err="1"/>
              <a:t>from</a:t>
            </a:r>
            <a:r>
              <a:rPr lang="de-DE" sz="2800" b="1" dirty="0"/>
              <a:t> </a:t>
            </a:r>
            <a:r>
              <a:rPr lang="de-DE" sz="2800" b="1" dirty="0" err="1"/>
              <a:t>established</a:t>
            </a:r>
            <a:r>
              <a:rPr lang="de-DE" sz="2800" b="1" dirty="0"/>
              <a:t> CDC </a:t>
            </a:r>
            <a:r>
              <a:rPr lang="de-DE" sz="2800" b="1" dirty="0" err="1"/>
              <a:t>solutions</a:t>
            </a:r>
            <a:endParaRPr lang="de-DE" sz="2800" b="1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A diverse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number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solutions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for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change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data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capture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exist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both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commercial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and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open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source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etc.).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Most </a:t>
            </a:r>
            <a:r>
              <a:rPr lang="de-DE" dirty="0" err="1">
                <a:latin typeface="+mn-lt"/>
                <a:cs typeface="Calibri" charset="0"/>
              </a:rPr>
              <a:t>are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based</a:t>
            </a:r>
            <a:r>
              <a:rPr lang="de-DE" dirty="0">
                <a:latin typeface="+mn-lt"/>
                <a:cs typeface="Calibri" charset="0"/>
              </a:rPr>
              <a:t> on </a:t>
            </a:r>
            <a:r>
              <a:rPr lang="de-DE" dirty="0" err="1">
                <a:latin typeface="+mn-lt"/>
                <a:cs typeface="Calibri" charset="0"/>
              </a:rPr>
              <a:t>scanning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the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transaction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logs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of</a:t>
            </a:r>
            <a:r>
              <a:rPr lang="de-DE" dirty="0">
                <a:latin typeface="+mn-lt"/>
                <a:cs typeface="Calibri" charset="0"/>
              </a:rPr>
              <a:t> a DB (</a:t>
            </a:r>
            <a:r>
              <a:rPr lang="de-DE" dirty="0" err="1">
                <a:latin typeface="+mn-lt"/>
                <a:cs typeface="Calibri" charset="0"/>
              </a:rPr>
              <a:t>late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filtering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for</a:t>
            </a:r>
            <a:r>
              <a:rPr lang="de-DE" dirty="0">
                <a:latin typeface="+mn-lt"/>
                <a:cs typeface="Calibri" charset="0"/>
              </a:rPr>
              <a:t> relevant </a:t>
            </a:r>
            <a:r>
              <a:rPr lang="de-DE" dirty="0" err="1">
                <a:latin typeface="+mn-lt"/>
                <a:cs typeface="Calibri" charset="0"/>
              </a:rPr>
              <a:t>events</a:t>
            </a:r>
            <a:r>
              <a:rPr lang="de-DE" dirty="0">
                <a:latin typeface="+mn-lt"/>
                <a:cs typeface="Calibri" charset="0"/>
              </a:rPr>
              <a:t>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Thus </a:t>
            </a:r>
            <a:r>
              <a:rPr lang="de-DE" dirty="0" err="1">
                <a:latin typeface="+mn-lt"/>
                <a:cs typeface="Calibri" charset="0"/>
              </a:rPr>
              <a:t>no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impact</a:t>
            </a:r>
            <a:r>
              <a:rPr lang="de-DE" dirty="0">
                <a:latin typeface="+mn-lt"/>
                <a:cs typeface="Calibri" charset="0"/>
              </a:rPr>
              <a:t> at </a:t>
            </a:r>
            <a:r>
              <a:rPr lang="de-DE" dirty="0" err="1">
                <a:latin typeface="+mn-lt"/>
                <a:cs typeface="Calibri" charset="0"/>
              </a:rPr>
              <a:t>runtime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of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the</a:t>
            </a:r>
            <a:r>
              <a:rPr lang="de-DE" dirty="0">
                <a:latin typeface="+mn-lt"/>
                <a:cs typeface="Calibri" charset="0"/>
              </a:rPr>
              <a:t> original </a:t>
            </a:r>
            <a:r>
              <a:rPr lang="de-DE" dirty="0" err="1">
                <a:latin typeface="+mn-lt"/>
                <a:cs typeface="Calibri" charset="0"/>
              </a:rPr>
              <a:t>transactions</a:t>
            </a:r>
            <a:r>
              <a:rPr lang="de-DE" dirty="0">
                <a:latin typeface="+mn-lt"/>
                <a:cs typeface="Calibri" charset="0"/>
              </a:rPr>
              <a:t>, </a:t>
            </a:r>
            <a:r>
              <a:rPr lang="de-DE" dirty="0" err="1">
                <a:latin typeface="+mn-lt"/>
                <a:cs typeface="Calibri" charset="0"/>
              </a:rPr>
              <a:t>however</a:t>
            </a:r>
            <a:r>
              <a:rPr lang="de-DE" dirty="0">
                <a:latin typeface="+mn-lt"/>
                <a:cs typeface="Calibri" charset="0"/>
              </a:rPr>
              <a:t>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Other pull alternatives like Kafka-Connect on JDBC </a:t>
            </a:r>
            <a:r>
              <a:rPr lang="de-DE" dirty="0" err="1">
                <a:latin typeface="+mn-lt"/>
                <a:cs typeface="Calibri" charset="0"/>
              </a:rPr>
              <a:t>level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need</a:t>
            </a:r>
            <a:r>
              <a:rPr lang="de-DE" dirty="0">
                <a:latin typeface="+mn-lt"/>
                <a:cs typeface="Calibri" charset="0"/>
              </a:rPr>
              <a:t> individual </a:t>
            </a:r>
            <a:r>
              <a:rPr lang="de-DE" dirty="0" err="1">
                <a:latin typeface="+mn-lt"/>
                <a:cs typeface="Calibri" charset="0"/>
              </a:rPr>
              <a:t>structural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adjustments</a:t>
            </a:r>
            <a:r>
              <a:rPr lang="de-DE" dirty="0">
                <a:latin typeface="+mn-lt"/>
                <a:cs typeface="Calibri" charset="0"/>
              </a:rPr>
              <a:t> in </a:t>
            </a:r>
            <a:r>
              <a:rPr lang="de-DE" dirty="0" err="1">
                <a:latin typeface="+mn-lt"/>
                <a:cs typeface="Calibri" charset="0"/>
              </a:rPr>
              <a:t>the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application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to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work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sufficiently</a:t>
            </a:r>
            <a:r>
              <a:rPr lang="de-DE" dirty="0">
                <a:latin typeface="+mn-lt"/>
                <a:cs typeface="Calibri" charset="0"/>
              </a:rPr>
              <a:t> performant.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 err="1">
                <a:latin typeface="+mn-lt"/>
                <a:cs typeface="Calibri" charset="0"/>
              </a:rPr>
              <a:t>To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compensate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the</a:t>
            </a:r>
            <a:r>
              <a:rPr lang="de-DE" dirty="0">
                <a:latin typeface="+mn-lt"/>
                <a:cs typeface="Calibri" charset="0"/>
              </a:rPr>
              <a:t> potential </a:t>
            </a:r>
            <a:r>
              <a:rPr lang="de-DE" dirty="0" err="1">
                <a:latin typeface="+mn-lt"/>
                <a:cs typeface="Calibri" charset="0"/>
              </a:rPr>
              <a:t>unavailability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of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the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target</a:t>
            </a:r>
            <a:r>
              <a:rPr lang="de-DE" dirty="0">
                <a:latin typeface="+mn-lt"/>
                <a:cs typeface="Calibri" charset="0"/>
              </a:rPr>
              <a:t> (Kafka) in an </a:t>
            </a:r>
            <a:r>
              <a:rPr lang="de-DE" dirty="0" err="1">
                <a:latin typeface="+mn-lt"/>
                <a:cs typeface="Calibri" charset="0"/>
              </a:rPr>
              <a:t>automated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way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requires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to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keep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the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transaction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logs</a:t>
            </a:r>
            <a:r>
              <a:rPr lang="de-DE" dirty="0">
                <a:latin typeface="+mn-lt"/>
                <a:cs typeface="Calibri" charset="0"/>
              </a:rPr>
              <a:t> in DB </a:t>
            </a:r>
            <a:r>
              <a:rPr lang="de-DE" dirty="0" err="1">
                <a:latin typeface="+mn-lt"/>
                <a:cs typeface="Calibri" charset="0"/>
              </a:rPr>
              <a:t>for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the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maximum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assumed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downtime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of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the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target</a:t>
            </a:r>
            <a:r>
              <a:rPr lang="de-DE" dirty="0">
                <a:latin typeface="+mn-lt"/>
                <a:cs typeface="Calibri" charset="0"/>
              </a:rPr>
              <a:t>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 err="1">
                <a:latin typeface="+mn-lt"/>
                <a:cs typeface="Calibri" charset="0"/>
              </a:rPr>
              <a:t>Taking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into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account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response</a:t>
            </a:r>
            <a:r>
              <a:rPr lang="de-DE" dirty="0">
                <a:latin typeface="+mn-lt"/>
                <a:cs typeface="Calibri" charset="0"/>
              </a:rPr>
              <a:t> time, </a:t>
            </a:r>
            <a:r>
              <a:rPr lang="de-DE" dirty="0" err="1">
                <a:latin typeface="+mn-lt"/>
                <a:cs typeface="Calibri" charset="0"/>
              </a:rPr>
              <a:t>weekends</a:t>
            </a:r>
            <a:r>
              <a:rPr lang="de-DE" dirty="0">
                <a:latin typeface="+mn-lt"/>
                <a:cs typeface="Calibri" charset="0"/>
              </a:rPr>
              <a:t>, etc., </a:t>
            </a:r>
            <a:r>
              <a:rPr lang="de-DE" dirty="0" err="1">
                <a:latin typeface="+mn-lt"/>
                <a:cs typeface="Calibri" charset="0"/>
              </a:rPr>
              <a:t>this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usually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means</a:t>
            </a:r>
            <a:r>
              <a:rPr lang="de-DE" dirty="0">
                <a:latin typeface="+mn-lt"/>
                <a:cs typeface="Calibri" charset="0"/>
              </a:rPr>
              <a:t> at least 3 </a:t>
            </a:r>
            <a:r>
              <a:rPr lang="de-DE" dirty="0" err="1">
                <a:latin typeface="+mn-lt"/>
                <a:cs typeface="Calibri" charset="0"/>
              </a:rPr>
              <a:t>days</a:t>
            </a:r>
            <a:r>
              <a:rPr lang="de-DE" dirty="0">
                <a:latin typeface="+mn-lt"/>
                <a:cs typeface="Calibri" charset="0"/>
              </a:rPr>
              <a:t>.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 err="1">
                <a:latin typeface="+mn-lt"/>
                <a:cs typeface="Calibri" charset="0"/>
              </a:rPr>
              <a:t>For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small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proportion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of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change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events</a:t>
            </a:r>
            <a:r>
              <a:rPr lang="de-DE" dirty="0">
                <a:latin typeface="+mn-lt"/>
                <a:cs typeface="Calibri" charset="0"/>
              </a:rPr>
              <a:t> in a large </a:t>
            </a:r>
            <a:r>
              <a:rPr lang="de-DE" dirty="0" err="1">
                <a:latin typeface="+mn-lt"/>
                <a:cs typeface="Calibri" charset="0"/>
              </a:rPr>
              <a:t>transaction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processing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system</a:t>
            </a:r>
            <a:r>
              <a:rPr lang="de-DE" dirty="0">
                <a:latin typeface="+mn-lt"/>
                <a:cs typeface="Calibri" charset="0"/>
              </a:rPr>
              <a:t>, </a:t>
            </a:r>
            <a:r>
              <a:rPr lang="de-DE" dirty="0" err="1">
                <a:latin typeface="+mn-lt"/>
                <a:cs typeface="Calibri" charset="0"/>
              </a:rPr>
              <a:t>there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would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be</a:t>
            </a:r>
            <a:r>
              <a:rPr lang="de-DE" dirty="0">
                <a:latin typeface="+mn-lt"/>
                <a:cs typeface="Calibri" charset="0"/>
              </a:rPr>
              <a:t> a </a:t>
            </a:r>
            <a:r>
              <a:rPr lang="de-DE" dirty="0" err="1">
                <a:latin typeface="+mn-lt"/>
                <a:cs typeface="Calibri" charset="0"/>
              </a:rPr>
              <a:t>disproportionate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effort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and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complexity</a:t>
            </a:r>
            <a:r>
              <a:rPr lang="de-DE" dirty="0">
                <a:latin typeface="+mn-lt"/>
                <a:cs typeface="Calibri" charset="0"/>
              </a:rPr>
              <a:t> in </a:t>
            </a:r>
            <a:r>
              <a:rPr lang="de-DE" dirty="0" err="1">
                <a:latin typeface="+mn-lt"/>
                <a:cs typeface="Calibri" charset="0"/>
              </a:rPr>
              <a:t>dealing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with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transaction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logs</a:t>
            </a:r>
            <a:endParaRPr lang="de-DE" dirty="0">
              <a:latin typeface="+mn-lt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Pros </a:t>
            </a:r>
            <a:r>
              <a:rPr lang="de-DE" sz="2800" b="1" dirty="0" err="1"/>
              <a:t>and</a:t>
            </a:r>
            <a:r>
              <a:rPr lang="de-DE" sz="2800" b="1" dirty="0"/>
              <a:t> </a:t>
            </a:r>
            <a:r>
              <a:rPr lang="de-DE" sz="2800" b="1" dirty="0" err="1"/>
              <a:t>cons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solution</a:t>
            </a:r>
            <a:r>
              <a:rPr lang="de-DE" sz="2800" b="1" dirty="0"/>
              <a:t> </a:t>
            </a:r>
            <a:r>
              <a:rPr lang="de-DE" sz="2800" b="1" dirty="0" err="1"/>
              <a:t>approach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 err="1">
                <a:latin typeface="+mn-lt"/>
                <a:ea typeface="Calibri" charset="0"/>
                <a:cs typeface="Calibri" charset="0"/>
              </a:rPr>
              <a:t>Saving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resources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by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filtering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for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relevant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events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time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they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occur</a:t>
            </a:r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 err="1">
                <a:latin typeface="+mn-lt"/>
                <a:cs typeface="Calibri" charset="0"/>
              </a:rPr>
              <a:t>No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dependencies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or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complexities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for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technical</a:t>
            </a:r>
            <a:r>
              <a:rPr lang="de-DE" dirty="0">
                <a:latin typeface="+mn-lt"/>
                <a:cs typeface="Calibri" charset="0"/>
              </a:rPr>
              <a:t> DB </a:t>
            </a:r>
            <a:r>
              <a:rPr lang="de-DE" dirty="0" err="1">
                <a:latin typeface="+mn-lt"/>
                <a:cs typeface="Calibri" charset="0"/>
              </a:rPr>
              <a:t>operation</a:t>
            </a:r>
            <a:endParaRPr lang="de-DE" dirty="0">
              <a:latin typeface="+mn-lt"/>
              <a:cs typeface="Calibri" charset="0"/>
            </a:endParaRPr>
          </a:p>
          <a:p>
            <a:pPr marL="374650" indent="-285750"/>
            <a:r>
              <a:rPr lang="de-DE" dirty="0" err="1">
                <a:latin typeface="+mn-lt"/>
                <a:cs typeface="Calibri" charset="0"/>
              </a:rPr>
              <a:t>No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adaptations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of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existing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applications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necessary</a:t>
            </a:r>
            <a:endParaRPr lang="de-DE" dirty="0">
              <a:latin typeface="+mn-lt"/>
              <a:cs typeface="Calibri" charset="0"/>
            </a:endParaRPr>
          </a:p>
          <a:p>
            <a:pPr marL="374650" indent="-285750"/>
            <a:r>
              <a:rPr lang="de-DE" dirty="0" err="1">
                <a:latin typeface="+mn-lt"/>
                <a:cs typeface="Calibri" charset="0"/>
              </a:rPr>
              <a:t>Convenient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configuration</a:t>
            </a:r>
            <a:r>
              <a:rPr lang="de-DE" dirty="0">
                <a:latin typeface="+mn-lt"/>
                <a:cs typeface="Calibri" charset="0"/>
              </a:rPr>
              <a:t> via GUI, but </a:t>
            </a:r>
            <a:r>
              <a:rPr lang="de-DE" dirty="0" err="1">
                <a:latin typeface="+mn-lt"/>
                <a:cs typeface="Calibri" charset="0"/>
              </a:rPr>
              <a:t>can</a:t>
            </a:r>
            <a:r>
              <a:rPr lang="de-DE" dirty="0">
                <a:latin typeface="+mn-lt"/>
                <a:cs typeface="Calibri" charset="0"/>
              </a:rPr>
              <a:t> also </a:t>
            </a:r>
            <a:r>
              <a:rPr lang="de-DE" dirty="0" err="1">
                <a:latin typeface="+mn-lt"/>
                <a:cs typeface="Calibri" charset="0"/>
              </a:rPr>
              <a:t>be</a:t>
            </a:r>
            <a:r>
              <a:rPr lang="de-DE" dirty="0">
                <a:latin typeface="+mn-lt"/>
                <a:cs typeface="Calibri" charset="0"/>
              </a:rPr>
              <a:t> </a:t>
            </a:r>
            <a:r>
              <a:rPr lang="de-DE" dirty="0" err="1">
                <a:latin typeface="+mn-lt"/>
                <a:cs typeface="Calibri" charset="0"/>
              </a:rPr>
              <a:t>automated</a:t>
            </a:r>
            <a:r>
              <a:rPr lang="de-DE" dirty="0">
                <a:latin typeface="+mn-lt"/>
                <a:cs typeface="Calibri" charset="0"/>
              </a:rPr>
              <a:t> via API</a:t>
            </a:r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Load on original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transactions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by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trigger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At least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theoretical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coupling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operational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risks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for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all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participants</a:t>
            </a:r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full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for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table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EVENT_LOGS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otherwise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affects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possibly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independent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processes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same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way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:	 https://</a:t>
            </a:r>
            <a:r>
              <a:rPr lang="de-DE" dirty="0" err="1"/>
              <a:t>bit.ly</a:t>
            </a:r>
            <a:r>
              <a:rPr lang="de-DE" dirty="0"/>
              <a:t>/3isjpJO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interest</a:t>
            </a:r>
            <a:br>
              <a:rPr lang="de-DE" dirty="0"/>
            </a:br>
            <a:br>
              <a:rPr lang="de-DE" dirty="0"/>
            </a:b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</a:t>
            </a:r>
            <a:r>
              <a:rPr lang="de-DE" sz="2400" dirty="0" err="1"/>
              <a:t>Documentation</a:t>
            </a:r>
            <a:r>
              <a:rPr lang="de-DE" sz="2400" dirty="0"/>
              <a:t>: 	 	</a:t>
            </a:r>
            <a:r>
              <a:rPr lang="de-DE" sz="2400" dirty="0">
                <a:hlinkClick r:id="rId3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4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 </a:t>
            </a:r>
            <a:r>
              <a:rPr lang="de-DE" sz="1800" dirty="0" err="1"/>
              <a:t>leader</a:t>
            </a:r>
            <a:r>
              <a:rPr lang="de-DE" sz="1800" dirty="0"/>
              <a:t> </a:t>
            </a:r>
            <a:r>
              <a:rPr lang="de-DE" sz="1800" dirty="0" err="1"/>
              <a:t>strategic-technical</a:t>
            </a:r>
            <a:r>
              <a:rPr lang="de-DE" sz="1800" dirty="0"/>
              <a:t> </a:t>
            </a:r>
            <a:r>
              <a:rPr lang="de-DE" sz="1800" dirty="0" err="1"/>
              <a:t>consulting</a:t>
            </a:r>
            <a:r>
              <a:rPr lang="de-DE" sz="1800" dirty="0"/>
              <a:t> at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</a:t>
            </a:r>
            <a:r>
              <a:rPr lang="de-DE" sz="1800" dirty="0" err="1"/>
              <a:t>years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history</a:t>
            </a:r>
            <a:r>
              <a:rPr lang="de-DE" sz="1800" dirty="0"/>
              <a:t> in IT </a:t>
            </a:r>
            <a:r>
              <a:rPr lang="de-DE" sz="1800" dirty="0" err="1"/>
              <a:t>projects</a:t>
            </a:r>
            <a:endParaRPr lang="de-DE" sz="1800" dirty="0"/>
          </a:p>
          <a:p>
            <a:pPr marL="287337" indent="-285750">
              <a:spcAft>
                <a:spcPts val="0"/>
              </a:spcAft>
              <a:buFont typeface="Wingdings" pitchFamily="2" charset="2"/>
              <a:buChar char="Ø"/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Main </a:t>
            </a:r>
            <a:r>
              <a:rPr lang="de-DE" sz="1800" dirty="0" err="1"/>
              <a:t>focus</a:t>
            </a:r>
            <a:r>
              <a:rPr lang="de-DE" sz="1800" dirty="0"/>
              <a:t>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Development </a:t>
            </a:r>
            <a:r>
              <a:rPr lang="de-DE" sz="1800" dirty="0" err="1"/>
              <a:t>of</a:t>
            </a:r>
            <a:r>
              <a:rPr lang="de-DE" sz="1800" dirty="0"/>
              <a:t> OLTP </a:t>
            </a:r>
            <a:r>
              <a:rPr lang="de-DE" sz="1800" dirty="0" err="1"/>
              <a:t>systems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on Oracle </a:t>
            </a:r>
            <a:r>
              <a:rPr lang="de-DE" sz="1800" dirty="0" err="1"/>
              <a:t>databases</a:t>
            </a:r>
            <a:endParaRPr lang="de-DE" sz="1800" dirty="0"/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 err="1"/>
              <a:t>Architecture</a:t>
            </a:r>
            <a:r>
              <a:rPr lang="de-DE" sz="1800" dirty="0"/>
              <a:t> </a:t>
            </a:r>
            <a:r>
              <a:rPr lang="de-DE" sz="1800" dirty="0" err="1"/>
              <a:t>consulting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trouble</a:t>
            </a:r>
            <a:r>
              <a:rPr lang="de-DE" sz="1800" dirty="0"/>
              <a:t> </a:t>
            </a:r>
            <a:r>
              <a:rPr lang="de-DE" sz="1800" dirty="0" err="1"/>
              <a:t>shooting</a:t>
            </a:r>
            <a:endParaRPr lang="de-DE" sz="1800" dirty="0"/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 </a:t>
            </a:r>
            <a:r>
              <a:rPr lang="de-DE" sz="1800" dirty="0" err="1"/>
              <a:t>optimization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existing</a:t>
            </a:r>
            <a:r>
              <a:rPr lang="de-DE" sz="1800" dirty="0"/>
              <a:t> </a:t>
            </a:r>
            <a:r>
              <a:rPr lang="de-DE" sz="1800" dirty="0" err="1"/>
              <a:t>systems</a:t>
            </a:r>
            <a:r>
              <a:rPr lang="de-DE" sz="1800" dirty="0"/>
              <a:t> 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 descr="Ein Bild, das Person, Mann, Wand, tragen enthält.&#10;&#10;Automatisch generierte Beschreibung">
            <a:extLst>
              <a:ext uri="{FF2B5EF4-FFF2-40B4-BE49-F238E27FC236}">
                <a16:creationId xmlns:a16="http://schemas.microsoft.com/office/drawing/2014/main" id="{C2F5D963-169B-A645-94D9-AB3EB125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5457" r="10991"/>
          <a:stretch/>
        </p:blipFill>
        <p:spPr>
          <a:xfrm>
            <a:off x="542714" y="1508866"/>
            <a:ext cx="1819140" cy="24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Setting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tasks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Capture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data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change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events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(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insert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/update/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delete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 in relational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databases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and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transfer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these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events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in a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timely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manner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in JSON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format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to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a Kafka Event Hub.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Provision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 web UI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configuration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monitored</a:t>
            </a:r>
            <a:endParaRPr lang="de-DE" dirty="0">
              <a:latin typeface="+mn-lt"/>
            </a:endParaRP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definition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per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table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which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columns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for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which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event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type (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insert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/update/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delete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should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be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monitored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for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changes</a:t>
            </a:r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optional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filter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conditions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as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SQL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expression</a:t>
            </a:r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Kafka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topics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per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table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as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target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</a:p>
          <a:p>
            <a:pPr marL="644525" lvl="1" indent="-285750"/>
            <a:r>
              <a:rPr lang="de-DE" dirty="0" err="1">
                <a:latin typeface="+mn-lt"/>
                <a:ea typeface="Calibri" charset="0"/>
                <a:cs typeface="Calibri" charset="0"/>
              </a:rPr>
              <a:t>Authorization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concept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with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users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and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rights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assignment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schema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level</a:t>
            </a:r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configuration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changes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(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history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Generation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triggers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based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configuration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data</a:t>
            </a:r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transfer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existing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data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when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starting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up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CDC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tracking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a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table</a:t>
            </a: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</a:t>
            </a:r>
            <a:r>
              <a:rPr lang="de-DE" sz="2800" b="1" dirty="0" err="1"/>
              <a:t>from</a:t>
            </a:r>
            <a:r>
              <a:rPr lang="de-DE" sz="2800" b="1" dirty="0"/>
              <a:t> </a:t>
            </a:r>
            <a:r>
              <a:rPr lang="de-DE" sz="2800" b="1" dirty="0" err="1"/>
              <a:t>first</a:t>
            </a:r>
            <a:r>
              <a:rPr lang="de-DE" sz="2800" b="1" dirty="0"/>
              <a:t> </a:t>
            </a:r>
            <a:r>
              <a:rPr lang="de-DE" sz="2800" b="1" dirty="0" err="1"/>
              <a:t>use</a:t>
            </a:r>
            <a:r>
              <a:rPr lang="de-DE" sz="2800" b="1" dirty="0"/>
              <a:t> </a:t>
            </a:r>
            <a:r>
              <a:rPr lang="de-DE" sz="2800" b="1" dirty="0" err="1"/>
              <a:t>case</a:t>
            </a:r>
            <a:r>
              <a:rPr lang="de-DE" sz="2800" b="1" dirty="0"/>
              <a:t>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 err="1">
                <a:latin typeface="Calibri" charset="0"/>
                <a:ea typeface="Calibri" charset="0"/>
                <a:cs typeface="Calibri" charset="0"/>
              </a:rPr>
              <a:t>Starting</a:t>
            </a: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Calibri" charset="0"/>
                <a:ea typeface="Calibri" charset="0"/>
                <a:cs typeface="Calibri" charset="0"/>
              </a:rPr>
              <a:t>situation</a:t>
            </a:r>
            <a:endParaRPr lang="de-DE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Each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customer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redundantly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establishes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its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own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trigger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tables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interest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up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&gt; 100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triggers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per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table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Different </a:t>
            </a:r>
            <a:r>
              <a:rPr lang="de-DE" dirty="0" err="1">
                <a:latin typeface="Calibri" charset="0"/>
                <a:cs typeface="Calibri" charset="0"/>
              </a:rPr>
              <a:t>content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and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quality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solutions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for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further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processing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of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the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Target </a:t>
            </a:r>
            <a:r>
              <a:rPr lang="de-DE" b="1" dirty="0" err="1">
                <a:latin typeface="Calibri" charset="0"/>
                <a:ea typeface="Calibri" charset="0"/>
                <a:cs typeface="Calibri" charset="0"/>
              </a:rPr>
              <a:t>scenario</a:t>
            </a: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 TriXX</a:t>
            </a:r>
          </a:p>
          <a:p>
            <a:pPr marL="374650" indent="-285750"/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Exactly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one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trigger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per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table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event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type</a:t>
            </a:r>
          </a:p>
          <a:p>
            <a:pPr marL="374650" indent="-285750"/>
            <a:r>
              <a:rPr lang="de-DE" dirty="0" err="1">
                <a:latin typeface="Calibri" charset="0"/>
                <a:cs typeface="Calibri" charset="0"/>
              </a:rPr>
              <a:t>One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hardened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function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for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catching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events</a:t>
            </a:r>
            <a:r>
              <a:rPr lang="de-DE" dirty="0">
                <a:latin typeface="Calibri" charset="0"/>
                <a:cs typeface="Calibri" charset="0"/>
              </a:rPr>
              <a:t> in </a:t>
            </a:r>
            <a:r>
              <a:rPr lang="de-DE" dirty="0" err="1">
                <a:latin typeface="Calibri" charset="0"/>
                <a:cs typeface="Calibri" charset="0"/>
              </a:rPr>
              <a:t>source</a:t>
            </a:r>
            <a:r>
              <a:rPr lang="de-DE" dirty="0">
                <a:latin typeface="Calibri" charset="0"/>
                <a:cs typeface="Calibri" charset="0"/>
              </a:rPr>
              <a:t> DB </a:t>
            </a:r>
            <a:r>
              <a:rPr lang="de-DE" dirty="0" err="1">
                <a:latin typeface="Calibri" charset="0"/>
                <a:cs typeface="Calibri" charset="0"/>
              </a:rPr>
              <a:t>and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transfer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to</a:t>
            </a:r>
            <a:r>
              <a:rPr lang="de-DE" dirty="0">
                <a:latin typeface="Calibri" charset="0"/>
                <a:cs typeface="Calibri" charset="0"/>
              </a:rPr>
              <a:t> Kafka</a:t>
            </a:r>
          </a:p>
          <a:p>
            <a:pPr marL="374650" indent="-285750"/>
            <a:r>
              <a:rPr lang="de-DE" dirty="0" err="1">
                <a:latin typeface="Calibri" charset="0"/>
                <a:cs typeface="Calibri" charset="0"/>
              </a:rPr>
              <a:t>Use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Source </a:t>
            </a:r>
            <a:r>
              <a:rPr lang="de-DE" sz="1200" dirty="0" err="1"/>
              <a:t>table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Stage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Stage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Process</a:t>
            </a:r>
            <a:r>
              <a:rPr lang="de-DE" sz="1200" dirty="0"/>
              <a:t>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Process</a:t>
            </a:r>
            <a:r>
              <a:rPr lang="de-DE" sz="1200" dirty="0"/>
              <a:t>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Process</a:t>
            </a:r>
            <a:r>
              <a:rPr lang="de-DE" sz="1200" dirty="0"/>
              <a:t>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8102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Target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8626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Target2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Source </a:t>
            </a:r>
            <a:r>
              <a:rPr lang="de-DE" sz="1200" dirty="0" err="1"/>
              <a:t>table</a:t>
            </a:r>
            <a:endParaRPr lang="de-DE" sz="1200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Stage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729846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Solution </a:t>
            </a:r>
            <a:r>
              <a:rPr lang="de-DE" sz="2800" b="1" dirty="0" err="1"/>
              <a:t>approach</a:t>
            </a:r>
            <a:endParaRPr lang="de-DE" sz="2800" b="1" dirty="0"/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 err="1">
                <a:latin typeface="+mn-lt"/>
                <a:ea typeface="Calibri" charset="0"/>
                <a:cs typeface="Calibri" charset="0"/>
              </a:rPr>
              <a:t>Use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DB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triggers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to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initially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capture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change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events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that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take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place</a:t>
            </a:r>
            <a:endParaRPr lang="de-DE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 err="1">
                <a:latin typeface="+mn-lt"/>
                <a:ea typeface="Calibri" charset="0"/>
                <a:cs typeface="Calibri" charset="0"/>
              </a:rPr>
              <a:t>Own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schema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for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TriXX in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source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DB,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no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objects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or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operations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outside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this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schema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br>
              <a:rPr lang="de-DE" dirty="0">
                <a:latin typeface="+mn-lt"/>
                <a:ea typeface="Calibri" charset="0"/>
                <a:cs typeface="Calibri" charset="0"/>
              </a:rPr>
            </a:br>
            <a:r>
              <a:rPr lang="de-DE" dirty="0">
                <a:latin typeface="+mn-lt"/>
                <a:ea typeface="Calibri" charset="0"/>
                <a:cs typeface="Calibri" charset="0"/>
              </a:rPr>
              <a:t>=&gt;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thus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no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structure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impact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the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application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to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be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'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skimmed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'.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 err="1">
                <a:latin typeface="+mn-lt"/>
              </a:rPr>
              <a:t>Buffering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change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transmitted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triggers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local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DB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TriXX </a:t>
            </a:r>
            <a:r>
              <a:rPr lang="de-DE" dirty="0" err="1">
                <a:latin typeface="+mn-lt"/>
              </a:rPr>
              <a:t>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</a:t>
            </a:r>
            <a:r>
              <a:rPr lang="de-DE" dirty="0" err="1">
                <a:latin typeface="+mn-lt"/>
              </a:rPr>
              <a:t>thus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dependency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event-</a:t>
            </a:r>
            <a:r>
              <a:rPr lang="de-DE" dirty="0" err="1">
                <a:latin typeface="+mn-lt"/>
              </a:rPr>
              <a:t>triggering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transactions</a:t>
            </a:r>
            <a:r>
              <a:rPr lang="de-DE" dirty="0">
                <a:latin typeface="+mn-lt"/>
              </a:rPr>
              <a:t> on </a:t>
            </a:r>
            <a:r>
              <a:rPr lang="de-DE" dirty="0" err="1">
                <a:latin typeface="+mn-lt"/>
              </a:rPr>
              <a:t>external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resources</a:t>
            </a:r>
            <a:r>
              <a:rPr lang="de-DE" dirty="0">
                <a:latin typeface="+mn-lt"/>
              </a:rPr>
              <a:t> like TriXX </a:t>
            </a:r>
            <a:r>
              <a:rPr lang="de-DE" dirty="0" err="1">
                <a:latin typeface="+mn-lt"/>
              </a:rPr>
              <a:t>application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 err="1">
                <a:latin typeface="+mn-lt"/>
              </a:rPr>
              <a:t>Asynchronous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transfer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events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Kafka </a:t>
            </a:r>
            <a:r>
              <a:rPr lang="de-DE" dirty="0" err="1">
                <a:latin typeface="+mn-lt"/>
              </a:rPr>
              <a:t>buffer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triggering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transaction</a:t>
            </a:r>
            <a:endParaRPr lang="de-DE" dirty="0">
              <a:latin typeface="+mn-lt"/>
            </a:endParaRPr>
          </a:p>
          <a:p>
            <a:pPr marL="644525" lvl="1" indent="-285750"/>
            <a:r>
              <a:rPr lang="de-DE" dirty="0" err="1">
                <a:latin typeface="+mn-lt"/>
              </a:rPr>
              <a:t>Scalable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number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parallel </a:t>
            </a:r>
            <a:r>
              <a:rPr lang="de-DE" dirty="0" err="1">
                <a:latin typeface="+mn-lt"/>
              </a:rPr>
              <a:t>threads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ensure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timely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transmission</a:t>
            </a:r>
            <a:r>
              <a:rPr lang="de-DE" dirty="0">
                <a:latin typeface="+mn-lt"/>
              </a:rPr>
              <a:t>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Generation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triggers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based</a:t>
            </a:r>
            <a:r>
              <a:rPr lang="de-DE" dirty="0">
                <a:latin typeface="+mn-lt"/>
              </a:rPr>
              <a:t> on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configuration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entered</a:t>
            </a:r>
            <a:r>
              <a:rPr lang="de-DE" dirty="0">
                <a:latin typeface="+mn-lt"/>
              </a:rPr>
              <a:t> via GUI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Provision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relevant </a:t>
            </a:r>
            <a:r>
              <a:rPr lang="de-DE" dirty="0" err="1">
                <a:latin typeface="+mn-lt"/>
              </a:rPr>
              <a:t>functions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as</a:t>
            </a:r>
            <a:r>
              <a:rPr lang="de-DE" dirty="0">
                <a:latin typeface="+mn-lt"/>
              </a:rPr>
              <a:t> a Rest-API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automating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processes</a:t>
            </a:r>
            <a:r>
              <a:rPr lang="de-DE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Module-</a:t>
            </a:r>
            <a:br>
              <a:rPr lang="de-DE" sz="2800" b="1" dirty="0"/>
            </a:br>
            <a:r>
              <a:rPr lang="de-DE" sz="2800" b="1" dirty="0" err="1"/>
              <a:t>Structure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Own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schema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encapsulates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all TriXX-relevant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objects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configuration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JSON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file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allows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backup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outside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configuration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via JSON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file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e.g.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setup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test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systems</a:t>
            </a:r>
            <a:endParaRPr lang="de-DE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Via JSON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import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generation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TriXX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configuration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from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external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sources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possible</a:t>
            </a:r>
            <a:endParaRPr lang="de-DE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export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import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per DB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target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schema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possible</a:t>
            </a:r>
            <a:endParaRPr lang="de-DE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 err="1"/>
              <a:t>Supported</a:t>
            </a:r>
            <a:r>
              <a:rPr lang="de-DE" sz="2800" b="1" dirty="0"/>
              <a:t> </a:t>
            </a:r>
            <a:r>
              <a:rPr lang="de-DE" sz="2800" b="1" dirty="0" err="1"/>
              <a:t>database</a:t>
            </a:r>
            <a:r>
              <a:rPr lang="de-DE" sz="2800" b="1" dirty="0"/>
              <a:t> </a:t>
            </a:r>
            <a:r>
              <a:rPr lang="de-DE" sz="2800" b="1" dirty="0" err="1"/>
              <a:t>systems</a:t>
            </a:r>
            <a:endParaRPr lang="de-DE" sz="28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r>
              <a:rPr lang="de-DE" b="1" dirty="0" err="1">
                <a:latin typeface="+mn-lt"/>
                <a:ea typeface="Calibri" charset="0"/>
                <a:cs typeface="Calibri" charset="0"/>
              </a:rPr>
              <a:t>Currently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supported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databases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:</a:t>
            </a:r>
          </a:p>
          <a:p>
            <a:pPr marL="266700" indent="-177800"/>
            <a:r>
              <a:rPr lang="de-DE" dirty="0">
                <a:latin typeface="+mn-lt"/>
              </a:rPr>
              <a:t>Oracle: all </a:t>
            </a:r>
            <a:r>
              <a:rPr lang="de-DE" dirty="0" err="1">
                <a:latin typeface="+mn-lt"/>
              </a:rPr>
              <a:t>editions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optimization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</a:t>
            </a:r>
            <a:r>
              <a:rPr lang="de-DE" dirty="0" err="1">
                <a:latin typeface="+mn-lt"/>
              </a:rPr>
              <a:t>Ensure</a:t>
            </a:r>
            <a:r>
              <a:rPr lang="de-DE" dirty="0">
                <a:latin typeface="+mn-lt"/>
              </a:rPr>
              <a:t> DB </a:t>
            </a:r>
            <a:r>
              <a:rPr lang="de-DE" dirty="0" err="1">
                <a:latin typeface="+mn-lt"/>
              </a:rPr>
              <a:t>independence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development</a:t>
            </a:r>
            <a:endParaRPr lang="de-DE" dirty="0">
              <a:latin typeface="+mn-lt"/>
            </a:endParaRP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was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developed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modular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DB-independent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based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Runtime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environment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a Java VM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encapsulated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 in Docker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containers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 err="1">
                <a:latin typeface="Calibri" charset="0"/>
                <a:cs typeface="Calibri" charset="0"/>
              </a:rPr>
              <a:t>Adaptations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are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thus</a:t>
            </a:r>
            <a:r>
              <a:rPr lang="de-DE" dirty="0">
                <a:latin typeface="Calibri" charset="0"/>
                <a:cs typeface="Calibri" charset="0"/>
              </a:rPr>
              <a:t> in </a:t>
            </a:r>
            <a:r>
              <a:rPr lang="de-DE" dirty="0" err="1">
                <a:latin typeface="Calibri" charset="0"/>
                <a:cs typeface="Calibri" charset="0"/>
              </a:rPr>
              <a:t>principle</a:t>
            </a:r>
            <a:r>
              <a:rPr lang="de-DE" dirty="0">
                <a:latin typeface="Calibri" charset="0"/>
                <a:cs typeface="Calibri" charset="0"/>
              </a:rPr>
              <a:t> imaginable </a:t>
            </a:r>
            <a:r>
              <a:rPr lang="de-DE" dirty="0" err="1">
                <a:latin typeface="Calibri" charset="0"/>
                <a:cs typeface="Calibri" charset="0"/>
              </a:rPr>
              <a:t>for</a:t>
            </a:r>
            <a:r>
              <a:rPr lang="de-DE" dirty="0">
                <a:latin typeface="Calibri" charset="0"/>
                <a:cs typeface="Calibri" charset="0"/>
              </a:rPr>
              <a:t> all relational DB </a:t>
            </a:r>
            <a:r>
              <a:rPr lang="de-DE" dirty="0" err="1">
                <a:latin typeface="Calibri" charset="0"/>
                <a:cs typeface="Calibri" charset="0"/>
              </a:rPr>
              <a:t>systems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with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trigger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function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for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which</a:t>
            </a:r>
            <a:r>
              <a:rPr lang="de-DE" dirty="0">
                <a:latin typeface="Calibri" charset="0"/>
                <a:cs typeface="Calibri" charset="0"/>
              </a:rPr>
              <a:t> JDBC </a:t>
            </a:r>
            <a:r>
              <a:rPr lang="de-DE" dirty="0" err="1">
                <a:latin typeface="Calibri" charset="0"/>
                <a:cs typeface="Calibri" charset="0"/>
              </a:rPr>
              <a:t>drivers</a:t>
            </a:r>
            <a:r>
              <a:rPr lang="de-DE" dirty="0">
                <a:latin typeface="Calibri" charset="0"/>
                <a:cs typeface="Calibri" charset="0"/>
              </a:rPr>
              <a:t> </a:t>
            </a:r>
            <a:r>
              <a:rPr lang="de-DE" dirty="0" err="1">
                <a:latin typeface="Calibri" charset="0"/>
                <a:cs typeface="Calibri" charset="0"/>
              </a:rPr>
              <a:t>exist</a:t>
            </a:r>
            <a:r>
              <a:rPr lang="de-DE" dirty="0">
                <a:latin typeface="Calibri" charset="0"/>
                <a:cs typeface="Calibri" charset="0"/>
              </a:rPr>
              <a:t>.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Further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supported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databases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planned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in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the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 medium </a:t>
            </a:r>
            <a:r>
              <a:rPr lang="de-DE" b="1" dirty="0" err="1">
                <a:latin typeface="+mn-lt"/>
                <a:ea typeface="Calibri" charset="0"/>
                <a:cs typeface="Calibri" charset="0"/>
              </a:rPr>
              <a:t>term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</a:t>
            </a:r>
            <a:r>
              <a:rPr lang="de-DE" dirty="0" err="1">
                <a:latin typeface="+mn-lt"/>
              </a:rPr>
              <a:t>Favorite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free</a:t>
            </a:r>
            <a:r>
              <a:rPr lang="de-DE" dirty="0">
                <a:latin typeface="+mn-lt"/>
              </a:rPr>
              <a:t> alternative </a:t>
            </a:r>
            <a:r>
              <a:rPr lang="de-DE" dirty="0" err="1">
                <a:latin typeface="+mn-lt"/>
              </a:rPr>
              <a:t>to</a:t>
            </a:r>
            <a:r>
              <a:rPr lang="de-DE" dirty="0">
                <a:latin typeface="+mn-lt"/>
              </a:rPr>
              <a:t> Oracle </a:t>
            </a:r>
            <a:r>
              <a:rPr lang="de-DE" dirty="0" err="1">
                <a:latin typeface="+mn-lt"/>
              </a:rPr>
              <a:t>dependency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MS SQL-Server: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announced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use</a:t>
            </a:r>
            <a:r>
              <a:rPr lang="de-DE" dirty="0">
                <a:latin typeface="+mn-lt"/>
              </a:rPr>
              <a:t> in BI </a:t>
            </a:r>
            <a:r>
              <a:rPr lang="de-DE" dirty="0" err="1">
                <a:latin typeface="+mn-lt"/>
              </a:rPr>
              <a:t>environment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MySQL / Maria-DB: </a:t>
            </a:r>
            <a:r>
              <a:rPr lang="de-DE" dirty="0" err="1">
                <a:latin typeface="+mn-lt"/>
              </a:rPr>
              <a:t>Possibly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requirements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exist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2664</Words>
  <Application>Microsoft Macintosh PowerPoint</Application>
  <PresentationFormat>Bildschirmpräsentation (16:9)</PresentationFormat>
  <Paragraphs>337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LucidaGrande</vt:lpstr>
      <vt:lpstr>Symbol</vt:lpstr>
      <vt:lpstr>Wingdings</vt:lpstr>
      <vt:lpstr>OSP Produktpraesentation MOVEX</vt:lpstr>
      <vt:lpstr>TriXX  Lightweight tool for change data capture in relational databases</vt:lpstr>
      <vt:lpstr>Otto Group Solution Provider (OSP) GmbH</vt:lpstr>
      <vt:lpstr>zur Person</vt:lpstr>
      <vt:lpstr>Setting of tasks</vt:lpstr>
      <vt:lpstr>Motivation from first use case EKR</vt:lpstr>
      <vt:lpstr>Solution approach</vt:lpstr>
      <vt:lpstr>TriXX  Module- Structure</vt:lpstr>
      <vt:lpstr>ER-Model</vt:lpstr>
      <vt:lpstr>Supported database systems</vt:lpstr>
      <vt:lpstr>Goals / implementation challenges</vt:lpstr>
      <vt:lpstr>Implementation: Bulk operations</vt:lpstr>
      <vt:lpstr>Implementation: Trigger example</vt:lpstr>
      <vt:lpstr>Implementation: Uniqueness</vt:lpstr>
      <vt:lpstr>Implementation: Guaranteed sequences</vt:lpstr>
      <vt:lpstr>Implementation: Horizontal scalability</vt:lpstr>
      <vt:lpstr>Implementation: Fail-safe / Redundancy</vt:lpstr>
      <vt:lpstr>Implementation: Fault tolerance</vt:lpstr>
      <vt:lpstr>Implementation: Performance of DB actions</vt:lpstr>
      <vt:lpstr>Performance parameters / limitations</vt:lpstr>
      <vt:lpstr>Application operation</vt:lpstr>
      <vt:lpstr>Current developments / open points</vt:lpstr>
      <vt:lpstr>Differentiation from established CDC solutions</vt:lpstr>
      <vt:lpstr>Pros and cons of the solution approach</vt:lpstr>
      <vt:lpstr>Demo</vt:lpstr>
      <vt:lpstr>Thank you for your interest           TriXX-Documentation: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710</cp:revision>
  <cp:lastPrinted>2019-08-29T15:14:27Z</cp:lastPrinted>
  <dcterms:created xsi:type="dcterms:W3CDTF">2015-09-15T07:12:16Z</dcterms:created>
  <dcterms:modified xsi:type="dcterms:W3CDTF">2021-06-09T18:03:10Z</dcterms:modified>
  <cp:category/>
</cp:coreProperties>
</file>