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46" r:id="rId2"/>
    <p:sldId id="304" r:id="rId3"/>
    <p:sldId id="322" r:id="rId4"/>
    <p:sldId id="306" r:id="rId5"/>
    <p:sldId id="324" r:id="rId6"/>
    <p:sldId id="328" r:id="rId7"/>
    <p:sldId id="327" r:id="rId8"/>
    <p:sldId id="329" r:id="rId9"/>
    <p:sldId id="335" r:id="rId10"/>
    <p:sldId id="342" r:id="rId11"/>
    <p:sldId id="325" r:id="rId12"/>
    <p:sldId id="326" r:id="rId13"/>
    <p:sldId id="330" r:id="rId14"/>
    <p:sldId id="337" r:id="rId15"/>
    <p:sldId id="336" r:id="rId16"/>
    <p:sldId id="340" r:id="rId17"/>
    <p:sldId id="339" r:id="rId18"/>
    <p:sldId id="341" r:id="rId19"/>
    <p:sldId id="343" r:id="rId20"/>
    <p:sldId id="345" r:id="rId21"/>
    <p:sldId id="333" r:id="rId22"/>
    <p:sldId id="344" r:id="rId23"/>
    <p:sldId id="338" r:id="rId24"/>
    <p:sldId id="334" r:id="rId25"/>
    <p:sldId id="347" r:id="rId26"/>
    <p:sldId id="323" r:id="rId2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 autoAdjust="0"/>
    <p:restoredTop sz="77007" autoAdjust="0"/>
  </p:normalViewPr>
  <p:slideViewPr>
    <p:cSldViewPr snapToGrid="0" snapToObjects="1">
      <p:cViewPr varScale="1">
        <p:scale>
          <a:sx n="123" d="100"/>
          <a:sy n="123" d="100"/>
        </p:scale>
        <p:origin x="2264" y="192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02.12.21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02.12.21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812728" y="863948"/>
            <a:ext cx="5518547" cy="1741289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12728" y="2652118"/>
            <a:ext cx="5518547" cy="5960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0" algn="ctr">
              <a:spcBef>
                <a:spcPts val="0"/>
              </a:spcBef>
              <a:buSzTx/>
              <a:buNone/>
              <a:defRPr sz="1650"/>
            </a:lvl2pPr>
            <a:lvl3pPr marL="0" indent="0" algn="ctr">
              <a:spcBef>
                <a:spcPts val="0"/>
              </a:spcBef>
              <a:buSzTx/>
              <a:buNone/>
              <a:defRPr sz="1650"/>
            </a:lvl3pPr>
            <a:lvl4pPr marL="0" indent="0" algn="ctr">
              <a:spcBef>
                <a:spcPts val="0"/>
              </a:spcBef>
              <a:buSzTx/>
              <a:buNone/>
              <a:defRPr sz="1650"/>
            </a:lvl4pPr>
            <a:lvl5pPr marL="0" indent="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374690" y="4878959"/>
            <a:ext cx="387927" cy="2827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4572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  <p:sldLayoutId id="2147483682" r:id="rId24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tto-group-solution-provider.gitlab.io/trixx/trixx.html" TargetMode="External"/><Relationship Id="rId2" Type="http://schemas.openxmlformats.org/officeDocument/2006/relationships/hyperlink" Target="mailto:Peter.Ramm@ottogroup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tto-group-solution-provider.gitlab.io/trixx/trix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tto-group-solution-provider.gitlab.io/trixx/trix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www.osp.de" TargetMode="External"/><Relationship Id="rId4" Type="http://schemas.openxmlformats.org/officeDocument/2006/relationships/hyperlink" Target="https://otto-group-solution-provider.gitlab.io/trixx/trixx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B75C3A-905B-4845-A869-1A26AF40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Shape 119">
            <a:extLst>
              <a:ext uri="{FF2B5EF4-FFF2-40B4-BE49-F238E27FC236}">
                <a16:creationId xmlns:a16="http://schemas.microsoft.com/office/drawing/2014/main" id="{CCAF4C5B-DAF4-9648-9623-34546EDCD1C8}"/>
              </a:ext>
            </a:extLst>
          </p:cNvPr>
          <p:cNvSpPr txBox="1">
            <a:spLocks/>
          </p:cNvSpPr>
          <p:nvPr/>
        </p:nvSpPr>
        <p:spPr>
          <a:xfrm>
            <a:off x="398979" y="2212712"/>
            <a:ext cx="5395485" cy="112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MOVEX </a:t>
            </a:r>
          </a:p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Change Data Capture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id="{7C4B1164-C570-7242-9C6E-37EC3ED1E6A8}"/>
              </a:ext>
            </a:extLst>
          </p:cNvPr>
          <p:cNvSpPr/>
          <p:nvPr/>
        </p:nvSpPr>
        <p:spPr>
          <a:xfrm>
            <a:off x="471715" y="1718368"/>
            <a:ext cx="1491995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de-DE" sz="2000" dirty="0">
                <a:solidFill>
                  <a:schemeClr val="bg1"/>
                </a:solidFill>
              </a:rPr>
              <a:t>Peter Ramm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4" name="Shape 121">
            <a:extLst>
              <a:ext uri="{FF2B5EF4-FFF2-40B4-BE49-F238E27FC236}">
                <a16:creationId xmlns:a16="http://schemas.microsoft.com/office/drawing/2014/main" id="{E2C790FD-7575-8948-BB0C-D519C412339B}"/>
              </a:ext>
            </a:extLst>
          </p:cNvPr>
          <p:cNvSpPr/>
          <p:nvPr/>
        </p:nvSpPr>
        <p:spPr>
          <a:xfrm>
            <a:off x="471715" y="3798614"/>
            <a:ext cx="4515921" cy="97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de-DE" sz="2000" dirty="0">
                <a:solidFill>
                  <a:schemeClr val="bg1"/>
                </a:solidFill>
              </a:rPr>
              <a:t>Leichtgewichtiges Tool für 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</a:rPr>
              <a:t>Change Data Capture aus 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</a:rPr>
              <a:t>Oracle Datenbanken nach Kafka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3671482" y="1022068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relevanten DB-Objekte der Applikation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3671482" y="1800903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3671482" y="2580452"/>
            <a:ext cx="5229874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3683726" y="3358518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Konfiguration aus externen Quellen möglich, z.B. Konfiguration aus RCS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3671482" y="4139552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5F003-1E2C-4341-9D34-688E300C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4" y="8702"/>
            <a:ext cx="33114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MOVEX Change Data Capture wurde DB-unabhängig entwickelt auf der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Unterstützte Keys: Kein Key, Primary Key der Quell-Tabelle fester Wert oder Transaction-ID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Es werden nur Events mit gleichem Key-Wert in geordneter Folge übertragen,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Instanzen von MOVEX CDC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Ausführung der Applikation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Fehlertoleranz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Im Falle von Übertragungsfehlern / Ablehnung von Events durch Kafka greift ein </a:t>
            </a:r>
            <a:r>
              <a:rPr lang="de-DE" dirty="0" err="1">
                <a:latin typeface="+mn-lt"/>
              </a:rPr>
              <a:t>Divide&amp;Conquer-Verfahren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Die Anzahl der per Bulk-Operation übertragenen Events wird so lange reduziert bis nur noch ein einzelner Event verarbeitet wird. Das sichert u.a. schon einen mehrmaligen unmittelbaren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Wenn ein vereinzelter Event immer noch fehlerhaft bleibt, wird er markiert und zeitverzögert erneut versucht zu verarbeiten. Nach x Fehlversuchen wird dieser Event in Fehlerliste ausgesteuert.</a:t>
            </a:r>
          </a:p>
          <a:p>
            <a:pPr marL="266700" indent="-177800"/>
            <a:r>
              <a:rPr lang="de-DE" dirty="0">
                <a:latin typeface="+mn-lt"/>
              </a:rPr>
              <a:t>Aus Fehlerliste können Events manuell zur Nachverarbeitung aktiviert werden, anderenfalls werden sie nach einer Haltedauer endgültig gelöscht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Gründe für die Nichtübertragung von Events können z.B. sein:</a:t>
            </a:r>
          </a:p>
          <a:p>
            <a:pPr marL="536575" lvl="1" indent="-177800"/>
            <a:r>
              <a:rPr lang="de-DE" dirty="0">
                <a:latin typeface="+mn-lt"/>
              </a:rPr>
              <a:t>Nichtexistierendes Kafka-Topic</a:t>
            </a:r>
          </a:p>
          <a:p>
            <a:pPr marL="536575" lvl="1" indent="-177800"/>
            <a:r>
              <a:rPr lang="de-DE" dirty="0">
                <a:latin typeface="+mn-lt"/>
              </a:rPr>
              <a:t>Überschreitung der zulässigen Event-Größe</a:t>
            </a:r>
          </a:p>
          <a:p>
            <a:pPr marL="536575" lvl="1" indent="-177800"/>
            <a:r>
              <a:rPr lang="de-DE" dirty="0">
                <a:latin typeface="+mn-lt"/>
              </a:rPr>
              <a:t>Konfiguration ohne Key obwohl auf Kafka-Seite Log-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konfiguriert wurde</a:t>
            </a: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Burgkunstadt, Bangkok, Taipeh,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300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Performance der DB-Aktionen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262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Zieltabelle der Events in den generierten Triggern ist eine intervall-partitionierte Tabelle ohne jeden Index. Dies sichert minimalen Overhead und maximale Verfügbarkeit beim Insert der Event-Daten in den produktiven Transaktionen.</a:t>
            </a:r>
          </a:p>
          <a:p>
            <a:pPr marL="266700" indent="-177800"/>
            <a:r>
              <a:rPr lang="de-DE" dirty="0">
                <a:latin typeface="+mn-lt"/>
              </a:rPr>
              <a:t>Das Partitionierungsintervall als auch die maximale Anzahl simultaner Transaktionen (INI_TRANS) sind über die Konfiguration steuerbar</a:t>
            </a:r>
          </a:p>
          <a:p>
            <a:pPr marL="266700" indent="-177800"/>
            <a:r>
              <a:rPr lang="de-DE" dirty="0">
                <a:latin typeface="+mn-lt"/>
              </a:rPr>
              <a:t>Vollständig verarbeitete Partitionen werden durch einen Housekeeping-Prozess zeitnah </a:t>
            </a:r>
            <a:r>
              <a:rPr lang="de-DE" dirty="0" err="1">
                <a:latin typeface="+mn-lt"/>
              </a:rPr>
              <a:t>gedropt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Da die Events in einer Tabelle ohne Indizes gespeichert werden heißt dies, das Auslesen der Events zur Übertragung an Kafka kann nur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erfolgen.</a:t>
            </a:r>
          </a:p>
          <a:p>
            <a:pPr marL="266700" indent="-177800"/>
            <a:r>
              <a:rPr lang="de-DE" dirty="0">
                <a:latin typeface="+mn-lt"/>
              </a:rPr>
              <a:t>Die Intervall-Partitionierung sichert eine Begrenzung der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zu lesenden Daten</a:t>
            </a:r>
          </a:p>
          <a:p>
            <a:pPr marL="266700" indent="-177800"/>
            <a:r>
              <a:rPr lang="de-DE" dirty="0">
                <a:latin typeface="+mn-lt"/>
              </a:rPr>
              <a:t>Auch bei zeitweilig massiverem Datenaufkommen reduziert sich in Folge der Leseaufwand durch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wieder mit  dem nächsten Partitionswechsel</a:t>
            </a:r>
          </a:p>
        </p:txBody>
      </p:sp>
    </p:spTree>
    <p:extLst>
      <p:ext uri="{BB962C8B-B14F-4D97-AF65-F5344CB8AC3E}">
        <p14:creationId xmlns:p14="http://schemas.microsoft.com/office/powerpoint/2010/main" val="26361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MOVEX CDC-Instanz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mit DB, TriXX und Kafka in lokalem Netz,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Betrieb der Applikation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22767" y="988592"/>
            <a:ext cx="8623725" cy="3592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Lieferartefakt von MOVEX Change Data Capture ist genau ein konsistentes Docker-Image</a:t>
            </a:r>
          </a:p>
          <a:p>
            <a:pPr marL="266700" indent="-177800"/>
            <a:r>
              <a:rPr lang="de-DE" dirty="0">
                <a:latin typeface="+mn-lt"/>
              </a:rPr>
              <a:t>Konfiguration erfolgt über ein File oder Environment-Variablen</a:t>
            </a:r>
          </a:p>
          <a:p>
            <a:pPr marL="266700" indent="-177800"/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erfolgt über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-Output des Docker-Containers, </a:t>
            </a:r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-Level kann über GUI bzw. API dynamisch geändert werden</a:t>
            </a:r>
          </a:p>
          <a:p>
            <a:pPr marL="266700" indent="-177800"/>
            <a:r>
              <a:rPr lang="de-DE" dirty="0">
                <a:latin typeface="+mn-lt"/>
              </a:rPr>
              <a:t>Betriebszustand kann über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-API abgefragt / extern </a:t>
            </a:r>
            <a:r>
              <a:rPr lang="de-DE" dirty="0" err="1">
                <a:latin typeface="+mn-lt"/>
              </a:rPr>
              <a:t>gemonitort</a:t>
            </a:r>
            <a:r>
              <a:rPr lang="de-DE" dirty="0">
                <a:latin typeface="+mn-lt"/>
              </a:rPr>
              <a:t> werden</a:t>
            </a:r>
          </a:p>
          <a:p>
            <a:pPr marL="266700" indent="-177800"/>
            <a:r>
              <a:rPr lang="de-DE" dirty="0">
                <a:latin typeface="+mn-lt"/>
              </a:rPr>
              <a:t>Betriebsstatistiken (Durchsätze, Fehlerraten etc.) werden gesammelt in Tabelle “</a:t>
            </a:r>
            <a:r>
              <a:rPr lang="de-DE" dirty="0" err="1">
                <a:latin typeface="+mn-lt"/>
              </a:rPr>
              <a:t>Statstistics</a:t>
            </a:r>
            <a:r>
              <a:rPr lang="de-DE" dirty="0">
                <a:latin typeface="+mn-lt"/>
              </a:rPr>
              <a:t>“ im Minutentakt, nach einiger Zeit verdichtet</a:t>
            </a:r>
          </a:p>
          <a:p>
            <a:pPr marL="266700" indent="-177800"/>
            <a:r>
              <a:rPr lang="de-DE" dirty="0">
                <a:latin typeface="+mn-lt"/>
              </a:rPr>
              <a:t>Temporäre Ausfälle  bzw. Nichterreichbarkeit von DB oder Kafka werden toleriert.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Nach Wiederverfügbarkeit der Ressourcen wird der Betrieb innerhalb der laufenden Container-Instanz ohne weitere externe Aktivität wieder aufgenommen.</a:t>
            </a:r>
          </a:p>
          <a:p>
            <a:pPr marL="266700" indent="-177800"/>
            <a:r>
              <a:rPr lang="de-DE" dirty="0">
                <a:latin typeface="+mn-lt"/>
              </a:rPr>
              <a:t>Einige Konfigurationsparameter können zur Laufzeit angepasst werden, z.B. Anzahl der Worker-Threads</a:t>
            </a:r>
          </a:p>
        </p:txBody>
      </p:sp>
    </p:spTree>
    <p:extLst>
      <p:ext uri="{BB962C8B-B14F-4D97-AF65-F5344CB8AC3E}">
        <p14:creationId xmlns:p14="http://schemas.microsoft.com/office/powerpoint/2010/main" val="2808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 / offene Punkte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Als weitere Schritte im Projekt sind vorgesehen: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4" y="2236600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API-Schnittstellen für Monitoring-Systeme z.B. Prometheus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5" y="161798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D2D42032-3A54-7F45-931F-82E637C72610}"/>
              </a:ext>
            </a:extLst>
          </p:cNvPr>
          <p:cNvSpPr txBox="1">
            <a:spLocks/>
          </p:cNvSpPr>
          <p:nvPr/>
        </p:nvSpPr>
        <p:spPr>
          <a:xfrm>
            <a:off x="222763" y="285804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Bereitstellen als Open Source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D5F59E6-BBCB-3441-BDD3-FC9E3EA38DDD}"/>
              </a:ext>
            </a:extLst>
          </p:cNvPr>
          <p:cNvSpPr txBox="1">
            <a:spLocks/>
          </p:cNvSpPr>
          <p:nvPr/>
        </p:nvSpPr>
        <p:spPr>
          <a:xfrm>
            <a:off x="222767" y="334116"/>
            <a:ext cx="8363416" cy="5089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sz="2800" b="1" dirty="0"/>
              <a:t>Verfügbarkeit des Tools als Open Source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B5972140-158E-8B4A-AEF3-B1651BAB5054}"/>
              </a:ext>
            </a:extLst>
          </p:cNvPr>
          <p:cNvSpPr txBox="1">
            <a:spLocks/>
          </p:cNvSpPr>
          <p:nvPr/>
        </p:nvSpPr>
        <p:spPr>
          <a:xfrm>
            <a:off x="222767" y="1370322"/>
            <a:ext cx="8623725" cy="2775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Innerhalb der Otto Group firmierte das Tool unter dem Namen „TriXX“</a:t>
            </a:r>
          </a:p>
          <a:p>
            <a:r>
              <a:rPr lang="de-DE" dirty="0"/>
              <a:t>Da dieser Name anderweitig markenrechtlich geschützt ist, wurde der Name für das externe Angebot als Open Source geändert in „MOVEX Change Data Capture“</a:t>
            </a:r>
          </a:p>
          <a:p>
            <a:r>
              <a:rPr lang="de-DE" dirty="0"/>
              <a:t>Die Bereitstellung als Open Source erfolgt zeitnah</a:t>
            </a:r>
          </a:p>
          <a:p>
            <a:r>
              <a:rPr lang="de-DE" dirty="0"/>
              <a:t>Wenn Sie nach der Veröffentlichung von MOVEX Change Data Capture informiert werden möchten, </a:t>
            </a:r>
            <a:br>
              <a:rPr lang="de-DE" dirty="0"/>
            </a:br>
            <a:r>
              <a:rPr lang="de-DE" dirty="0"/>
              <a:t>senden Sie bitte ein Mail an </a:t>
            </a:r>
            <a:r>
              <a:rPr lang="de-DE" dirty="0">
                <a:hlinkClick r:id="rId2"/>
              </a:rPr>
              <a:t>Peter.Ramm@ottogroup.com</a:t>
            </a:r>
            <a:r>
              <a:rPr lang="de-DE" dirty="0"/>
              <a:t>.</a:t>
            </a:r>
          </a:p>
          <a:p>
            <a:r>
              <a:rPr lang="de-DE" dirty="0"/>
              <a:t>Detaillierte Informationen zu MOVEX Change Data Capture finden Sie bereits jetzt hier:</a:t>
            </a:r>
            <a:br>
              <a:rPr lang="de-DE" dirty="0"/>
            </a:br>
            <a:r>
              <a:rPr lang="de-DE" dirty="0">
                <a:hlinkClick r:id="rId3"/>
              </a:rPr>
              <a:t>https://otto-group-solution-provider.gitlab.io/trixx/trixx.html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 </a:t>
            </a:r>
          </a:p>
          <a:p>
            <a:r>
              <a:rPr lang="de-DE" dirty="0">
                <a:hlinkClick r:id="rId2"/>
              </a:rPr>
              <a:t>https://otto-group-solution-provider.gitlab.io/trixx/trixx_demo.html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981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722082" cy="789575"/>
          </a:xfrm>
        </p:spPr>
        <p:txBody>
          <a:bodyPr/>
          <a:lstStyle/>
          <a:p>
            <a:pPr algn="ctr"/>
            <a:r>
              <a:rPr lang="de-DE" dirty="0"/>
              <a:t>Vielen Dank für Ihr Interesse</a:t>
            </a:r>
            <a:br>
              <a:rPr lang="de-DE" dirty="0"/>
            </a:br>
            <a:br>
              <a:rPr lang="de-DE" dirty="0"/>
            </a:br>
            <a:br>
              <a:rPr lang="de-DE" sz="2400" dirty="0"/>
            </a:br>
            <a:r>
              <a:rPr lang="de-DE" sz="2000" dirty="0"/>
              <a:t>							</a:t>
            </a:r>
            <a:br>
              <a:rPr lang="de-DE" sz="2000" dirty="0"/>
            </a:br>
            <a:r>
              <a:rPr lang="de-DE" sz="2000" dirty="0"/>
              <a:t>URLs zur Dokumentation des Produkts: 	 </a:t>
            </a:r>
            <a:br>
              <a:rPr lang="de-DE" sz="2000" dirty="0"/>
            </a:br>
            <a:r>
              <a:rPr lang="de-DE" sz="2000" dirty="0">
                <a:hlinkClick r:id="rId3"/>
              </a:rPr>
              <a:t>https://otto-group-solution-provider.gitlab.io/trixx/trixx.html</a:t>
            </a:r>
            <a:br>
              <a:rPr lang="de-DE" sz="2000" dirty="0"/>
            </a:br>
            <a:r>
              <a:rPr lang="de-DE" sz="2000" dirty="0">
                <a:hlinkClick r:id="rId4"/>
              </a:rPr>
              <a:t>https://otto-group-solution-provider.gitlab.io/trixx/trixx.pdf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5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 descr="Ein Bild, das Person, Mann, Wand, tragen enthält.&#10;&#10;Automatisch generierte Beschreibung">
            <a:extLst>
              <a:ext uri="{FF2B5EF4-FFF2-40B4-BE49-F238E27FC236}">
                <a16:creationId xmlns:a16="http://schemas.microsoft.com/office/drawing/2014/main" id="{C2F5D963-169B-A645-94D9-AB3EB125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1" t="5457" r="10991"/>
          <a:stretch/>
        </p:blipFill>
        <p:spPr>
          <a:xfrm>
            <a:off x="542714" y="1508866"/>
            <a:ext cx="1819140" cy="24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3064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Initiale Übertragung existierender Daten bei Inbetriebnahme des CDC-Tracking einer Table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einem konkreten Anwendungsfall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MOVEX Change Data Capture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5060" y="3363791"/>
            <a:ext cx="734528" cy="341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MOVEX</a:t>
            </a:r>
          </a:p>
          <a:p>
            <a:pPr algn="ctr"/>
            <a:r>
              <a:rPr lang="de-DE" sz="1200" dirty="0"/>
              <a:t>CDC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3414" y="3534469"/>
            <a:ext cx="131646" cy="1343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stCxn id="83" idx="3"/>
            <a:endCxn id="87" idx="2"/>
          </p:cNvCxnSpPr>
          <p:nvPr/>
        </p:nvCxnSpPr>
        <p:spPr>
          <a:xfrm flipV="1">
            <a:off x="7649588" y="3527087"/>
            <a:ext cx="167601" cy="7382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1" y="921110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5" y="1435925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in Quell-DB, keine Objekte oder Operationen außerhalb dieses Schemas, </a:t>
            </a:r>
            <a:br>
              <a:rPr lang="de-DE" dirty="0">
                <a:latin typeface="+mn-lt"/>
                <a:ea typeface="Calibri" charset="0"/>
                <a:cs typeface="Calibri" charset="0"/>
              </a:rPr>
            </a:br>
            <a:r>
              <a:rPr lang="de-DE" dirty="0">
                <a:latin typeface="+mn-lt"/>
                <a:ea typeface="Calibri" charset="0"/>
                <a:cs typeface="Calibri" charset="0"/>
              </a:rPr>
              <a:t>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4" y="2144977"/>
            <a:ext cx="8623725" cy="8854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Change Events  aus den Trigger in lokaler Tabelle der DB in separatem 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MOVEX CDC-Applikation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3" y="3136816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3" y="3989589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eigenen 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2" y="4551494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21704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6"/>
            <a:ext cx="8623725" cy="2021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Evtl. Synchronisation von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Deployments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notwendig </a:t>
            </a:r>
            <a:br>
              <a:rPr lang="de-DE" dirty="0">
                <a:latin typeface="+mn-lt"/>
                <a:ea typeface="Calibri" charset="0"/>
                <a:cs typeface="Calibri" charset="0"/>
              </a:rPr>
            </a:br>
            <a:r>
              <a:rPr lang="de-DE" dirty="0">
                <a:latin typeface="+mn-lt"/>
                <a:ea typeface="Calibri" charset="0"/>
                <a:cs typeface="Calibri" charset="0"/>
              </a:rPr>
              <a:t>z.B. Drop einer überwachten Spalte führt zu invalidem Trigger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15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B7B886-E611-FE41-AFE0-B1197260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7" y="-31173"/>
            <a:ext cx="6042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2347</Words>
  <Application>Microsoft Macintosh PowerPoint</Application>
  <PresentationFormat>Bildschirmpräsentation (16:9)</PresentationFormat>
  <Paragraphs>332</Paragraphs>
  <Slides>26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PowerPoint-Präsentation</vt:lpstr>
      <vt:lpstr>Otto Group Solution Provider (OSP) GmbH</vt:lpstr>
      <vt:lpstr>zur Person</vt:lpstr>
      <vt:lpstr>Aufgabenstellung</vt:lpstr>
      <vt:lpstr>Motivation aus einem konkreten Anwendungsfall</vt:lpstr>
      <vt:lpstr>Lösungsansatz</vt:lpstr>
      <vt:lpstr>Abgrenzung zu etablierten CDC-Lösungen</vt:lpstr>
      <vt:lpstr>Pro und Contra des Lösungsansatzes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Implementierung: Fehlertoleranz</vt:lpstr>
      <vt:lpstr>Implementierung: Performance der DB-Aktionen</vt:lpstr>
      <vt:lpstr>Leistungsparameter / Limitierungen</vt:lpstr>
      <vt:lpstr>Betrieb der Applikation</vt:lpstr>
      <vt:lpstr>Aktuelle Entwicklungen / offene Punkte</vt:lpstr>
      <vt:lpstr>PowerPoint-Präsentation</vt:lpstr>
      <vt:lpstr>Demo</vt:lpstr>
      <vt:lpstr>Vielen Dank für Ihr Interesse           URLs zur Dokumentation des Produkts:    https://otto-group-solution-provider.gitlab.io/trixx/trixx.html https://otto-group-solution-provider.gitlab.io/trixx/trixx.pdf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Peter Ramm</cp:lastModifiedBy>
  <cp:revision>708</cp:revision>
  <cp:lastPrinted>2019-08-29T15:14:27Z</cp:lastPrinted>
  <dcterms:created xsi:type="dcterms:W3CDTF">2015-09-15T07:12:16Z</dcterms:created>
  <dcterms:modified xsi:type="dcterms:W3CDTF">2021-12-02T17:30:08Z</dcterms:modified>
  <cp:category/>
</cp:coreProperties>
</file>