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4" r:id="rId3"/>
    <p:sldId id="322" r:id="rId4"/>
    <p:sldId id="306" r:id="rId5"/>
    <p:sldId id="328" r:id="rId6"/>
    <p:sldId id="335" r:id="rId7"/>
    <p:sldId id="324" r:id="rId8"/>
    <p:sldId id="325" r:id="rId9"/>
    <p:sldId id="326" r:id="rId10"/>
    <p:sldId id="330" r:id="rId11"/>
    <p:sldId id="333" r:id="rId12"/>
    <p:sldId id="331" r:id="rId13"/>
    <p:sldId id="332" r:id="rId14"/>
    <p:sldId id="327" r:id="rId15"/>
    <p:sldId id="329" r:id="rId16"/>
    <p:sldId id="334" r:id="rId17"/>
    <p:sldId id="323" r:id="rId1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2FC3F-DA7D-6747-A983-D374DB3B8463}" v="2012" dt="2019-12-12T15:07:59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0" autoAdjust="0"/>
    <p:restoredTop sz="77032" autoAdjust="0"/>
  </p:normalViewPr>
  <p:slideViewPr>
    <p:cSldViewPr snapToGrid="0" snapToObjects="1">
      <p:cViewPr varScale="1">
        <p:scale>
          <a:sx n="152" d="100"/>
          <a:sy n="152" d="100"/>
        </p:scale>
        <p:origin x="1520" y="184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01.09.20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01.09.20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si3T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osp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September 2020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Technische Implementierung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1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Minimaler Impact auf die originalen datenändernde Transaktionen :</a:t>
            </a:r>
          </a:p>
          <a:p>
            <a:pPr marL="266700" indent="-177800"/>
            <a:r>
              <a:rPr lang="de-DE" dirty="0"/>
              <a:t>Persistierung der Change-Events per Trigger in Tabelle ohne Indizes</a:t>
            </a:r>
          </a:p>
          <a:p>
            <a:pPr marL="266700" indent="-177800"/>
            <a:r>
              <a:rPr lang="de-DE" dirty="0"/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Robuster Betrieb ohne stetigen manuellen Operating-Bedarf:</a:t>
            </a:r>
          </a:p>
          <a:p>
            <a:pPr marL="266700" indent="-177800"/>
            <a:r>
              <a:rPr lang="de-DE" dirty="0"/>
              <a:t>Vollständige Selbstinitialisierung des Systems in DB-Schema beim Start des Containers</a:t>
            </a:r>
          </a:p>
          <a:p>
            <a:pPr marL="266700" indent="-177800"/>
            <a:r>
              <a:rPr lang="de-DE" dirty="0"/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/>
              <a:t>Integriertes Housekeeping aller entstehenden Artefakte in DB und Filesystem</a:t>
            </a:r>
          </a:p>
          <a:p>
            <a:pPr marL="266700" indent="-177800"/>
            <a:r>
              <a:rPr lang="de-DE" dirty="0"/>
              <a:t>Integrierte Funktionen für </a:t>
            </a:r>
            <a:r>
              <a:rPr lang="de-DE" dirty="0" err="1"/>
              <a:t>Healthcheck</a:t>
            </a:r>
            <a:r>
              <a:rPr lang="de-DE" dirty="0"/>
              <a:t> und Monitoring</a:t>
            </a:r>
          </a:p>
          <a:p>
            <a:pPr marL="266700" indent="-177800"/>
            <a:r>
              <a:rPr lang="de-DE" dirty="0"/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1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Minimaler Impact auf die originalen datenändernde Transaktionen :</a:t>
            </a:r>
          </a:p>
          <a:p>
            <a:pPr marL="266700" indent="-177800"/>
            <a:r>
              <a:rPr lang="de-DE" dirty="0"/>
              <a:t>Persistierung der Change-Events per Trigger in Tabelle ohne Indizes</a:t>
            </a:r>
          </a:p>
          <a:p>
            <a:pPr marL="266700" indent="-177800"/>
            <a:r>
              <a:rPr lang="de-DE" dirty="0"/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Robuster Betrieb ohne stetigen manuellen Operating-Bedarf:</a:t>
            </a:r>
          </a:p>
          <a:p>
            <a:pPr marL="266700" indent="-177800"/>
            <a:r>
              <a:rPr lang="de-DE" dirty="0"/>
              <a:t>Vollständige Selbstinitialisierung des Systems in DB-Schema beim Start des Containers</a:t>
            </a:r>
          </a:p>
          <a:p>
            <a:pPr marL="266700" indent="-177800"/>
            <a:r>
              <a:rPr lang="de-DE" dirty="0"/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/>
              <a:t>Integriertes Housekeeping aller entstehenden Artefakte in DB und Filesystem</a:t>
            </a:r>
          </a:p>
          <a:p>
            <a:pPr marL="266700" indent="-177800"/>
            <a:r>
              <a:rPr lang="de-DE" dirty="0"/>
              <a:t>Integrierte Funktionen für </a:t>
            </a:r>
            <a:r>
              <a:rPr lang="de-DE" dirty="0" err="1"/>
              <a:t>Healthcheck</a:t>
            </a:r>
            <a:r>
              <a:rPr lang="de-DE" dirty="0"/>
              <a:t> und Monitoring</a:t>
            </a:r>
          </a:p>
          <a:p>
            <a:pPr marL="266700" indent="-177800"/>
            <a:r>
              <a:rPr lang="de-DE" dirty="0"/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Konfiguration der Betriebs-Instanz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1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Minimaler Impact auf die originalen datenändernde Transaktionen :</a:t>
            </a:r>
          </a:p>
          <a:p>
            <a:pPr marL="266700" indent="-177800"/>
            <a:r>
              <a:rPr lang="de-DE" dirty="0"/>
              <a:t>Persistierung der Change-Events per Trigger in Tabelle ohne Indizes</a:t>
            </a:r>
          </a:p>
          <a:p>
            <a:pPr marL="266700" indent="-177800"/>
            <a:r>
              <a:rPr lang="de-DE" dirty="0"/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Robuster Betrieb ohne stetigen manuellen Operating-Bedarf:</a:t>
            </a:r>
          </a:p>
          <a:p>
            <a:pPr marL="266700" indent="-177800"/>
            <a:r>
              <a:rPr lang="de-DE" dirty="0"/>
              <a:t>Vollständige Selbstinitialisierung des Systems in DB-Schema beim Start des Containers</a:t>
            </a:r>
          </a:p>
          <a:p>
            <a:pPr marL="266700" indent="-177800"/>
            <a:r>
              <a:rPr lang="de-DE" dirty="0"/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/>
              <a:t>Integriertes Housekeeping aller entstehenden Artefakte in DB und Filesystem</a:t>
            </a:r>
          </a:p>
          <a:p>
            <a:pPr marL="266700" indent="-177800"/>
            <a:r>
              <a:rPr lang="de-DE" dirty="0"/>
              <a:t>Integrierte Funktionen für </a:t>
            </a:r>
            <a:r>
              <a:rPr lang="de-DE" dirty="0" err="1"/>
              <a:t>Healthcheck</a:t>
            </a:r>
            <a:r>
              <a:rPr lang="de-DE" dirty="0"/>
              <a:t> und Monitoring</a:t>
            </a:r>
          </a:p>
          <a:p>
            <a:pPr marL="266700" indent="-177800"/>
            <a:r>
              <a:rPr lang="de-DE" dirty="0"/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32701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Betriebssicherheit / evtl.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1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Minimaler Impact auf die originalen datenändernde Transaktionen :</a:t>
            </a:r>
          </a:p>
          <a:p>
            <a:pPr marL="266700" indent="-177800"/>
            <a:r>
              <a:rPr lang="de-DE" dirty="0"/>
              <a:t>Persistierung der Change-Events per Trigger in Tabelle ohne Indizes</a:t>
            </a:r>
          </a:p>
          <a:p>
            <a:pPr marL="266700" indent="-177800"/>
            <a:r>
              <a:rPr lang="de-DE" dirty="0"/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Robuster Betrieb ohne stetigen manuellen Operating-Bedarf:</a:t>
            </a:r>
          </a:p>
          <a:p>
            <a:pPr marL="266700" indent="-177800"/>
            <a:r>
              <a:rPr lang="de-DE" dirty="0"/>
              <a:t>Vollständige Selbstinitialisierung des Systems in DB-Schema beim Start des Containers</a:t>
            </a:r>
          </a:p>
          <a:p>
            <a:pPr marL="266700" indent="-177800"/>
            <a:r>
              <a:rPr lang="de-DE" dirty="0"/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/>
              <a:t>Integriertes Housekeeping aller entstehenden Artefakte in DB und Filesystem</a:t>
            </a:r>
          </a:p>
          <a:p>
            <a:pPr marL="266700" indent="-177800"/>
            <a:r>
              <a:rPr lang="de-DE" dirty="0"/>
              <a:t>Integrierte Funktionen für </a:t>
            </a:r>
            <a:r>
              <a:rPr lang="de-DE" dirty="0" err="1"/>
              <a:t>Healthcheck</a:t>
            </a:r>
            <a:r>
              <a:rPr lang="de-DE" dirty="0"/>
              <a:t> und Monitoring</a:t>
            </a:r>
          </a:p>
          <a:p>
            <a:pPr marL="266700" indent="-177800"/>
            <a:r>
              <a:rPr lang="de-DE" dirty="0"/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2950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1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Minimaler Impact auf die originalen datenändernde Transaktionen :</a:t>
            </a:r>
          </a:p>
          <a:p>
            <a:pPr marL="266700" indent="-177800"/>
            <a:r>
              <a:rPr lang="de-DE" dirty="0"/>
              <a:t>Persistierung der Change-Events per Trigger in Tabelle ohne Indizes</a:t>
            </a:r>
          </a:p>
          <a:p>
            <a:pPr marL="266700" indent="-177800"/>
            <a:r>
              <a:rPr lang="de-DE" dirty="0"/>
              <a:t>Nutzung von Intervall-Partitionierung für kalkulierbaren I/O-Aufwand (Oracle) </a:t>
            </a: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Nachteile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1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Minimaler Impact auf die originalen datenändernde Transaktionen :</a:t>
            </a:r>
          </a:p>
          <a:p>
            <a:pPr marL="266700" indent="-177800"/>
            <a:r>
              <a:rPr lang="de-DE" dirty="0"/>
              <a:t>Persistierung der Change-Events per Trigger in Tabelle ohne Indizes</a:t>
            </a:r>
          </a:p>
          <a:p>
            <a:pPr marL="266700" indent="-177800"/>
            <a:r>
              <a:rPr lang="de-DE" dirty="0"/>
              <a:t>Nutzung von Intervall-Partitionierung für kalkulierbaren I/O-Aufwand (Oracle) </a:t>
            </a: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1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Minimaler Impact auf die originalen datenändernde Transaktionen :</a:t>
            </a:r>
          </a:p>
          <a:p>
            <a:pPr marL="266700" indent="-177800"/>
            <a:r>
              <a:rPr lang="de-DE" dirty="0"/>
              <a:t>Persistierung der Change-Events per Trigger in Tabelle ohne Indizes</a:t>
            </a:r>
          </a:p>
          <a:p>
            <a:pPr marL="266700" indent="-177800"/>
            <a:r>
              <a:rPr lang="de-DE" dirty="0"/>
              <a:t>Nutzung von Intervall-Partitionierung für kalkulierbaren I/O-Aufwand (Oracle) </a:t>
            </a:r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3118" y="1872484"/>
            <a:ext cx="8370590" cy="789575"/>
          </a:xfrm>
        </p:spPr>
        <p:txBody>
          <a:bodyPr/>
          <a:lstStyle/>
          <a:p>
            <a:r>
              <a:rPr lang="de-DE" dirty="0"/>
              <a:t>Vielen Dank für Ihr Interesse</a:t>
            </a:r>
            <a:br>
              <a:rPr lang="de-DE" dirty="0"/>
            </a:br>
            <a:br>
              <a:rPr lang="de-DE" dirty="0"/>
            </a:br>
            <a:r>
              <a:rPr lang="de-DE" sz="2400" dirty="0"/>
              <a:t>Vortrag zum Download </a:t>
            </a:r>
            <a:r>
              <a:rPr lang="de-DE" sz="2400" dirty="0">
                <a:hlinkClick r:id="rId3"/>
              </a:rPr>
              <a:t>http://bit.ly/2si3TrY</a:t>
            </a:r>
            <a:r>
              <a:rPr lang="de-DE" sz="2400" dirty="0"/>
              <a:t> (</a:t>
            </a:r>
            <a:r>
              <a:rPr lang="de-DE" sz="2400" dirty="0" err="1"/>
              <a:t>ToDo</a:t>
            </a:r>
            <a:r>
              <a:rPr lang="de-DE" sz="2400" dirty="0"/>
              <a:t>: </a:t>
            </a:r>
            <a:r>
              <a:rPr lang="de-DE" sz="2400" dirty="0" err="1"/>
              <a:t>Slideshare</a:t>
            </a:r>
            <a:r>
              <a:rPr lang="de-DE" sz="2400" dirty="0"/>
              <a:t>)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4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</a:t>
            </a:r>
            <a:r>
              <a:rPr lang="de-DE" sz="1400" dirty="0" err="1">
                <a:solidFill>
                  <a:srgbClr val="5F6A70"/>
                </a:solidFill>
              </a:rPr>
              <a:t>Burgkunstadt</a:t>
            </a:r>
            <a:r>
              <a:rPr lang="de-DE" sz="1400" dirty="0">
                <a:solidFill>
                  <a:srgbClr val="5F6A70"/>
                </a:solidFill>
              </a:rPr>
              <a:t>, Bangkok, Taipeh</a:t>
            </a:r>
            <a:r>
              <a:rPr lang="de-DE" sz="1400">
                <a:solidFill>
                  <a:srgbClr val="5F6A70"/>
                </a:solidFill>
              </a:rPr>
              <a:t>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220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4" y="1508865"/>
            <a:ext cx="1957598" cy="2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2292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HTML-GUIs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F0702C1-530A-D042-9B7A-6217CEAF738D}"/>
              </a:ext>
            </a:extLst>
          </p:cNvPr>
          <p:cNvSpPr txBox="1">
            <a:spLocks/>
          </p:cNvSpPr>
          <p:nvPr/>
        </p:nvSpPr>
        <p:spPr>
          <a:xfrm>
            <a:off x="260137" y="4300459"/>
            <a:ext cx="8623725" cy="496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Kapseln aller relevanten Applikations-Artefakte in einem Docker-Image</a:t>
            </a:r>
          </a:p>
          <a:p>
            <a:pPr marL="374650" indent="-285750"/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1096292"/>
            <a:ext cx="8623725" cy="3467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damit kein Struktur-Impact auf die ‚abzuschöpfende‘ Applikation</a:t>
            </a: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TriXX-Schema, damit keine Abhängigkeit der Event-auslösenden Transaktionen von externen Ressourcen wie TriXX-Applikation oder Kafka</a:t>
            </a: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</a:t>
            </a:r>
            <a:r>
              <a:rPr lang="de-DE">
                <a:latin typeface="+mn-lt"/>
              </a:rPr>
              <a:t>zeitnaher Übertragung </a:t>
            </a:r>
            <a:endParaRPr lang="de-DE" dirty="0">
              <a:latin typeface="+mn-lt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  <a:p>
            <a:pPr marL="374650" indent="-285750"/>
            <a:r>
              <a:rPr lang="de-DE" dirty="0">
                <a:latin typeface="+mn-lt"/>
              </a:rPr>
              <a:t>Bereitstellung relevanter Funktionen als http-API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40F648-9D21-5942-AC88-9AD2CE33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00" y="0"/>
            <a:ext cx="52009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/ Ausgangssituation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1009144"/>
            <a:ext cx="8623725" cy="408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Wenn ein Index keine der vier vorgenannten Rollen erfüllt, kann er eigentlich auch entfernt werden!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/>
              <a:t>Oracle: alle Editionen mit Optimierung auf EE/</a:t>
            </a:r>
            <a:r>
              <a:rPr lang="de-DE" dirty="0" err="1"/>
              <a:t>Partitioning</a:t>
            </a:r>
            <a:endParaRPr lang="de-DE" dirty="0"/>
          </a:p>
          <a:p>
            <a:pPr marL="266700" indent="-177800"/>
            <a:r>
              <a:rPr lang="de-DE" dirty="0" err="1"/>
              <a:t>SQLite</a:t>
            </a:r>
            <a:r>
              <a:rPr lang="de-DE" dirty="0"/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/>
              <a:t>PostgreSQL</a:t>
            </a:r>
            <a:r>
              <a:rPr lang="de-DE" dirty="0"/>
              <a:t>: Favorisierte freie Alternative zu Oracle-Abhängigkeit</a:t>
            </a:r>
          </a:p>
          <a:p>
            <a:pPr marL="266700" indent="-177800"/>
            <a:r>
              <a:rPr lang="de-DE" dirty="0"/>
              <a:t>MS SQL-Server: Für avisierte Nutzung im BI-Umfeld</a:t>
            </a:r>
          </a:p>
          <a:p>
            <a:pPr marL="266700" indent="-177800"/>
            <a:r>
              <a:rPr lang="de-DE" dirty="0"/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/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/>
              <a:t>Persistierung der Change-Events per Trigger in Tabelle ohne Indizes</a:t>
            </a:r>
          </a:p>
          <a:p>
            <a:pPr marL="266700" indent="-177800"/>
            <a:r>
              <a:rPr lang="de-DE" dirty="0"/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Robuster Betrieb ohne stetigen manuellen Operating-Bedarf:</a:t>
            </a:r>
          </a:p>
          <a:p>
            <a:pPr marL="266700" indent="-177800"/>
            <a:r>
              <a:rPr lang="de-DE" dirty="0"/>
              <a:t>Vollständige Selbstinitialisierung des Systems in DB-Schema beim Start des Containers</a:t>
            </a:r>
          </a:p>
          <a:p>
            <a:pPr marL="266700" indent="-177800"/>
            <a:r>
              <a:rPr lang="de-DE" dirty="0"/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/>
              <a:t>Integriertes Housekeeping aller entstehenden Artefakte in DB und Filesystem</a:t>
            </a:r>
          </a:p>
          <a:p>
            <a:pPr marL="266700" indent="-177800"/>
            <a:r>
              <a:rPr lang="de-DE" dirty="0"/>
              <a:t>Integrierte Funktionen für </a:t>
            </a:r>
            <a:r>
              <a:rPr lang="de-DE" dirty="0" err="1"/>
              <a:t>Healthcheck</a:t>
            </a:r>
            <a:r>
              <a:rPr lang="de-DE" dirty="0"/>
              <a:t> und Monitoring</a:t>
            </a:r>
          </a:p>
          <a:p>
            <a:pPr marL="266700" indent="-177800"/>
            <a:r>
              <a:rPr lang="de-DE" dirty="0"/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1228</Words>
  <Application>Microsoft Macintosh PowerPoint</Application>
  <PresentationFormat>Bildschirmpräsentation (16:9)</PresentationFormat>
  <Paragraphs>191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Lösungsansatz</vt:lpstr>
      <vt:lpstr>TriXX  Modul- Struktur</vt:lpstr>
      <vt:lpstr>Motivation / Ausgangssituation</vt:lpstr>
      <vt:lpstr>Unterstützte Datenbank-Systeme</vt:lpstr>
      <vt:lpstr>Ziele / Herausforderungen bei der Umsetzung</vt:lpstr>
      <vt:lpstr>Technische Implementierung</vt:lpstr>
      <vt:lpstr>Leistungsparameter / Limitierungen</vt:lpstr>
      <vt:lpstr>Konfiguration der Betriebs-Instanz</vt:lpstr>
      <vt:lpstr>Betriebssicherheit / evtl. Redundanz</vt:lpstr>
      <vt:lpstr>Abgrenzung zu etablierten CDC-Lösungen</vt:lpstr>
      <vt:lpstr>Nachteile des Lösungsansatzes</vt:lpstr>
      <vt:lpstr>Demo</vt:lpstr>
      <vt:lpstr>Vielen Dank für Ihr Interesse  Vortrag zum Download http://bit.ly/2si3TrY (ToDo: Slideshare)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605</cp:revision>
  <cp:lastPrinted>2019-08-29T15:14:27Z</cp:lastPrinted>
  <dcterms:created xsi:type="dcterms:W3CDTF">2015-09-15T07:12:16Z</dcterms:created>
  <dcterms:modified xsi:type="dcterms:W3CDTF">2020-09-01T08:41:18Z</dcterms:modified>
  <cp:category/>
</cp:coreProperties>
</file>