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4" r:id="rId3"/>
    <p:sldId id="322" r:id="rId4"/>
    <p:sldId id="306" r:id="rId5"/>
    <p:sldId id="324" r:id="rId6"/>
    <p:sldId id="328" r:id="rId7"/>
    <p:sldId id="335" r:id="rId8"/>
    <p:sldId id="342" r:id="rId9"/>
    <p:sldId id="325" r:id="rId10"/>
    <p:sldId id="326" r:id="rId11"/>
    <p:sldId id="330" r:id="rId12"/>
    <p:sldId id="337" r:id="rId13"/>
    <p:sldId id="336" r:id="rId14"/>
    <p:sldId id="340" r:id="rId15"/>
    <p:sldId id="339" r:id="rId16"/>
    <p:sldId id="341" r:id="rId17"/>
    <p:sldId id="333" r:id="rId18"/>
    <p:sldId id="338" r:id="rId19"/>
    <p:sldId id="327" r:id="rId20"/>
    <p:sldId id="329" r:id="rId21"/>
    <p:sldId id="334" r:id="rId22"/>
    <p:sldId id="323" r:id="rId2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2FC3F-DA7D-6747-A983-D374DB3B8463}" v="2012" dt="2019-12-12T15:07:59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6" autoAdjust="0"/>
    <p:restoredTop sz="77032" autoAdjust="0"/>
  </p:normalViewPr>
  <p:slideViewPr>
    <p:cSldViewPr snapToGrid="0" snapToObjects="1">
      <p:cViewPr varScale="1">
        <p:scale>
          <a:sx n="152" d="100"/>
          <a:sy n="152" d="100"/>
        </p:scale>
        <p:origin x="1520" y="184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02.09.20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02.09.20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1Qq87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lC7A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www.osp.de" TargetMode="External"/><Relationship Id="rId4" Type="http://schemas.openxmlformats.org/officeDocument/2006/relationships/hyperlink" Target="https://bit.ly/3jF1XP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 dirty="0"/>
              <a:t>September 2020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64478"/>
            <a:ext cx="8623725" cy="3414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Limitierung auf max. 1000 im Session-Memory gepufferter JSON-Records, die als Bulk-Operation in Puffer-Tabelle EVENT_LOGS geschrieben werden </a:t>
            </a: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4094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r>
              <a:rPr lang="de-DE" sz="12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200" dirty="0">
                <a:latin typeface="Courier" pitchFamily="2" charset="0"/>
              </a:rPr>
              <a:t>… /* Deklariere Memory-Collection </a:t>
            </a:r>
            <a:r>
              <a:rPr lang="de-DE" sz="1200" dirty="0" err="1">
                <a:latin typeface="Courier" pitchFamily="2" charset="0"/>
              </a:rPr>
              <a:t>payload_tab</a:t>
            </a:r>
            <a:r>
              <a:rPr lang="de-DE" sz="1200" dirty="0">
                <a:latin typeface="Courier" pitchFamily="2" charset="0"/>
              </a:rPr>
              <a:t> */</a:t>
            </a:r>
            <a:br>
              <a:rPr lang="de-DE" sz="1200" dirty="0">
                <a:latin typeface="Courier" pitchFamily="2" charset="0"/>
              </a:rPr>
            </a:b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PROCEDURE </a:t>
            </a:r>
            <a:r>
              <a:rPr lang="de-DE" sz="1200" dirty="0" err="1">
                <a:latin typeface="Courier" pitchFamily="2" charset="0"/>
              </a:rPr>
              <a:t>Flush</a:t>
            </a:r>
            <a:r>
              <a:rPr lang="de-DE" sz="1200" dirty="0">
                <a:latin typeface="Courier" pitchFamily="2" charset="0"/>
              </a:rPr>
              <a:t> IS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BEGIN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  … /* Schreibe Memory-Collection </a:t>
            </a:r>
            <a:r>
              <a:rPr lang="de-DE" sz="1200" dirty="0" err="1">
                <a:latin typeface="Courier" pitchFamily="2" charset="0"/>
              </a:rPr>
              <a:t>payload_tab</a:t>
            </a:r>
            <a:r>
              <a:rPr lang="de-DE" sz="1200" dirty="0">
                <a:latin typeface="Courier" pitchFamily="2" charset="0"/>
              </a:rPr>
              <a:t> in </a:t>
            </a:r>
            <a:r>
              <a:rPr lang="de-DE" sz="1200" dirty="0" err="1">
                <a:latin typeface="Courier" pitchFamily="2" charset="0"/>
              </a:rPr>
              <a:t>Event_Log-table</a:t>
            </a:r>
            <a:r>
              <a:rPr lang="de-DE" sz="1200" dirty="0">
                <a:latin typeface="Courier" pitchFamily="2" charset="0"/>
              </a:rPr>
              <a:t> */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END </a:t>
            </a:r>
            <a:r>
              <a:rPr lang="de-DE" sz="1200" dirty="0" err="1">
                <a:latin typeface="Courier" pitchFamily="2" charset="0"/>
              </a:rPr>
              <a:t>Flush</a:t>
            </a:r>
            <a:r>
              <a:rPr lang="de-DE" sz="1200" dirty="0">
                <a:latin typeface="Courier" pitchFamily="2" charset="0"/>
              </a:rPr>
              <a:t>;</a:t>
            </a:r>
            <a:br>
              <a:rPr lang="de-DE" sz="1200" dirty="0">
                <a:latin typeface="Courier" pitchFamily="2" charset="0"/>
              </a:rPr>
            </a:b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BEFORE STATEMENT IS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BEGIN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  </a:t>
            </a:r>
            <a:r>
              <a:rPr lang="de-DE" sz="1200" dirty="0" err="1">
                <a:latin typeface="Courier" pitchFamily="2" charset="0"/>
              </a:rPr>
              <a:t>payload_tab.DELETE</a:t>
            </a:r>
            <a:r>
              <a:rPr lang="de-DE" sz="1200" dirty="0">
                <a:latin typeface="Courier" pitchFamily="2" charset="0"/>
              </a:rPr>
              <a:t>; /* </a:t>
            </a:r>
            <a:r>
              <a:rPr lang="de-DE" sz="1200" dirty="0" err="1">
                <a:latin typeface="Courier" pitchFamily="2" charset="0"/>
              </a:rPr>
              <a:t>remove</a:t>
            </a:r>
            <a:r>
              <a:rPr lang="de-DE" sz="1200" dirty="0">
                <a:latin typeface="Courier" pitchFamily="2" charset="0"/>
              </a:rPr>
              <a:t> </a:t>
            </a:r>
            <a:r>
              <a:rPr lang="de-DE" sz="1200" dirty="0" err="1">
                <a:latin typeface="Courier" pitchFamily="2" charset="0"/>
              </a:rPr>
              <a:t>possible</a:t>
            </a:r>
            <a:r>
              <a:rPr lang="de-DE" sz="1200" dirty="0">
                <a:latin typeface="Courier" pitchFamily="2" charset="0"/>
              </a:rPr>
              <a:t> </a:t>
            </a:r>
            <a:r>
              <a:rPr lang="de-DE" sz="1200" dirty="0" err="1">
                <a:latin typeface="Courier" pitchFamily="2" charset="0"/>
              </a:rPr>
              <a:t>fragments</a:t>
            </a:r>
            <a:r>
              <a:rPr lang="de-DE" sz="1200" dirty="0">
                <a:latin typeface="Courier" pitchFamily="2" charset="0"/>
              </a:rPr>
              <a:t> </a:t>
            </a:r>
            <a:r>
              <a:rPr lang="de-DE" sz="1200" dirty="0" err="1">
                <a:latin typeface="Courier" pitchFamily="2" charset="0"/>
              </a:rPr>
              <a:t>of</a:t>
            </a:r>
            <a:r>
              <a:rPr lang="de-DE" sz="1200" dirty="0">
                <a:latin typeface="Courier" pitchFamily="2" charset="0"/>
              </a:rPr>
              <a:t> </a:t>
            </a:r>
            <a:r>
              <a:rPr lang="de-DE" sz="1200" dirty="0" err="1">
                <a:latin typeface="Courier" pitchFamily="2" charset="0"/>
              </a:rPr>
              <a:t>previous</a:t>
            </a:r>
            <a:r>
              <a:rPr lang="de-DE" sz="1200" dirty="0">
                <a:latin typeface="Courier" pitchFamily="2" charset="0"/>
              </a:rPr>
              <a:t> </a:t>
            </a:r>
            <a:r>
              <a:rPr lang="de-DE" sz="1200" dirty="0" err="1">
                <a:latin typeface="Courier" pitchFamily="2" charset="0"/>
              </a:rPr>
              <a:t>transactions</a:t>
            </a:r>
            <a:r>
              <a:rPr lang="de-DE" sz="1200" dirty="0">
                <a:latin typeface="Courier" pitchFamily="2" charset="0"/>
              </a:rPr>
              <a:t> */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END BEFORE STATEMENT;</a:t>
            </a:r>
            <a:br>
              <a:rPr lang="de-DE" sz="1200" dirty="0">
                <a:latin typeface="Courier" pitchFamily="2" charset="0"/>
              </a:rPr>
            </a:b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AFTER EACH ROW IS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BEGIN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  … /* Schreibe JSON-</a:t>
            </a:r>
            <a:r>
              <a:rPr lang="de-DE" sz="1200" dirty="0" err="1">
                <a:latin typeface="Courier" pitchFamily="2" charset="0"/>
              </a:rPr>
              <a:t>Record</a:t>
            </a:r>
            <a:r>
              <a:rPr lang="de-DE" sz="1200" dirty="0">
                <a:latin typeface="Courier" pitchFamily="2" charset="0"/>
              </a:rPr>
              <a:t> in Memory-Collection, </a:t>
            </a:r>
            <a:r>
              <a:rPr lang="de-DE" sz="1200" dirty="0" err="1">
                <a:latin typeface="Courier" pitchFamily="2" charset="0"/>
              </a:rPr>
              <a:t>Flush</a:t>
            </a:r>
            <a:r>
              <a:rPr lang="de-DE" sz="1200" dirty="0">
                <a:latin typeface="Courier" pitchFamily="2" charset="0"/>
              </a:rPr>
              <a:t> wenn &gt; 1000 Records */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END AFTER EACH ROW;</a:t>
            </a:r>
            <a:br>
              <a:rPr lang="de-DE" sz="1200" dirty="0">
                <a:latin typeface="Courier" pitchFamily="2" charset="0"/>
              </a:rPr>
            </a:b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AFTER STATEMENT IS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BEGIN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  </a:t>
            </a:r>
            <a:r>
              <a:rPr lang="de-DE" sz="1200" dirty="0" err="1">
                <a:latin typeface="Courier" pitchFamily="2" charset="0"/>
              </a:rPr>
              <a:t>Flush</a:t>
            </a:r>
            <a:r>
              <a:rPr lang="de-DE" sz="1200" dirty="0">
                <a:latin typeface="Courier" pitchFamily="2" charset="0"/>
              </a:rPr>
              <a:t>; /* </a:t>
            </a:r>
            <a:r>
              <a:rPr lang="de-DE" sz="1200" dirty="0" err="1">
                <a:latin typeface="Courier" pitchFamily="2" charset="0"/>
              </a:rPr>
              <a:t>Flush</a:t>
            </a:r>
            <a:r>
              <a:rPr lang="de-DE" sz="1200" dirty="0">
                <a:latin typeface="Courier" pitchFamily="2" charset="0"/>
              </a:rPr>
              <a:t> Collection in Table */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END AFTER STATEMENT;</a:t>
            </a:r>
            <a:br>
              <a:rPr lang="de-DE" sz="1200" dirty="0">
                <a:latin typeface="Courier" pitchFamily="2" charset="0"/>
              </a:rPr>
            </a:b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7" y="1574013"/>
            <a:ext cx="8623725" cy="1995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7" y="952497"/>
            <a:ext cx="8623725" cy="1941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  <a:p>
            <a:pPr marL="266700" indent="-177800"/>
            <a:r>
              <a:rPr lang="de-DE" dirty="0">
                <a:latin typeface="+mn-lt"/>
              </a:rPr>
              <a:t>TriXX unterstützt optionale Keys: Kein Key, Primary Key oder fester Wert</a:t>
            </a: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03658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238148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238148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238148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24517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271557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749101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498534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750304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495218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749101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495218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874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874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3209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erzielbaren Durchsätze hängen in der Realität stark ab von:</a:t>
            </a:r>
          </a:p>
          <a:p>
            <a:pPr marL="536575" lvl="1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536575" lvl="1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536575" lvl="1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Anzahl Worker-Threads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1225900"/>
            <a:ext cx="8623725" cy="314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Trotz bereits produktiver Nutzbarkeit ist Entwicklungsziel noch nicht vollständig erreicht:</a:t>
            </a:r>
          </a:p>
          <a:p>
            <a:pPr marL="266700" indent="-177800"/>
            <a:r>
              <a:rPr lang="de-DE" dirty="0">
                <a:latin typeface="+mn-lt"/>
              </a:rPr>
              <a:t>Höhere Fehlertoleranz durch Isolieren und Aussteuern einzelner für Kafka nicht verarbeitbarer Events</a:t>
            </a:r>
          </a:p>
          <a:p>
            <a:pPr marL="266700" indent="-177800"/>
            <a:r>
              <a:rPr lang="de-DE" dirty="0">
                <a:latin typeface="+mn-lt"/>
              </a:rPr>
              <a:t>Optionale Initialisierung von neu observierten Tabellen</a:t>
            </a:r>
          </a:p>
          <a:p>
            <a:pPr marL="536575" lvl="1" indent="-177800"/>
            <a:r>
              <a:rPr lang="de-DE" dirty="0">
                <a:latin typeface="+mn-lt"/>
              </a:rPr>
              <a:t>Generierung von Insert-Events im Kafka für die bereits existierenden Records der Tabelle</a:t>
            </a:r>
          </a:p>
          <a:p>
            <a:pPr marL="266700" indent="-177800"/>
            <a:r>
              <a:rPr lang="de-DE" dirty="0">
                <a:latin typeface="+mn-lt"/>
              </a:rPr>
              <a:t>Erweiterung des GUI-Funktionsumfangs</a:t>
            </a:r>
          </a:p>
          <a:p>
            <a:pPr marL="536575" lvl="1" indent="-177800"/>
            <a:r>
              <a:rPr lang="de-DE" dirty="0">
                <a:latin typeface="+mn-lt"/>
              </a:rPr>
              <a:t>Steuerungs- und Monitoring-Funktionen über GUI auslösbar</a:t>
            </a:r>
          </a:p>
          <a:p>
            <a:pPr marL="536575" lvl="1" indent="-177800"/>
            <a:r>
              <a:rPr lang="de-DE" dirty="0">
                <a:latin typeface="+mn-lt"/>
              </a:rPr>
              <a:t>Verbesserte in Nutzbarkeit und Informationsgehalt </a:t>
            </a: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3809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Wenn nur ein kleiner Anteil der Change Events eines großen Transaction Processing Systems benötigt wird, entsteht ein unverhältnismäßiger Aufwand und Komplexität im Umgang mit den Transaktionslogs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</a:t>
            </a:r>
            <a:r>
              <a:rPr lang="de-DE" sz="1400" dirty="0" err="1">
                <a:solidFill>
                  <a:srgbClr val="5F6A70"/>
                </a:solidFill>
              </a:rPr>
              <a:t>Burgkunstadt</a:t>
            </a:r>
            <a:r>
              <a:rPr lang="de-DE" sz="1400" dirty="0">
                <a:solidFill>
                  <a:srgbClr val="5F6A70"/>
                </a:solidFill>
              </a:rPr>
              <a:t>, Bangkok, Taipeh</a:t>
            </a:r>
            <a:r>
              <a:rPr lang="de-DE" sz="1400">
                <a:solidFill>
                  <a:srgbClr val="5F6A70"/>
                </a:solidFill>
              </a:rPr>
              <a:t>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220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Fahrplan mit einzelnen </a:t>
            </a:r>
            <a:r>
              <a:rPr lang="de-DE" dirty="0" err="1"/>
              <a:t>Steps</a:t>
            </a:r>
            <a:r>
              <a:rPr lang="de-DE" dirty="0"/>
              <a:t> der Demo:	</a:t>
            </a:r>
            <a:r>
              <a:rPr lang="de-DE" dirty="0">
                <a:hlinkClick r:id="rId2"/>
              </a:rPr>
              <a:t>https://bit.ly/31Qq87v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370590" cy="789575"/>
          </a:xfrm>
        </p:spPr>
        <p:txBody>
          <a:bodyPr/>
          <a:lstStyle/>
          <a:p>
            <a:pPr algn="ctr"/>
            <a:r>
              <a:rPr lang="de-DE" dirty="0"/>
              <a:t>Vielen Dank für Euer Interesse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2400" dirty="0"/>
              <a:t>Vortrag zum Download 	</a:t>
            </a:r>
            <a:r>
              <a:rPr lang="de-DE" sz="2400" dirty="0">
                <a:hlinkClick r:id="rId3"/>
              </a:rPr>
              <a:t>https://bit.ly/2DlC7AE</a:t>
            </a:r>
            <a:br>
              <a:rPr lang="de-DE" sz="2400" dirty="0"/>
            </a:br>
            <a:r>
              <a:rPr lang="de-DE" sz="2400" dirty="0"/>
              <a:t>							</a:t>
            </a:r>
            <a:br>
              <a:rPr lang="de-DE" sz="2400" dirty="0"/>
            </a:br>
            <a:r>
              <a:rPr lang="de-DE" sz="2400" dirty="0"/>
              <a:t>TriXX-Dokumentation: 	 	</a:t>
            </a:r>
            <a:r>
              <a:rPr lang="de-DE" sz="2400" dirty="0">
                <a:hlinkClick r:id="rId4"/>
              </a:rPr>
              <a:t>https://bit.ly/3jF1XPD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5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4" y="1508865"/>
            <a:ext cx="1957598" cy="26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2568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HTML-GUIs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F0702C1-530A-D042-9B7A-6217CEAF738D}"/>
              </a:ext>
            </a:extLst>
          </p:cNvPr>
          <p:cNvSpPr txBox="1">
            <a:spLocks/>
          </p:cNvSpPr>
          <p:nvPr/>
        </p:nvSpPr>
        <p:spPr>
          <a:xfrm>
            <a:off x="260137" y="4559079"/>
            <a:ext cx="8623725" cy="496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Kapseln aller relevanten Applikations-Artefakte in einem Docker-Image</a:t>
            </a:r>
          </a:p>
          <a:p>
            <a:pPr marL="374650" indent="-285750"/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erstem Anwendungsfall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1096292"/>
            <a:ext cx="8623725" cy="3467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damit kein Struktur-Impact auf die ‚abzuschöpfende‘ Applikation</a:t>
            </a: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TriXX-Schema, damit keine Abhängigkeit der Event-auslösenden Transaktionen von externen Ressourcen wie TriXX-Applikation oder Kafka</a:t>
            </a: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  <a:p>
            <a:pPr marL="374650" indent="-285750"/>
            <a:r>
              <a:rPr lang="de-DE" dirty="0">
                <a:latin typeface="+mn-lt"/>
              </a:rPr>
              <a:t>Bereitstellung relevanter Funktionen als http-API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6F1BC3-D1BA-8442-A9D5-7829228E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2" y="0"/>
            <a:ext cx="4177122" cy="5143500"/>
          </a:xfrm>
          <a:prstGeom prst="rect">
            <a:avLst/>
          </a:prstGeom>
        </p:spPr>
      </p:pic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4687796" y="1209121"/>
            <a:ext cx="4158692" cy="301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2041</Words>
  <Application>Microsoft Macintosh PowerPoint</Application>
  <PresentationFormat>Bildschirmpräsentation (16:9)</PresentationFormat>
  <Paragraphs>278</Paragraphs>
  <Slides>22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Motivation aus erstem Anwendungsfall EKR</vt:lpstr>
      <vt:lpstr>Lösungsansatz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Leistungsparameter / Limitierungen</vt:lpstr>
      <vt:lpstr>Aktuelle Entwicklungen</vt:lpstr>
      <vt:lpstr>Abgrenzung zu etablierten CDC-Lösungen</vt:lpstr>
      <vt:lpstr>Pro und Contra des Lösungsansatzes</vt:lpstr>
      <vt:lpstr>Demo</vt:lpstr>
      <vt:lpstr>Vielen Dank für Euer Interesse   Vortrag zum Download  https://bit.ly/2DlC7AE         TriXX-Dokumentation:    https://bit.ly/3jF1XPD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Ramm, Peter</cp:lastModifiedBy>
  <cp:revision>643</cp:revision>
  <cp:lastPrinted>2019-08-29T15:14:27Z</cp:lastPrinted>
  <dcterms:created xsi:type="dcterms:W3CDTF">2015-09-15T07:12:16Z</dcterms:created>
  <dcterms:modified xsi:type="dcterms:W3CDTF">2020-09-02T15:06:07Z</dcterms:modified>
  <cp:category/>
</cp:coreProperties>
</file>