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4" r:id="rId3"/>
    <p:sldId id="322" r:id="rId4"/>
    <p:sldId id="306" r:id="rId5"/>
    <p:sldId id="324" r:id="rId6"/>
    <p:sldId id="328" r:id="rId7"/>
    <p:sldId id="335" r:id="rId8"/>
    <p:sldId id="342" r:id="rId9"/>
    <p:sldId id="325" r:id="rId10"/>
    <p:sldId id="326" r:id="rId11"/>
    <p:sldId id="330" r:id="rId12"/>
    <p:sldId id="337" r:id="rId13"/>
    <p:sldId id="336" r:id="rId14"/>
    <p:sldId id="340" r:id="rId15"/>
    <p:sldId id="339" r:id="rId16"/>
    <p:sldId id="341" r:id="rId17"/>
    <p:sldId id="343" r:id="rId18"/>
    <p:sldId id="333" r:id="rId19"/>
    <p:sldId id="338" r:id="rId20"/>
    <p:sldId id="327" r:id="rId21"/>
    <p:sldId id="329" r:id="rId22"/>
    <p:sldId id="334" r:id="rId23"/>
    <p:sldId id="323" r:id="rId24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3" autoAdjust="0"/>
    <p:restoredTop sz="77027" autoAdjust="0"/>
  </p:normalViewPr>
  <p:slideViewPr>
    <p:cSldViewPr snapToGrid="0" snapToObjects="1">
      <p:cViewPr varScale="1">
        <p:scale>
          <a:sx n="160" d="100"/>
          <a:sy n="160" d="100"/>
        </p:scale>
        <p:origin x="1184" y="168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m, Peter" userId="220c72dd-e707-4736-afb1-2cf586b687d7" providerId="ADAL" clId="{25641BC6-6A54-3B45-A004-C7A85E3A2EDD}"/>
    <pc:docChg chg="modSld">
      <pc:chgData name="Ramm, Peter" userId="220c72dd-e707-4736-afb1-2cf586b687d7" providerId="ADAL" clId="{25641BC6-6A54-3B45-A004-C7A85E3A2EDD}" dt="2020-11-03T15:11:56.396" v="16" actId="20577"/>
      <pc:docMkLst>
        <pc:docMk/>
      </pc:docMkLst>
      <pc:sldChg chg="modSp mod">
        <pc:chgData name="Ramm, Peter" userId="220c72dd-e707-4736-afb1-2cf586b687d7" providerId="ADAL" clId="{25641BC6-6A54-3B45-A004-C7A85E3A2EDD}" dt="2020-11-03T15:11:56.396" v="16" actId="20577"/>
        <pc:sldMkLst>
          <pc:docMk/>
          <pc:sldMk cId="117861432" sldId="256"/>
        </pc:sldMkLst>
        <pc:spChg chg="mod">
          <ac:chgData name="Ramm, Peter" userId="220c72dd-e707-4736-afb1-2cf586b687d7" providerId="ADAL" clId="{25641BC6-6A54-3B45-A004-C7A85E3A2EDD}" dt="2020-11-03T15:11:56.396" v="16" actId="20577"/>
          <ac:spMkLst>
            <pc:docMk/>
            <pc:sldMk cId="117861432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04.11.20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04.11.20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Abstract:</a:t>
            </a:r>
          </a:p>
          <a:p>
            <a:r>
              <a:rPr lang="de-DE" sz="1800" dirty="0"/>
              <a:t>TriXX fängt Data Change Events (Insert/Update/Delete) in relationalen Datenbanken und transferiert diese zeitnah an einen Kafka Event Hub.</a:t>
            </a:r>
          </a:p>
          <a:p>
            <a:r>
              <a:rPr lang="de-DE" sz="1800" dirty="0"/>
              <a:t>Für das Fangen der Change Events werden Datenbank-Trigger genutzt.</a:t>
            </a:r>
          </a:p>
          <a:p>
            <a:r>
              <a:rPr lang="de-DE" sz="1800" dirty="0"/>
              <a:t>Über ein HTML-GUI werden die zu observierenden Tabellen und Spalten definiert sowie die Generierung der DB-Trigger ausgelöst.</a:t>
            </a:r>
          </a:p>
          <a:p>
            <a:r>
              <a:rPr lang="de-DE" sz="1800" dirty="0"/>
              <a:t>Die Funktionen von TriXX sind alternativ zum GUI auch über API ansprechbar.</a:t>
            </a:r>
          </a:p>
          <a:p>
            <a:endParaRPr lang="de-DE" sz="1800" dirty="0"/>
          </a:p>
          <a:p>
            <a:r>
              <a:rPr lang="de-DE" sz="1800" dirty="0"/>
              <a:t>Die synchrone Erfassung und Speicherung der Change Events erfolgt initial lokal in der DB ohne weitere externe Abhängigkeiten.</a:t>
            </a:r>
          </a:p>
          <a:p>
            <a:r>
              <a:rPr lang="de-DE" sz="1800" dirty="0"/>
              <a:t>Die Übertragung der Events an Kafka erfolgt dann asynchron (isoliert von der Trigger-Verarbeitung).</a:t>
            </a:r>
          </a:p>
          <a:p>
            <a:endParaRPr lang="de-DE" sz="1800" dirty="0"/>
          </a:p>
          <a:p>
            <a:r>
              <a:rPr lang="de-DE" sz="1800" dirty="0"/>
              <a:t>TriXX erlaubt ein systemweit identisches und redundanzfreies Verarbeiten der Change-Events von Datenbank-Tabellen.</a:t>
            </a:r>
          </a:p>
          <a:p>
            <a:r>
              <a:rPr lang="de-DE" sz="1800" dirty="0"/>
              <a:t>Ein per TriXX versorgter Kafka-Cluster ist dann verantwortlich für Speicherung und Zustellung der Events an beliebige Konsumenten (</a:t>
            </a:r>
            <a:r>
              <a:rPr lang="de-DE" sz="1800" dirty="0" err="1"/>
              <a:t>Publish</a:t>
            </a:r>
            <a:r>
              <a:rPr lang="de-DE" sz="1800" dirty="0"/>
              <a:t> &amp; </a:t>
            </a:r>
            <a:r>
              <a:rPr lang="de-DE" sz="1800" dirty="0" err="1"/>
              <a:t>Subscribe</a:t>
            </a:r>
            <a:r>
              <a:rPr lang="de-DE" sz="1800" dirty="0"/>
              <a:t>).</a:t>
            </a:r>
          </a:p>
          <a:p>
            <a:endParaRPr lang="de-DE" sz="1800" dirty="0"/>
          </a:p>
          <a:p>
            <a:r>
              <a:rPr lang="de-DE" sz="1800" dirty="0"/>
              <a:t>Der Fokus von TriXX liegt auf ressourcenschonender und dabei trotzdem stabiler und performanter Verarbeitung bei niedriger Komplexität im Betrieb und minimalem Operation-Aufwand.</a:t>
            </a:r>
          </a:p>
          <a:p>
            <a:r>
              <a:rPr lang="de-DE" sz="1800" dirty="0"/>
              <a:t>Insbesondere ist Vergleich zu etablierten Produkten für Change Data Capture wie Oracle Golden Gate, Quest </a:t>
            </a:r>
            <a:r>
              <a:rPr lang="de-DE" sz="1800" dirty="0" err="1"/>
              <a:t>Shareplex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Red</a:t>
            </a:r>
            <a:r>
              <a:rPr lang="de-DE" sz="1800" dirty="0"/>
              <a:t> Hat </a:t>
            </a:r>
            <a:r>
              <a:rPr lang="de-DE" sz="1800" dirty="0" err="1"/>
              <a:t>Debezium</a:t>
            </a:r>
            <a:r>
              <a:rPr lang="de-DE" sz="1800" dirty="0"/>
              <a:t> nicht notwendig die Vorhaltedauer der Online-Transaktionslogs der DB drastisch zu vergrößern.</a:t>
            </a:r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9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1Qq87v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jF1XP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osp.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8DF75A37-C050-FE4C-BD46-6BDF7D93000E}"/>
              </a:ext>
            </a:extLst>
          </p:cNvPr>
          <p:cNvSpPr/>
          <p:nvPr/>
        </p:nvSpPr>
        <p:spPr>
          <a:xfrm>
            <a:off x="3896631" y="3213535"/>
            <a:ext cx="1534580" cy="4524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3936" y="477789"/>
            <a:ext cx="8363416" cy="1760625"/>
          </a:xfrm>
        </p:spPr>
        <p:txBody>
          <a:bodyPr/>
          <a:lstStyle/>
          <a:p>
            <a:pPr algn="ctr"/>
            <a:r>
              <a:rPr lang="de-DE" b="1" dirty="0"/>
              <a:t>TriXX</a:t>
            </a:r>
            <a:br>
              <a:rPr lang="de-DE" b="1" dirty="0"/>
            </a:br>
            <a:br>
              <a:rPr lang="de-DE" b="1" dirty="0"/>
            </a:br>
            <a:r>
              <a:rPr lang="de-DE" sz="2400" b="1" dirty="0"/>
              <a:t>Leichtgewichtiges Tool für Change Data Capture </a:t>
            </a:r>
            <a:br>
              <a:rPr lang="de-DE" sz="2400" b="1" dirty="0"/>
            </a:br>
            <a:r>
              <a:rPr lang="de-DE" sz="2400" b="1" dirty="0"/>
              <a:t>in relationalen Datenbanken</a:t>
            </a:r>
            <a:endParaRPr lang="de-DE" sz="24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5747618" y="4641060"/>
            <a:ext cx="3006090" cy="316271"/>
          </a:xfrm>
        </p:spPr>
        <p:txBody>
          <a:bodyPr/>
          <a:lstStyle/>
          <a:p>
            <a:r>
              <a:rPr lang="de-DE"/>
              <a:t>November </a:t>
            </a:r>
            <a:r>
              <a:rPr lang="de-DE" dirty="0"/>
              <a:t>2020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idx="13"/>
          </p:nvPr>
        </p:nvSpPr>
        <p:spPr>
          <a:xfrm>
            <a:off x="243936" y="4641059"/>
            <a:ext cx="3006090" cy="316271"/>
          </a:xfrm>
        </p:spPr>
        <p:txBody>
          <a:bodyPr/>
          <a:lstStyle/>
          <a:p>
            <a:pPr algn="l"/>
            <a:r>
              <a:rPr lang="de-DE" dirty="0"/>
              <a:t>Peter Ramm, OSP Dresden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841" y="2650240"/>
            <a:ext cx="1429728" cy="15789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53C02D-9FD6-E141-BC3D-BC428C51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11" y="2621533"/>
            <a:ext cx="1011153" cy="1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5" y="922037"/>
            <a:ext cx="8623725" cy="4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81C94FCB-C308-7445-BF3E-DC57138EA21B}"/>
              </a:ext>
            </a:extLst>
          </p:cNvPr>
          <p:cNvSpPr txBox="1">
            <a:spLocks/>
          </p:cNvSpPr>
          <p:nvPr/>
        </p:nvSpPr>
        <p:spPr>
          <a:xfrm>
            <a:off x="260135" y="1425667"/>
            <a:ext cx="8623725" cy="1015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</a:t>
            </a:r>
          </a:p>
          <a:p>
            <a:pPr marL="536575" lvl="1" indent="-177800"/>
            <a:r>
              <a:rPr lang="de-DE" dirty="0">
                <a:latin typeface="+mn-lt"/>
              </a:rPr>
              <a:t>Limitierung auf max. 1000 im Session-Memory gepufferter JSON-Records</a:t>
            </a:r>
          </a:p>
          <a:p>
            <a:pPr marL="536575" lvl="1" indent="-177800"/>
            <a:r>
              <a:rPr lang="de-DE" dirty="0">
                <a:latin typeface="+mn-lt"/>
              </a:rPr>
              <a:t>Bulk-Operation für Insert in Puffer-Tabelle EVENT_LOGS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BD62EB45-FC1E-AE4A-98AC-BEB0FED44738}"/>
              </a:ext>
            </a:extLst>
          </p:cNvPr>
          <p:cNvSpPr txBox="1">
            <a:spLocks/>
          </p:cNvSpPr>
          <p:nvPr/>
        </p:nvSpPr>
        <p:spPr>
          <a:xfrm>
            <a:off x="260135" y="2516309"/>
            <a:ext cx="8623725" cy="1352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E9D8ECDE-09D8-9943-B467-33B891641AA4}"/>
              </a:ext>
            </a:extLst>
          </p:cNvPr>
          <p:cNvSpPr txBox="1">
            <a:spLocks/>
          </p:cNvSpPr>
          <p:nvPr/>
        </p:nvSpPr>
        <p:spPr>
          <a:xfrm>
            <a:off x="260136" y="3947331"/>
            <a:ext cx="8623725" cy="108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394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endParaRPr lang="de-DE" sz="200" dirty="0">
              <a:latin typeface="Courier" pitchFamily="2" charset="0"/>
            </a:endParaRP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… /* Deklariere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PROCEDURE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Event_Log-table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BEFORE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payload_tab.DELETE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remove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possible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fragments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previous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transactions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BEFORE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EACH ROW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JSON-</a:t>
            </a:r>
            <a:r>
              <a:rPr lang="de-DE" sz="1100" dirty="0" err="1">
                <a:latin typeface="Courier" pitchFamily="2" charset="0"/>
              </a:rPr>
              <a:t>Record</a:t>
            </a:r>
            <a:r>
              <a:rPr lang="de-DE" sz="1100" dirty="0">
                <a:latin typeface="Courier" pitchFamily="2" charset="0"/>
              </a:rPr>
              <a:t> in Memory-Collection,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wenn &gt; 1000 Records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EACH ROW;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Collection in Table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3" y="1185505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E5BCC52A-AACD-4C40-B8A4-E40563AC7A6B}"/>
              </a:ext>
            </a:extLst>
          </p:cNvPr>
          <p:cNvSpPr txBox="1">
            <a:spLocks/>
          </p:cNvSpPr>
          <p:nvPr/>
        </p:nvSpPr>
        <p:spPr>
          <a:xfrm>
            <a:off x="222762" y="1981081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0BDF1B9-8B03-B14A-8BAB-19EC9A63D9A9}"/>
              </a:ext>
            </a:extLst>
          </p:cNvPr>
          <p:cNvSpPr txBox="1">
            <a:spLocks/>
          </p:cNvSpPr>
          <p:nvPr/>
        </p:nvSpPr>
        <p:spPr>
          <a:xfrm>
            <a:off x="222761" y="2776657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DCA6868-F5B0-6D49-BA75-6B502A327E70}"/>
              </a:ext>
            </a:extLst>
          </p:cNvPr>
          <p:cNvSpPr txBox="1">
            <a:spLocks/>
          </p:cNvSpPr>
          <p:nvPr/>
        </p:nvSpPr>
        <p:spPr>
          <a:xfrm>
            <a:off x="222760" y="3875408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1" y="907364"/>
            <a:ext cx="8623725" cy="591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70770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9162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33866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56564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81741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A41F4A31-9164-CC48-AD6B-E44348951DD9}"/>
              </a:ext>
            </a:extLst>
          </p:cNvPr>
          <p:cNvSpPr txBox="1">
            <a:spLocks/>
          </p:cNvSpPr>
          <p:nvPr/>
        </p:nvSpPr>
        <p:spPr>
          <a:xfrm>
            <a:off x="260131" y="1534997"/>
            <a:ext cx="8623725" cy="43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B72B23D8-2E7B-6C41-9EFC-E90F6C1D4D96}"/>
              </a:ext>
            </a:extLst>
          </p:cNvPr>
          <p:cNvSpPr txBox="1">
            <a:spLocks/>
          </p:cNvSpPr>
          <p:nvPr/>
        </p:nvSpPr>
        <p:spPr>
          <a:xfrm>
            <a:off x="260129" y="2010012"/>
            <a:ext cx="8623725" cy="35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unterstützt optionale Keys: Kein Key, Primary Key der Quell-Tabelle oder fester Wert</a:t>
            </a:r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D2035474-F5CA-FC43-8E28-3155DF61A523}"/>
              </a:ext>
            </a:extLst>
          </p:cNvPr>
          <p:cNvSpPr txBox="1">
            <a:spLocks/>
          </p:cNvSpPr>
          <p:nvPr/>
        </p:nvSpPr>
        <p:spPr>
          <a:xfrm>
            <a:off x="260130" y="2402321"/>
            <a:ext cx="8623725" cy="5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überträgt nur Events mit gleichem Key-Wert in geordneter Folge, alle anderen zeitnah aber ohne Garantie der Reihenfolge (Zielkonflikt mit paralleler Verarbeitung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22768" y="934792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B5C1D72-353C-9142-8A91-D9691989C0C8}"/>
              </a:ext>
            </a:extLst>
          </p:cNvPr>
          <p:cNvSpPr txBox="1">
            <a:spLocks/>
          </p:cNvSpPr>
          <p:nvPr/>
        </p:nvSpPr>
        <p:spPr>
          <a:xfrm>
            <a:off x="222768" y="1635325"/>
            <a:ext cx="8623725" cy="93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C427B199-C8E0-0D40-A634-6BC7A0EF1C02}"/>
              </a:ext>
            </a:extLst>
          </p:cNvPr>
          <p:cNvSpPr txBox="1">
            <a:spLocks/>
          </p:cNvSpPr>
          <p:nvPr/>
        </p:nvSpPr>
        <p:spPr>
          <a:xfrm>
            <a:off x="222767" y="2663501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10A295A-E413-E042-B703-DCB04EEEE527}"/>
              </a:ext>
            </a:extLst>
          </p:cNvPr>
          <p:cNvSpPr txBox="1">
            <a:spLocks/>
          </p:cNvSpPr>
          <p:nvPr/>
        </p:nvSpPr>
        <p:spPr>
          <a:xfrm>
            <a:off x="222767" y="3364034"/>
            <a:ext cx="8623725" cy="1551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617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TriXX-Instanzen parallel aktiv zu betreiben.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1671153"/>
            <a:ext cx="8623725" cy="617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2AA16CB5-F136-1F4A-A202-F0D7A5887D71}"/>
              </a:ext>
            </a:extLst>
          </p:cNvPr>
          <p:cNvSpPr txBox="1">
            <a:spLocks/>
          </p:cNvSpPr>
          <p:nvPr/>
        </p:nvSpPr>
        <p:spPr>
          <a:xfrm>
            <a:off x="260136" y="2429214"/>
            <a:ext cx="8623725" cy="2429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TriXX-Instanzen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TriXX-Applikation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TriXX-Instanz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TriXX-Ausführung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Fehlertoleranz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2343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Im Falle von Übertragungsfehlern / Ablehnung von Events durch Kafka greift ein </a:t>
            </a:r>
            <a:r>
              <a:rPr lang="de-DE" dirty="0" err="1">
                <a:latin typeface="+mn-lt"/>
              </a:rPr>
              <a:t>Divide&amp;Conquer-Verfahren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Die Anzahl der per Bulk-Operation übertragenen Events wird so lange reduziert bis nur noch ein einzelner Event verarbeitet wird. Das sichert u.a. schon einen mehrmaligen unmittelbaren </a:t>
            </a:r>
            <a:r>
              <a:rPr lang="de-DE" dirty="0" err="1">
                <a:latin typeface="+mn-lt"/>
              </a:rPr>
              <a:t>Retry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Wenn ein vereinzelter Event immer noch fehlerhaft bleibt, wird er markiert und zeitverzögert erneut versucht zu verarbeiten. Nach x Fehlversuchen wird dieser Event in Fehlerliste ausgesteuert.</a:t>
            </a:r>
          </a:p>
          <a:p>
            <a:pPr marL="266700" indent="-177800"/>
            <a:r>
              <a:rPr lang="de-DE" dirty="0">
                <a:latin typeface="+mn-lt"/>
              </a:rPr>
              <a:t>Aus Fehlerliste können Events manuell zur Nachverarbeitung aktiviert werden, anderenfalls werden sie nach einer Haltedauer endgültig gelöscht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3469627"/>
            <a:ext cx="8623725" cy="1533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Gründe für die Nichtübertragung von Events können z.B. sein:</a:t>
            </a:r>
          </a:p>
          <a:p>
            <a:pPr marL="536575" lvl="1" indent="-177800"/>
            <a:r>
              <a:rPr lang="de-DE" dirty="0">
                <a:latin typeface="+mn-lt"/>
              </a:rPr>
              <a:t>Nichtexistierendes Kafka-Topic</a:t>
            </a:r>
          </a:p>
          <a:p>
            <a:pPr marL="536575" lvl="1" indent="-177800"/>
            <a:r>
              <a:rPr lang="de-DE" dirty="0">
                <a:latin typeface="+mn-lt"/>
              </a:rPr>
              <a:t>Überschreitung der zulässigen Event-Größe</a:t>
            </a:r>
          </a:p>
          <a:p>
            <a:pPr marL="536575" lvl="1" indent="-177800"/>
            <a:r>
              <a:rPr lang="de-DE" dirty="0">
                <a:latin typeface="+mn-lt"/>
              </a:rPr>
              <a:t>Konfiguration ohne Key obwohl auf Kafka-Seite Log-</a:t>
            </a:r>
            <a:r>
              <a:rPr lang="de-DE" dirty="0" err="1">
                <a:latin typeface="+mn-lt"/>
              </a:rPr>
              <a:t>Compaction</a:t>
            </a:r>
            <a:r>
              <a:rPr lang="de-DE" dirty="0">
                <a:latin typeface="+mn-lt"/>
              </a:rPr>
              <a:t> konfiguriert wurde</a:t>
            </a:r>
          </a:p>
        </p:txBody>
      </p:sp>
    </p:spTree>
    <p:extLst>
      <p:ext uri="{BB962C8B-B14F-4D97-AF65-F5344CB8AC3E}">
        <p14:creationId xmlns:p14="http://schemas.microsoft.com/office/powerpoint/2010/main" val="39148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2285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erzielbaren Durchsätze hängen in der Realität stark ab von: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266700" indent="-177800"/>
            <a:r>
              <a:rPr lang="de-DE" dirty="0">
                <a:latin typeface="+mn-lt"/>
              </a:rPr>
              <a:t>Netzwerk-Latenz und Durchsatz / Distanz zwischen DB, TriXX-Instanz und Kafka-Cluster</a:t>
            </a:r>
          </a:p>
          <a:p>
            <a:pPr marL="266700" indent="-177800"/>
            <a:r>
              <a:rPr lang="de-DE" dirty="0">
                <a:latin typeface="+mn-lt"/>
              </a:rPr>
              <a:t>Anzahl Worker-Threads</a:t>
            </a:r>
          </a:p>
          <a:p>
            <a:pPr marL="266700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1D854BED-8010-9A4D-8883-06D618A9F87A}"/>
              </a:ext>
            </a:extLst>
          </p:cNvPr>
          <p:cNvSpPr txBox="1">
            <a:spLocks/>
          </p:cNvSpPr>
          <p:nvPr/>
        </p:nvSpPr>
        <p:spPr>
          <a:xfrm>
            <a:off x="260137" y="3750500"/>
            <a:ext cx="8623725" cy="749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Beispiel-Durchsatz für räumliche Nähe von DB, TriXX und Kafka mit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7" y="999368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Trotz bereits produktiver Nutzbarkeit ist Entwicklungsziel noch nicht vollständig erreicht: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8126AD9-6945-1148-9A65-464B849B23E1}"/>
              </a:ext>
            </a:extLst>
          </p:cNvPr>
          <p:cNvSpPr txBox="1">
            <a:spLocks/>
          </p:cNvSpPr>
          <p:nvPr/>
        </p:nvSpPr>
        <p:spPr>
          <a:xfrm>
            <a:off x="222765" y="1716883"/>
            <a:ext cx="8623725" cy="727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Optionale Initialisierung von neu observierten Tabellen</a:t>
            </a:r>
          </a:p>
          <a:p>
            <a:pPr marL="536575" lvl="1" indent="-177800"/>
            <a:r>
              <a:rPr lang="de-DE" dirty="0">
                <a:latin typeface="+mn-lt"/>
              </a:rPr>
              <a:t>Generierung von Insert-Events im Kafka für die bereits existierenden Records der Tabelle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6E96A69-1049-5047-9063-90AC0AC8A64C}"/>
              </a:ext>
            </a:extLst>
          </p:cNvPr>
          <p:cNvSpPr txBox="1">
            <a:spLocks/>
          </p:cNvSpPr>
          <p:nvPr/>
        </p:nvSpPr>
        <p:spPr>
          <a:xfrm>
            <a:off x="222765" y="2571750"/>
            <a:ext cx="8623725" cy="1059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Erweiterung des GUI-Funktionsumfangs</a:t>
            </a:r>
          </a:p>
          <a:p>
            <a:pPr marL="536575" lvl="1" indent="-177800"/>
            <a:r>
              <a:rPr lang="de-DE" dirty="0">
                <a:latin typeface="+mn-lt"/>
              </a:rPr>
              <a:t>Steuerungs- und Monitoring-Funktionen über GUI auslösbar</a:t>
            </a:r>
          </a:p>
          <a:p>
            <a:pPr marL="536575" lvl="1" indent="-177800"/>
            <a:r>
              <a:rPr lang="de-DE" dirty="0">
                <a:latin typeface="+mn-lt"/>
              </a:rPr>
              <a:t>Verbesserung in Nutzbarkeit und Informationsgehalt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7E3FFF1-23B8-C749-976E-D7C628F7E352}"/>
              </a:ext>
            </a:extLst>
          </p:cNvPr>
          <p:cNvSpPr txBox="1">
            <a:spLocks/>
          </p:cNvSpPr>
          <p:nvPr/>
        </p:nvSpPr>
        <p:spPr>
          <a:xfrm>
            <a:off x="222764" y="3758519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D51DA2B-97F7-EC4D-8077-078AD2A9B965}"/>
              </a:ext>
            </a:extLst>
          </p:cNvPr>
          <p:cNvSpPr txBox="1">
            <a:spLocks/>
          </p:cNvSpPr>
          <p:nvPr/>
        </p:nvSpPr>
        <p:spPr>
          <a:xfrm>
            <a:off x="222766" y="4450200"/>
            <a:ext cx="8623725" cy="4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Etablieren eines fairen Preismodells / Bereitstellen als Open Source?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</a:t>
            </a:r>
            <a:r>
              <a:rPr lang="de-DE" sz="1400" dirty="0" err="1">
                <a:solidFill>
                  <a:srgbClr val="5F6A70"/>
                </a:solidFill>
              </a:rPr>
              <a:t>Burgkunstadt</a:t>
            </a:r>
            <a:r>
              <a:rPr lang="de-DE" sz="1400" dirty="0">
                <a:solidFill>
                  <a:srgbClr val="5F6A70"/>
                </a:solidFill>
              </a:rPr>
              <a:t>, Bangkok, Taipeh</a:t>
            </a:r>
            <a:r>
              <a:rPr lang="de-DE" sz="1400">
                <a:solidFill>
                  <a:srgbClr val="5F6A70"/>
                </a:solidFill>
              </a:rPr>
              <a:t>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220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07680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9671B04B-82D1-DC40-8FA3-34417CF13278}"/>
              </a:ext>
            </a:extLst>
          </p:cNvPr>
          <p:cNvSpPr txBox="1">
            <a:spLocks/>
          </p:cNvSpPr>
          <p:nvPr/>
        </p:nvSpPr>
        <p:spPr>
          <a:xfrm>
            <a:off x="260136" y="1569084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3CB05B99-241A-124E-A6CB-70962CCB3346}"/>
              </a:ext>
            </a:extLst>
          </p:cNvPr>
          <p:cNvSpPr txBox="1">
            <a:spLocks/>
          </p:cNvSpPr>
          <p:nvPr/>
        </p:nvSpPr>
        <p:spPr>
          <a:xfrm>
            <a:off x="260135" y="2234112"/>
            <a:ext cx="8623725" cy="41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6127F30-ABAF-194F-B5B7-1159BC8DEBC7}"/>
              </a:ext>
            </a:extLst>
          </p:cNvPr>
          <p:cNvSpPr txBox="1">
            <a:spLocks/>
          </p:cNvSpPr>
          <p:nvPr/>
        </p:nvSpPr>
        <p:spPr>
          <a:xfrm>
            <a:off x="260137" y="4486686"/>
            <a:ext cx="8623725" cy="606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56C76CBC-F747-824E-81E3-867290E8C4AE}"/>
              </a:ext>
            </a:extLst>
          </p:cNvPr>
          <p:cNvSpPr txBox="1">
            <a:spLocks/>
          </p:cNvSpPr>
          <p:nvPr/>
        </p:nvSpPr>
        <p:spPr>
          <a:xfrm>
            <a:off x="260134" y="2706089"/>
            <a:ext cx="8623725" cy="606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0890E1-00B1-524F-AC16-6D80CDE44E22}"/>
              </a:ext>
            </a:extLst>
          </p:cNvPr>
          <p:cNvSpPr txBox="1">
            <a:spLocks/>
          </p:cNvSpPr>
          <p:nvPr/>
        </p:nvSpPr>
        <p:spPr>
          <a:xfrm>
            <a:off x="260133" y="3369024"/>
            <a:ext cx="8623725" cy="40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7526831C-FB4C-E940-8F61-52D6F927FD06}"/>
              </a:ext>
            </a:extLst>
          </p:cNvPr>
          <p:cNvSpPr txBox="1">
            <a:spLocks/>
          </p:cNvSpPr>
          <p:nvPr/>
        </p:nvSpPr>
        <p:spPr>
          <a:xfrm>
            <a:off x="260133" y="3841001"/>
            <a:ext cx="8623725" cy="592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Für kleinen Anteil der Change Events eines großen Transaction Processing Systems entsteht ein unverhältnismäßiger Aufwand und Komplexität im Umgang mit den Transaktionslogs</a:t>
            </a:r>
          </a:p>
        </p:txBody>
      </p:sp>
    </p:spTree>
    <p:extLst>
      <p:ext uri="{BB962C8B-B14F-4D97-AF65-F5344CB8AC3E}">
        <p14:creationId xmlns:p14="http://schemas.microsoft.com/office/powerpoint/2010/main" val="95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7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 (double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write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Roadmap mit einzelnen </a:t>
            </a:r>
            <a:r>
              <a:rPr lang="de-DE" dirty="0" err="1"/>
              <a:t>Steps</a:t>
            </a:r>
            <a:r>
              <a:rPr lang="de-DE" dirty="0"/>
              <a:t> der Demo:	</a:t>
            </a:r>
            <a:r>
              <a:rPr lang="de-DE" dirty="0">
                <a:hlinkClick r:id="rId2"/>
              </a:rPr>
              <a:t>https://bit.ly/31Qq87v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370590" cy="789575"/>
          </a:xfrm>
        </p:spPr>
        <p:txBody>
          <a:bodyPr/>
          <a:lstStyle/>
          <a:p>
            <a:pPr algn="ctr"/>
            <a:r>
              <a:rPr lang="de-DE" dirty="0"/>
              <a:t>Vielen Dank für Euer Interesse</a:t>
            </a:r>
            <a:br>
              <a:rPr lang="de-DE" dirty="0"/>
            </a:br>
            <a:br>
              <a:rPr lang="de-DE"/>
            </a:br>
            <a:br>
              <a:rPr lang="de-DE" sz="2400" dirty="0"/>
            </a:br>
            <a:r>
              <a:rPr lang="de-DE" sz="2400" dirty="0"/>
              <a:t>							</a:t>
            </a:r>
            <a:br>
              <a:rPr lang="de-DE" sz="2400" dirty="0"/>
            </a:br>
            <a:r>
              <a:rPr lang="de-DE" sz="2400" dirty="0"/>
              <a:t>TriXX-Dokumentation: 	 	</a:t>
            </a:r>
            <a:r>
              <a:rPr lang="de-DE" sz="2400" dirty="0">
                <a:hlinkClick r:id="rId3"/>
              </a:rPr>
              <a:t>https://bit.ly/3jF1XPD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4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4" y="1508865"/>
            <a:ext cx="1957598" cy="26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2568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Web-UI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F0702C1-530A-D042-9B7A-6217CEAF738D}"/>
              </a:ext>
            </a:extLst>
          </p:cNvPr>
          <p:cNvSpPr txBox="1">
            <a:spLocks/>
          </p:cNvSpPr>
          <p:nvPr/>
        </p:nvSpPr>
        <p:spPr>
          <a:xfrm>
            <a:off x="260137" y="4559079"/>
            <a:ext cx="8623725" cy="496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Kapseln aller relevanten Applikations-Artefakte in einem Docker-Image</a:t>
            </a:r>
          </a:p>
          <a:p>
            <a:pPr marL="374650" indent="-285750"/>
            <a:endParaRPr lang="de-DE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erstem Anwendungsfall EKR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TriXX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7390" y="3417022"/>
            <a:ext cx="641300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TriXX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4579" y="3534468"/>
            <a:ext cx="132811" cy="956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558689" y="3527087"/>
            <a:ext cx="258500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10" grpId="0" animBg="1"/>
      <p:bldP spid="3" grpId="0" animBg="1"/>
      <p:bldP spid="6" grpId="0" animBg="1"/>
      <p:bldP spid="12" grpId="0" animBg="1"/>
      <p:bldP spid="13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59" grpId="0" animBg="1"/>
      <p:bldP spid="64" grpId="0" animBg="1"/>
      <p:bldP spid="74" grpId="0" animBg="1"/>
      <p:bldP spid="76" grpId="0" animBg="1"/>
      <p:bldP spid="77" grpId="0" animBg="1"/>
      <p:bldP spid="78" grpId="0" animBg="1"/>
      <p:bldP spid="83" grpId="0" animBg="1"/>
      <p:bldP spid="87" grpId="0" animBg="1"/>
      <p:bldP spid="94" grpId="0" animBg="1"/>
      <p:bldP spid="98" grpId="0" animBg="1"/>
      <p:bldP spid="97" grpId="0" animBg="1"/>
      <p:bldP spid="107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928513"/>
            <a:ext cx="8623725" cy="405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023B536D-339D-8E44-A3E5-ACF180659AC5}"/>
              </a:ext>
            </a:extLst>
          </p:cNvPr>
          <p:cNvSpPr txBox="1">
            <a:spLocks/>
          </p:cNvSpPr>
          <p:nvPr/>
        </p:nvSpPr>
        <p:spPr>
          <a:xfrm>
            <a:off x="222767" y="1402338"/>
            <a:ext cx="8623725" cy="602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TriXX in Quell-DB, keine Objekte oder Operationen außerhalb dieses Schemas, =&gt; damit kein Struktur-Impact auf die ‚abzuschöpfende‘ Applikation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B65F153-2142-654F-807B-A97E3E322B97}"/>
              </a:ext>
            </a:extLst>
          </p:cNvPr>
          <p:cNvSpPr txBox="1">
            <a:spLocks/>
          </p:cNvSpPr>
          <p:nvPr/>
        </p:nvSpPr>
        <p:spPr>
          <a:xfrm>
            <a:off x="222767" y="2075990"/>
            <a:ext cx="8623725" cy="10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Puffern der zu übertragenden Change Events durch Trigger in lokaler Tabelle der DB im TriXX-Schema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=&gt; damit keine Abhängigkeit der Event-auslösenden Transaktionen von externen Ressourcen wie TriXX-Applikation oder Kafka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90A2B72F-3F5C-6541-BDDD-7C01D9F55DA3}"/>
              </a:ext>
            </a:extLst>
          </p:cNvPr>
          <p:cNvSpPr txBox="1">
            <a:spLocks/>
          </p:cNvSpPr>
          <p:nvPr/>
        </p:nvSpPr>
        <p:spPr>
          <a:xfrm>
            <a:off x="222766" y="3209551"/>
            <a:ext cx="8623725" cy="741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2FBE4092-25BF-AF46-B740-93AC24FE4D96}"/>
              </a:ext>
            </a:extLst>
          </p:cNvPr>
          <p:cNvSpPr txBox="1">
            <a:spLocks/>
          </p:cNvSpPr>
          <p:nvPr/>
        </p:nvSpPr>
        <p:spPr>
          <a:xfrm>
            <a:off x="222765" y="4022236"/>
            <a:ext cx="8623725" cy="450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TriXX-Schema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2965AD-0E52-2B42-A9D5-9E5B392602D5}"/>
              </a:ext>
            </a:extLst>
          </p:cNvPr>
          <p:cNvSpPr txBox="1">
            <a:spLocks/>
          </p:cNvSpPr>
          <p:nvPr/>
        </p:nvSpPr>
        <p:spPr>
          <a:xfrm>
            <a:off x="222765" y="4547898"/>
            <a:ext cx="8623725" cy="450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Bereitstellung relevanter Funktionen als Rest-API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45DA03-9463-2744-BB95-02B75ED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" y="0"/>
            <a:ext cx="6132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6F1BC3-D1BA-8442-A9D5-7829228E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2" y="0"/>
            <a:ext cx="4177122" cy="5143500"/>
          </a:xfrm>
          <a:prstGeom prst="rect">
            <a:avLst/>
          </a:prstGeom>
        </p:spPr>
      </p:pic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4754908" y="974229"/>
            <a:ext cx="4158692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TriXX-relevanten Objekte in DB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9DAF96B-444F-1D41-8C7F-9ACFBF6A44A7}"/>
              </a:ext>
            </a:extLst>
          </p:cNvPr>
          <p:cNvSpPr txBox="1">
            <a:spLocks/>
          </p:cNvSpPr>
          <p:nvPr/>
        </p:nvSpPr>
        <p:spPr>
          <a:xfrm>
            <a:off x="4754908" y="1661955"/>
            <a:ext cx="4158692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D137FE7-81BF-8442-9D59-F7CAAB3FE7D1}"/>
              </a:ext>
            </a:extLst>
          </p:cNvPr>
          <p:cNvSpPr txBox="1">
            <a:spLocks/>
          </p:cNvSpPr>
          <p:nvPr/>
        </p:nvSpPr>
        <p:spPr>
          <a:xfrm>
            <a:off x="4754908" y="2349682"/>
            <a:ext cx="4158692" cy="60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7230C796-9480-9C4D-88D4-701E47361F22}"/>
              </a:ext>
            </a:extLst>
          </p:cNvPr>
          <p:cNvSpPr txBox="1">
            <a:spLocks/>
          </p:cNvSpPr>
          <p:nvPr/>
        </p:nvSpPr>
        <p:spPr>
          <a:xfrm>
            <a:off x="4754908" y="3037410"/>
            <a:ext cx="4158692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TriXX-Konfiguration aus externen Quellen möglich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F7BD72E2-D082-D941-A40D-6DB53D835035}"/>
              </a:ext>
            </a:extLst>
          </p:cNvPr>
          <p:cNvSpPr txBox="1">
            <a:spLocks/>
          </p:cNvSpPr>
          <p:nvPr/>
        </p:nvSpPr>
        <p:spPr>
          <a:xfrm>
            <a:off x="4754908" y="3725139"/>
            <a:ext cx="4158692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wurde modular und DB-unabhängig entwickelt auf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2144</Words>
  <Application>Microsoft Macintosh PowerPoint</Application>
  <PresentationFormat>Bildschirmpräsentation (16:9)</PresentationFormat>
  <Paragraphs>321</Paragraphs>
  <Slides>23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TriXX  Leichtgewichtiges Tool für Change Data Capture  in relationalen Datenbanken</vt:lpstr>
      <vt:lpstr>Otto Group Solution Provider (OSP) GmbH</vt:lpstr>
      <vt:lpstr>zur Person</vt:lpstr>
      <vt:lpstr>Aufgabenstellung</vt:lpstr>
      <vt:lpstr>Motivation aus erstem Anwendungsfall EKR</vt:lpstr>
      <vt:lpstr>Lösungsansatz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Implementierung: Fehlertoleranz</vt:lpstr>
      <vt:lpstr>Leistungsparameter / Limitierungen</vt:lpstr>
      <vt:lpstr>Aktuelle Entwicklungen</vt:lpstr>
      <vt:lpstr>Abgrenzung zu etablierten CDC-Lösungen</vt:lpstr>
      <vt:lpstr>Pro und Contra des Lösungsansatzes</vt:lpstr>
      <vt:lpstr>Demo</vt:lpstr>
      <vt:lpstr>Vielen Dank für Euer Interesse           TriXX-Dokumentation:    https://bit.ly/3jF1XPD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Ramm, Peter</cp:lastModifiedBy>
  <cp:revision>662</cp:revision>
  <cp:lastPrinted>2019-08-29T15:14:27Z</cp:lastPrinted>
  <dcterms:created xsi:type="dcterms:W3CDTF">2015-09-15T07:12:16Z</dcterms:created>
  <dcterms:modified xsi:type="dcterms:W3CDTF">2020-11-04T10:16:43Z</dcterms:modified>
  <cp:category/>
</cp:coreProperties>
</file>