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pa Sans"/>
      <p:regular r:id="rId15"/>
      <p: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48">
          <p15:clr>
            <a:srgbClr val="A4A3A4"/>
          </p15:clr>
        </p15:guide>
        <p15:guide id="2" pos="288">
          <p15:clr>
            <a:srgbClr val="A4A3A4"/>
          </p15:clr>
        </p15:guide>
        <p15:guide id="3" pos="2736">
          <p15:clr>
            <a:srgbClr val="9AA0A6"/>
          </p15:clr>
        </p15:guide>
        <p15:guide id="4" pos="3024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17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8" orient="horz"/>
        <p:guide pos="288"/>
        <p:guide pos="2736"/>
        <p:guide pos="3024"/>
        <p:guide pos="5472"/>
        <p:guide pos="17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paSans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regular.fntdata"/><Relationship Id="rId16" Type="http://schemas.openxmlformats.org/officeDocument/2006/relationships/font" Target="fonts/Ropa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63818155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c63818155_2_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g10c63818155_2_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59af6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3b59af6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gf3b59af63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14d80b3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e14d80b3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e14d80b3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59af63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3b59af63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f3b59af63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b59af632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3b59af632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3b59af632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b59af6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3b59af6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b59af63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b59af63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37867359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e37867359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e37867359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b73b358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eb73b358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eb73b358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59817" y="4528725"/>
            <a:ext cx="1995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924588" y="4525203"/>
            <a:ext cx="4164496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163628" y="4525202"/>
            <a:ext cx="837372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3168738" y="-1170869"/>
            <a:ext cx="280652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732900"/>
            <a:ext cx="36933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641325" y="4536178"/>
            <a:ext cx="728041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438938" y="4532658"/>
            <a:ext cx="4164496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77978" y="4532657"/>
            <a:ext cx="837372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76795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292774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989"/>
              </a:buClr>
              <a:buSzPts val="1800"/>
              <a:buNone/>
              <a:defRPr sz="1800">
                <a:solidFill>
                  <a:srgbClr val="88898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500"/>
              <a:buNone/>
              <a:defRPr sz="1500">
                <a:solidFill>
                  <a:srgbClr val="88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400"/>
              <a:buNone/>
              <a:defRPr sz="1400">
                <a:solidFill>
                  <a:srgbClr val="88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pa Sans"/>
              <a:buNone/>
              <a:defRPr b="1" i="0" sz="3300" u="none" cap="none" strike="noStrike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732900"/>
            <a:ext cx="36933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63628" y="4525202"/>
            <a:ext cx="837372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heqrl.org/" TargetMode="External"/><Relationship Id="rId10" Type="http://schemas.openxmlformats.org/officeDocument/2006/relationships/hyperlink" Target="https://www.theqrl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iscord.gg/qrl" TargetMode="External"/><Relationship Id="rId4" Type="http://schemas.openxmlformats.org/officeDocument/2006/relationships/hyperlink" Target="https://www.reddit.com/r/qrl" TargetMode="External"/><Relationship Id="rId9" Type="http://schemas.openxmlformats.org/officeDocument/2006/relationships/hyperlink" Target="mailto:info@theqrl.org" TargetMode="External"/><Relationship Id="rId5" Type="http://schemas.openxmlformats.org/officeDocument/2006/relationships/hyperlink" Target="https://twitter.com/QRLedger" TargetMode="External"/><Relationship Id="rId6" Type="http://schemas.openxmlformats.org/officeDocument/2006/relationships/hyperlink" Target="https://youtube.com/c/QRLedger" TargetMode="External"/><Relationship Id="rId7" Type="http://schemas.openxmlformats.org/officeDocument/2006/relationships/hyperlink" Target="mailto:press@theqrl.org" TargetMode="External"/><Relationship Id="rId8" Type="http://schemas.openxmlformats.org/officeDocument/2006/relationships/hyperlink" Target="mailto:support@theqrl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bm.com/quantum-computing/" TargetMode="External"/><Relationship Id="rId4" Type="http://schemas.openxmlformats.org/officeDocument/2006/relationships/hyperlink" Target="https://quantumai.google/" TargetMode="External"/><Relationship Id="rId5" Type="http://schemas.openxmlformats.org/officeDocument/2006/relationships/hyperlink" Target="https://www.microsoft.com/en-us/research/research-area/quantum-computing/" TargetMode="External"/><Relationship Id="rId6" Type="http://schemas.openxmlformats.org/officeDocument/2006/relationships/hyperlink" Target="https://www.intel.com/content/www/us/en/research/quantum-computing.html" TargetMode="External"/><Relationship Id="rId7" Type="http://schemas.openxmlformats.org/officeDocument/2006/relationships/hyperlink" Target="https://csrc.nist.gov/news/2016/public-key-post-quantum-cryptographic-algorithms" TargetMode="External"/><Relationship Id="rId8" Type="http://schemas.openxmlformats.org/officeDocument/2006/relationships/hyperlink" Target="https://www.youtube.com/watch?v=cbP2ejgSx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b="1" lang="en" sz="4100">
                <a:latin typeface="Ropa Sans"/>
                <a:ea typeface="Ropa Sans"/>
                <a:cs typeface="Ropa Sans"/>
                <a:sym typeface="Ropa Sans"/>
              </a:rPr>
              <a:t>The Quantum Resistant Ledger</a:t>
            </a:r>
            <a:endParaRPr b="1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Visionary Blockchain and Digital Asset Security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143000" y="137305"/>
            <a:ext cx="6858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b="1" lang="en" sz="4100">
                <a:latin typeface="Ropa Sans"/>
                <a:ea typeface="Ropa Sans"/>
                <a:cs typeface="Ropa Sans"/>
                <a:sym typeface="Ropa Sans"/>
              </a:rPr>
              <a:t>The Quantum Resistant Ledger</a:t>
            </a:r>
            <a:endParaRPr b="1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143000" y="2443625"/>
            <a:ext cx="6858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A purpose built, industrial-grade, provably secure quantum computer resistant cryptocurrency running </a:t>
            </a:r>
            <a:r>
              <a:rPr lang="en"/>
              <a:t>since 2018.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805205"/>
            <a:ext cx="685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Visionary blockchain and digital asset security</a:t>
            </a:r>
            <a:endParaRPr/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029125" y="1780530"/>
            <a:ext cx="6858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lang="en" sz="4100">
                <a:latin typeface="Ropa Sans"/>
                <a:ea typeface="Ropa Sans"/>
                <a:cs typeface="Ropa Sans"/>
                <a:sym typeface="Ropa Sans"/>
              </a:rPr>
              <a:t>What is the QRL?</a:t>
            </a:r>
            <a:endParaRPr b="1">
              <a:latin typeface="Ropa Sans"/>
              <a:ea typeface="Ropa Sans"/>
              <a:cs typeface="Ropa Sans"/>
              <a:sym typeface="Rop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1800" y="216475"/>
            <a:ext cx="824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THE QUANTUM THREAT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20577" l="1578" r="1569" t="22501"/>
          <a:stretch/>
        </p:blipFill>
        <p:spPr>
          <a:xfrm>
            <a:off x="474375" y="2622725"/>
            <a:ext cx="3867900" cy="959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62525" y="3709830"/>
            <a:ext cx="38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Many companies are already offering QaaS (Quantum as a Service) which allows anyone to rent quantum computer access in the cloud.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74375" y="673675"/>
            <a:ext cx="3867900" cy="7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66666"/>
              </a:highlight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0675" y="710850"/>
            <a:ext cx="38916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b="1" lang="en" sz="1400">
                <a:solidFill>
                  <a:schemeClr val="accent1"/>
                </a:solidFill>
              </a:rPr>
              <a:t>Seven out of the top ten tech giants are either publicly competing for market dominance or involved in some capacity.</a:t>
            </a:r>
            <a:r>
              <a:rPr lang="en" sz="1400">
                <a:solidFill>
                  <a:schemeClr val="accent1"/>
                </a:solidFill>
              </a:rPr>
              <a:t>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This amount of active funding by corporate and governmental entities indicate that quantum computing is </a:t>
            </a:r>
            <a:r>
              <a:rPr b="1" lang="en" sz="1400"/>
              <a:t>rapidly moving out of the lab</a:t>
            </a:r>
            <a:r>
              <a:rPr lang="en" sz="1400"/>
              <a:t> and into the </a:t>
            </a:r>
            <a:r>
              <a:rPr b="1" lang="en" sz="1400"/>
              <a:t>competitive sectors.</a:t>
            </a:r>
            <a:endParaRPr b="1" sz="1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800600" y="710850"/>
            <a:ext cx="3891600" cy="5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b="1" i="1" lang="en" sz="1400">
                <a:solidFill>
                  <a:schemeClr val="accent1"/>
                </a:solidFill>
              </a:rPr>
              <a:t>The Quantum Threat</a:t>
            </a:r>
            <a:r>
              <a:rPr lang="en" sz="1400">
                <a:solidFill>
                  <a:schemeClr val="accent1"/>
                </a:solidFill>
              </a:rPr>
              <a:t> (Y2Q) is recognised by industry leaders </a:t>
            </a:r>
            <a:r>
              <a:rPr lang="en" sz="1400">
                <a:solidFill>
                  <a:srgbClr val="FFFFFF"/>
                </a:solidFill>
              </a:rPr>
              <a:t>like</a:t>
            </a:r>
            <a:r>
              <a:rPr lang="en" sz="1400">
                <a:solidFill>
                  <a:schemeClr val="accent1"/>
                </a:solidFill>
              </a:rPr>
              <a:t> IBM, Google, Microsoft, Intel, and others.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For existing blockchains, </a:t>
            </a:r>
            <a:r>
              <a:rPr lang="en" sz="1400">
                <a:solidFill>
                  <a:srgbClr val="FFFFFF"/>
                </a:solidFill>
              </a:rPr>
              <a:t>this </a:t>
            </a:r>
            <a:r>
              <a:rPr b="1" i="1" lang="en" sz="1400">
                <a:solidFill>
                  <a:srgbClr val="FFFFFF"/>
                </a:solidFill>
              </a:rPr>
              <a:t>w</a:t>
            </a:r>
            <a:r>
              <a:rPr b="1" i="1" lang="en" sz="1400"/>
              <a:t>ill not </a:t>
            </a:r>
            <a:r>
              <a:rPr b="1" i="1" lang="en" sz="1400">
                <a:solidFill>
                  <a:srgbClr val="FFFFFF"/>
                </a:solidFill>
              </a:rPr>
              <a:t>be a simple drop-in replacement or </a:t>
            </a:r>
            <a:r>
              <a:rPr b="1" i="1" lang="en" sz="1400"/>
              <a:t>fork because the underlying addressing scheme is vulnerable.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FFFFFF"/>
                </a:solidFill>
              </a:rPr>
              <a:t>NIST has initiated a process to solicit, evaluate, and standardize quantum</a:t>
            </a:r>
            <a:r>
              <a:rPr lang="en" sz="1400"/>
              <a:t> safe</a:t>
            </a:r>
            <a:r>
              <a:rPr lang="en" sz="1400">
                <a:solidFill>
                  <a:srgbClr val="FFFFFF"/>
                </a:solidFill>
              </a:rPr>
              <a:t> cryptograph</a:t>
            </a:r>
            <a:r>
              <a:rPr lang="en" sz="1400"/>
              <a:t>y.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NSA </a:t>
            </a:r>
            <a:r>
              <a:rPr lang="en" sz="1400"/>
              <a:t>is identifying areas that aren’t post-quantum secure.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G</a:t>
            </a:r>
            <a:r>
              <a:rPr lang="en" sz="1400"/>
              <a:t>oogle</a:t>
            </a:r>
            <a:r>
              <a:rPr lang="en" sz="1400">
                <a:solidFill>
                  <a:srgbClr val="FFFFFF"/>
                </a:solidFill>
              </a:rPr>
              <a:t> is currently testing quantum cryptography that you can enable in your browser.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The brightest minds in the world are working on solutions to the Quantum Threat </a:t>
            </a:r>
            <a:br>
              <a:rPr b="1" lang="en" sz="1400">
                <a:solidFill>
                  <a:schemeClr val="accent1"/>
                </a:solidFill>
              </a:rPr>
            </a:br>
            <a:r>
              <a:rPr b="1" lang="en" sz="1400">
                <a:solidFill>
                  <a:schemeClr val="accent1"/>
                </a:solidFill>
              </a:rPr>
              <a:t>problem.</a:t>
            </a:r>
            <a:endParaRPr b="1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THE IMPACT ON BLOCKCHAIN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34" y="3088475"/>
            <a:ext cx="2343325" cy="17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710850"/>
            <a:ext cx="38862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This threat impacts Bitcoin, Ethereum, Dogecoin, and 99%+ of other </a:t>
            </a:r>
            <a:br>
              <a:rPr b="1" lang="en" sz="1400">
                <a:solidFill>
                  <a:schemeClr val="accent1"/>
                </a:solidFill>
              </a:rPr>
            </a:br>
            <a:r>
              <a:rPr b="1" lang="en" sz="1400">
                <a:solidFill>
                  <a:schemeClr val="accent1"/>
                </a:solidFill>
              </a:rPr>
              <a:t>Cryptocurrencies.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With and industry of trillions on the line</a:t>
            </a:r>
            <a:r>
              <a:rPr lang="en" sz="1400"/>
              <a:t>, if there is even a </a:t>
            </a:r>
            <a:r>
              <a:rPr b="1" lang="en" sz="1400"/>
              <a:t>1% chance</a:t>
            </a:r>
            <a:r>
              <a:rPr lang="en" sz="1400"/>
              <a:t> of quantum technology disrupting cryptography and blockchain, the risk is too high. This is a problem, considering </a:t>
            </a:r>
            <a:r>
              <a:rPr b="1" lang="en" sz="1400">
                <a:solidFill>
                  <a:schemeClr val="accent1"/>
                </a:solidFill>
              </a:rPr>
              <a:t>expert opinions see a 30% chance</a:t>
            </a:r>
            <a:r>
              <a:rPr lang="en" sz="1400"/>
              <a:t> of cryptographic disruption in the </a:t>
            </a:r>
            <a:r>
              <a:rPr b="1" lang="en" sz="1400">
                <a:solidFill>
                  <a:schemeClr val="accent1"/>
                </a:solidFill>
              </a:rPr>
              <a:t>next five years</a:t>
            </a:r>
            <a:r>
              <a:rPr b="1" lang="en" sz="1400"/>
              <a:t>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800600" y="710850"/>
            <a:ext cx="38862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Why won't a fork or a software upgrade fix existing blockchains?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Blockchains are immutable, meaning that in many cases, vulnerable public addresses</a:t>
            </a:r>
            <a:r>
              <a:rPr lang="en" sz="1400"/>
              <a:t> are written to the ledger for all to view. The reason for this is so that each node can verify the validity of each transaction. </a:t>
            </a:r>
            <a:r>
              <a:rPr lang="en" sz="1400">
                <a:solidFill>
                  <a:srgbClr val="FFFFFF"/>
                </a:solidFill>
              </a:rPr>
              <a:t>Past updates which are </a:t>
            </a:r>
            <a:r>
              <a:rPr i="1" lang="en" sz="1400">
                <a:solidFill>
                  <a:srgbClr val="FFFFFF"/>
                </a:solidFill>
              </a:rPr>
              <a:t>far simpler</a:t>
            </a:r>
            <a:r>
              <a:rPr lang="en" sz="1400">
                <a:solidFill>
                  <a:srgbClr val="FFFFFF"/>
                </a:solidFill>
              </a:rPr>
              <a:t> in nature have easily taken close to </a:t>
            </a:r>
            <a:r>
              <a:rPr b="1" i="1" lang="en" sz="1400">
                <a:solidFill>
                  <a:srgbClr val="FFFFFF"/>
                </a:solidFill>
              </a:rPr>
              <a:t>5 years to update</a:t>
            </a:r>
            <a:r>
              <a:rPr lang="en" sz="1400">
                <a:solidFill>
                  <a:srgbClr val="FFFFFF"/>
                </a:solidFill>
              </a:rPr>
              <a:t>.</a:t>
            </a:r>
            <a:r>
              <a:rPr b="1" lang="en" sz="1400">
                <a:solidFill>
                  <a:srgbClr val="FFFFFF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An address migration will be necessary,</a:t>
            </a:r>
            <a:r>
              <a:rPr b="1" lang="en" sz="1400">
                <a:solidFill>
                  <a:schemeClr val="accent1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which can take </a:t>
            </a:r>
            <a:r>
              <a:rPr b="1" lang="en" sz="1400">
                <a:solidFill>
                  <a:srgbClr val="FFFFFF"/>
                </a:solidFill>
              </a:rPr>
              <a:t>several more years</a:t>
            </a:r>
            <a:r>
              <a:rPr lang="en" sz="1400">
                <a:solidFill>
                  <a:srgbClr val="FFFFFF"/>
                </a:solidFill>
              </a:rPr>
              <a:t>, may not be possible in a</a:t>
            </a:r>
            <a:r>
              <a:rPr lang="en" sz="1400"/>
              <a:t>ll cases, and may not work for all users.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The time to update &amp; migrate might already be too late for many blockchains. 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286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ROADMAP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710856"/>
            <a:ext cx="38862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2016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First quantum safe code released.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2017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Whitepaper with a working testnet.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2018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After two years of testing and multiple external audits, a full featured </a:t>
            </a:r>
            <a:r>
              <a:rPr b="1" lang="en" sz="1400">
                <a:solidFill>
                  <a:srgbClr val="FFFFFF"/>
                </a:solidFill>
              </a:rPr>
              <a:t>mainnet was released.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2019-future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With experience of building a pioneering blockchain, several protocol improvements and research to build out next generation </a:t>
            </a:r>
            <a:r>
              <a:rPr b="1" lang="en" sz="1400">
                <a:solidFill>
                  <a:srgbClr val="FFFFFF"/>
                </a:solidFill>
              </a:rPr>
              <a:t>Proof-of-Stake</a:t>
            </a:r>
            <a:r>
              <a:rPr lang="en" sz="1400">
                <a:solidFill>
                  <a:srgbClr val="FFFFFF"/>
                </a:solidFill>
              </a:rPr>
              <a:t> and </a:t>
            </a:r>
            <a:r>
              <a:rPr b="1" lang="en" sz="1400"/>
              <a:t>s</a:t>
            </a:r>
            <a:r>
              <a:rPr b="1" lang="en" sz="1400">
                <a:solidFill>
                  <a:srgbClr val="FFFFFF"/>
                </a:solidFill>
              </a:rPr>
              <a:t>mart contracts </a:t>
            </a:r>
            <a:r>
              <a:rPr lang="en" sz="1400">
                <a:solidFill>
                  <a:srgbClr val="FFFFFF"/>
                </a:solidFill>
              </a:rPr>
              <a:t>is underway.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800600" y="652588"/>
            <a:ext cx="38862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Current Features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Comes with everything you’d expect from a layer-1 blockchain.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Wide platform coverage for wallets including browser, desktop, mobile, and hardware wallets (ledger).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Developers are treated to a great ecosystem of example code, documentation, and rich APIs.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Always prepared for the future with crypto-agility, allowing for seamless upgrades to systems underlying wallet transactions.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done so in a way that other blockchains struggle to do.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subTitle"/>
          </p:nvPr>
        </p:nvSpPr>
        <p:spPr>
          <a:xfrm>
            <a:off x="457200" y="2551625"/>
            <a:ext cx="38862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400"/>
              <a:t>We are a dedicated team of code developers, PhD post-quantum cryptographers, and engineering professionals who created the first industrial-grade, provably quantum-secure cryptocurrency using an NIST-recommended addressing scheme.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400"/>
              <a:t>Together, along with </a:t>
            </a:r>
            <a:r>
              <a:rPr lang="en" sz="1400"/>
              <a:t>support of many key contributors,</a:t>
            </a:r>
            <a:r>
              <a:rPr b="1" lang="en" sz="1400"/>
              <a:t> </a:t>
            </a:r>
            <a:r>
              <a:rPr lang="en" sz="1400"/>
              <a:t>a total of </a:t>
            </a:r>
            <a:r>
              <a:rPr b="1" lang="en" sz="1400">
                <a:solidFill>
                  <a:schemeClr val="accent1"/>
                </a:solidFill>
              </a:rPr>
              <a:t>12,339 contributions</a:t>
            </a:r>
            <a:r>
              <a:rPr lang="en" sz="1400"/>
              <a:t> between </a:t>
            </a:r>
            <a:r>
              <a:rPr b="1" lang="en" sz="1400">
                <a:solidFill>
                  <a:schemeClr val="accent1"/>
                </a:solidFill>
              </a:rPr>
              <a:t>57 contributors</a:t>
            </a:r>
            <a:r>
              <a:rPr lang="en" sz="1400"/>
              <a:t> over </a:t>
            </a:r>
            <a:r>
              <a:rPr b="1" lang="en" sz="1400">
                <a:solidFill>
                  <a:schemeClr val="accent1"/>
                </a:solidFill>
              </a:rPr>
              <a:t>85 repositories</a:t>
            </a:r>
            <a:r>
              <a:rPr lang="en" sz="1400"/>
              <a:t> have been made, with more being made each day.</a:t>
            </a:r>
            <a:endParaRPr sz="14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8641" l="15368" r="6737" t="14352"/>
          <a:stretch/>
        </p:blipFill>
        <p:spPr>
          <a:xfrm>
            <a:off x="612450" y="753625"/>
            <a:ext cx="3575702" cy="173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28600"/>
            <a:ext cx="764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THE QRL CONTRIBUTORS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356450"/>
            <a:ext cx="3886200" cy="406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28600"/>
            <a:ext cx="410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COMMUNITY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5438663" y="81332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1.8k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5440438" y="194912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800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5438663" y="1375858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16.3</a:t>
            </a:r>
            <a:r>
              <a:rPr lang="en" sz="2800"/>
              <a:t>k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457200" y="1949125"/>
            <a:ext cx="3886200" cy="1831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7381763" y="80257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3.3k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383538" y="1375850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800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050" y="793009"/>
            <a:ext cx="476329" cy="47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883" y="1362757"/>
            <a:ext cx="494577" cy="49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225" y="1371881"/>
            <a:ext cx="476329" cy="47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816" y="813335"/>
            <a:ext cx="476328" cy="47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3088" y="1930419"/>
            <a:ext cx="494600" cy="49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7193" y="1902738"/>
            <a:ext cx="549957" cy="549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7383538" y="194912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57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57200" y="685800"/>
            <a:ext cx="3886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QRL community and contributors are comprised of compassionate quantum optimistic, forwarding-thinking professionals of various backgrounds from around the globe.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286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QUESTIONS?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710851"/>
            <a:ext cx="3886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Have any questions or would like to learn more? We would love to hear from you.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Let's talk!</a:t>
            </a:r>
            <a:endParaRPr sz="1400"/>
          </a:p>
        </p:txBody>
      </p:sp>
      <p:sp>
        <p:nvSpPr>
          <p:cNvPr id="152" name="Google Shape;152;p20"/>
          <p:cNvSpPr txBox="1"/>
          <p:nvPr/>
        </p:nvSpPr>
        <p:spPr>
          <a:xfrm>
            <a:off x="4800600" y="2459145"/>
            <a:ext cx="38862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Social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Discord: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https://www.discord.gg/qrl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Reddit: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https://www.reddit.com/r/qrl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https://twitter.com/QRLedger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YouTube: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https://youtube.com/c/QRLedger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57200" y="1748185"/>
            <a:ext cx="18660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Press inquiries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press@theqrl.org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Support requests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support@theqrl.org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381245" y="2459155"/>
            <a:ext cx="19992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General inquiries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info@theqrl.org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57200" y="3264395"/>
            <a:ext cx="38862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Website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/>
              </a:rPr>
              <a:t>https://www.theqrl.org/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Markets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https://www.theqrl.org/markets/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286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REFERENCES AND LINKS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74275" y="727250"/>
            <a:ext cx="8284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COMMERCIAL ENTITIES: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IBM		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https://www.ibm.com/quantum-computing/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Google	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https://quantumai.google/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Microsoft	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https://www.microsoft.com/en-us/research/research-area/quantum-computing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GOVERNMENT</a:t>
            </a:r>
            <a:r>
              <a:rPr lang="en" sz="1400"/>
              <a:t> ENTITIES: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Intel		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https://www.intel.com/content/www/us/en/research/quantum-computing.html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NIST		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https://csrc.nist.gov/news/2016/public-key-post-quantum-cryptographic-algorithms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MEDIA: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“No! You can't just Quantum Soft fork Bitcoin! Or can you ???”	</a:t>
            </a:r>
            <a:r>
              <a:rPr b="1" lang="en" sz="1200" u="sng">
                <a:solidFill>
                  <a:schemeClr val="hlink"/>
                </a:solidFill>
                <a:hlinkClick r:id="rId8"/>
              </a:rPr>
              <a:t>https://www.youtube.com/watch?v=cbP2ejgSxcA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RL Theme">
  <a:themeElements>
    <a:clrScheme name="QRL">
      <a:dk1>
        <a:srgbClr val="0A181D"/>
      </a:dk1>
      <a:lt1>
        <a:srgbClr val="EAEFF5"/>
      </a:lt1>
      <a:dk2>
        <a:srgbClr val="3B464A"/>
      </a:dk2>
      <a:lt2>
        <a:srgbClr val="E7E6E6"/>
      </a:lt2>
      <a:accent1>
        <a:srgbClr val="FEA728"/>
      </a:accent1>
      <a:accent2>
        <a:srgbClr val="47ABFA"/>
      </a:accent2>
      <a:accent3>
        <a:srgbClr val="FEB954"/>
      </a:accent3>
      <a:accent4>
        <a:srgbClr val="6EBEFE"/>
      </a:accent4>
      <a:accent5>
        <a:srgbClr val="FFC97E"/>
      </a:accent5>
      <a:accent6>
        <a:srgbClr val="91CEFF"/>
      </a:accent6>
      <a:hlink>
        <a:srgbClr val="45A1ED"/>
      </a:hlink>
      <a:folHlink>
        <a:srgbClr val="6EBE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