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pa Sans"/>
      <p:regular r:id="rId14"/>
      <p: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">
          <p15:clr>
            <a:srgbClr val="A4A3A4"/>
          </p15:clr>
        </p15:guide>
        <p15:guide id="2" pos="288">
          <p15:clr>
            <a:srgbClr val="A4A3A4"/>
          </p15:clr>
        </p15:guide>
        <p15:guide id="3" pos="2736">
          <p15:clr>
            <a:srgbClr val="9AA0A6"/>
          </p15:clr>
        </p15:guide>
        <p15:guide id="4" pos="3024">
          <p15:clr>
            <a:srgbClr val="9AA0A6"/>
          </p15:clr>
        </p15:guide>
        <p15:guide id="5" pos="5472">
          <p15:clr>
            <a:srgbClr val="9AA0A6"/>
          </p15:clr>
        </p15:guide>
        <p15:guide id="6" orient="horz" pos="156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" orient="horz"/>
        <p:guide pos="288"/>
        <p:guide pos="2736"/>
        <p:guide pos="3024"/>
        <p:guide pos="5472"/>
        <p:guide pos="156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paSans-italic.fntdata"/><Relationship Id="rId14" Type="http://schemas.openxmlformats.org/officeDocument/2006/relationships/font" Target="fonts/RopaSans-regular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c63818155_2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0c63818155_2_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" name="Google Shape;77;g10c63818155_2_7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b59af63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f3b59af63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" name="Google Shape;84;gf3b59af63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e14d80b3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1e14d80b3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1e14d80b30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3b59af632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f3b59af632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gf3b59af632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3b59af632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f3b59af632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f3b59af632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3b59af63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3b59af63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3b59af63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3b59af63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e37867359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1e37867359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1e37867359_1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59817" y="4528725"/>
            <a:ext cx="19953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924588" y="4525203"/>
            <a:ext cx="4164496" cy="2157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163628" y="4525202"/>
            <a:ext cx="837372" cy="2157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628650" y="-2"/>
            <a:ext cx="78867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 rot="5400000">
            <a:off x="3168738" y="-1170869"/>
            <a:ext cx="2806525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628650" y="-2"/>
            <a:ext cx="78867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28650" y="732900"/>
            <a:ext cx="3693300" cy="24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641325" y="4536178"/>
            <a:ext cx="728041" cy="2157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438938" y="4532658"/>
            <a:ext cx="4164496" cy="2157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677978" y="4532657"/>
            <a:ext cx="837372" cy="2157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76795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292774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989"/>
              </a:buClr>
              <a:buSzPts val="1800"/>
              <a:buNone/>
              <a:defRPr sz="1800">
                <a:solidFill>
                  <a:srgbClr val="88898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89"/>
              </a:buClr>
              <a:buSzPts val="1500"/>
              <a:buNone/>
              <a:defRPr sz="1500">
                <a:solidFill>
                  <a:srgbClr val="88898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89"/>
              </a:buClr>
              <a:buSzPts val="1400"/>
              <a:buNone/>
              <a:defRPr sz="1400">
                <a:solidFill>
                  <a:srgbClr val="88898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89"/>
              </a:buClr>
              <a:buSzPts val="1200"/>
              <a:buNone/>
              <a:defRPr sz="1200">
                <a:solidFill>
                  <a:srgbClr val="88898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89"/>
              </a:buClr>
              <a:buSzPts val="1200"/>
              <a:buNone/>
              <a:defRPr sz="1200">
                <a:solidFill>
                  <a:srgbClr val="88898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89"/>
              </a:buClr>
              <a:buSzPts val="1200"/>
              <a:buNone/>
              <a:defRPr sz="1200">
                <a:solidFill>
                  <a:srgbClr val="88898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89"/>
              </a:buClr>
              <a:buSzPts val="1200"/>
              <a:buNone/>
              <a:defRPr sz="1200">
                <a:solidFill>
                  <a:srgbClr val="88898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89"/>
              </a:buClr>
              <a:buSzPts val="1200"/>
              <a:buNone/>
              <a:defRPr sz="1200">
                <a:solidFill>
                  <a:srgbClr val="88898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989"/>
              </a:buClr>
              <a:buSzPts val="1200"/>
              <a:buNone/>
              <a:defRPr sz="1200">
                <a:solidFill>
                  <a:srgbClr val="888989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628650" y="-2"/>
            <a:ext cx="78867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628650" y="-2"/>
            <a:ext cx="78867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-2"/>
            <a:ext cx="78867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Ropa Sans"/>
              <a:buNone/>
              <a:defRPr b="1" i="0" sz="3300" u="none" cap="none" strike="noStrike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732900"/>
            <a:ext cx="3693300" cy="24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163628" y="4525202"/>
            <a:ext cx="837372" cy="2157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hyperlink" Target="https://youtube.com/c/QRLedg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press@theqrl.org" TargetMode="External"/><Relationship Id="rId4" Type="http://schemas.openxmlformats.org/officeDocument/2006/relationships/hyperlink" Target="mailto:support@theqrl.org" TargetMode="External"/><Relationship Id="rId9" Type="http://schemas.openxmlformats.org/officeDocument/2006/relationships/hyperlink" Target="https://twitter.com/QRLedger" TargetMode="External"/><Relationship Id="rId5" Type="http://schemas.openxmlformats.org/officeDocument/2006/relationships/hyperlink" Target="mailto:info@theqrl.org" TargetMode="External"/><Relationship Id="rId6" Type="http://schemas.openxmlformats.org/officeDocument/2006/relationships/hyperlink" Target="https://www.theqrl.org/blog/" TargetMode="External"/><Relationship Id="rId7" Type="http://schemas.openxmlformats.org/officeDocument/2006/relationships/hyperlink" Target="https://www.discord.gg/qrl" TargetMode="External"/><Relationship Id="rId8" Type="http://schemas.openxmlformats.org/officeDocument/2006/relationships/hyperlink" Target="https://www.reddit.com/r/qr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Arial"/>
              <a:buNone/>
            </a:pPr>
            <a:r>
              <a:rPr b="1" lang="en" sz="4100">
                <a:latin typeface="Ropa Sans"/>
                <a:ea typeface="Ropa Sans"/>
                <a:cs typeface="Ropa Sans"/>
                <a:sym typeface="Ropa Sans"/>
              </a:rPr>
              <a:t>The Quantum Resistant Ledger</a:t>
            </a:r>
            <a:endParaRPr b="1"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Visionary blockchain and digital asset security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1143000" y="1187630"/>
            <a:ext cx="68580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Arial"/>
              <a:buNone/>
            </a:pPr>
            <a:r>
              <a:rPr b="1" lang="en" sz="4100">
                <a:latin typeface="Ropa Sans"/>
                <a:ea typeface="Ropa Sans"/>
                <a:cs typeface="Ropa Sans"/>
                <a:sym typeface="Ropa Sans"/>
              </a:rPr>
              <a:t>The Quantum Resistant Ledger</a:t>
            </a:r>
            <a:endParaRPr b="1"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143000" y="2443625"/>
            <a:ext cx="6858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A purpose built, industrial-grade, provably secure quantum computer resistant cryptocurrency.</a:t>
            </a:r>
            <a:endParaRPr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143000" y="1798630"/>
            <a:ext cx="6858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Visionary blockchain and digital asset security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451800" y="216475"/>
            <a:ext cx="824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b="1" lang="en" sz="2800">
                <a:latin typeface="Ropa Sans"/>
                <a:ea typeface="Ropa Sans"/>
                <a:cs typeface="Ropa Sans"/>
                <a:sym typeface="Ropa Sans"/>
              </a:rPr>
              <a:t>THE QUANTUM THREAT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20737" l="1578" r="1569" t="21173"/>
          <a:stretch/>
        </p:blipFill>
        <p:spPr>
          <a:xfrm>
            <a:off x="474375" y="2237000"/>
            <a:ext cx="3867900" cy="97943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74375" y="3343475"/>
            <a:ext cx="38679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solidFill>
                  <a:srgbClr val="FFFFFF"/>
                </a:solidFill>
              </a:rPr>
              <a:t>Notably, a </a:t>
            </a:r>
            <a:r>
              <a:rPr b="1" lang="en" sz="1400">
                <a:solidFill>
                  <a:srgbClr val="FFFFFF"/>
                </a:solidFill>
              </a:rPr>
              <a:t>powerful </a:t>
            </a:r>
            <a:r>
              <a:rPr b="1" lang="en" sz="1400">
                <a:solidFill>
                  <a:srgbClr val="FFFFFF"/>
                </a:solidFill>
              </a:rPr>
              <a:t>enough </a:t>
            </a:r>
            <a:r>
              <a:rPr b="1" lang="en" sz="1400">
                <a:solidFill>
                  <a:srgbClr val="FFFFFF"/>
                </a:solidFill>
              </a:rPr>
              <a:t>quantum computer</a:t>
            </a:r>
            <a:r>
              <a:rPr lang="en" sz="1400">
                <a:solidFill>
                  <a:srgbClr val="FFFFFF"/>
                </a:solidFill>
              </a:rPr>
              <a:t> can </a:t>
            </a:r>
            <a:r>
              <a:rPr b="1" i="1" lang="en" sz="1400">
                <a:solidFill>
                  <a:srgbClr val="FFFFFF"/>
                </a:solidFill>
              </a:rPr>
              <a:t>break</a:t>
            </a:r>
            <a:r>
              <a:rPr lang="en" sz="1400">
                <a:solidFill>
                  <a:srgbClr val="FFFFFF"/>
                </a:solidFill>
              </a:rPr>
              <a:t> current public key cryptography used for the </a:t>
            </a:r>
            <a:r>
              <a:rPr b="1" lang="en" sz="1400">
                <a:solidFill>
                  <a:srgbClr val="FFFFFF"/>
                </a:solidFill>
              </a:rPr>
              <a:t>Internet</a:t>
            </a:r>
            <a:r>
              <a:rPr lang="en" sz="1400">
                <a:solidFill>
                  <a:srgbClr val="FFFFFF"/>
                </a:solidFill>
              </a:rPr>
              <a:t>, </a:t>
            </a:r>
            <a:r>
              <a:rPr b="1" lang="en" sz="1400">
                <a:solidFill>
                  <a:srgbClr val="FFFFFF"/>
                </a:solidFill>
              </a:rPr>
              <a:t>Banks</a:t>
            </a:r>
            <a:r>
              <a:rPr lang="en" sz="1400">
                <a:solidFill>
                  <a:srgbClr val="FFFFFF"/>
                </a:solidFill>
              </a:rPr>
              <a:t>, </a:t>
            </a:r>
            <a:r>
              <a:rPr b="1" lang="en" sz="1400">
                <a:solidFill>
                  <a:srgbClr val="FFFFFF"/>
                </a:solidFill>
              </a:rPr>
              <a:t>Blockchain</a:t>
            </a:r>
            <a:r>
              <a:rPr lang="en" sz="1400">
                <a:solidFill>
                  <a:srgbClr val="FFFFFF"/>
                </a:solidFill>
              </a:rPr>
              <a:t>, and </a:t>
            </a:r>
            <a:r>
              <a:rPr b="1" lang="en" sz="1400">
                <a:solidFill>
                  <a:srgbClr val="FFFFFF"/>
                </a:solidFill>
              </a:rPr>
              <a:t>many other systems.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474375" y="673675"/>
            <a:ext cx="3867900" cy="77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66666"/>
              </a:highlight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74375" y="673675"/>
            <a:ext cx="38679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b="1" lang="en" sz="1400">
                <a:solidFill>
                  <a:schemeClr val="accent1"/>
                </a:solidFill>
              </a:rPr>
              <a:t>Seven out of the top ten tech giants are either publicly competing for market dominance or involved in some capacity.</a:t>
            </a:r>
            <a:r>
              <a:rPr lang="en" sz="1400">
                <a:solidFill>
                  <a:schemeClr val="accent1"/>
                </a:solidFill>
              </a:rPr>
              <a:t> 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This amount of active funding and by industry indicates that it’s </a:t>
            </a:r>
            <a:r>
              <a:rPr b="1" lang="en" sz="1400"/>
              <a:t>rapidly moving out of the lab</a:t>
            </a:r>
            <a:r>
              <a:rPr lang="en" sz="1400"/>
              <a:t> and into the </a:t>
            </a:r>
            <a:r>
              <a:rPr b="1" lang="en" sz="1400"/>
              <a:t>competitive commercial sector. </a:t>
            </a:r>
            <a:endParaRPr b="1" sz="14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800600" y="673675"/>
            <a:ext cx="3914100" cy="4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b="1" i="1" lang="en" sz="1400">
                <a:solidFill>
                  <a:schemeClr val="accent1"/>
                </a:solidFill>
              </a:rPr>
              <a:t>This threat</a:t>
            </a:r>
            <a:r>
              <a:rPr lang="en" sz="1400">
                <a:solidFill>
                  <a:schemeClr val="accent1"/>
                </a:solidFill>
              </a:rPr>
              <a:t> is well recognised by industry leaders </a:t>
            </a:r>
            <a:r>
              <a:rPr lang="en" sz="1400">
                <a:solidFill>
                  <a:srgbClr val="FFFFFF"/>
                </a:solidFill>
              </a:rPr>
              <a:t>like</a:t>
            </a:r>
            <a:r>
              <a:rPr lang="en" sz="1400">
                <a:solidFill>
                  <a:schemeClr val="accent1"/>
                </a:solidFill>
              </a:rPr>
              <a:t> </a:t>
            </a:r>
            <a:r>
              <a:rPr lang="en" sz="1400"/>
              <a:t>Cloudflare, Google, and others.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solidFill>
                  <a:srgbClr val="FFFFFF"/>
                </a:solidFill>
              </a:rPr>
              <a:t>With the understanding this </a:t>
            </a:r>
            <a:r>
              <a:rPr b="1" i="1" lang="en" sz="1400">
                <a:solidFill>
                  <a:srgbClr val="FFFFFF"/>
                </a:solidFill>
              </a:rPr>
              <a:t>won’t be a drop-in replacement</a:t>
            </a:r>
            <a:r>
              <a:rPr lang="en" sz="1400">
                <a:solidFill>
                  <a:srgbClr val="FFFFFF"/>
                </a:solidFill>
              </a:rPr>
              <a:t> and require and time to implement and migrate, preparations are being made.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" sz="1400">
                <a:solidFill>
                  <a:srgbClr val="FFFFFF"/>
                </a:solidFill>
              </a:rPr>
              <a:t>NIST has initiated a process to solicit, evaluate, and standardize quantum</a:t>
            </a:r>
            <a:r>
              <a:rPr lang="en" sz="1400"/>
              <a:t> safe</a:t>
            </a:r>
            <a:r>
              <a:rPr lang="en" sz="1400">
                <a:solidFill>
                  <a:srgbClr val="FFFFFF"/>
                </a:solidFill>
              </a:rPr>
              <a:t> cryptographic algorithms.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" sz="1400">
                <a:solidFill>
                  <a:srgbClr val="FFFFFF"/>
                </a:solidFill>
              </a:rPr>
              <a:t>NSA </a:t>
            </a:r>
            <a:r>
              <a:rPr lang="en" sz="1400"/>
              <a:t>is identifying areas that aren’t post-quantum secure.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" sz="1400">
                <a:solidFill>
                  <a:srgbClr val="FFFFFF"/>
                </a:solidFill>
              </a:rPr>
              <a:t>GOOGLE is currently testing quantum cryptography that you can enable in your browser.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Fatally, this impacts Bitcoin, Ethereum, Dogecoin, and 99%+ of other </a:t>
            </a:r>
            <a:br>
              <a:rPr b="1" lang="en" sz="1400">
                <a:solidFill>
                  <a:schemeClr val="accent1"/>
                </a:solidFill>
              </a:rPr>
            </a:br>
            <a:r>
              <a:rPr b="1" lang="en" sz="1400">
                <a:solidFill>
                  <a:schemeClr val="accent1"/>
                </a:solidFill>
              </a:rPr>
              <a:t>cryptocurrencies.</a:t>
            </a:r>
            <a:endParaRPr b="1"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286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THE IMPACT ON BLOCKCHAIN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475" y="2593125"/>
            <a:ext cx="3116325" cy="22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685800"/>
            <a:ext cx="38862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Bitcoin, Ethereum, Dogecoin, and 99%+ of other cryptocurrencies  aren’t post-quantum secure.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With trillions on the line</a:t>
            </a:r>
            <a:r>
              <a:rPr lang="en" sz="1400"/>
              <a:t>, even a </a:t>
            </a:r>
            <a:r>
              <a:rPr b="1" lang="en" sz="1400"/>
              <a:t>1% chance</a:t>
            </a:r>
            <a:r>
              <a:rPr lang="en" sz="1400"/>
              <a:t> of a technology undoing everything would be too much. This is a problem, considering, </a:t>
            </a:r>
            <a:r>
              <a:rPr b="1" lang="en" sz="1400">
                <a:solidFill>
                  <a:schemeClr val="accent1"/>
                </a:solidFill>
              </a:rPr>
              <a:t>expert opinions see a 30% chance</a:t>
            </a:r>
            <a:r>
              <a:rPr lang="en" sz="1400"/>
              <a:t> of that happening in the </a:t>
            </a:r>
            <a:r>
              <a:rPr b="1" lang="en" sz="1400">
                <a:solidFill>
                  <a:schemeClr val="accent1"/>
                </a:solidFill>
              </a:rPr>
              <a:t>next five years</a:t>
            </a:r>
            <a:r>
              <a:rPr b="1" lang="en" sz="1400"/>
              <a:t>.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800600" y="1865300"/>
            <a:ext cx="3886200" cy="26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There’s no drop-in replacement. </a:t>
            </a:r>
            <a:r>
              <a:rPr lang="en" sz="1400">
                <a:solidFill>
                  <a:srgbClr val="FFFFFF"/>
                </a:solidFill>
              </a:rPr>
              <a:t>Making something post-quantum secure takes considerable time and effort, often requiring significant changes to the underlying network and code due signature size considerations. Past updates which are </a:t>
            </a:r>
            <a:r>
              <a:rPr i="1" lang="en" sz="1400">
                <a:solidFill>
                  <a:srgbClr val="FFFFFF"/>
                </a:solidFill>
              </a:rPr>
              <a:t>far simpler</a:t>
            </a:r>
            <a:r>
              <a:rPr lang="en" sz="1400">
                <a:solidFill>
                  <a:srgbClr val="FFFFFF"/>
                </a:solidFill>
              </a:rPr>
              <a:t> in nature have easily taken close to </a:t>
            </a:r>
            <a:r>
              <a:rPr b="1" i="1" lang="en" sz="1400">
                <a:solidFill>
                  <a:srgbClr val="FFFFFF"/>
                </a:solidFill>
              </a:rPr>
              <a:t>5 years to update</a:t>
            </a:r>
            <a:r>
              <a:rPr lang="en" sz="1400">
                <a:solidFill>
                  <a:srgbClr val="FFFFFF"/>
                </a:solidFill>
              </a:rPr>
              <a:t>.</a:t>
            </a:r>
            <a:r>
              <a:rPr b="1" lang="en" sz="1400">
                <a:solidFill>
                  <a:srgbClr val="FFFFFF"/>
                </a:solidFill>
              </a:rPr>
              <a:t> </a:t>
            </a:r>
            <a:r>
              <a:rPr lang="en" sz="1400">
                <a:solidFill>
                  <a:srgbClr val="FFFFFF"/>
                </a:solidFill>
              </a:rPr>
              <a:t>A migration will be necessary,</a:t>
            </a:r>
            <a:r>
              <a:rPr b="1" lang="en" sz="1400">
                <a:solidFill>
                  <a:schemeClr val="accent1"/>
                </a:solidFill>
              </a:rPr>
              <a:t> </a:t>
            </a:r>
            <a:r>
              <a:rPr lang="en" sz="1400">
                <a:solidFill>
                  <a:srgbClr val="FFFFFF"/>
                </a:solidFill>
              </a:rPr>
              <a:t>which can take </a:t>
            </a:r>
            <a:r>
              <a:rPr b="1" lang="en" sz="1400">
                <a:solidFill>
                  <a:srgbClr val="FFFFFF"/>
                </a:solidFill>
              </a:rPr>
              <a:t>several more years</a:t>
            </a:r>
            <a:r>
              <a:rPr lang="en" sz="1400">
                <a:solidFill>
                  <a:srgbClr val="FFFFFF"/>
                </a:solidFill>
              </a:rPr>
              <a:t>, and may not be possible in a</a:t>
            </a:r>
            <a:r>
              <a:rPr lang="en" sz="1400"/>
              <a:t>ll cases.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The time to update &amp; migrate might already be too late for many blockchains. </a:t>
            </a:r>
            <a:endParaRPr b="1" sz="1400">
              <a:solidFill>
                <a:schemeClr val="accent1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613" y="685800"/>
            <a:ext cx="33432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57200" y="2286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b="1" lang="en" sz="2800">
                <a:latin typeface="Ropa Sans"/>
                <a:ea typeface="Ropa Sans"/>
                <a:cs typeface="Ropa Sans"/>
                <a:sym typeface="Ropa Sans"/>
              </a:rPr>
              <a:t>ROADMAP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57200" y="710856"/>
            <a:ext cx="38862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rPr>
              <a:t>2016</a:t>
            </a:r>
            <a:endParaRPr b="1" sz="1800">
              <a:solidFill>
                <a:schemeClr val="accent1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First quantum safe code released.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rPr>
              <a:t>2017</a:t>
            </a:r>
            <a:endParaRPr b="1" sz="1800">
              <a:solidFill>
                <a:schemeClr val="accent1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Whitepaper with a working testnet.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rPr>
              <a:t>2018</a:t>
            </a:r>
            <a:endParaRPr b="1" sz="1800">
              <a:solidFill>
                <a:schemeClr val="accent1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After two years of testing and multiple external audits, a full featured </a:t>
            </a:r>
            <a:r>
              <a:rPr b="1" lang="en" sz="1400">
                <a:solidFill>
                  <a:srgbClr val="FFFFFF"/>
                </a:solidFill>
              </a:rPr>
              <a:t>mainnet was released.</a:t>
            </a:r>
            <a:r>
              <a:rPr lang="en" sz="1400">
                <a:solidFill>
                  <a:srgbClr val="FFFFFF"/>
                </a:solidFill>
              </a:rPr>
              <a:t>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rPr>
              <a:t>2019-future</a:t>
            </a:r>
            <a:endParaRPr b="1" sz="1800">
              <a:solidFill>
                <a:schemeClr val="accent1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With experience of building a pioneering blockchain, several protocol improvements and research to build out next generation </a:t>
            </a:r>
            <a:r>
              <a:rPr b="1" lang="en" sz="1400">
                <a:solidFill>
                  <a:srgbClr val="FFFFFF"/>
                </a:solidFill>
              </a:rPr>
              <a:t>Proof-of-Stake</a:t>
            </a:r>
            <a:r>
              <a:rPr lang="en" sz="1400">
                <a:solidFill>
                  <a:srgbClr val="FFFFFF"/>
                </a:solidFill>
              </a:rPr>
              <a:t> and </a:t>
            </a:r>
            <a:r>
              <a:rPr b="1" lang="en" sz="1400"/>
              <a:t>s</a:t>
            </a:r>
            <a:r>
              <a:rPr b="1" lang="en" sz="1400">
                <a:solidFill>
                  <a:srgbClr val="FFFFFF"/>
                </a:solidFill>
              </a:rPr>
              <a:t>mart contracts </a:t>
            </a:r>
            <a:r>
              <a:rPr lang="en" sz="1400">
                <a:solidFill>
                  <a:srgbClr val="FFFFFF"/>
                </a:solidFill>
              </a:rPr>
              <a:t>is underway.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800600" y="652588"/>
            <a:ext cx="3886200" cy="3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rPr>
              <a:t>Current Features</a:t>
            </a:r>
            <a:endParaRPr b="1" sz="1800">
              <a:solidFill>
                <a:schemeClr val="accent1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Comes with everything you’d expect from a layer-1 blockchain.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" sz="1400">
                <a:solidFill>
                  <a:srgbClr val="FFFFFF"/>
                </a:solidFill>
              </a:rPr>
              <a:t>Wide platform coverage for wallets including browser, desktop, mobile, and hardware wallets (ledger).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" sz="1400">
                <a:solidFill>
                  <a:srgbClr val="FFFFFF"/>
                </a:solidFill>
              </a:rPr>
              <a:t>Developers are treated to a great ecosystem of example code, documentation, and rich APIs.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" sz="1400">
                <a:solidFill>
                  <a:srgbClr val="FFFFFF"/>
                </a:solidFill>
              </a:rPr>
              <a:t>Always prepared for the future with crypto-agility, allowing for seamless upgrades to systems underlying wallet transactions.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done so in a way that other blockchains struggle to do.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4294967295" type="subTitle"/>
          </p:nvPr>
        </p:nvSpPr>
        <p:spPr>
          <a:xfrm>
            <a:off x="457200" y="2551625"/>
            <a:ext cx="38862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1400"/>
              <a:t>We are a dedicated team of code developers, PhD post-quantum cryptographers, and engineering professionals who created the first industrial-grade, provably quantum-secure cryptocurrency. 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1400"/>
              <a:t>Together, along with </a:t>
            </a:r>
            <a:r>
              <a:rPr lang="en" sz="1400"/>
              <a:t>support of many key contributors,</a:t>
            </a:r>
            <a:r>
              <a:rPr b="1" lang="en" sz="1400"/>
              <a:t> </a:t>
            </a:r>
            <a:r>
              <a:rPr lang="en" sz="1400"/>
              <a:t>a total of </a:t>
            </a:r>
            <a:r>
              <a:rPr b="1" lang="en" sz="1400">
                <a:solidFill>
                  <a:schemeClr val="accent1"/>
                </a:solidFill>
              </a:rPr>
              <a:t>12,339 contributions</a:t>
            </a:r>
            <a:r>
              <a:rPr lang="en" sz="1400"/>
              <a:t> between </a:t>
            </a:r>
            <a:r>
              <a:rPr b="1" lang="en" sz="1400">
                <a:solidFill>
                  <a:schemeClr val="accent1"/>
                </a:solidFill>
              </a:rPr>
              <a:t>57 contributors</a:t>
            </a:r>
            <a:r>
              <a:rPr lang="en" sz="1400"/>
              <a:t> over </a:t>
            </a:r>
            <a:r>
              <a:rPr b="1" lang="en" sz="1400">
                <a:solidFill>
                  <a:schemeClr val="accent1"/>
                </a:solidFill>
              </a:rPr>
              <a:t>85 repositories</a:t>
            </a:r>
            <a:r>
              <a:rPr lang="en" sz="1400"/>
              <a:t> have been made, with more being made each day.</a:t>
            </a:r>
            <a:endParaRPr sz="1400"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18641" l="15368" r="6737" t="14352"/>
          <a:stretch/>
        </p:blipFill>
        <p:spPr>
          <a:xfrm>
            <a:off x="612450" y="753625"/>
            <a:ext cx="3575702" cy="17301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28600"/>
            <a:ext cx="7649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b="1" lang="en" sz="2800">
                <a:latin typeface="Ropa Sans"/>
                <a:ea typeface="Ropa Sans"/>
                <a:cs typeface="Ropa Sans"/>
                <a:sym typeface="Ropa Sans"/>
              </a:rPr>
              <a:t>THE QRL CONTRIBUTORS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228600"/>
            <a:ext cx="3886200" cy="4067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57200" y="228600"/>
            <a:ext cx="410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b="1" lang="en" sz="2800">
                <a:latin typeface="Ropa Sans"/>
                <a:ea typeface="Ropa Sans"/>
                <a:cs typeface="Ropa Sans"/>
                <a:sym typeface="Ropa Sans"/>
              </a:rPr>
              <a:t>COMMUNITY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5438663" y="813325"/>
            <a:ext cx="125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1.8k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5440438" y="1949125"/>
            <a:ext cx="125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800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5438663" y="1375858"/>
            <a:ext cx="125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16.3</a:t>
            </a:r>
            <a:r>
              <a:rPr lang="en" sz="2800"/>
              <a:t>k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 amt="84000"/>
          </a:blip>
          <a:stretch>
            <a:fillRect/>
          </a:stretch>
        </p:blipFill>
        <p:spPr>
          <a:xfrm>
            <a:off x="457200" y="1949125"/>
            <a:ext cx="3886200" cy="183138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>
            <p:ph type="title"/>
          </p:nvPr>
        </p:nvSpPr>
        <p:spPr>
          <a:xfrm>
            <a:off x="7381763" y="802575"/>
            <a:ext cx="125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3.3k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7383538" y="1375850"/>
            <a:ext cx="125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800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9050" y="793009"/>
            <a:ext cx="476329" cy="47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4883" y="1362757"/>
            <a:ext cx="494577" cy="494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2225" y="1371881"/>
            <a:ext cx="476329" cy="47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7816" y="813335"/>
            <a:ext cx="476328" cy="476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3088" y="1930419"/>
            <a:ext cx="494600" cy="494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77193" y="1902738"/>
            <a:ext cx="549957" cy="54996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>
            <p:ph type="title"/>
          </p:nvPr>
        </p:nvSpPr>
        <p:spPr>
          <a:xfrm>
            <a:off x="7383538" y="1949125"/>
            <a:ext cx="125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57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457200" y="685800"/>
            <a:ext cx="38862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QRL community and contributors are comprised of compassionate quantum optimistic, forwarding-thinking professionals of various backgrounds from around the globe.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57200" y="2286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QUESTIONS?</a:t>
            </a:r>
            <a:endParaRPr b="1" sz="2800"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457200" y="710856"/>
            <a:ext cx="38862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Have any questions or would like to learn more? We would love to hear from you.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</a:rPr>
              <a:t>Let's talk!</a:t>
            </a:r>
            <a:endParaRPr i="1"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rPr>
              <a:t>Press enquiries</a:t>
            </a:r>
            <a:endParaRPr b="1" sz="1800">
              <a:solidFill>
                <a:schemeClr val="accent1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press@theqrl.org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rPr>
              <a:t>Support requests</a:t>
            </a:r>
            <a:endParaRPr b="1" sz="1800">
              <a:solidFill>
                <a:schemeClr val="accent1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support@theqrl.org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rPr>
              <a:t>General enquiries</a:t>
            </a:r>
            <a:endParaRPr b="1" sz="1800">
              <a:solidFill>
                <a:schemeClr val="accent1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info@theqrl.org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2" name="Google Shape;152;p20"/>
          <p:cNvSpPr txBox="1"/>
          <p:nvPr/>
        </p:nvSpPr>
        <p:spPr>
          <a:xfrm>
            <a:off x="4800600" y="2179275"/>
            <a:ext cx="3886200" cy="21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pa Sans"/>
                <a:ea typeface="Ropa Sans"/>
                <a:cs typeface="Ropa Sans"/>
                <a:sym typeface="Ropa Sans"/>
              </a:rPr>
              <a:t>Social</a:t>
            </a:r>
            <a:endParaRPr b="1" sz="1800">
              <a:solidFill>
                <a:schemeClr val="accent1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Blog: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https://www.theqrl.org/blog/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Discord: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https://www.discord.gg/qrl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Reddit: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https://www.reddit.com/r/qrl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Twitter: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9"/>
              </a:rPr>
              <a:t>https://twitter.com/QRLedger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Youtube: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0"/>
              </a:rPr>
              <a:t>https://youtube.com/c/QRLedger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RL Theme">
  <a:themeElements>
    <a:clrScheme name="QRL">
      <a:dk1>
        <a:srgbClr val="0A181D"/>
      </a:dk1>
      <a:lt1>
        <a:srgbClr val="EAEFF5"/>
      </a:lt1>
      <a:dk2>
        <a:srgbClr val="3B464A"/>
      </a:dk2>
      <a:lt2>
        <a:srgbClr val="E7E6E6"/>
      </a:lt2>
      <a:accent1>
        <a:srgbClr val="FEA728"/>
      </a:accent1>
      <a:accent2>
        <a:srgbClr val="47ABFA"/>
      </a:accent2>
      <a:accent3>
        <a:srgbClr val="FEB954"/>
      </a:accent3>
      <a:accent4>
        <a:srgbClr val="6EBEFE"/>
      </a:accent4>
      <a:accent5>
        <a:srgbClr val="FFC97E"/>
      </a:accent5>
      <a:accent6>
        <a:srgbClr val="91CEFF"/>
      </a:accent6>
      <a:hlink>
        <a:srgbClr val="45A1ED"/>
      </a:hlink>
      <a:folHlink>
        <a:srgbClr val="6EBEF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