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6" r:id="rId2"/>
    <p:sldId id="427" r:id="rId3"/>
    <p:sldId id="428" r:id="rId4"/>
    <p:sldId id="429" r:id="rId5"/>
    <p:sldId id="430" r:id="rId6"/>
    <p:sldId id="431" r:id="rId7"/>
    <p:sldId id="425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am Shefiu" initials="MS" lastIdx="1" clrIdx="0">
    <p:extLst>
      <p:ext uri="{19B8F6BF-5375-455C-9EA6-DF929625EA0E}">
        <p15:presenceInfo xmlns:p15="http://schemas.microsoft.com/office/powerpoint/2012/main" userId="4e08412219c74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0D9"/>
    <a:srgbClr val="7EBA88"/>
    <a:srgbClr val="06A2AA"/>
    <a:srgbClr val="9CCBBB"/>
    <a:srgbClr val="0071C1"/>
    <a:srgbClr val="018D88"/>
    <a:srgbClr val="5880B4"/>
    <a:srgbClr val="F4FAF7"/>
    <a:srgbClr val="5A895C"/>
    <a:srgbClr val="42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 autoAdjust="0"/>
  </p:normalViewPr>
  <p:slideViewPr>
    <p:cSldViewPr>
      <p:cViewPr varScale="1">
        <p:scale>
          <a:sx n="90" d="100"/>
          <a:sy n="90" d="100"/>
        </p:scale>
        <p:origin x="738" y="132"/>
      </p:cViewPr>
      <p:guideLst>
        <p:guide orient="horz" pos="1620"/>
        <p:guide pos="3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4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131D9F-C39E-49DA-82C3-57ADF7260ABF}"/>
              </a:ext>
            </a:extLst>
          </p:cNvPr>
          <p:cNvSpPr txBox="1"/>
          <p:nvPr/>
        </p:nvSpPr>
        <p:spPr>
          <a:xfrm>
            <a:off x="0" y="-28962"/>
            <a:ext cx="878497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Name: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Maryam Otunara Shefiu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School: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School of Science and Technology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Department: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Computer Science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Level:</a:t>
            </a:r>
            <a:r>
              <a:rPr lang="en-US" sz="3200" dirty="0">
                <a:latin typeface="Arial Rounded MT Bold" panose="020F0704030504030204" pitchFamily="34" charset="0"/>
                <a:ea typeface="微软雅黑" pitchFamily="34" charset="-122"/>
              </a:rPr>
              <a:t>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100 level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Course: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Introduction  to Problem Solving</a:t>
            </a: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Lecturer: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Dr. Desmond </a:t>
            </a:r>
            <a:r>
              <a:rPr lang="en-US" sz="3200" dirty="0" err="1">
                <a:latin typeface="Century Gothic" panose="020B0502020202020204" pitchFamily="34" charset="0"/>
                <a:ea typeface="微软雅黑" pitchFamily="34" charset="-122"/>
              </a:rPr>
              <a:t>Moru</a:t>
            </a:r>
            <a:endParaRPr lang="en-US" sz="3200" dirty="0">
              <a:latin typeface="Century Gothic" panose="020B0502020202020204" pitchFamily="34" charset="0"/>
              <a:ea typeface="微软雅黑" pitchFamily="34" charset="-122"/>
            </a:endParaRPr>
          </a:p>
          <a:p>
            <a:r>
              <a:rPr lang="en-US" sz="3400" dirty="0">
                <a:latin typeface="Arial Rounded MT Bold" panose="020F0704030504030204" pitchFamily="34" charset="0"/>
                <a:ea typeface="微软雅黑" pitchFamily="34" charset="-122"/>
              </a:rPr>
              <a:t>Topic:</a:t>
            </a:r>
            <a:r>
              <a:rPr lang="en-US" sz="3400" dirty="0">
                <a:latin typeface="Algerian" panose="04020705040A02060702" pitchFamily="82" charset="0"/>
                <a:ea typeface="微软雅黑" pitchFamily="34" charset="-122"/>
              </a:rPr>
              <a:t> </a:t>
            </a:r>
            <a:r>
              <a:rPr lang="en-US" sz="3400" dirty="0">
                <a:latin typeface="Century Gothic" panose="020B0502020202020204" pitchFamily="34" charset="0"/>
                <a:ea typeface="微软雅黑" pitchFamily="34" charset="-122"/>
              </a:rPr>
              <a:t>A</a:t>
            </a:r>
            <a:r>
              <a:rPr lang="en-US" sz="3200" dirty="0">
                <a:latin typeface="Century Gothic" panose="020B0502020202020204" pitchFamily="34" charset="0"/>
                <a:ea typeface="微软雅黑" pitchFamily="34" charset="-122"/>
              </a:rPr>
              <a:t>lgorithms (flowcharts and pseudocodes)</a:t>
            </a:r>
          </a:p>
        </p:txBody>
      </p:sp>
    </p:spTree>
    <p:extLst>
      <p:ext uri="{BB962C8B-B14F-4D97-AF65-F5344CB8AC3E}">
        <p14:creationId xmlns:p14="http://schemas.microsoft.com/office/powerpoint/2010/main" val="369476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C248-6BFE-4EDF-868D-C5CF943B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19256" cy="4814044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for swapping ages for two corresponding names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(Flowchart)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3604CB0F-E21E-4D67-956F-5F0329C6F3FE}"/>
              </a:ext>
            </a:extLst>
          </p:cNvPr>
          <p:cNvSpPr/>
          <p:nvPr/>
        </p:nvSpPr>
        <p:spPr>
          <a:xfrm>
            <a:off x="480525" y="158258"/>
            <a:ext cx="1211153" cy="576064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Start</a:t>
            </a:r>
            <a:endParaRPr lang="en-GB" sz="28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E4E15-6115-4C9E-A716-64337799CAA1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1691678" y="446290"/>
            <a:ext cx="1788297" cy="15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4C48C5-7576-4BE4-84AB-012211F8D88B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5218569" y="461477"/>
            <a:ext cx="1408330" cy="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80CD8-F607-4760-A71A-92DD1780AD97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7452321" y="794197"/>
            <a:ext cx="0" cy="59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71A09E-B5CC-4E18-BB9F-FA08B884FB71}"/>
              </a:ext>
            </a:extLst>
          </p:cNvPr>
          <p:cNvCxnSpPr>
            <a:cxnSpLocks/>
            <a:stCxn id="2" idx="2"/>
            <a:endCxn id="25" idx="5"/>
          </p:cNvCxnSpPr>
          <p:nvPr/>
        </p:nvCxnSpPr>
        <p:spPr>
          <a:xfrm flipH="1" flipV="1">
            <a:off x="6030797" y="1800167"/>
            <a:ext cx="5736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8E41C-DF3D-46CA-93B1-98438ED52B71}"/>
              </a:ext>
            </a:extLst>
          </p:cNvPr>
          <p:cNvCxnSpPr>
            <a:cxnSpLocks/>
            <a:stCxn id="25" idx="2"/>
            <a:endCxn id="34" idx="3"/>
          </p:cNvCxnSpPr>
          <p:nvPr/>
        </p:nvCxnSpPr>
        <p:spPr>
          <a:xfrm flipH="1">
            <a:off x="3978728" y="1800167"/>
            <a:ext cx="580975" cy="3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513C2-77D1-49EF-8D49-1F91FD90F95E}"/>
              </a:ext>
            </a:extLst>
          </p:cNvPr>
          <p:cNvCxnSpPr>
            <a:cxnSpLocks/>
            <a:stCxn id="34" idx="1"/>
            <a:endCxn id="83" idx="2"/>
          </p:cNvCxnSpPr>
          <p:nvPr/>
        </p:nvCxnSpPr>
        <p:spPr>
          <a:xfrm flipH="1">
            <a:off x="1247723" y="1831380"/>
            <a:ext cx="12307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F4D100-2F2F-41E0-A545-AD3738093C9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69877" y="1805016"/>
            <a:ext cx="0" cy="709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CBF4FF-DA3B-4110-8EFA-1328453BDFA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069877" y="3619419"/>
            <a:ext cx="0" cy="43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953C10-AA67-4A34-AF87-1C24E71E78A3}"/>
              </a:ext>
            </a:extLst>
          </p:cNvPr>
          <p:cNvCxnSpPr>
            <a:cxnSpLocks/>
            <a:stCxn id="74" idx="2"/>
            <a:endCxn id="90" idx="3"/>
          </p:cNvCxnSpPr>
          <p:nvPr/>
        </p:nvCxnSpPr>
        <p:spPr>
          <a:xfrm flipH="1" flipV="1">
            <a:off x="1212256" y="4370382"/>
            <a:ext cx="3070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F876DA-88F1-4C58-8799-DAEC4EB9E641}"/>
              </a:ext>
            </a:extLst>
          </p:cNvPr>
          <p:cNvCxnSpPr>
            <a:cxnSpLocks/>
            <a:stCxn id="83" idx="3"/>
            <a:endCxn id="90" idx="0"/>
          </p:cNvCxnSpPr>
          <p:nvPr/>
        </p:nvCxnSpPr>
        <p:spPr>
          <a:xfrm>
            <a:off x="642147" y="2119413"/>
            <a:ext cx="18271" cy="1997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9C3F9D7E-13CA-4153-9579-A32A390C232D}"/>
              </a:ext>
            </a:extLst>
          </p:cNvPr>
          <p:cNvSpPr/>
          <p:nvPr/>
        </p:nvSpPr>
        <p:spPr>
          <a:xfrm>
            <a:off x="6420544" y="1363356"/>
            <a:ext cx="1838868" cy="873623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name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ABF7C3DD-D46C-46FB-8851-C165B5A51F6B}"/>
              </a:ext>
            </a:extLst>
          </p:cNvPr>
          <p:cNvSpPr/>
          <p:nvPr/>
        </p:nvSpPr>
        <p:spPr>
          <a:xfrm>
            <a:off x="3262651" y="136253"/>
            <a:ext cx="2173242" cy="650448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name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D35EC40-CA15-4ACD-AF6E-D6AEC6B42206}"/>
              </a:ext>
            </a:extLst>
          </p:cNvPr>
          <p:cNvSpPr/>
          <p:nvPr/>
        </p:nvSpPr>
        <p:spPr>
          <a:xfrm>
            <a:off x="6420544" y="140844"/>
            <a:ext cx="2063554" cy="653353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age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910CB51D-3072-4FBA-B36A-56498A6849F8}"/>
              </a:ext>
            </a:extLst>
          </p:cNvPr>
          <p:cNvSpPr/>
          <p:nvPr/>
        </p:nvSpPr>
        <p:spPr>
          <a:xfrm>
            <a:off x="4375816" y="1373967"/>
            <a:ext cx="1838868" cy="852400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age</a:t>
            </a:r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AD2E4598-9692-469A-8B0E-037BF4880302}"/>
              </a:ext>
            </a:extLst>
          </p:cNvPr>
          <p:cNvSpPr/>
          <p:nvPr/>
        </p:nvSpPr>
        <p:spPr>
          <a:xfrm>
            <a:off x="2478437" y="1254649"/>
            <a:ext cx="1500291" cy="1153461"/>
          </a:xfrm>
          <a:prstGeom prst="flowChartDecision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If input is name1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DF3234DF-1180-4572-AEC4-6AFCEB548E78}"/>
              </a:ext>
            </a:extLst>
          </p:cNvPr>
          <p:cNvSpPr/>
          <p:nvPr/>
        </p:nvSpPr>
        <p:spPr>
          <a:xfrm>
            <a:off x="1319731" y="2514399"/>
            <a:ext cx="1500291" cy="110502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If input is name2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EFEE6196-8F0B-48E3-BB72-A0E451F0AE3A}"/>
              </a:ext>
            </a:extLst>
          </p:cNvPr>
          <p:cNvSpPr/>
          <p:nvPr/>
        </p:nvSpPr>
        <p:spPr>
          <a:xfrm>
            <a:off x="1401893" y="4050863"/>
            <a:ext cx="1173890" cy="639039"/>
          </a:xfrm>
          <a:prstGeom prst="flowChartInputOutp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age</a:t>
            </a:r>
            <a:r>
              <a:rPr lang="en-US" sz="3200" dirty="0">
                <a:solidFill>
                  <a:schemeClr val="bg1"/>
                </a:solidFill>
                <a:latin typeface="Gabriola" panose="04040605051002020D02" pitchFamily="82" charset="0"/>
              </a:rPr>
              <a:t>1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64591200-72DD-4375-9392-A1C93E05A1C5}"/>
              </a:ext>
            </a:extLst>
          </p:cNvPr>
          <p:cNvSpPr/>
          <p:nvPr/>
        </p:nvSpPr>
        <p:spPr>
          <a:xfrm>
            <a:off x="108579" y="1543349"/>
            <a:ext cx="1211152" cy="576064"/>
          </a:xfrm>
          <a:prstGeom prst="parallelogram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age2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A2F99A23-2F10-4059-AEE1-F2D9FB453793}"/>
              </a:ext>
            </a:extLst>
          </p:cNvPr>
          <p:cNvSpPr/>
          <p:nvPr/>
        </p:nvSpPr>
        <p:spPr>
          <a:xfrm>
            <a:off x="108579" y="4116778"/>
            <a:ext cx="1103677" cy="507207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Stop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19A225-22EB-4F41-BB16-C9231A968CC6}"/>
              </a:ext>
            </a:extLst>
          </p:cNvPr>
          <p:cNvSpPr txBox="1"/>
          <p:nvPr/>
        </p:nvSpPr>
        <p:spPr>
          <a:xfrm>
            <a:off x="1660596" y="143925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briola" panose="04040605051002020D02" pitchFamily="82" charset="0"/>
                <a:ea typeface="微软雅黑" pitchFamily="34" charset="-122"/>
              </a:rPr>
              <a:t>YES</a:t>
            </a:r>
            <a:endParaRPr lang="en-GB" sz="2400" dirty="0"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413CA7-C106-41F4-9332-392D1381A5C5}"/>
              </a:ext>
            </a:extLst>
          </p:cNvPr>
          <p:cNvSpPr txBox="1"/>
          <p:nvPr/>
        </p:nvSpPr>
        <p:spPr>
          <a:xfrm>
            <a:off x="1599037" y="187536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briola" panose="04040605051002020D02" pitchFamily="82" charset="0"/>
                <a:ea typeface="微软雅黑" pitchFamily="34" charset="-122"/>
              </a:rPr>
              <a:t>NO</a:t>
            </a:r>
            <a:endParaRPr lang="en-GB" sz="2800" dirty="0">
              <a:latin typeface="Gabriola" panose="04040605051002020D02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35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082-F99D-492A-A72F-1CF2FC25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435280" cy="4742035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 of a cubic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(Pseudocode)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0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81F80F-8F2C-40D0-B2C9-D68B4F3EE2AB}"/>
                  </a:ext>
                </a:extLst>
              </p:cNvPr>
              <p:cNvSpPr txBox="1"/>
              <p:nvPr/>
            </p:nvSpPr>
            <p:spPr>
              <a:xfrm>
                <a:off x="1691680" y="123478"/>
                <a:ext cx="7045021" cy="460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BEGIN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a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b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c (coefficient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d (constant value)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INPUT m (factor)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ax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bx</m:t>
                    </m:r>
                    <m: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𝑐𝑥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 </a:t>
                </a: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iandra GD" panose="020E0502030308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PRINT m</a:t>
                </a:r>
              </a:p>
              <a:p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PRINT x</a:t>
                </a:r>
              </a:p>
              <a:p>
                <a:r>
                  <a:rPr lang="en-US" sz="2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iandra GD" panose="020E0502030308020204" pitchFamily="34" charset="0"/>
                    <a:ea typeface="微软雅黑" pitchFamily="34" charset="-122"/>
                  </a:rPr>
                  <a:t>END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81F80F-8F2C-40D0-B2C9-D68B4F3E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23478"/>
                <a:ext cx="7045021" cy="4600940"/>
              </a:xfrm>
              <a:prstGeom prst="rect">
                <a:avLst/>
              </a:prstGeom>
              <a:blipFill>
                <a:blip r:embed="rId2"/>
                <a:stretch>
                  <a:fillRect l="-1385" t="-1060" b="-2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7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EA91-87C3-4D12-9CEC-BB1B337C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363272" cy="4598019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roots of a cubic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(Flowchart)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96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56CB066-C571-4173-95B2-DAC682F10EB9}"/>
              </a:ext>
            </a:extLst>
          </p:cNvPr>
          <p:cNvSpPr/>
          <p:nvPr/>
        </p:nvSpPr>
        <p:spPr>
          <a:xfrm>
            <a:off x="86958" y="493031"/>
            <a:ext cx="1421232" cy="576064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Start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3D03EC-F2B3-4793-849A-C9494236213E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>
            <a:off x="1508190" y="781063"/>
            <a:ext cx="852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88B54D6-8636-4EA9-A34B-F916F7C81AF9}"/>
              </a:ext>
            </a:extLst>
          </p:cNvPr>
          <p:cNvSpPr/>
          <p:nvPr/>
        </p:nvSpPr>
        <p:spPr>
          <a:xfrm>
            <a:off x="2130332" y="295010"/>
            <a:ext cx="2304256" cy="972106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2023146-64F2-4086-8753-A916F9C8DC49}"/>
              </a:ext>
            </a:extLst>
          </p:cNvPr>
          <p:cNvSpPr/>
          <p:nvPr/>
        </p:nvSpPr>
        <p:spPr>
          <a:xfrm>
            <a:off x="7169272" y="295011"/>
            <a:ext cx="1887770" cy="972104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c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505F4AC9-38F0-4932-83EB-11A450D33766}"/>
              </a:ext>
            </a:extLst>
          </p:cNvPr>
          <p:cNvSpPr/>
          <p:nvPr/>
        </p:nvSpPr>
        <p:spPr>
          <a:xfrm>
            <a:off x="7168535" y="2256088"/>
            <a:ext cx="1887770" cy="972103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d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7511AAE-38F1-44C8-AECB-BF4931497006}"/>
              </a:ext>
            </a:extLst>
          </p:cNvPr>
          <p:cNvSpPr/>
          <p:nvPr/>
        </p:nvSpPr>
        <p:spPr>
          <a:xfrm>
            <a:off x="4677516" y="295010"/>
            <a:ext cx="2126732" cy="972105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b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1692988-6D3A-4B44-96CA-2C6339103092}"/>
              </a:ext>
            </a:extLst>
          </p:cNvPr>
          <p:cNvSpPr/>
          <p:nvPr/>
        </p:nvSpPr>
        <p:spPr>
          <a:xfrm>
            <a:off x="6974590" y="3958510"/>
            <a:ext cx="1887770" cy="972103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m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9AFB1B-E8A1-4E27-B51E-996D38A23403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4204162" y="781063"/>
            <a:ext cx="6860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33CDE2-3C71-4026-97C1-0599BE212B5C}"/>
              </a:ext>
            </a:extLst>
          </p:cNvPr>
          <p:cNvCxnSpPr>
            <a:cxnSpLocks/>
            <a:stCxn id="9" idx="5"/>
            <a:endCxn id="7" idx="2"/>
          </p:cNvCxnSpPr>
          <p:nvPr/>
        </p:nvCxnSpPr>
        <p:spPr>
          <a:xfrm>
            <a:off x="6591575" y="781063"/>
            <a:ext cx="766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AFFE91-848C-4FD1-8110-CDEAB8BB0ED9}"/>
              </a:ext>
            </a:extLst>
          </p:cNvPr>
          <p:cNvCxnSpPr>
            <a:cxnSpLocks/>
            <a:stCxn id="10" idx="2"/>
            <a:endCxn id="88" idx="3"/>
          </p:cNvCxnSpPr>
          <p:nvPr/>
        </p:nvCxnSpPr>
        <p:spPr>
          <a:xfrm flipH="1" flipV="1">
            <a:off x="6156175" y="4444561"/>
            <a:ext cx="10071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56D0FE-ED60-412F-8AAA-86864054877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07252" y="3262103"/>
            <a:ext cx="0" cy="696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0B1BD11-FB83-4906-8612-461323F27DE3}"/>
              </a:ext>
            </a:extLst>
          </p:cNvPr>
          <p:cNvCxnSpPr>
            <a:cxnSpLocks/>
            <a:stCxn id="101" idx="2"/>
            <a:endCxn id="108" idx="3"/>
          </p:cNvCxnSpPr>
          <p:nvPr/>
        </p:nvCxnSpPr>
        <p:spPr>
          <a:xfrm flipH="1">
            <a:off x="1467529" y="4382923"/>
            <a:ext cx="363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49C13358-58AF-4868-9A74-653347AD68CF}"/>
                  </a:ext>
                </a:extLst>
              </p:cNvPr>
              <p:cNvSpPr/>
              <p:nvPr/>
            </p:nvSpPr>
            <p:spPr>
              <a:xfrm>
                <a:off x="4355976" y="3885249"/>
                <a:ext cx="1800199" cy="1118624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  <a:latin typeface="Gabriola" panose="04040605051002020D02" pitchFamily="82" charset="0"/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49C13358-58AF-4868-9A74-653347AD6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885249"/>
                <a:ext cx="1800199" cy="1118624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A475E9DF-EFC3-487C-B224-E84063376E35}"/>
                  </a:ext>
                </a:extLst>
              </p:cNvPr>
              <p:cNvSpPr/>
              <p:nvPr/>
            </p:nvSpPr>
            <p:spPr>
              <a:xfrm>
                <a:off x="4355975" y="1995185"/>
                <a:ext cx="1800200" cy="1118623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solidFill>
                    <a:schemeClr val="bg1"/>
                  </a:solidFill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200" b="0" dirty="0">
                  <a:solidFill>
                    <a:schemeClr val="bg1"/>
                  </a:solidFill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200" b="0" dirty="0">
                  <a:solidFill>
                    <a:schemeClr val="bg1"/>
                  </a:solidFill>
                  <a:latin typeface="Gabriola" panose="04040605051002020D02" pitchFamily="82" charset="0"/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  <a:latin typeface="Gabriola" panose="04040605051002020D02" pitchFamily="82" charset="0"/>
                </a:endParaRPr>
              </a:p>
            </p:txBody>
          </p:sp>
        </mc:Choice>
        <mc:Fallback xmlns="">
          <p:sp>
            <p:nvSpPr>
              <p:cNvPr id="91" name="Flowchart: Process 90">
                <a:extLst>
                  <a:ext uri="{FF2B5EF4-FFF2-40B4-BE49-F238E27FC236}">
                    <a16:creationId xmlns:a16="http://schemas.microsoft.com/office/drawing/2014/main" id="{A475E9DF-EFC3-487C-B224-E84063376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5" y="1995185"/>
                <a:ext cx="1800200" cy="1118623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5A399B-600F-4E09-AE99-8FB136D194B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113157" y="1267115"/>
            <a:ext cx="2236" cy="96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Flowchart: Data 99">
            <a:extLst>
              <a:ext uri="{FF2B5EF4-FFF2-40B4-BE49-F238E27FC236}">
                <a16:creationId xmlns:a16="http://schemas.microsoft.com/office/drawing/2014/main" id="{AD0D9739-3625-4DEC-B992-1788B333C886}"/>
              </a:ext>
            </a:extLst>
          </p:cNvPr>
          <p:cNvSpPr/>
          <p:nvPr/>
        </p:nvSpPr>
        <p:spPr>
          <a:xfrm>
            <a:off x="1625887" y="2012439"/>
            <a:ext cx="2050599" cy="110137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Print m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01" name="Flowchart: Data 100">
            <a:extLst>
              <a:ext uri="{FF2B5EF4-FFF2-40B4-BE49-F238E27FC236}">
                <a16:creationId xmlns:a16="http://schemas.microsoft.com/office/drawing/2014/main" id="{718B4871-610A-4211-AF5E-F38D68663005}"/>
              </a:ext>
            </a:extLst>
          </p:cNvPr>
          <p:cNvSpPr/>
          <p:nvPr/>
        </p:nvSpPr>
        <p:spPr>
          <a:xfrm>
            <a:off x="1625887" y="3832238"/>
            <a:ext cx="2050599" cy="110137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Print x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3AF502-90E3-40EF-807A-D2052B796561}"/>
              </a:ext>
            </a:extLst>
          </p:cNvPr>
          <p:cNvCxnSpPr>
            <a:cxnSpLocks/>
            <a:stCxn id="91" idx="1"/>
            <a:endCxn id="100" idx="5"/>
          </p:cNvCxnSpPr>
          <p:nvPr/>
        </p:nvCxnSpPr>
        <p:spPr>
          <a:xfrm flipH="1">
            <a:off x="3471426" y="2554497"/>
            <a:ext cx="884549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D92A7C5-C1D3-4DC0-8F61-CF09539840FA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H="1" flipV="1">
            <a:off x="5256075" y="3113808"/>
            <a:ext cx="1" cy="771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DCA4398-C71D-4D9F-A2DD-B179811B6BE3}"/>
              </a:ext>
            </a:extLst>
          </p:cNvPr>
          <p:cNvCxnSpPr>
            <a:cxnSpLocks/>
            <a:stCxn id="100" idx="4"/>
            <a:endCxn id="101" idx="1"/>
          </p:cNvCxnSpPr>
          <p:nvPr/>
        </p:nvCxnSpPr>
        <p:spPr>
          <a:xfrm>
            <a:off x="2651187" y="3113809"/>
            <a:ext cx="0" cy="718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Flowchart: Terminator 107">
            <a:extLst>
              <a:ext uri="{FF2B5EF4-FFF2-40B4-BE49-F238E27FC236}">
                <a16:creationId xmlns:a16="http://schemas.microsoft.com/office/drawing/2014/main" id="{3DC6B0EE-5A1A-4ADE-9EFB-CDC785F2D5CF}"/>
              </a:ext>
            </a:extLst>
          </p:cNvPr>
          <p:cNvSpPr/>
          <p:nvPr/>
        </p:nvSpPr>
        <p:spPr>
          <a:xfrm>
            <a:off x="46298" y="4094891"/>
            <a:ext cx="1421231" cy="576063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Stop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9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DF72-8B0C-47F3-9355-304CE6FB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435280" cy="4742035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roots of a quartic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(Pseudocode)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4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2C931-DCE6-4D45-B583-3331BCB2D81F}"/>
                  </a:ext>
                </a:extLst>
              </p:cNvPr>
              <p:cNvSpPr txBox="1"/>
              <p:nvPr/>
            </p:nvSpPr>
            <p:spPr>
              <a:xfrm>
                <a:off x="1907704" y="339502"/>
                <a:ext cx="6984776" cy="5474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BEGIN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INPUT a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b="0" dirty="0"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GB" dirty="0">
                    <a:latin typeface="Maiandra GD" panose="020E0502030308020204" pitchFamily="34" charset="0"/>
                    <a:ea typeface="微软雅黑" pitchFamily="34" charset="-122"/>
                  </a:rPr>
                  <a:t>INPUT b (coefficient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INPUT c (coeffici</a:t>
                </a:r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INPUT d (coefficient of x)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INPUT e (constant value)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INPUT m (first factor)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cx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>
                  <a:latin typeface="Maiandra GD" panose="020E0502030308020204" pitchFamily="34" charset="0"/>
                  <a:ea typeface="微软雅黑" pitchFamily="34" charset="-122"/>
                </a:endParaRPr>
              </a:p>
              <a:p>
                <a:r>
                  <a:rPr lang="en-US" dirty="0">
                    <a:latin typeface="Maiandra GD" panose="020E0502030308020204" pitchFamily="34" charset="0"/>
                    <a:ea typeface="微软雅黑" pitchFamily="34" charset="-122"/>
                  </a:rPr>
                  <a:t>INPUT n (second factor)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bx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>
                  <a:latin typeface="Maiandra GD" panose="020E0502030308020204" pitchFamily="34" charset="0"/>
                  <a:ea typeface="微软雅黑" pitchFamily="34" charset="-122"/>
                </a:endParaRP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b="0" dirty="0">
                  <a:latin typeface="Maiandra GD" panose="020E0502030308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PRINT m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PRINT n</a:t>
                </a:r>
              </a:p>
              <a:p>
                <a:r>
                  <a:rPr lang="en-US" b="0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PRINT x</a:t>
                </a:r>
              </a:p>
              <a:p>
                <a:r>
                  <a:rPr lang="en-US" dirty="0">
                    <a:latin typeface="Maiandra GD" panose="020E0502030308020204" pitchFamily="34" charset="0"/>
                    <a:ea typeface="Cambria Math" panose="02040503050406030204" pitchFamily="18" charset="0"/>
                  </a:rPr>
                  <a:t>END</a:t>
                </a:r>
                <a:endParaRPr lang="en-US" b="0" dirty="0">
                  <a:latin typeface="Maiandra GD" panose="020E0502030308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Maiandra GD" panose="020E0502030308020204" pitchFamily="34" charset="0"/>
                    <a:ea typeface="微软雅黑" pitchFamily="34" charset="-122"/>
                  </a:rPr>
                  <a:t>  </a:t>
                </a:r>
              </a:p>
              <a:p>
                <a:endParaRPr lang="en-US" dirty="0">
                  <a:latin typeface="Maiandra GD" panose="020E0502030308020204" pitchFamily="34" charset="0"/>
                  <a:ea typeface="微软雅黑" pitchFamily="34" charset="-122"/>
                </a:endParaRPr>
              </a:p>
              <a:p>
                <a:endParaRPr lang="en-US" sz="1200" b="0" dirty="0">
                  <a:latin typeface="Maiandra GD" panose="020E0502030308020204" pitchFamily="34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62C931-DCE6-4D45-B583-3331BCB2D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39502"/>
                <a:ext cx="6984776" cy="5474897"/>
              </a:xfrm>
              <a:prstGeom prst="rect">
                <a:avLst/>
              </a:prstGeom>
              <a:blipFill>
                <a:blip r:embed="rId2"/>
                <a:stretch>
                  <a:fillRect l="-785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87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CF81-0FC9-4B9F-8A7D-8CE3877F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435280" cy="481404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to find the roots a quartic equation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(Flowchart)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30F5C093-3592-4DCE-BC6D-ED85594C8765}"/>
              </a:ext>
            </a:extLst>
          </p:cNvPr>
          <p:cNvSpPr/>
          <p:nvPr/>
        </p:nvSpPr>
        <p:spPr>
          <a:xfrm>
            <a:off x="228863" y="264027"/>
            <a:ext cx="1152128" cy="432048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Start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72097C83-7062-48F8-B4C0-994624D50BA0}"/>
              </a:ext>
            </a:extLst>
          </p:cNvPr>
          <p:cNvSpPr/>
          <p:nvPr/>
        </p:nvSpPr>
        <p:spPr>
          <a:xfrm>
            <a:off x="7438531" y="1393815"/>
            <a:ext cx="1152128" cy="432048"/>
          </a:xfrm>
          <a:prstGeom prst="flowChartTerminator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Stop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C3D30F63-7F23-4C1E-8842-7303D37BA60D}"/>
              </a:ext>
            </a:extLst>
          </p:cNvPr>
          <p:cNvSpPr/>
          <p:nvPr/>
        </p:nvSpPr>
        <p:spPr>
          <a:xfrm>
            <a:off x="67540" y="1158995"/>
            <a:ext cx="1518186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a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0A67D800-B630-4DA3-99A0-FE8511C00411}"/>
              </a:ext>
            </a:extLst>
          </p:cNvPr>
          <p:cNvSpPr/>
          <p:nvPr/>
        </p:nvSpPr>
        <p:spPr>
          <a:xfrm>
            <a:off x="2108698" y="2358368"/>
            <a:ext cx="1512163" cy="797347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e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510F6E7F-A73E-4528-AE68-24ACDF6A7A65}"/>
              </a:ext>
            </a:extLst>
          </p:cNvPr>
          <p:cNvSpPr/>
          <p:nvPr/>
        </p:nvSpPr>
        <p:spPr>
          <a:xfrm>
            <a:off x="0" y="3795886"/>
            <a:ext cx="1518184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c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D2FD5D0-3E46-4C0F-A0FE-59F355273243}"/>
              </a:ext>
            </a:extLst>
          </p:cNvPr>
          <p:cNvSpPr/>
          <p:nvPr/>
        </p:nvSpPr>
        <p:spPr>
          <a:xfrm>
            <a:off x="2213992" y="3795886"/>
            <a:ext cx="1518185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d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C987BB4-9D9B-467D-AC32-CF8AE8D0BE24}"/>
              </a:ext>
            </a:extLst>
          </p:cNvPr>
          <p:cNvSpPr/>
          <p:nvPr/>
        </p:nvSpPr>
        <p:spPr>
          <a:xfrm>
            <a:off x="2062977" y="1191642"/>
            <a:ext cx="1512161" cy="789014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m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F340A8B-B765-4FC9-B641-CB760ECA210C}"/>
              </a:ext>
            </a:extLst>
          </p:cNvPr>
          <p:cNvSpPr/>
          <p:nvPr/>
        </p:nvSpPr>
        <p:spPr>
          <a:xfrm>
            <a:off x="4423527" y="66519"/>
            <a:ext cx="1696533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n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4BE1966B-05E9-41A4-A4BB-951F1E039728}"/>
              </a:ext>
            </a:extLst>
          </p:cNvPr>
          <p:cNvSpPr/>
          <p:nvPr/>
        </p:nvSpPr>
        <p:spPr>
          <a:xfrm>
            <a:off x="22594" y="2338922"/>
            <a:ext cx="1518184" cy="786618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Input b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99C1A4CE-4C04-459D-A134-342EC5D11BB5}"/>
                  </a:ext>
                </a:extLst>
              </p:cNvPr>
              <p:cNvSpPr/>
              <p:nvPr/>
            </p:nvSpPr>
            <p:spPr>
              <a:xfrm>
                <a:off x="2019089" y="66749"/>
                <a:ext cx="1594064" cy="797347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900" b="0" dirty="0">
                  <a:solidFill>
                    <a:schemeClr val="bg1"/>
                  </a:solidFill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99C1A4CE-4C04-459D-A134-342EC5D1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89" y="66749"/>
                <a:ext cx="1594064" cy="797347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847451-F15D-405F-91DA-F192B743AA24}"/>
                  </a:ext>
                </a:extLst>
              </p:cNvPr>
              <p:cNvSpPr/>
              <p:nvPr/>
            </p:nvSpPr>
            <p:spPr>
              <a:xfrm>
                <a:off x="4484342" y="2333841"/>
                <a:ext cx="1696534" cy="797346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847451-F15D-405F-91DA-F192B743A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42" y="2333841"/>
                <a:ext cx="1696534" cy="797346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F987DB51-F5CE-4466-9876-774C55771E4E}"/>
                  </a:ext>
                </a:extLst>
              </p:cNvPr>
              <p:cNvSpPr/>
              <p:nvPr/>
            </p:nvSpPr>
            <p:spPr>
              <a:xfrm>
                <a:off x="4484342" y="1177791"/>
                <a:ext cx="1696533" cy="864096"/>
              </a:xfrm>
              <a:prstGeom prst="flowChartProcess">
                <a:avLst/>
              </a:prstGeom>
              <a:solidFill>
                <a:srgbClr val="C0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100" b="0" dirty="0">
                  <a:solidFill>
                    <a:schemeClr val="bg1"/>
                  </a:solidFill>
                </a:endParaRP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F987DB51-F5CE-4466-9876-774C55771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42" y="1177791"/>
                <a:ext cx="1696533" cy="864096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11A939B5-251B-4D3E-BFC7-B71F28F758F9}"/>
              </a:ext>
            </a:extLst>
          </p:cNvPr>
          <p:cNvSpPr/>
          <p:nvPr/>
        </p:nvSpPr>
        <p:spPr>
          <a:xfrm>
            <a:off x="7137336" y="2301613"/>
            <a:ext cx="1512159" cy="823927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x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1FA88A2F-8BA3-4C6E-8135-E0E787B408FA}"/>
              </a:ext>
            </a:extLst>
          </p:cNvPr>
          <p:cNvSpPr/>
          <p:nvPr/>
        </p:nvSpPr>
        <p:spPr>
          <a:xfrm>
            <a:off x="4427985" y="3551618"/>
            <a:ext cx="1719685" cy="800045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m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C3864F3F-AFD7-40F9-820A-04D2702BE678}"/>
              </a:ext>
            </a:extLst>
          </p:cNvPr>
          <p:cNvSpPr/>
          <p:nvPr/>
        </p:nvSpPr>
        <p:spPr>
          <a:xfrm>
            <a:off x="6974006" y="3560718"/>
            <a:ext cx="1512167" cy="800266"/>
          </a:xfrm>
          <a:prstGeom prst="flowChartInputOutpu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Print n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1BB45-5632-428D-A8D9-B0CEF382AAE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04927" y="696075"/>
            <a:ext cx="0" cy="457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4054C3-7039-4D94-89B4-441FA80ACE42}"/>
              </a:ext>
            </a:extLst>
          </p:cNvPr>
          <p:cNvCxnSpPr/>
          <p:nvPr/>
        </p:nvCxnSpPr>
        <p:spPr>
          <a:xfrm>
            <a:off x="804927" y="1945613"/>
            <a:ext cx="0" cy="382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3D43A-30FF-4EFB-AB34-BF58A465502F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759092" y="3125540"/>
            <a:ext cx="22594" cy="670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378A51-27CD-410B-AA85-783044BFF794}"/>
              </a:ext>
            </a:extLst>
          </p:cNvPr>
          <p:cNvCxnSpPr>
            <a:stCxn id="6" idx="5"/>
            <a:endCxn id="7" idx="2"/>
          </p:cNvCxnSpPr>
          <p:nvPr/>
        </p:nvCxnSpPr>
        <p:spPr>
          <a:xfrm>
            <a:off x="1366366" y="4189195"/>
            <a:ext cx="9994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B9A09E-BA9D-46BC-88EE-C1B2AC2CEF6E}"/>
              </a:ext>
            </a:extLst>
          </p:cNvPr>
          <p:cNvCxnSpPr>
            <a:cxnSpLocks/>
          </p:cNvCxnSpPr>
          <p:nvPr/>
        </p:nvCxnSpPr>
        <p:spPr>
          <a:xfrm flipV="1">
            <a:off x="2799447" y="3125540"/>
            <a:ext cx="0" cy="645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202CA1-AAC7-45E9-9B05-B4C6B33E5690}"/>
              </a:ext>
            </a:extLst>
          </p:cNvPr>
          <p:cNvCxnSpPr>
            <a:cxnSpLocks/>
          </p:cNvCxnSpPr>
          <p:nvPr/>
        </p:nvCxnSpPr>
        <p:spPr>
          <a:xfrm flipV="1">
            <a:off x="2799447" y="1956261"/>
            <a:ext cx="0" cy="35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4817D3-1C86-412E-A7D5-D44E6C7E9210}"/>
              </a:ext>
            </a:extLst>
          </p:cNvPr>
          <p:cNvCxnSpPr>
            <a:cxnSpLocks/>
          </p:cNvCxnSpPr>
          <p:nvPr/>
        </p:nvCxnSpPr>
        <p:spPr>
          <a:xfrm flipV="1">
            <a:off x="2857073" y="827330"/>
            <a:ext cx="0" cy="339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380E7E-AEF2-4202-B3DD-ABA5C4125EFB}"/>
              </a:ext>
            </a:extLst>
          </p:cNvPr>
          <p:cNvCxnSpPr>
            <a:stCxn id="11" idx="3"/>
            <a:endCxn id="9" idx="2"/>
          </p:cNvCxnSpPr>
          <p:nvPr/>
        </p:nvCxnSpPr>
        <p:spPr>
          <a:xfrm flipV="1">
            <a:off x="3613153" y="459828"/>
            <a:ext cx="980027" cy="5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3043ABF-D676-4B30-B26C-BF4981BC5041}"/>
              </a:ext>
            </a:extLst>
          </p:cNvPr>
          <p:cNvCxnSpPr/>
          <p:nvPr/>
        </p:nvCxnSpPr>
        <p:spPr>
          <a:xfrm>
            <a:off x="5220072" y="864096"/>
            <a:ext cx="0" cy="302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6F7D1A-F96E-49E4-955E-25FA9618B083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332609" y="2041887"/>
            <a:ext cx="0" cy="29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2A96AB-75EC-40D0-AE01-A1D64C819173}"/>
              </a:ext>
            </a:extLst>
          </p:cNvPr>
          <p:cNvCxnSpPr/>
          <p:nvPr/>
        </p:nvCxnSpPr>
        <p:spPr>
          <a:xfrm>
            <a:off x="5332608" y="3125540"/>
            <a:ext cx="0" cy="426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808DDD-A047-4873-BF3B-3AD7ECE4DFAA}"/>
              </a:ext>
            </a:extLst>
          </p:cNvPr>
          <p:cNvCxnSpPr>
            <a:stCxn id="15" idx="5"/>
            <a:endCxn id="16" idx="2"/>
          </p:cNvCxnSpPr>
          <p:nvPr/>
        </p:nvCxnSpPr>
        <p:spPr>
          <a:xfrm>
            <a:off x="5975702" y="3951641"/>
            <a:ext cx="1149521" cy="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562DE0-C5DB-4AD3-A7C8-C1348AA46B4D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V="1">
            <a:off x="7730090" y="3125540"/>
            <a:ext cx="12110" cy="435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D60FFF-9A15-43EF-928F-AE22A6D5941E}"/>
              </a:ext>
            </a:extLst>
          </p:cNvPr>
          <p:cNvCxnSpPr/>
          <p:nvPr/>
        </p:nvCxnSpPr>
        <p:spPr>
          <a:xfrm flipH="1" flipV="1">
            <a:off x="7973490" y="1829200"/>
            <a:ext cx="12111" cy="435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0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0">
        <p14:shred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797D-42D2-435A-897F-847B039B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Pseudocode for store checkout after purchase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5832"/>
      </p:ext>
    </p:extLst>
  </p:cSld>
  <p:clrMapOvr>
    <a:masterClrMapping/>
  </p:clrMapOvr>
  <p:transition spd="slow" advTm="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F63B5-0336-4132-8476-7A50A863BD80}"/>
              </a:ext>
            </a:extLst>
          </p:cNvPr>
          <p:cNvSpPr txBox="1"/>
          <p:nvPr/>
        </p:nvSpPr>
        <p:spPr>
          <a:xfrm>
            <a:off x="1547664" y="171093"/>
            <a:ext cx="7344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BEGIN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names of goods bought by the consumer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corresponding prices of the goods bought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which method of payment do you want to use?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Cash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Here are your purchases.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Card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COMPUTE processing payment via POS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COMPUTE = successful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Here are your purchases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ELSEIF COMPUTE =unsuccessful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Do you want to use any other method of payment?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No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Goodbye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ELSEIF INPUT = Yes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GO BACK TO SECOND INPUT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OVERALL TRANSACTION = successful</a:t>
            </a:r>
          </a:p>
          <a:p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Here are your </a:t>
            </a:r>
            <a:r>
              <a:rPr lang="en-GB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puchases</a:t>
            </a:r>
            <a:endParaRPr lang="en-GB" sz="1700" dirty="0">
              <a:solidFill>
                <a:schemeClr val="tx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521322"/>
      </p:ext>
    </p:extLst>
  </p:cSld>
  <p:clrMapOvr>
    <a:masterClrMapping/>
  </p:clrMapOvr>
  <p:transition spd="slow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7EF5-CBA3-42A5-89D6-C361768E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Flowchart for store checkout after purchase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9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0">
        <p:cut/>
      </p:transition>
    </mc:Choice>
    <mc:Fallback>
      <p:transition advTm="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70A0179-C7E2-404F-8CCA-BBA64EE1DB51}"/>
              </a:ext>
            </a:extLst>
          </p:cNvPr>
          <p:cNvSpPr/>
          <p:nvPr/>
        </p:nvSpPr>
        <p:spPr>
          <a:xfrm>
            <a:off x="513374" y="374515"/>
            <a:ext cx="1512167" cy="673977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Start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8767F28C-D6CA-41AA-A80B-61DF0E4DC43C}"/>
              </a:ext>
            </a:extLst>
          </p:cNvPr>
          <p:cNvSpPr/>
          <p:nvPr/>
        </p:nvSpPr>
        <p:spPr>
          <a:xfrm>
            <a:off x="7532789" y="3867894"/>
            <a:ext cx="1476314" cy="72007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Stop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A66EBEC-CE8F-44FC-8A7B-F5F0886CB330}"/>
              </a:ext>
            </a:extLst>
          </p:cNvPr>
          <p:cNvSpPr/>
          <p:nvPr/>
        </p:nvSpPr>
        <p:spPr>
          <a:xfrm>
            <a:off x="362499" y="2037671"/>
            <a:ext cx="1793137" cy="864096"/>
          </a:xfrm>
          <a:prstGeom prst="flowChartInputOutpu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Input names of  goods bought by consumer</a:t>
            </a:r>
            <a:endParaRPr lang="en-GB" sz="1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DCFF30-2885-4C3A-9D93-0381EBF6BB9C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flipH="1">
            <a:off x="1259068" y="1048492"/>
            <a:ext cx="10390" cy="98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F0A9E251-D9F4-4624-88F5-466D4E386009}"/>
              </a:ext>
            </a:extLst>
          </p:cNvPr>
          <p:cNvSpPr/>
          <p:nvPr/>
        </p:nvSpPr>
        <p:spPr>
          <a:xfrm>
            <a:off x="251523" y="3758933"/>
            <a:ext cx="1696559" cy="954182"/>
          </a:xfrm>
          <a:prstGeom prst="flowChartInputOutput">
            <a:avLst/>
          </a:prstGeom>
          <a:solidFill>
            <a:srgbClr val="ACC0D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briola" panose="04040605051002020D02" pitchFamily="82" charset="0"/>
              </a:rPr>
              <a:t>Input corresponding prices of the goods bought </a:t>
            </a:r>
            <a:endParaRPr lang="en-GB" sz="1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89AAF2-05B0-4C89-9BC1-E3ABD31BA5BA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259068" y="2901767"/>
            <a:ext cx="10390" cy="85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D637D99-C2FD-4D21-80A5-46CD4580E9DE}"/>
              </a:ext>
            </a:extLst>
          </p:cNvPr>
          <p:cNvSpPr/>
          <p:nvPr/>
        </p:nvSpPr>
        <p:spPr>
          <a:xfrm>
            <a:off x="2477698" y="3507854"/>
            <a:ext cx="1534765" cy="1440160"/>
          </a:xfrm>
          <a:prstGeom prst="flowChartDecision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Gabriola" panose="04040605051002020D02" pitchFamily="82" charset="0"/>
              </a:rPr>
              <a:t>Method of payment</a:t>
            </a:r>
            <a:endParaRPr lang="en-GB" sz="16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DCD090-0157-4140-90BA-B798599B70EA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 flipV="1">
            <a:off x="1778426" y="4227934"/>
            <a:ext cx="699272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2CAF23B-8856-4A76-ADAF-78914C07991A}"/>
              </a:ext>
            </a:extLst>
          </p:cNvPr>
          <p:cNvSpPr/>
          <p:nvPr/>
        </p:nvSpPr>
        <p:spPr>
          <a:xfrm>
            <a:off x="2561004" y="2037671"/>
            <a:ext cx="1368152" cy="936104"/>
          </a:xfrm>
          <a:prstGeom prst="flowChartProcess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Card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0EF5EF-AB4A-4ACC-99F9-938C2B95D28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3245080" y="2973775"/>
            <a:ext cx="1" cy="534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6CE358-A8D3-40F7-B7F3-8E0FF489FDB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012463" y="4227934"/>
            <a:ext cx="735865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92FDDDF-81BD-4847-8C0D-EF32CCAF0E69}"/>
              </a:ext>
            </a:extLst>
          </p:cNvPr>
          <p:cNvSpPr/>
          <p:nvPr/>
        </p:nvSpPr>
        <p:spPr>
          <a:xfrm>
            <a:off x="4748328" y="3750444"/>
            <a:ext cx="1440160" cy="971159"/>
          </a:xfrm>
          <a:prstGeom prst="flowChartProcess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briola" panose="04040605051002020D02" pitchFamily="82" charset="0"/>
              </a:rPr>
              <a:t>Cash</a:t>
            </a:r>
            <a:endParaRPr lang="en-GB" dirty="0">
              <a:latin typeface="Gabriola" panose="04040605051002020D02" pitchFamily="8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074FE-C57E-4894-824F-DD9130B8A3EB}"/>
              </a:ext>
            </a:extLst>
          </p:cNvPr>
          <p:cNvCxnSpPr>
            <a:cxnSpLocks/>
            <a:stCxn id="10" idx="0"/>
            <a:endCxn id="116" idx="2"/>
          </p:cNvCxnSpPr>
          <p:nvPr/>
        </p:nvCxnSpPr>
        <p:spPr>
          <a:xfrm flipV="1">
            <a:off x="3245080" y="1548013"/>
            <a:ext cx="0" cy="489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4A3261-E1BB-4029-B63E-2D1EAD9CF56B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6188488" y="4227934"/>
            <a:ext cx="1344301" cy="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A84663C6-D122-4469-8C31-7697BCCAABB7}"/>
              </a:ext>
            </a:extLst>
          </p:cNvPr>
          <p:cNvSpPr/>
          <p:nvPr/>
        </p:nvSpPr>
        <p:spPr>
          <a:xfrm>
            <a:off x="2331599" y="62854"/>
            <a:ext cx="1826962" cy="1485159"/>
          </a:xfrm>
          <a:prstGeom prst="flowChartDecision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abriola" panose="04040605051002020D02" pitchFamily="82" charset="0"/>
              </a:rPr>
              <a:t>Was the transaction successful or unsuccessful?</a:t>
            </a:r>
            <a:endParaRPr lang="en-GB" sz="1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B2883F1-0ACD-465D-83C8-69192D3D6915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4158561" y="805434"/>
            <a:ext cx="4112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2E0BD0-D7A9-4E4D-9646-291736E8A149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441320" y="823001"/>
            <a:ext cx="1" cy="926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9520DA68-D963-4F05-8ADE-1F93A24F0E30}"/>
              </a:ext>
            </a:extLst>
          </p:cNvPr>
          <p:cNvSpPr/>
          <p:nvPr/>
        </p:nvSpPr>
        <p:spPr>
          <a:xfrm>
            <a:off x="4613232" y="1749136"/>
            <a:ext cx="1656177" cy="1423581"/>
          </a:xfrm>
          <a:prstGeom prst="flowChartDecision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Do you want to use cash?</a:t>
            </a:r>
            <a:endParaRPr lang="en-GB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6791B8A-6C4E-4372-B460-8615ACC4F54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270946" y="823001"/>
            <a:ext cx="0" cy="3044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96F531F-FAFF-4A06-A00D-2064A555D4C0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6269409" y="2443236"/>
            <a:ext cx="2001537" cy="17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273FEF6-B276-417D-823F-F6829DA4E193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5441320" y="3172717"/>
            <a:ext cx="1" cy="55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A307352-BD2A-4BF6-9FD8-8E6E2F6D907C}"/>
              </a:ext>
            </a:extLst>
          </p:cNvPr>
          <p:cNvSpPr txBox="1"/>
          <p:nvPr/>
        </p:nvSpPr>
        <p:spPr>
          <a:xfrm>
            <a:off x="4807389" y="3144618"/>
            <a:ext cx="670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briola" panose="04040605051002020D02" pitchFamily="82" charset="0"/>
                <a:ea typeface="微软雅黑" pitchFamily="34" charset="-122"/>
              </a:rPr>
              <a:t>YES</a:t>
            </a:r>
            <a:endParaRPr lang="en-GB" sz="3200" dirty="0"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29D3A4-685D-4D3C-B8FA-47037CF2A5B4}"/>
              </a:ext>
            </a:extLst>
          </p:cNvPr>
          <p:cNvSpPr txBox="1"/>
          <p:nvPr/>
        </p:nvSpPr>
        <p:spPr>
          <a:xfrm>
            <a:off x="6480376" y="201849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  <a:ea typeface="微软雅黑" pitchFamily="34" charset="-122"/>
              </a:rPr>
              <a:t>NO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846C265-3EBB-41B6-9BF5-EEFA2F637676}"/>
              </a:ext>
            </a:extLst>
          </p:cNvPr>
          <p:cNvSpPr txBox="1"/>
          <p:nvPr/>
        </p:nvSpPr>
        <p:spPr>
          <a:xfrm>
            <a:off x="5220072" y="483518"/>
            <a:ext cx="126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  <a:ea typeface="微软雅黑" pitchFamily="34" charset="-122"/>
              </a:rPr>
              <a:t>SUCCESSFUL</a:t>
            </a:r>
            <a:endParaRPr lang="en-GB" dirty="0">
              <a:latin typeface="Gabriola" panose="04040605051002020D02" pitchFamily="82" charset="0"/>
              <a:ea typeface="微软雅黑" pitchFamily="34" charset="-122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960CC7-D920-4376-A280-FE8CC49C9EB8}"/>
              </a:ext>
            </a:extLst>
          </p:cNvPr>
          <p:cNvSpPr txBox="1"/>
          <p:nvPr/>
        </p:nvSpPr>
        <p:spPr>
          <a:xfrm>
            <a:off x="4010246" y="1275606"/>
            <a:ext cx="146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  <a:ea typeface="微软雅黑" pitchFamily="34" charset="-122"/>
              </a:rPr>
              <a:t>UNSUCCESSFUL</a:t>
            </a:r>
            <a:endParaRPr lang="en-GB" dirty="0">
              <a:latin typeface="Gabriola" panose="04040605051002020D02" pitchFamily="8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86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0">
        <p:circle/>
      </p:transition>
    </mc:Choice>
    <mc:Fallback>
      <p:transition spd="slow" advTm="0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CA5E-CCEA-459B-9AED-C6FD9944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26011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Flowchart for my typical morning routine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05937"/>
      </p:ext>
    </p:extLst>
  </p:cSld>
  <p:clrMapOvr>
    <a:masterClrMapping/>
  </p:clrMapOvr>
  <p:transition spd="med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B38B75-E130-4D83-BC1A-EC0BA77AD673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3564376" y="975352"/>
            <a:ext cx="7657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B0DD5C-E35C-42EF-B5DD-96A6F2E6D7B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5770201" y="975351"/>
            <a:ext cx="8070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FBE45B-5801-4AA3-9AC7-1D8C9B7C7BD3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>
            <a:off x="7333369" y="1470413"/>
            <a:ext cx="0" cy="1335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FFF8B3-9F36-4723-84BA-B9565F903FC1}"/>
              </a:ext>
            </a:extLst>
          </p:cNvPr>
          <p:cNvCxnSpPr>
            <a:cxnSpLocks/>
            <a:stCxn id="35" idx="1"/>
            <a:endCxn id="47" idx="3"/>
          </p:cNvCxnSpPr>
          <p:nvPr/>
        </p:nvCxnSpPr>
        <p:spPr>
          <a:xfrm flipH="1">
            <a:off x="5770201" y="3300824"/>
            <a:ext cx="843108" cy="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9F99E6-6DCD-4EF0-87CF-A220836A6A8A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3733557" y="3303068"/>
            <a:ext cx="596524" cy="1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B57E89-4D37-448D-9E25-3F1B8E8911E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650558" y="975353"/>
            <a:ext cx="47369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62DFC2-9F33-4BCF-8E05-9580C0ED89CE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1591937" y="3304970"/>
            <a:ext cx="557446" cy="4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BADFBA4E-882E-4A1D-A1FC-AD9F922BF828}"/>
              </a:ext>
            </a:extLst>
          </p:cNvPr>
          <p:cNvSpPr/>
          <p:nvPr/>
        </p:nvSpPr>
        <p:spPr>
          <a:xfrm>
            <a:off x="117221" y="480291"/>
            <a:ext cx="1533337" cy="990125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Beginning of my morning routine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83F2C85-C656-4364-A9DC-C239B5F7172B}"/>
              </a:ext>
            </a:extLst>
          </p:cNvPr>
          <p:cNvSpPr/>
          <p:nvPr/>
        </p:nvSpPr>
        <p:spPr>
          <a:xfrm>
            <a:off x="2124256" y="480290"/>
            <a:ext cx="1440120" cy="99012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Wake up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66204C-00A5-445D-B64C-BEF2FB2269C4}"/>
              </a:ext>
            </a:extLst>
          </p:cNvPr>
          <p:cNvSpPr/>
          <p:nvPr/>
        </p:nvSpPr>
        <p:spPr>
          <a:xfrm>
            <a:off x="4330081" y="480289"/>
            <a:ext cx="1440120" cy="990125"/>
          </a:xfrm>
          <a:prstGeom prst="flowChartProcess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Pray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8D0750C-5B52-4018-8DD1-80DB2EF8F9CA}"/>
              </a:ext>
            </a:extLst>
          </p:cNvPr>
          <p:cNvSpPr/>
          <p:nvPr/>
        </p:nvSpPr>
        <p:spPr>
          <a:xfrm>
            <a:off x="6577285" y="480288"/>
            <a:ext cx="1512168" cy="990125"/>
          </a:xfrm>
          <a:prstGeom prst="flowChartProcess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abriola" panose="04040605051002020D02" pitchFamily="82" charset="0"/>
              </a:rPr>
              <a:t>Brush my teeth &amp; have my bath</a:t>
            </a:r>
            <a:endParaRPr lang="en-GB" sz="20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2B89F6A-8994-40BD-9982-69D8B33D3B9F}"/>
              </a:ext>
            </a:extLst>
          </p:cNvPr>
          <p:cNvSpPr/>
          <p:nvPr/>
        </p:nvSpPr>
        <p:spPr>
          <a:xfrm>
            <a:off x="6613309" y="2805763"/>
            <a:ext cx="1440120" cy="990122"/>
          </a:xfrm>
          <a:prstGeom prst="flowChartProcess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briola" panose="04040605051002020D02" pitchFamily="82" charset="0"/>
              </a:rPr>
              <a:t>Dress for school</a:t>
            </a:r>
            <a:endParaRPr lang="en-GB" sz="32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8BED309-DE5B-4213-83D0-8D1CD2DF0C90}"/>
              </a:ext>
            </a:extLst>
          </p:cNvPr>
          <p:cNvSpPr/>
          <p:nvPr/>
        </p:nvSpPr>
        <p:spPr>
          <a:xfrm>
            <a:off x="4330081" y="2805762"/>
            <a:ext cx="1440120" cy="994611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abriola" panose="04040605051002020D02" pitchFamily="82" charset="0"/>
              </a:rPr>
              <a:t>Eat breakfast</a:t>
            </a:r>
            <a:endParaRPr lang="en-GB" sz="28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506B3B89-94C8-48CA-9C07-30949993E408}"/>
              </a:ext>
            </a:extLst>
          </p:cNvPr>
          <p:cNvSpPr/>
          <p:nvPr/>
        </p:nvSpPr>
        <p:spPr>
          <a:xfrm>
            <a:off x="2149383" y="2805762"/>
            <a:ext cx="1584174" cy="9984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abriola" panose="04040605051002020D02" pitchFamily="82" charset="0"/>
              </a:rPr>
              <a:t>Go to school</a:t>
            </a:r>
            <a:endParaRPr lang="en-GB" sz="3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9CA03994-1CB7-436B-ACC2-C6C447EC71D2}"/>
              </a:ext>
            </a:extLst>
          </p:cNvPr>
          <p:cNvSpPr/>
          <p:nvPr/>
        </p:nvSpPr>
        <p:spPr>
          <a:xfrm>
            <a:off x="58600" y="2814056"/>
            <a:ext cx="1533337" cy="99012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abriola" panose="04040605051002020D02" pitchFamily="82" charset="0"/>
              </a:rPr>
              <a:t>End of my morning routine</a:t>
            </a:r>
            <a:endParaRPr lang="en-GB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7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711C-E454-41FE-B120-A7D5B122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91264" cy="4598019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Algorithm for swapping ages for two corresponding names</a:t>
            </a:r>
            <a:br>
              <a:rPr lang="en-US" sz="8800" dirty="0">
                <a:latin typeface="Blackadder ITC" panose="04020505051007020D02" pitchFamily="82" charset="0"/>
              </a:rPr>
            </a:br>
            <a:r>
              <a:rPr lang="en-US" sz="8800" dirty="0">
                <a:latin typeface="Blackadder ITC" panose="04020505051007020D02" pitchFamily="82" charset="0"/>
              </a:rPr>
              <a:t>(Pseudocode)</a:t>
            </a:r>
            <a:endParaRPr lang="en-GB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0786"/>
      </p:ext>
    </p:extLst>
  </p:cSld>
  <p:clrMapOvr>
    <a:masterClrMapping/>
  </p:clrMapOvr>
  <p:transition spd="slow" advTm="0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C92CD-4546-4FA1-A404-7EB72EB61C84}"/>
              </a:ext>
            </a:extLst>
          </p:cNvPr>
          <p:cNvSpPr txBox="1"/>
          <p:nvPr/>
        </p:nvSpPr>
        <p:spPr>
          <a:xfrm>
            <a:off x="1619672" y="123478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BEGIN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name1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age1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name2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INPUT age2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IF INPUT = name1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age2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ELSEIF INPUT = name2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PRINT age1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END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  <a:latin typeface="Maiandra GD" panose="020E0502030308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00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0">
        <p14:honeycomb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https://www.freeppt7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FA39F"/>
      </a:accent1>
      <a:accent2>
        <a:srgbClr val="4FA39F"/>
      </a:accent2>
      <a:accent3>
        <a:srgbClr val="4FA39F"/>
      </a:accent3>
      <a:accent4>
        <a:srgbClr val="4FA39F"/>
      </a:accent4>
      <a:accent5>
        <a:srgbClr val="4FA39F"/>
      </a:accent5>
      <a:accent6>
        <a:srgbClr val="4FA39F"/>
      </a:accent6>
      <a:hlink>
        <a:srgbClr val="384059"/>
      </a:hlink>
      <a:folHlink>
        <a:srgbClr val="5880B4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541</Words>
  <Application>Microsoft Office PowerPoint</Application>
  <PresentationFormat>On-screen Show (16:9)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微软雅黑</vt:lpstr>
      <vt:lpstr>Algerian</vt:lpstr>
      <vt:lpstr>Arial</vt:lpstr>
      <vt:lpstr>Arial Rounded MT Bold</vt:lpstr>
      <vt:lpstr>Blackadder ITC</vt:lpstr>
      <vt:lpstr>Calibri</vt:lpstr>
      <vt:lpstr>Cambria Math</vt:lpstr>
      <vt:lpstr>Century Gothic</vt:lpstr>
      <vt:lpstr>Gabriola</vt:lpstr>
      <vt:lpstr>Maiandra GD</vt:lpstr>
      <vt:lpstr>https://www.freeppt7.com</vt:lpstr>
      <vt:lpstr>PowerPoint Presentation</vt:lpstr>
      <vt:lpstr>Pseudocode for store checkout after purchase</vt:lpstr>
      <vt:lpstr>PowerPoint Presentation</vt:lpstr>
      <vt:lpstr>Flowchart for store checkout after purchase</vt:lpstr>
      <vt:lpstr>PowerPoint Presentation</vt:lpstr>
      <vt:lpstr>Flowchart for my typical morning routine</vt:lpstr>
      <vt:lpstr>PowerPoint Presentation</vt:lpstr>
      <vt:lpstr>Algorithm for swapping ages for two corresponding names (Pseudocode)</vt:lpstr>
      <vt:lpstr>PowerPoint Presentation</vt:lpstr>
      <vt:lpstr>Algorithm for swapping ages for two corresponding names (Flowchart)</vt:lpstr>
      <vt:lpstr>PowerPoint Presentation</vt:lpstr>
      <vt:lpstr>Algorithm to find the root of a cubic equation (Pseudocode)</vt:lpstr>
      <vt:lpstr>PowerPoint Presentation</vt:lpstr>
      <vt:lpstr>Algorithm to find the roots of a cubic equation (Flowchart)</vt:lpstr>
      <vt:lpstr>PowerPoint Presentation</vt:lpstr>
      <vt:lpstr>Algorithm to find the roots of a quartic equation (Pseudocode)</vt:lpstr>
      <vt:lpstr>PowerPoint Presentation</vt:lpstr>
      <vt:lpstr>Algorithm to find the roots a quartic equation (Flowchart)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freeppt7.com</dc:creator>
  <cp:keywords>https:/www.freeppt7.com</cp:keywords>
  <cp:lastModifiedBy>Maryam Shefiu</cp:lastModifiedBy>
  <cp:revision>263</cp:revision>
  <dcterms:created xsi:type="dcterms:W3CDTF">2015-12-11T17:46:00Z</dcterms:created>
  <dcterms:modified xsi:type="dcterms:W3CDTF">2022-03-29T21:56:12Z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