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  <p:ext uri="GoogleSlidesCustomDataVersion2">
      <go:slidesCustomData xmlns:go="http://customooxmlschemas.google.com/" r:id="rId53" roundtripDataSignature="AMtx7mi7KJqzy25QoKo0nOQsZWZnoOvU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FEEEEE-D4FD-4E48-9DF6-578383087B0A}">
  <a:tblStyle styleId="{A1FEEEEE-D4FD-4E48-9DF6-578383087B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customschemas.google.com/relationships/presentationmetadata" Target="meta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5c7c7c24a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5c7c7c2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68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/>
          <p:cNvPicPr preferRelativeResize="0"/>
          <p:nvPr/>
        </p:nvPicPr>
        <p:blipFill rotWithShape="1">
          <a:blip r:embed="rId2">
            <a:alphaModFix/>
          </a:blip>
          <a:srcRect b="0" l="99" r="98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3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43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55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5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56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6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57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7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58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8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1" name="Google Shape;7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9"/>
          <p:cNvPicPr preferRelativeResize="0"/>
          <p:nvPr/>
        </p:nvPicPr>
        <p:blipFill rotWithShape="1">
          <a:blip r:embed="rId2">
            <a:alphaModFix/>
          </a:blip>
          <a:srcRect b="0" l="99" r="98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9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59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62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5" name="Google Shape;8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8" name="Google Shape;88;p63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90" name="Google Shape;90;p63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91" name="Google Shape;91;p63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63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64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64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5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65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02" name="Google Shape;10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6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8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69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9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0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70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0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71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1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4" name="Google Shape;124;p71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" name="Google Shape;18;p45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0" name="Google Shape;20;p45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1" name="Google Shape;21;p45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5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" name="Google Shape;2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2" name="Google Shape;3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52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3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53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3" name="Google Shape;4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49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gin-gonic/gin" TargetMode="External"/><Relationship Id="rId4" Type="http://schemas.openxmlformats.org/officeDocument/2006/relationships/hyperlink" Target="http://github.com/gin-gonic/g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1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Go Developer Pro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1"/>
          <p:cNvSpPr txBox="1"/>
          <p:nvPr/>
        </p:nvSpPr>
        <p:spPr>
          <a:xfrm>
            <a:off x="944650" y="287695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664050" y="390525"/>
            <a:ext cx="78159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2.  Что вернет функция len() для UTF-8 строки?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</p:txBody>
      </p:sp>
      <p:sp>
        <p:nvSpPr>
          <p:cNvPr id="213" name="Google Shape;213;p10"/>
          <p:cNvSpPr txBox="1"/>
          <p:nvPr/>
        </p:nvSpPr>
        <p:spPr>
          <a:xfrm>
            <a:off x="959525" y="2209125"/>
            <a:ext cx="68394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BFBFE"/>
              </a:buClr>
              <a:buSzPts val="1950"/>
              <a:buFont typeface="Roboto"/>
              <a:buAutoNum type="arabicPeriod"/>
            </a:pPr>
            <a:r>
              <a:rPr b="0" i="0" lang="ru" sz="1950" u="none" cap="none" strike="noStrike">
                <a:solidFill>
                  <a:srgbClr val="FBFBFE"/>
                </a:solidFill>
                <a:latin typeface="Roboto"/>
                <a:ea typeface="Roboto"/>
                <a:cs typeface="Roboto"/>
                <a:sym typeface="Roboto"/>
              </a:rPr>
              <a:t>Количество символов</a:t>
            </a:r>
            <a:endParaRPr b="0" i="0" sz="1950" u="none" cap="none" strike="noStrike">
              <a:solidFill>
                <a:srgbClr val="FBFB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E"/>
              </a:buClr>
              <a:buSzPts val="1950"/>
              <a:buFont typeface="Roboto"/>
              <a:buAutoNum type="arabicPeriod"/>
            </a:pPr>
            <a:r>
              <a:rPr b="0" i="0" lang="ru" sz="1950" u="none" cap="none" strike="noStrike">
                <a:solidFill>
                  <a:srgbClr val="FBFBFE"/>
                </a:solidFill>
                <a:latin typeface="Roboto"/>
                <a:ea typeface="Roboto"/>
                <a:cs typeface="Roboto"/>
                <a:sym typeface="Roboto"/>
              </a:rPr>
              <a:t>Количество байт</a:t>
            </a:r>
            <a:endParaRPr b="0" i="0" sz="1950" u="none" cap="none" strike="noStrike">
              <a:solidFill>
                <a:srgbClr val="FBFB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E"/>
              </a:buClr>
              <a:buSzPts val="1950"/>
              <a:buFont typeface="Roboto"/>
              <a:buAutoNum type="arabicPeriod"/>
            </a:pPr>
            <a:r>
              <a:rPr b="0" i="0" lang="ru" sz="1950" u="none" cap="none" strike="noStrike">
                <a:solidFill>
                  <a:srgbClr val="FBFBFE"/>
                </a:solidFill>
                <a:latin typeface="Roboto"/>
                <a:ea typeface="Roboto"/>
                <a:cs typeface="Roboto"/>
                <a:sym typeface="Roboto"/>
              </a:rPr>
              <a:t>Она не принимает строку как аргумент</a:t>
            </a:r>
            <a:endParaRPr b="0" i="0" sz="1950" u="none" cap="none" strike="noStrike">
              <a:solidFill>
                <a:srgbClr val="FBFBF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E"/>
              </a:buClr>
              <a:buSzPts val="1950"/>
              <a:buFont typeface="Roboto"/>
              <a:buAutoNum type="arabicPeriod"/>
            </a:pPr>
            <a:r>
              <a:rPr b="0" i="0" lang="ru" sz="1950" u="none" cap="none" strike="noStrike">
                <a:solidFill>
                  <a:srgbClr val="FBFBFE"/>
                </a:solidFill>
                <a:latin typeface="Roboto"/>
                <a:ea typeface="Roboto"/>
                <a:cs typeface="Roboto"/>
                <a:sym typeface="Roboto"/>
              </a:rPr>
              <a:t>Количество Unicode пойнтов</a:t>
            </a:r>
            <a:endParaRPr b="0" i="0" sz="3000" u="none" cap="none" strike="noStrike">
              <a:solidFill>
                <a:srgbClr val="FBFB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664050" y="580200"/>
            <a:ext cx="78159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3.  Где может быть полезен встроенный метод recover?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</p:txBody>
      </p:sp>
      <p:sp>
        <p:nvSpPr>
          <p:cNvPr id="219" name="Google Shape;219;p11"/>
          <p:cNvSpPr txBox="1"/>
          <p:nvPr/>
        </p:nvSpPr>
        <p:spPr>
          <a:xfrm>
            <a:off x="1004175" y="2052925"/>
            <a:ext cx="6181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функции main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Сразу после строки, которая может запаниковал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Внутри отложенной функции (defer)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начале функции, которая может запаниковать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664050" y="580200"/>
            <a:ext cx="78159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4. Какой есть сайд-эффект использования функции time.After внутри выражения select?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</p:txBody>
      </p:sp>
      <p:sp>
        <p:nvSpPr>
          <p:cNvPr id="225" name="Google Shape;225;p12"/>
          <p:cNvSpPr txBox="1"/>
          <p:nvPr/>
        </p:nvSpPr>
        <p:spPr>
          <a:xfrm>
            <a:off x="806700" y="2320675"/>
            <a:ext cx="79773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Блокирует остальные каналы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Она предназначена для использования в select без сайд-эффектов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Она блокирует select пока не пройдет указанное время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Горутина не завершит свою работу до истечения указанного времени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664050" y="580200"/>
            <a:ext cx="78159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5. Какое значение имеет Read?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</p:txBody>
      </p:sp>
      <p:sp>
        <p:nvSpPr>
          <p:cNvPr id="231" name="Google Shape;231;p13"/>
          <p:cNvSpPr txBox="1"/>
          <p:nvPr/>
        </p:nvSpPr>
        <p:spPr>
          <a:xfrm>
            <a:off x="572400" y="2269538"/>
            <a:ext cx="48390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Случайное значение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300" y="2026813"/>
            <a:ext cx="19240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type="title"/>
          </p:nvPr>
        </p:nvSpPr>
        <p:spPr>
          <a:xfrm>
            <a:off x="697525" y="330975"/>
            <a:ext cx="73692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6. Для чего используется выражение select?</a:t>
            </a:r>
            <a:endParaRPr sz="2800"/>
          </a:p>
        </p:txBody>
      </p:sp>
      <p:sp>
        <p:nvSpPr>
          <p:cNvPr id="238" name="Google Shape;238;p14"/>
          <p:cNvSpPr txBox="1"/>
          <p:nvPr/>
        </p:nvSpPr>
        <p:spPr>
          <a:xfrm>
            <a:off x="697525" y="2149575"/>
            <a:ext cx="70455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0" i="0" lang="ru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Для конкурентного исполнения функции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0" i="0" lang="ru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Выполнения различных case, в зависимости от типа переменной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0" i="0" lang="ru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Выполнения различных case, в зависимости от значения переменной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0" i="0" lang="ru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Выполнения различных case, в зависимости готовности канала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697525" y="197100"/>
            <a:ext cx="82170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000"/>
              <a:t>7. Дополните предложение. Выражение switch _ собственный лексический блок (область видимости). Каждое выражение case _ дополнительный лексический блок.</a:t>
            </a:r>
            <a:endParaRPr sz="2000"/>
          </a:p>
        </p:txBody>
      </p:sp>
      <p:sp>
        <p:nvSpPr>
          <p:cNvPr id="244" name="Google Shape;244;p15"/>
          <p:cNvSpPr txBox="1"/>
          <p:nvPr/>
        </p:nvSpPr>
        <p:spPr>
          <a:xfrm>
            <a:off x="697525" y="2149575"/>
            <a:ext cx="70455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Не создает; создает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Не создает; не создает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Создает; создает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Создает; не создает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697525" y="197100"/>
            <a:ext cx="70455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8. Следующий блок кода выводит {0, 0}. Как это можно исправить?</a:t>
            </a:r>
            <a:endParaRPr sz="2800"/>
          </a:p>
        </p:txBody>
      </p:sp>
      <p:sp>
        <p:nvSpPr>
          <p:cNvPr id="250" name="Google Shape;250;p16"/>
          <p:cNvSpPr txBox="1"/>
          <p:nvPr/>
        </p:nvSpPr>
        <p:spPr>
          <a:xfrm>
            <a:off x="697525" y="2149575"/>
            <a:ext cx="489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ru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Использовать json.Decoder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ru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Передать указатель на данные (переменная data)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ru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Сделать переменные X и Y экспортируемыми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ru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Использовать теги для полей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9425" y="1604675"/>
            <a:ext cx="2874575" cy="257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697525" y="197100"/>
            <a:ext cx="70455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9. Какая строка </a:t>
            </a:r>
            <a:r>
              <a:rPr lang="ru" sz="2800" u="sng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ru" sz="2800">
                <a:latin typeface="Arial"/>
                <a:ea typeface="Arial"/>
                <a:cs typeface="Arial"/>
                <a:sym typeface="Arial"/>
              </a:rPr>
              <a:t> отправляет</a:t>
            </a:r>
            <a:r>
              <a:rPr lang="ru" sz="2800"/>
              <a:t> </a:t>
            </a:r>
            <a:r>
              <a:rPr lang="ru" sz="2800">
                <a:latin typeface="Arial"/>
                <a:ea typeface="Arial"/>
                <a:cs typeface="Arial"/>
                <a:sym typeface="Arial"/>
              </a:rPr>
              <a:t>вывод в поток ошибок (stderr)? </a:t>
            </a:r>
            <a:endParaRPr sz="2800"/>
          </a:p>
        </p:txBody>
      </p:sp>
      <p:sp>
        <p:nvSpPr>
          <p:cNvPr id="257" name="Google Shape;257;p17"/>
          <p:cNvSpPr txBox="1"/>
          <p:nvPr/>
        </p:nvSpPr>
        <p:spPr>
          <a:xfrm>
            <a:off x="697525" y="2149575"/>
            <a:ext cx="66327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println(message)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log.New(os.Stderr, "", 0).Println(message)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fmt.Errorf("%s\n", message)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fmt.Fprintln(os.Stderr, message)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/>
          <p:nvPr>
            <p:ph type="title"/>
          </p:nvPr>
        </p:nvSpPr>
        <p:spPr>
          <a:xfrm>
            <a:off x="591525" y="52075"/>
            <a:ext cx="6688500" cy="2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10. Что такое пустой идентификатор (_) в Go?</a:t>
            </a:r>
            <a:endParaRPr sz="2800"/>
          </a:p>
        </p:txBody>
      </p:sp>
      <p:sp>
        <p:nvSpPr>
          <p:cNvPr id="263" name="Google Shape;263;p18"/>
          <p:cNvSpPr txBox="1"/>
          <p:nvPr/>
        </p:nvSpPr>
        <p:spPr>
          <a:xfrm>
            <a:off x="591525" y="2562425"/>
            <a:ext cx="7614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u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 используется для игнорирования возвращаемых значений функций.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u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 используется для объявления пустой переменной.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u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 используется для определения пустой структуры.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ru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Все вышеперечисленное.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591525" y="283500"/>
            <a:ext cx="79884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500"/>
              <a:t>11.  Какие ограничения существуют для типа утверждаемой переменной myVal, чтобы следующий код</a:t>
            </a:r>
            <a:r>
              <a:rPr lang="ru" sz="2200"/>
              <a:t> </a:t>
            </a:r>
            <a:r>
              <a:rPr lang="ru" sz="2500"/>
              <a:t>скомпилировался: i := myVal.(int)?</a:t>
            </a:r>
            <a:endParaRPr sz="2500"/>
          </a:p>
        </p:txBody>
      </p:sp>
      <p:sp>
        <p:nvSpPr>
          <p:cNvPr id="269" name="Google Shape;269;p19"/>
          <p:cNvSpPr txBox="1"/>
          <p:nvPr/>
        </p:nvSpPr>
        <p:spPr>
          <a:xfrm>
            <a:off x="591525" y="2584725"/>
            <a:ext cx="74640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myVal должна иметь целочисленный тип: int, int64, int32 и т.д.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myVal должна быть типом, приводимым к int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myVal должна быть интерфейсом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myVal должна быть числовым типом: float64 or int64.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37" name="Google Shape;137;p2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 b="0" l="99" r="98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591525" y="283500"/>
            <a:ext cx="79884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500"/>
              <a:t>12.</a:t>
            </a:r>
            <a:r>
              <a:rPr lang="ru" sz="2300"/>
              <a:t> Какой идиоматический способ может остановить выполнение текущей функции, чтобы подождать завершение выполнения произвольного количества горутин?</a:t>
            </a:r>
            <a:endParaRPr sz="2300"/>
          </a:p>
        </p:txBody>
      </p:sp>
      <p:sp>
        <p:nvSpPr>
          <p:cNvPr id="275" name="Google Shape;275;p20"/>
          <p:cNvSpPr txBox="1"/>
          <p:nvPr/>
        </p:nvSpPr>
        <p:spPr>
          <a:xfrm>
            <a:off x="591525" y="2640500"/>
            <a:ext cx="84348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Передать в горутины int и Mutex, вести подсчет каждой завершившейся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Зациклить select выражение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Заснуть на достаточное количество времени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Использовать sync.WaitGroup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591525" y="283500"/>
            <a:ext cx="79884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 13. Как импортировать пакет в Go не из стандартной директории?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300"/>
          </a:p>
        </p:txBody>
      </p:sp>
      <p:sp>
        <p:nvSpPr>
          <p:cNvPr id="281" name="Google Shape;281;p21"/>
          <p:cNvSpPr txBox="1"/>
          <p:nvPr/>
        </p:nvSpPr>
        <p:spPr>
          <a:xfrm>
            <a:off x="591525" y="2194225"/>
            <a:ext cx="7665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Использовать прокси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Поменять import, так чтобы он указывал на нужную директорию.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Использовать replace директиву в go.mod.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Это невозможно. 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591525" y="283500"/>
            <a:ext cx="79884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900">
                <a:solidFill>
                  <a:srgbClr val="FBFBFE"/>
                </a:solidFill>
              </a:rPr>
              <a:t>14. Какое идиоматические имя должно быть у интерфейса с единственным методом: Save() error?</a:t>
            </a:r>
            <a:endParaRPr sz="2900">
              <a:solidFill>
                <a:srgbClr val="FBFB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300"/>
          </a:p>
        </p:txBody>
      </p:sp>
      <p:sp>
        <p:nvSpPr>
          <p:cNvPr id="287" name="Google Shape;287;p22"/>
          <p:cNvSpPr txBox="1"/>
          <p:nvPr/>
        </p:nvSpPr>
        <p:spPr>
          <a:xfrm>
            <a:off x="591525" y="2328900"/>
            <a:ext cx="76650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Saveable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SaveInterface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ISave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Saver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602675" y="0"/>
            <a:ext cx="76650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400"/>
              <a:t>15. Откуда можно обратиться к переменной myVar, если она объявлена вне функций в файле пакета myPackage, расположенного в модуле myModule?</a:t>
            </a:r>
            <a:endParaRPr sz="2400"/>
          </a:p>
        </p:txBody>
      </p:sp>
      <p:sp>
        <p:nvSpPr>
          <p:cNvPr id="293" name="Google Shape;293;p23"/>
          <p:cNvSpPr txBox="1"/>
          <p:nvPr/>
        </p:nvSpPr>
        <p:spPr>
          <a:xfrm>
            <a:off x="602675" y="2540875"/>
            <a:ext cx="7665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Можно обратиться из любого места пакета myPackage, в остальном модуле доступна не будет.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Можно обратиться из любого приложения, которое импортирует myModule.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Можно обратиться из любого места модуля myModule.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Можно обратиться из других пакетов в myModule, если они импортируют myPackage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602675" y="178525"/>
            <a:ext cx="76650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16. Как корректно добавить значение в слайс?</a:t>
            </a:r>
            <a:endParaRPr sz="2400"/>
          </a:p>
        </p:txBody>
      </p:sp>
      <p:sp>
        <p:nvSpPr>
          <p:cNvPr id="299" name="Google Shape;299;p24"/>
          <p:cNvSpPr txBox="1"/>
          <p:nvPr/>
        </p:nvSpPr>
        <p:spPr>
          <a:xfrm>
            <a:off x="602675" y="2261950"/>
            <a:ext cx="7665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values.append(3)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values.insert(3, 3)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append(values, 3)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= append(values, 3)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602675" y="178525"/>
            <a:ext cx="76650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17. Каковы риски использования нескольких типов тегов у полей структуры?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</p:txBody>
      </p:sp>
      <p:sp>
        <p:nvSpPr>
          <p:cNvPr id="305" name="Google Shape;305;p25"/>
          <p:cNvSpPr txBox="1"/>
          <p:nvPr/>
        </p:nvSpPr>
        <p:spPr>
          <a:xfrm>
            <a:off x="602675" y="2072275"/>
            <a:ext cx="76650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0" i="0" lang="ru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Для компиляции каждое поле должно иметь все указанные теги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0" i="0" lang="ru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нескольких типов тегов сильно связывает различные слои приложения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0" i="0" lang="ru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Все теги, кроме первого - игнорируются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0" i="0" lang="ru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Отсутствующий тег при использовании запаникует</a:t>
            </a:r>
            <a:endParaRPr b="0" i="0" sz="1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602675" y="178525"/>
            <a:ext cx="76650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18. Что необходимо, чтобы 2 функции имели одинаковый тип?</a:t>
            </a:r>
            <a:endParaRPr sz="2800"/>
          </a:p>
        </p:txBody>
      </p:sp>
      <p:sp>
        <p:nvSpPr>
          <p:cNvPr id="311" name="Google Shape;311;p26"/>
          <p:cNvSpPr txBox="1"/>
          <p:nvPr/>
        </p:nvSpPr>
        <p:spPr>
          <a:xfrm>
            <a:off x="602675" y="2327425"/>
            <a:ext cx="7665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Они должны иметь одинаковые сигнатуры, включая типы аргументов и возвращаемых значений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Они должны иметь одинаковые типы аргументов, но могут возвращать разные типы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Все функции имеют одинаковый тип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ru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Функции не могут иметь одинаковый тип, так как функция не является объектом первого класса.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602675" y="178525"/>
            <a:ext cx="76650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700"/>
              <a:t>19. Что случится при попытке компиляции и запуска следующего кода?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</p:txBody>
      </p:sp>
      <p:sp>
        <p:nvSpPr>
          <p:cNvPr id="317" name="Google Shape;317;p27"/>
          <p:cNvSpPr txBox="1"/>
          <p:nvPr/>
        </p:nvSpPr>
        <p:spPr>
          <a:xfrm>
            <a:off x="390700" y="2042363"/>
            <a:ext cx="37488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rabicPeriod"/>
            </a:pPr>
            <a:r>
              <a:rPr b="0" i="0" lang="ru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Не скомпилирует, так как GlobalFlag не проинициализирована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rabicPeriod"/>
            </a:pPr>
            <a:r>
              <a:rPr b="0" i="0" lang="ru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Скомпилируется и напечатает пустые скобки [].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rabicPeriod"/>
            </a:pPr>
            <a:r>
              <a:rPr b="0" i="0" lang="ru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Скомпилируется и ничего не напечатает, так как "[" +nil+”]" также nil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AutoNum type="arabicPeriod"/>
            </a:pPr>
            <a:r>
              <a:rPr b="0" i="0" lang="ru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Скомпилируется и запаникует, так как GlobalFlag не проинициализирована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5475" y="1906125"/>
            <a:ext cx="4192250" cy="22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602675" y="178525"/>
            <a:ext cx="77430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20. Каким образом в Go можно выполнять сборку мусора (garbage collection)?</a:t>
            </a:r>
            <a:endParaRPr sz="2800"/>
          </a:p>
        </p:txBody>
      </p:sp>
      <p:sp>
        <p:nvSpPr>
          <p:cNvPr id="324" name="Google Shape;324;p28"/>
          <p:cNvSpPr txBox="1"/>
          <p:nvPr/>
        </p:nvSpPr>
        <p:spPr>
          <a:xfrm>
            <a:off x="602675" y="2053550"/>
            <a:ext cx="8122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Go сборка мусора происходит автоматически.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Использовать функцию runtime.GC() для явного запуска сборки мусора.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Включить опцию GODEBUG=gctrace=1 при запуске приложения для получения информации о работе сборки мусора.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0" i="0" lang="ru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Все вышеперечисленное.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652775" y="379350"/>
            <a:ext cx="80220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21. Как корректно использовать импорт в Go?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</p:txBody>
      </p:sp>
      <p:sp>
        <p:nvSpPr>
          <p:cNvPr id="330" name="Google Shape;330;p29"/>
          <p:cNvSpPr txBox="1"/>
          <p:nvPr/>
        </p:nvSpPr>
        <p:spPr>
          <a:xfrm>
            <a:off x="602675" y="2053550"/>
            <a:ext cx="81222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Roboto"/>
              <a:buAutoNum type="arabicPeriod"/>
            </a:pPr>
            <a:r>
              <a:rPr b="0" i="0" lang="ru" sz="18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 "github/gin-gonic/gin"</a:t>
            </a:r>
            <a:endParaRPr b="0" i="0" sz="18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Roboto"/>
              <a:buAutoNum type="arabicPeriod"/>
            </a:pPr>
            <a:r>
              <a:rPr b="0" i="0" lang="ru" sz="18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 "</a:t>
            </a:r>
            <a:r>
              <a:rPr b="0" i="0" lang="ru" sz="185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https://github.com/gin-gonic/gin</a:t>
            </a:r>
            <a:r>
              <a:rPr b="0" i="0" lang="ru" sz="18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b="0" i="0" sz="18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Roboto"/>
              <a:buAutoNum type="arabicPeriod"/>
            </a:pPr>
            <a:r>
              <a:rPr b="0" i="0" lang="ru" sz="18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 "../template"</a:t>
            </a:r>
            <a:endParaRPr b="0" i="0" sz="18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Roboto"/>
              <a:buAutoNum type="arabicPeriod"/>
            </a:pPr>
            <a:r>
              <a:rPr b="0" i="0" lang="ru" sz="18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 "</a:t>
            </a:r>
            <a:r>
              <a:rPr b="0" i="0" lang="ru" sz="185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github.com/gin-gonic/gin</a:t>
            </a:r>
            <a:r>
              <a:rPr b="0" i="0" lang="ru" sz="18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b="0" i="0" sz="2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>
            <a:off x="220738" y="1001100"/>
            <a:ext cx="1269000" cy="3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>
            <p:ph idx="2" type="subTitle"/>
          </p:nvPr>
        </p:nvSpPr>
        <p:spPr>
          <a:xfrm>
            <a:off x="3430675" y="1146153"/>
            <a:ext cx="58563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/>
              <a:t>Семушкин Алексей</a:t>
            </a:r>
            <a:endParaRPr/>
          </a:p>
        </p:txBody>
      </p:sp>
      <p:sp>
        <p:nvSpPr>
          <p:cNvPr id="147" name="Google Shape;147;p3"/>
          <p:cNvSpPr txBox="1"/>
          <p:nvPr>
            <p:ph idx="3" type="subTitle"/>
          </p:nvPr>
        </p:nvSpPr>
        <p:spPr>
          <a:xfrm>
            <a:off x="3430675" y="1791378"/>
            <a:ext cx="50955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ru" sz="1250">
                <a:highlight>
                  <a:schemeClr val="lt1"/>
                </a:highlight>
              </a:rPr>
              <a:t>Software Engineer at Semrush</a:t>
            </a:r>
            <a:endParaRPr b="1" sz="12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ct val="100000"/>
              <a:buChar char="●"/>
            </a:pPr>
            <a:r>
              <a:rPr lang="ru"/>
              <a:t>3 технических образования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ct val="100000"/>
              <a:buChar char="●"/>
            </a:pPr>
            <a:r>
              <a:rPr lang="ru"/>
              <a:t>Более 5 лет опыта в разработке ПО, работал в различных сферах: от email-маркетинга и e-commerce до ИБ и SEO аналитики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ct val="100000"/>
              <a:buChar char="●"/>
            </a:pPr>
            <a:r>
              <a:rPr lang="ru"/>
              <a:t>В свободное время продолжаю самообучение, занимаюсь менторством и разработкой собственных проектов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r>
              <a:t/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ct val="100000"/>
              <a:buChar char="●"/>
            </a:pPr>
            <a:r>
              <a:rPr i="1" lang="ru"/>
              <a:t>руководитель курса “Golang Developer. Basic” в ОТУС</a:t>
            </a:r>
            <a:endParaRPr i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ct val="113043"/>
              <a:buChar char="●"/>
            </a:pPr>
            <a:r>
              <a:rPr i="1" lang="ru"/>
              <a:t>преподаватель курса “Golang Developer. Professional” в ОТУС</a:t>
            </a:r>
            <a:endParaRPr b="1" i="1"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209"/>
              <a:buNone/>
            </a:pPr>
            <a:r>
              <a:t/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sz="1400"/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 b="651" l="0" r="0" t="651"/>
          <a:stretch/>
        </p:blipFill>
        <p:spPr>
          <a:xfrm>
            <a:off x="549313" y="1495950"/>
            <a:ext cx="2410800" cy="2357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652775" y="379350"/>
            <a:ext cx="80220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600"/>
              <a:t>22. Какая форма цикла не валидна в Go?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800"/>
          </a:p>
        </p:txBody>
      </p:sp>
      <p:sp>
        <p:nvSpPr>
          <p:cNvPr id="336" name="Google Shape;336;p30"/>
          <p:cNvSpPr txBox="1"/>
          <p:nvPr/>
        </p:nvSpPr>
        <p:spPr>
          <a:xfrm>
            <a:off x="652775" y="1683075"/>
            <a:ext cx="8122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 { ... } while i &lt; 5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_,c := range "hello" { ... }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i := 1; i &lt; 5; i++ { ... }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i &lt; 5 { ... }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652775" y="379350"/>
            <a:ext cx="80220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23. Что такое канал?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2600"/>
          </a:p>
        </p:txBody>
      </p:sp>
      <p:sp>
        <p:nvSpPr>
          <p:cNvPr id="342" name="Google Shape;342;p31"/>
          <p:cNvSpPr txBox="1"/>
          <p:nvPr/>
        </p:nvSpPr>
        <p:spPr>
          <a:xfrm>
            <a:off x="602675" y="1863000"/>
            <a:ext cx="8122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Глобальная переменная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Сущность для пересылки значений между гор</a:t>
            </a:r>
            <a:r>
              <a:rPr lang="ru" sz="1800">
                <a:solidFill>
                  <a:schemeClr val="lt1"/>
                </a:solidFill>
              </a:rPr>
              <a:t>ут</a:t>
            </a:r>
            <a:r>
              <a:rPr b="0" i="0" lang="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инами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Динамический массив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Легковесный поток для параллельного программирования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652775" y="379350"/>
            <a:ext cx="80220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24. Что блокирует залоченный sync.Mutex?</a:t>
            </a:r>
            <a:endParaRPr sz="2800"/>
          </a:p>
        </p:txBody>
      </p:sp>
      <p:sp>
        <p:nvSpPr>
          <p:cNvPr id="348" name="Google Shape;348;p32"/>
          <p:cNvSpPr txBox="1"/>
          <p:nvPr/>
        </p:nvSpPr>
        <p:spPr>
          <a:xfrm>
            <a:off x="602675" y="2041525"/>
            <a:ext cx="8122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Все горутины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Любой вызов с попыткой взять этот Mutex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Попытки чтения и записи переменной, которую он защищает 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0" i="0" lang="ru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Попытки записи переменной, которую он защищает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652775" y="379350"/>
            <a:ext cx="81222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2800"/>
              <a:t>25. Какое ключевое слово передает управление конструкции помеченной с помощью label?</a:t>
            </a:r>
            <a:endParaRPr sz="2800"/>
          </a:p>
        </p:txBody>
      </p:sp>
      <p:sp>
        <p:nvSpPr>
          <p:cNvPr id="354" name="Google Shape;354;p34"/>
          <p:cNvSpPr txBox="1"/>
          <p:nvPr/>
        </p:nvSpPr>
        <p:spPr>
          <a:xfrm>
            <a:off x="580350" y="2242375"/>
            <a:ext cx="81222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goto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jump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0" i="0" lang="ru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7200"/>
              <a:t>Обсуждаем </a:t>
            </a:r>
            <a:endParaRPr sz="7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5c7c7c24a_0_4"/>
          <p:cNvSpPr txBox="1"/>
          <p:nvPr>
            <p:ph type="title"/>
          </p:nvPr>
        </p:nvSpPr>
        <p:spPr>
          <a:xfrm>
            <a:off x="500550" y="28417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Инструкция для выполнения задачи</a:t>
            </a:r>
            <a:endParaRPr/>
          </a:p>
        </p:txBody>
      </p:sp>
      <p:sp>
        <p:nvSpPr>
          <p:cNvPr id="365" name="Google Shape;365;g255c7c7c24a_0_4"/>
          <p:cNvSpPr txBox="1"/>
          <p:nvPr>
            <p:ph idx="1" type="body"/>
          </p:nvPr>
        </p:nvSpPr>
        <p:spPr>
          <a:xfrm>
            <a:off x="500550" y="123549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На выполнение вам дается </a:t>
            </a:r>
            <a:r>
              <a:rPr b="1" lang="ru"/>
              <a:t>15 мин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Работа будет в малых группах (2-3 чел), мы поделим вас на пары и отправим в </a:t>
            </a:r>
            <a:r>
              <a:rPr b="1" lang="ru"/>
              <a:t>отдельную</a:t>
            </a:r>
            <a:r>
              <a:rPr lang="ru"/>
              <a:t> комнату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Вы можете </a:t>
            </a:r>
            <a:r>
              <a:rPr b="1" lang="ru"/>
              <a:t>чередоваться</a:t>
            </a:r>
            <a:r>
              <a:rPr lang="ru"/>
              <a:t> в выполнении задач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После выполнения вам нужно будет </a:t>
            </a:r>
            <a:r>
              <a:rPr b="1" lang="ru"/>
              <a:t>презентовать</a:t>
            </a:r>
            <a:r>
              <a:rPr lang="ru"/>
              <a:t> свою работу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ru"/>
              <a:t>Цифры:</a:t>
            </a:r>
            <a:endParaRPr b="1" i="1"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i="1" lang="ru"/>
              <a:t>Успешно решили - </a:t>
            </a:r>
            <a:r>
              <a:rPr b="1" i="1" lang="ru"/>
              <a:t>2 балла,</a:t>
            </a:r>
            <a:r>
              <a:rPr i="1" lang="ru"/>
              <a:t> с юнит тестами </a:t>
            </a:r>
            <a:r>
              <a:rPr b="1" i="1" lang="ru"/>
              <a:t>3</a:t>
            </a:r>
            <a:endParaRPr b="1" i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ru"/>
              <a:t>Если решили, но с ошибками - </a:t>
            </a:r>
            <a:r>
              <a:rPr b="1" i="1" lang="ru"/>
              <a:t>1 балл</a:t>
            </a:r>
            <a:endParaRPr i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ru"/>
              <a:t>Не  решили - 0 баллов </a:t>
            </a:r>
            <a:endParaRPr i="1"/>
          </a:p>
        </p:txBody>
      </p:sp>
      <p:pic>
        <p:nvPicPr>
          <p:cNvPr id="366" name="Google Shape;366;g255c7c7c24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100" y="3077875"/>
            <a:ext cx="2232050" cy="197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500550" y="39437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/>
              <a:t>Задача</a:t>
            </a:r>
            <a:endParaRPr sz="4200"/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500550" y="1177750"/>
            <a:ext cx="77334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600"/>
              <a:buChar char="●"/>
            </a:pPr>
            <a:r>
              <a:rPr lang="ru" sz="1600"/>
              <a:t>Создайте горутину для имитации считывания данных с сенсора и передачи их в канал. Данные должны считываться в течение 1 минуты.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600"/>
              <a:buChar char="●"/>
            </a:pPr>
            <a:r>
              <a:rPr lang="ru" sz="1600"/>
              <a:t>Создайте горутину для обработки данных. Для каждых 10 полученных значений вычисляется среднее арифметическое и отправляется в канал с обработанными данными.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600"/>
              <a:buChar char="●"/>
            </a:pPr>
            <a:r>
              <a:rPr lang="ru" sz="1600"/>
              <a:t>Главная горутина будет получать обработанные данные из канала и выводить их на экран.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600"/>
              <a:buChar char="●"/>
            </a:pPr>
            <a:r>
              <a:rPr lang="ru" sz="1600"/>
              <a:t>Напишите юнит тесты на реализованные функции*</a:t>
            </a:r>
            <a:endParaRPr b="1" sz="1600"/>
          </a:p>
        </p:txBody>
      </p:sp>
      <p:pic>
        <p:nvPicPr>
          <p:cNvPr id="373" name="Google Shape;373;p36"/>
          <p:cNvPicPr preferRelativeResize="0"/>
          <p:nvPr/>
        </p:nvPicPr>
        <p:blipFill rotWithShape="1">
          <a:blip r:embed="rId3">
            <a:alphaModFix/>
          </a:blip>
          <a:srcRect b="13645" l="0" r="0" t="8466"/>
          <a:stretch/>
        </p:blipFill>
        <p:spPr>
          <a:xfrm>
            <a:off x="6707925" y="3399275"/>
            <a:ext cx="2436075" cy="17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6"/>
          <p:cNvSpPr txBox="1"/>
          <p:nvPr/>
        </p:nvSpPr>
        <p:spPr>
          <a:xfrm>
            <a:off x="500550" y="4358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*дополнительное задание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/>
          <p:nvPr>
            <p:ph type="title"/>
          </p:nvPr>
        </p:nvSpPr>
        <p:spPr>
          <a:xfrm>
            <a:off x="651425" y="52634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/>
              <a:t>Вопрос-ответ</a:t>
            </a:r>
            <a:endParaRPr/>
          </a:p>
        </p:txBody>
      </p:sp>
      <p:sp>
        <p:nvSpPr>
          <p:cNvPr id="380" name="Google Shape;380;p37"/>
          <p:cNvSpPr txBox="1"/>
          <p:nvPr/>
        </p:nvSpPr>
        <p:spPr>
          <a:xfrm>
            <a:off x="1438025" y="3378781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4806700" y="3378781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387" name="Google Shape;387;p38"/>
          <p:cNvGraphicFramePr/>
          <p:nvPr/>
        </p:nvGraphicFramePr>
        <p:xfrm>
          <a:off x="850650" y="16499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{A1FEEEEE-D4FD-4E48-9DF6-578383087B0A}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лись</a:t>
                      </a: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решать задачи в малых группах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или</a:t>
                      </a: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знания по пройденным модулям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Отлично прове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ли</a:t>
                      </a: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время в компании коллег:)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или</a:t>
                      </a: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ответы на вопросы по курсу от руководителя</a:t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38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Проверка достижения целей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>
                <a:solidFill>
                  <a:schemeClr val="lt1"/>
                </a:solidFill>
              </a:rPr>
              <a:t>Подводим итоги: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4" name="Google Shape;3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25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0"/>
          <p:cNvSpPr txBox="1"/>
          <p:nvPr/>
        </p:nvSpPr>
        <p:spPr>
          <a:xfrm>
            <a:off x="500550" y="394275"/>
            <a:ext cx="7219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Подводим итоги</a:t>
            </a:r>
            <a:endParaRPr b="1" i="0" sz="3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5207150" y="4251925"/>
            <a:ext cx="5079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Вручаем сувениры </a:t>
            </a:r>
            <a:endParaRPr b="1" i="0" sz="3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447150" y="2271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" sz="3200"/>
              <a:t>Правила вебинара</a:t>
            </a:r>
            <a:endParaRPr b="1" sz="3200"/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50" y="35384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150" y="1694438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151" y="26486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1264025" y="1665075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264025" y="2490619"/>
            <a:ext cx="323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 или голосом (</a:t>
            </a:r>
            <a:r>
              <a:rPr lang="ru" sz="1500">
                <a:latin typeface="Roboto"/>
                <a:ea typeface="Roboto"/>
                <a:cs typeface="Roboto"/>
                <a:sym typeface="Roboto"/>
              </a:rPr>
              <a:t>поднимаем руку)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264025" y="3546884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8796" y="16546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5567625" y="16419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заполняем в гугл-форме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19264" y="2607275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5511825" y="260727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Подписываем себя в Zoom по имени и фамилии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9284" y="3559615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5511825" y="35622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возможности включаем камеры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07" name="Google Shape;4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1"/>
          <p:cNvSpPr txBox="1"/>
          <p:nvPr/>
        </p:nvSpPr>
        <p:spPr>
          <a:xfrm>
            <a:off x="1700240" y="2173679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1700240" y="337793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Удалось ли вам освежить знания по пройденному материалу?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Quiz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Практическая часть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Вопрос-ответ </a:t>
            </a:r>
            <a:endParaRPr b="0" i="0" sz="1300" u="none" cap="none" strike="noStrike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Розыгрыш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5"/>
          <p:cNvCxnSpPr>
            <a:stCxn id="171" idx="1"/>
            <a:endCxn id="172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8" name="Google Shape;178;p5"/>
          <p:cNvCxnSpPr>
            <a:stCxn id="172" idx="1"/>
            <a:endCxn id="173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9" name="Google Shape;179;p5"/>
          <p:cNvCxnSpPr>
            <a:stCxn id="173" idx="1"/>
            <a:endCxn id="174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0" name="Google Shape;180;p5"/>
          <p:cNvCxnSpPr>
            <a:stCxn id="174" idx="1"/>
            <a:endCxn id="175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1" name="Google Shape;181;p5"/>
          <p:cNvCxnSpPr>
            <a:stCxn id="175" idx="1"/>
            <a:endCxn id="176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87" name="Google Shape;187;p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{A1FEEEEE-D4FD-4E48-9DF6-578383087B0A}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решать задачи в малых группах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знания по пройденным модулям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Отлично провести время в компании коллег:)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ответы на вопросы по курсу от руководителя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idx="4294967295" type="body"/>
          </p:nvPr>
        </p:nvSpPr>
        <p:spPr>
          <a:xfrm>
            <a:off x="500550" y="184620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Ваш опыт работы в IT?</a:t>
            </a:r>
            <a:endParaRPr sz="1800">
              <a:solidFill>
                <a:srgbClr val="1E1F2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700"/>
              </a:buClr>
              <a:buSzPts val="1800"/>
              <a:buChar char="●"/>
            </a:pPr>
            <a:r>
              <a:rPr lang="ru" sz="1800">
                <a:solidFill>
                  <a:srgbClr val="1E1F21"/>
                </a:solidFill>
              </a:rPr>
              <a:t>Почему выбрали именно Go для работы? </a:t>
            </a:r>
            <a:endParaRPr sz="1800">
              <a:solidFill>
                <a:srgbClr val="1E1F2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3" name="Google Shape;193;p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Расскажите о себе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27" y="341257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6852" y="34125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2412875" y="3399688"/>
            <a:ext cx="554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Можете отвечать в чат или поднять руку и ответить голосом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/>
              <a:t>Let’s start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664050" y="390525"/>
            <a:ext cx="78159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Как дополнить вывод go test списком запускаемых тестов?</a:t>
            </a:r>
            <a:endParaRPr sz="2800"/>
          </a:p>
        </p:txBody>
      </p:sp>
      <p:sp>
        <p:nvSpPr>
          <p:cNvPr id="207" name="Google Shape;207;p9"/>
          <p:cNvSpPr txBox="1"/>
          <p:nvPr/>
        </p:nvSpPr>
        <p:spPr>
          <a:xfrm>
            <a:off x="959525" y="2209125"/>
            <a:ext cx="55341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Roboto"/>
              <a:buAutoNum type="arabicPeriod"/>
            </a:pPr>
            <a:r>
              <a:rPr b="0" i="0" lang="ru" sz="19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test</a:t>
            </a:r>
            <a:endParaRPr b="0" i="0" sz="19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Roboto"/>
              <a:buAutoNum type="arabicPeriod"/>
            </a:pPr>
            <a:r>
              <a:rPr b="0" i="0" lang="ru" sz="19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test -x</a:t>
            </a:r>
            <a:endParaRPr b="0" i="0" sz="19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Roboto"/>
              <a:buAutoNum type="arabicPeriod"/>
            </a:pPr>
            <a:r>
              <a:rPr b="0" i="0" lang="ru" sz="19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test --verbose</a:t>
            </a:r>
            <a:endParaRPr b="0" i="0" sz="19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Roboto"/>
              <a:buAutoNum type="arabicPeriod"/>
            </a:pPr>
            <a:r>
              <a:rPr b="0" i="0" lang="ru" sz="19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test -v</a:t>
            </a:r>
            <a:endParaRPr b="0" i="0" sz="2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