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6503DC-663D-45A7-8E5F-8F711154F82C}">
  <a:tblStyle styleId="{AC6503DC-663D-45A7-8E5F-8F711154F8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4"/>
        <p:guide pos="380"/>
        <p:guide pos="2041" orient="horz"/>
        <p:guide pos="2169" orient="horz"/>
        <p:guide pos="33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bold.fntdata"/><Relationship Id="rId10" Type="http://schemas.openxmlformats.org/officeDocument/2006/relationships/slide" Target="slides/slide3.xml"/><Relationship Id="rId54" Type="http://schemas.openxmlformats.org/officeDocument/2006/relationships/font" Target="fonts/Roboto-regular.fntdata"/><Relationship Id="rId13" Type="http://schemas.openxmlformats.org/officeDocument/2006/relationships/slide" Target="slides/slide6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5.xml"/><Relationship Id="rId56" Type="http://schemas.openxmlformats.org/officeDocument/2006/relationships/font" Target="fonts/Robo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bd0bd148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bd0bd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05d12f47_1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В связи с тем, что 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Программы курсов в OTUS разрабатываются на основе того, что требуется на данный момент на кадровом рынке в топовые компании. </a:t>
            </a:r>
            <a:endParaRPr/>
          </a:p>
        </p:txBody>
      </p:sp>
      <p:sp>
        <p:nvSpPr>
          <p:cNvPr id="219" name="Google Shape;219;gf305d12f47_1_91:notes"/>
          <p:cNvSpPr/>
          <p:nvPr>
            <p:ph idx="2" type="sldImg"/>
          </p:nvPr>
        </p:nvSpPr>
        <p:spPr>
          <a:xfrm>
            <a:off x="381068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baa635cc9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2baa635cc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Курсы разработаны с учетом требований к специалистам на открытые вакансии топовых IT-компаний junior, middle и senior уровня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baa635cc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2baa635c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aa635cc9_0_5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baa635cc9_0_507:notes"/>
          <p:cNvSpPr/>
          <p:nvPr>
            <p:ph idx="2" type="sldImg"/>
          </p:nvPr>
        </p:nvSpPr>
        <p:spPr>
          <a:xfrm>
            <a:off x="381068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a1700b9ff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a1700b9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97f8a3de4_1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97f8a3de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7f8a3de4_1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7f8a3de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97f8a3de4_1_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97f8a3de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97f8a3de4_1_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97f8a3de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97f8a3de4_1_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97f8a3de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97f8a3de4_1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97f8a3de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97f8a3de4_1_1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97f8a3de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3a7074569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3a70745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3a7074569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3a70745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305d12f47_1_2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305d12f47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baa635cc9_0_4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2baa635cc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5cf945bb4_2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5cf945b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https://otus.ru/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2bd0bd148_0_1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2bd0bd14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94844f735_0_1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94844f73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94844f735_0_2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94844f73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94844f735_0_29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94844f73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94844f735_0_3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94844f73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94844f735_0_4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94844f73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94844f735_0_5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94844f73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594844f735_0_5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594844f73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f6222e6af_0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f6222e6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f6222e6af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f6222e6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94844f735_0_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94844f7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3a7074569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3a70745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cea0cf1d8_0_2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cea0cf1d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4844f735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4844f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cea0cf1d8_0_2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cea0cf1d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cea0cf1d8_0_2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cea0cf1d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ea0cf1d8_0_3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ea0cf1d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cea0cf1d8_0_3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cea0cf1d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a331324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22a331324f2_0_0:notes"/>
          <p:cNvSpPr/>
          <p:nvPr>
            <p:ph idx="2" type="sldImg"/>
          </p:nvPr>
        </p:nvSpPr>
        <p:spPr>
          <a:xfrm>
            <a:off x="381068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823becd0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823bec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05d12f47_1_2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05d12f47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aa635c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aa635c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Давайте поближе познакомимся с ОТУС.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ОТУС задумывался как компания, которая позволяет обучаться у опытных специалистов высокого уровня в различных областях IT, каждого из которых мы обучаем, как эффективно преподавать.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Мы сторонники обучения у практиков, а не теоретиков, поэтому все наши преподаватели являются действующими специалистами, что позволяет им постоянно быть в курсе лучших решений и оперативно дополнять программу необходимыми изменениями.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Изначально мы создавали курсы для повышения квалификации действующих специалистов в области IT, но стали получать множество запросов на обучение с нуля, поэтому сейчас мы даем возможность любому замотивированному человеку освоить специальность в области IT.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0550" y="1783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0078"/>
            <a:ext cx="6884874" cy="51636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792250" y="4274231"/>
            <a:ext cx="505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792250" y="1921594"/>
            <a:ext cx="81831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29150" y="1864106"/>
            <a:ext cx="793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3135425" y="31312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3" type="subTitle"/>
          </p:nvPr>
        </p:nvSpPr>
        <p:spPr>
          <a:xfrm>
            <a:off x="3135425" y="34313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4" type="subTitle"/>
          </p:nvPr>
        </p:nvSpPr>
        <p:spPr>
          <a:xfrm>
            <a:off x="3135425" y="38149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>
            <p:ph type="title"/>
          </p:nvPr>
        </p:nvSpPr>
        <p:spPr>
          <a:xfrm>
            <a:off x="9562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4348975" y="20210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subTitle"/>
          </p:nvPr>
        </p:nvSpPr>
        <p:spPr>
          <a:xfrm>
            <a:off x="4348975" y="2557594"/>
            <a:ext cx="4587900" cy="2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7"/>
          <p:cNvSpPr/>
          <p:nvPr/>
        </p:nvSpPr>
        <p:spPr>
          <a:xfrm>
            <a:off x="606200" y="12125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805350" y="1322421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8"/>
          <p:cNvSpPr/>
          <p:nvPr/>
        </p:nvSpPr>
        <p:spPr>
          <a:xfrm>
            <a:off x="606200" y="1212563"/>
            <a:ext cx="7938600" cy="356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8"/>
          <p:cNvSpPr txBox="1"/>
          <p:nvPr>
            <p:ph idx="1" type="subTitle"/>
          </p:nvPr>
        </p:nvSpPr>
        <p:spPr>
          <a:xfrm>
            <a:off x="729150" y="1322421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9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30"/>
          <p:cNvSpPr/>
          <p:nvPr/>
        </p:nvSpPr>
        <p:spPr>
          <a:xfrm>
            <a:off x="362300" y="12125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00550" y="13224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6" name="Google Shape;126;p30"/>
          <p:cNvSpPr txBox="1"/>
          <p:nvPr>
            <p:ph idx="2" type="subTitle"/>
          </p:nvPr>
        </p:nvSpPr>
        <p:spPr>
          <a:xfrm>
            <a:off x="5555275" y="13224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b="1" sz="15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243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Relationship Id="rId8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hh.ru/vacancy/77060045?from=vacancy_search_list&amp;query=Golang" TargetMode="External"/><Relationship Id="rId4" Type="http://schemas.openxmlformats.org/officeDocument/2006/relationships/hyperlink" Target="https://hh.ru/vacancy/77060045?from=vacancy_search_list&amp;query=Gola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4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Relationship Id="rId5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5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Relationship Id="rId4" Type="http://schemas.openxmlformats.org/officeDocument/2006/relationships/image" Target="../media/image59.png"/><Relationship Id="rId5" Type="http://schemas.openxmlformats.org/officeDocument/2006/relationships/image" Target="../media/image6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5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22" Type="http://schemas.openxmlformats.org/officeDocument/2006/relationships/image" Target="../media/image87.png"/><Relationship Id="rId21" Type="http://schemas.openxmlformats.org/officeDocument/2006/relationships/image" Target="../media/image74.png"/><Relationship Id="rId24" Type="http://schemas.openxmlformats.org/officeDocument/2006/relationships/image" Target="../media/image91.png"/><Relationship Id="rId23" Type="http://schemas.openxmlformats.org/officeDocument/2006/relationships/image" Target="../media/image73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Relationship Id="rId4" Type="http://schemas.openxmlformats.org/officeDocument/2006/relationships/image" Target="../media/image72.png"/><Relationship Id="rId9" Type="http://schemas.openxmlformats.org/officeDocument/2006/relationships/image" Target="../media/image68.png"/><Relationship Id="rId26" Type="http://schemas.openxmlformats.org/officeDocument/2006/relationships/image" Target="../media/image10.png"/><Relationship Id="rId25" Type="http://schemas.openxmlformats.org/officeDocument/2006/relationships/image" Target="../media/image86.png"/><Relationship Id="rId28" Type="http://schemas.openxmlformats.org/officeDocument/2006/relationships/image" Target="../media/image98.png"/><Relationship Id="rId27" Type="http://schemas.openxmlformats.org/officeDocument/2006/relationships/image" Target="../media/image89.png"/><Relationship Id="rId5" Type="http://schemas.openxmlformats.org/officeDocument/2006/relationships/image" Target="../media/image56.png"/><Relationship Id="rId6" Type="http://schemas.openxmlformats.org/officeDocument/2006/relationships/image" Target="../media/image61.png"/><Relationship Id="rId29" Type="http://schemas.openxmlformats.org/officeDocument/2006/relationships/image" Target="../media/image110.png"/><Relationship Id="rId7" Type="http://schemas.openxmlformats.org/officeDocument/2006/relationships/image" Target="../media/image66.png"/><Relationship Id="rId8" Type="http://schemas.openxmlformats.org/officeDocument/2006/relationships/image" Target="../media/image62.png"/><Relationship Id="rId30" Type="http://schemas.openxmlformats.org/officeDocument/2006/relationships/image" Target="../media/image99.png"/><Relationship Id="rId11" Type="http://schemas.openxmlformats.org/officeDocument/2006/relationships/image" Target="../media/image80.png"/><Relationship Id="rId10" Type="http://schemas.openxmlformats.org/officeDocument/2006/relationships/image" Target="../media/image53.png"/><Relationship Id="rId13" Type="http://schemas.openxmlformats.org/officeDocument/2006/relationships/image" Target="../media/image85.png"/><Relationship Id="rId12" Type="http://schemas.openxmlformats.org/officeDocument/2006/relationships/image" Target="../media/image71.png"/><Relationship Id="rId15" Type="http://schemas.openxmlformats.org/officeDocument/2006/relationships/image" Target="../media/image75.png"/><Relationship Id="rId14" Type="http://schemas.openxmlformats.org/officeDocument/2006/relationships/image" Target="../media/image70.png"/><Relationship Id="rId17" Type="http://schemas.openxmlformats.org/officeDocument/2006/relationships/image" Target="../media/image67.png"/><Relationship Id="rId16" Type="http://schemas.openxmlformats.org/officeDocument/2006/relationships/image" Target="../media/image64.png"/><Relationship Id="rId19" Type="http://schemas.openxmlformats.org/officeDocument/2006/relationships/image" Target="../media/image69.png"/><Relationship Id="rId18" Type="http://schemas.openxmlformats.org/officeDocument/2006/relationships/image" Target="../media/image7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8.png"/><Relationship Id="rId22" Type="http://schemas.openxmlformats.org/officeDocument/2006/relationships/image" Target="../media/image106.png"/><Relationship Id="rId21" Type="http://schemas.openxmlformats.org/officeDocument/2006/relationships/image" Target="../media/image109.png"/><Relationship Id="rId24" Type="http://schemas.openxmlformats.org/officeDocument/2006/relationships/image" Target="../media/image112.png"/><Relationship Id="rId23" Type="http://schemas.openxmlformats.org/officeDocument/2006/relationships/image" Target="../media/image11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image" Target="../media/image81.png"/><Relationship Id="rId26" Type="http://schemas.openxmlformats.org/officeDocument/2006/relationships/image" Target="../media/image107.png"/><Relationship Id="rId25" Type="http://schemas.openxmlformats.org/officeDocument/2006/relationships/image" Target="../media/image125.png"/><Relationship Id="rId28" Type="http://schemas.openxmlformats.org/officeDocument/2006/relationships/image" Target="../media/image60.png"/><Relationship Id="rId27" Type="http://schemas.openxmlformats.org/officeDocument/2006/relationships/image" Target="../media/image105.png"/><Relationship Id="rId5" Type="http://schemas.openxmlformats.org/officeDocument/2006/relationships/image" Target="../media/image94.png"/><Relationship Id="rId6" Type="http://schemas.openxmlformats.org/officeDocument/2006/relationships/image" Target="../media/image83.png"/><Relationship Id="rId29" Type="http://schemas.openxmlformats.org/officeDocument/2006/relationships/image" Target="../media/image114.png"/><Relationship Id="rId7" Type="http://schemas.openxmlformats.org/officeDocument/2006/relationships/image" Target="../media/image90.png"/><Relationship Id="rId8" Type="http://schemas.openxmlformats.org/officeDocument/2006/relationships/image" Target="../media/image95.png"/><Relationship Id="rId30" Type="http://schemas.openxmlformats.org/officeDocument/2006/relationships/image" Target="../media/image131.png"/><Relationship Id="rId11" Type="http://schemas.openxmlformats.org/officeDocument/2006/relationships/image" Target="../media/image96.png"/><Relationship Id="rId10" Type="http://schemas.openxmlformats.org/officeDocument/2006/relationships/image" Target="../media/image88.png"/><Relationship Id="rId13" Type="http://schemas.openxmlformats.org/officeDocument/2006/relationships/image" Target="../media/image92.png"/><Relationship Id="rId12" Type="http://schemas.openxmlformats.org/officeDocument/2006/relationships/image" Target="../media/image103.png"/><Relationship Id="rId15" Type="http://schemas.openxmlformats.org/officeDocument/2006/relationships/image" Target="../media/image100.png"/><Relationship Id="rId14" Type="http://schemas.openxmlformats.org/officeDocument/2006/relationships/image" Target="../media/image97.png"/><Relationship Id="rId17" Type="http://schemas.openxmlformats.org/officeDocument/2006/relationships/image" Target="../media/image104.png"/><Relationship Id="rId16" Type="http://schemas.openxmlformats.org/officeDocument/2006/relationships/image" Target="../media/image93.png"/><Relationship Id="rId19" Type="http://schemas.openxmlformats.org/officeDocument/2006/relationships/image" Target="../media/image102.png"/><Relationship Id="rId18" Type="http://schemas.openxmlformats.org/officeDocument/2006/relationships/image" Target="../media/image101.png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5.png"/><Relationship Id="rId22" Type="http://schemas.openxmlformats.org/officeDocument/2006/relationships/image" Target="../media/image138.png"/><Relationship Id="rId21" Type="http://schemas.openxmlformats.org/officeDocument/2006/relationships/image" Target="../media/image146.png"/><Relationship Id="rId24" Type="http://schemas.openxmlformats.org/officeDocument/2006/relationships/image" Target="../media/image149.png"/><Relationship Id="rId23" Type="http://schemas.openxmlformats.org/officeDocument/2006/relationships/image" Target="../media/image143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1.png"/><Relationship Id="rId4" Type="http://schemas.openxmlformats.org/officeDocument/2006/relationships/image" Target="../media/image127.png"/><Relationship Id="rId9" Type="http://schemas.openxmlformats.org/officeDocument/2006/relationships/image" Target="../media/image113.png"/><Relationship Id="rId5" Type="http://schemas.openxmlformats.org/officeDocument/2006/relationships/image" Target="../media/image129.png"/><Relationship Id="rId6" Type="http://schemas.openxmlformats.org/officeDocument/2006/relationships/image" Target="../media/image118.png"/><Relationship Id="rId7" Type="http://schemas.openxmlformats.org/officeDocument/2006/relationships/image" Target="../media/image122.png"/><Relationship Id="rId8" Type="http://schemas.openxmlformats.org/officeDocument/2006/relationships/image" Target="../media/image124.png"/><Relationship Id="rId11" Type="http://schemas.openxmlformats.org/officeDocument/2006/relationships/image" Target="../media/image120.png"/><Relationship Id="rId10" Type="http://schemas.openxmlformats.org/officeDocument/2006/relationships/image" Target="../media/image123.png"/><Relationship Id="rId13" Type="http://schemas.openxmlformats.org/officeDocument/2006/relationships/image" Target="../media/image119.png"/><Relationship Id="rId12" Type="http://schemas.openxmlformats.org/officeDocument/2006/relationships/image" Target="../media/image13.png"/><Relationship Id="rId15" Type="http://schemas.openxmlformats.org/officeDocument/2006/relationships/image" Target="../media/image126.png"/><Relationship Id="rId14" Type="http://schemas.openxmlformats.org/officeDocument/2006/relationships/image" Target="../media/image128.png"/><Relationship Id="rId17" Type="http://schemas.openxmlformats.org/officeDocument/2006/relationships/image" Target="../media/image132.png"/><Relationship Id="rId16" Type="http://schemas.openxmlformats.org/officeDocument/2006/relationships/image" Target="../media/image117.png"/><Relationship Id="rId19" Type="http://schemas.openxmlformats.org/officeDocument/2006/relationships/image" Target="../media/image141.png"/><Relationship Id="rId18" Type="http://schemas.openxmlformats.org/officeDocument/2006/relationships/image" Target="../media/image130.png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9.png"/><Relationship Id="rId22" Type="http://schemas.openxmlformats.org/officeDocument/2006/relationships/image" Target="../media/image166.png"/><Relationship Id="rId21" Type="http://schemas.openxmlformats.org/officeDocument/2006/relationships/image" Target="../media/image179.png"/><Relationship Id="rId24" Type="http://schemas.openxmlformats.org/officeDocument/2006/relationships/image" Target="../media/image164.png"/><Relationship Id="rId23" Type="http://schemas.openxmlformats.org/officeDocument/2006/relationships/image" Target="../media/image16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9" Type="http://schemas.openxmlformats.org/officeDocument/2006/relationships/image" Target="../media/image145.png"/><Relationship Id="rId26" Type="http://schemas.openxmlformats.org/officeDocument/2006/relationships/image" Target="../media/image163.png"/><Relationship Id="rId25" Type="http://schemas.openxmlformats.org/officeDocument/2006/relationships/image" Target="../media/image11.png"/><Relationship Id="rId28" Type="http://schemas.openxmlformats.org/officeDocument/2006/relationships/image" Target="../media/image156.png"/><Relationship Id="rId27" Type="http://schemas.openxmlformats.org/officeDocument/2006/relationships/image" Target="../media/image21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29" Type="http://schemas.openxmlformats.org/officeDocument/2006/relationships/image" Target="../media/image161.png"/><Relationship Id="rId7" Type="http://schemas.openxmlformats.org/officeDocument/2006/relationships/image" Target="../media/image139.png"/><Relationship Id="rId8" Type="http://schemas.openxmlformats.org/officeDocument/2006/relationships/image" Target="../media/image142.png"/><Relationship Id="rId30" Type="http://schemas.openxmlformats.org/officeDocument/2006/relationships/image" Target="../media/image155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5" Type="http://schemas.openxmlformats.org/officeDocument/2006/relationships/image" Target="../media/image54.png"/><Relationship Id="rId14" Type="http://schemas.openxmlformats.org/officeDocument/2006/relationships/image" Target="../media/image144.png"/><Relationship Id="rId17" Type="http://schemas.openxmlformats.org/officeDocument/2006/relationships/image" Target="../media/image151.png"/><Relationship Id="rId16" Type="http://schemas.openxmlformats.org/officeDocument/2006/relationships/image" Target="../media/image8.png"/><Relationship Id="rId19" Type="http://schemas.openxmlformats.org/officeDocument/2006/relationships/image" Target="../media/image176.png"/><Relationship Id="rId18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1.png"/><Relationship Id="rId22" Type="http://schemas.openxmlformats.org/officeDocument/2006/relationships/image" Target="../media/image186.png"/><Relationship Id="rId21" Type="http://schemas.openxmlformats.org/officeDocument/2006/relationships/image" Target="../media/image17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3.png"/><Relationship Id="rId4" Type="http://schemas.openxmlformats.org/officeDocument/2006/relationships/image" Target="../media/image158.png"/><Relationship Id="rId9" Type="http://schemas.openxmlformats.org/officeDocument/2006/relationships/image" Target="../media/image172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74.png"/><Relationship Id="rId8" Type="http://schemas.openxmlformats.org/officeDocument/2006/relationships/image" Target="../media/image168.png"/><Relationship Id="rId11" Type="http://schemas.openxmlformats.org/officeDocument/2006/relationships/image" Target="../media/image185.png"/><Relationship Id="rId10" Type="http://schemas.openxmlformats.org/officeDocument/2006/relationships/image" Target="../media/image180.png"/><Relationship Id="rId13" Type="http://schemas.openxmlformats.org/officeDocument/2006/relationships/image" Target="../media/image170.png"/><Relationship Id="rId12" Type="http://schemas.openxmlformats.org/officeDocument/2006/relationships/image" Target="../media/image177.png"/><Relationship Id="rId15" Type="http://schemas.openxmlformats.org/officeDocument/2006/relationships/image" Target="../media/image184.png"/><Relationship Id="rId14" Type="http://schemas.openxmlformats.org/officeDocument/2006/relationships/image" Target="../media/image173.png"/><Relationship Id="rId17" Type="http://schemas.openxmlformats.org/officeDocument/2006/relationships/image" Target="../media/image181.png"/><Relationship Id="rId16" Type="http://schemas.openxmlformats.org/officeDocument/2006/relationships/image" Target="../media/image178.png"/><Relationship Id="rId19" Type="http://schemas.openxmlformats.org/officeDocument/2006/relationships/image" Target="../media/image182.png"/><Relationship Id="rId18" Type="http://schemas.openxmlformats.org/officeDocument/2006/relationships/image" Target="../media/image18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8.jpg"/><Relationship Id="rId4" Type="http://schemas.openxmlformats.org/officeDocument/2006/relationships/image" Target="../media/image18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для преподавателя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(маршрут демо-занятия)</a:t>
            </a:r>
            <a:endParaRPr sz="2500"/>
          </a:p>
        </p:txBody>
      </p:sp>
      <p:graphicFrame>
        <p:nvGraphicFramePr>
          <p:cNvPr id="132" name="Google Shape;132;p3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{AC6503DC-663D-45A7-8E5F-8F711154F82C}</a:tableStyleId>
              </a:tblPr>
              <a:tblGrid>
                <a:gridCol w="513350"/>
                <a:gridCol w="7079650"/>
              </a:tblGrid>
              <a:tr h="31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Знакомство с преподавателем, слушателями, презентация темы занятия - </a:t>
                      </a: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презентация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ru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мин)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 ОТУС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b="1"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презентация 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ru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мин)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Объяснение темы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b="1"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презентация 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ru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 мин)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Знакомство с командой - </a:t>
                      </a:r>
                      <a:r>
                        <a:rPr b="1" lang="ru" sz="1300">
                          <a:solidFill>
                            <a:srgbClr val="0645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лендинг </a:t>
                      </a:r>
                      <a:r>
                        <a:rPr b="1"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ru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≈3 мин)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Кратко о программе курса</a:t>
                      </a: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старт обучения - </a:t>
                      </a:r>
                      <a:r>
                        <a:rPr b="1" lang="ru" sz="1300">
                          <a:solidFill>
                            <a:srgbClr val="0645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лендинг </a:t>
                      </a:r>
                      <a:r>
                        <a:rPr b="1"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ru" sz="13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 10 мин)</a:t>
                      </a:r>
                      <a:endParaRPr b="1" sz="1300">
                        <a:solidFill>
                          <a:srgbClr val="0645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Карьерная информация - </a:t>
                      </a: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презентация</a:t>
                      </a:r>
                      <a:r>
                        <a:rPr b="1" lang="ru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b="1" lang="ru" sz="13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 5 мин)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Подведение итогов, рефлексия, вопросы -</a:t>
                      </a: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презентация </a:t>
                      </a:r>
                      <a:b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ru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мин)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 в ОТУС</a:t>
            </a:r>
            <a:endParaRPr/>
          </a:p>
        </p:txBody>
      </p:sp>
      <p:sp>
        <p:nvSpPr>
          <p:cNvPr id="222" name="Google Shape;222;p40"/>
          <p:cNvSpPr txBox="1"/>
          <p:nvPr>
            <p:ph idx="4294967295" type="body"/>
          </p:nvPr>
        </p:nvSpPr>
        <p:spPr>
          <a:xfrm>
            <a:off x="1483350" y="2056253"/>
            <a:ext cx="4999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3" name="Google Shape;223;p40"/>
          <p:cNvSpPr txBox="1"/>
          <p:nvPr>
            <p:ph idx="4294967295" type="body"/>
          </p:nvPr>
        </p:nvSpPr>
        <p:spPr>
          <a:xfrm>
            <a:off x="1483350" y="1579994"/>
            <a:ext cx="267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2000">
                <a:solidFill>
                  <a:srgbClr val="FF7700"/>
                </a:solidFill>
              </a:rPr>
              <a:t>Программы курсов</a:t>
            </a:r>
            <a:endParaRPr b="1" sz="2000">
              <a:solidFill>
                <a:srgbClr val="FF7700"/>
              </a:solidFill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675" y="1564400"/>
            <a:ext cx="396000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500550" y="330725"/>
            <a:ext cx="53511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b="1" lang="ru" sz="3100">
                <a:latin typeface="Roboto"/>
                <a:ea typeface="Roboto"/>
                <a:cs typeface="Roboto"/>
                <a:sym typeface="Roboto"/>
              </a:rPr>
              <a:t>аправления курсов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1"/>
          <p:cNvSpPr txBox="1"/>
          <p:nvPr>
            <p:ph idx="4294967295" type="subTitle"/>
          </p:nvPr>
        </p:nvSpPr>
        <p:spPr>
          <a:xfrm>
            <a:off x="540725" y="977775"/>
            <a:ext cx="6958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7700"/>
                </a:solidFill>
              </a:rPr>
              <a:t>Обучение специалистов разных грейдов: junior, middle, senior, lead</a:t>
            </a:r>
            <a:endParaRPr b="1" sz="1400">
              <a:solidFill>
                <a:srgbClr val="FF7700"/>
              </a:solidFill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1776475" y="2699425"/>
            <a:ext cx="23445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Программирование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Инфраструктура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Аналитика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146" y="1889329"/>
            <a:ext cx="652375" cy="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 txBox="1"/>
          <p:nvPr/>
        </p:nvSpPr>
        <p:spPr>
          <a:xfrm>
            <a:off x="4802550" y="2699425"/>
            <a:ext cx="32994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Data Science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Управление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GameDev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11300" lvl="0" marL="3527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Информационная безопасность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4221" y="188932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/>
        </p:nvSpPr>
        <p:spPr>
          <a:xfrm>
            <a:off x="521225" y="1683400"/>
            <a:ext cx="2120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курсов</a:t>
            </a: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для junior, middle, senior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менеджеров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521225" y="1124124"/>
            <a:ext cx="183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100" u="none" cap="none" strike="noStrik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130+</a:t>
            </a:r>
            <a:endParaRPr b="1" i="0" sz="3100" u="none" cap="none" strike="noStrik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1114" r="1124" t="0"/>
          <a:stretch/>
        </p:blipFill>
        <p:spPr>
          <a:xfrm>
            <a:off x="6031050" y="0"/>
            <a:ext cx="3112951" cy="26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3074550" y="1683400"/>
            <a:ext cx="2798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преподавателей </a:t>
            </a: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делятся актуальными знаниями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 реальными кейсами,  востребованными в IT-индустрии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3074550" y="1124114"/>
            <a:ext cx="183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100" u="none" cap="none" strike="noStrik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600+</a:t>
            </a:r>
            <a:endParaRPr b="1" i="0" sz="3100" u="none" cap="none" strike="noStrik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2351221" y="3528217"/>
            <a:ext cx="295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выпускников </a:t>
            </a: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уже прошли обучение по  программам, адаптированным под запросы ведущих работодателей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2351221" y="2968941"/>
            <a:ext cx="183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ru" sz="31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i="0" lang="ru" sz="3100" u="none" cap="none" strike="noStrik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 000+</a:t>
            </a:r>
            <a:endParaRPr b="1" i="0" sz="3100" u="none" cap="none" strike="noStrik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5663573" y="3528217"/>
            <a:ext cx="3185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ИТ-специалистов </a:t>
            </a: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нашем сообществе, читают наши материалы, учатся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общаются на наших площадках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5663572" y="2968941"/>
            <a:ext cx="2798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ru" sz="31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430</a:t>
            </a:r>
            <a:r>
              <a:rPr b="1" i="0" lang="ru" sz="3100" u="none" cap="none" strike="noStrik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 000+</a:t>
            </a:r>
            <a:endParaRPr b="1" i="0" sz="3100" u="none" cap="none" strike="noStrik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500550" y="330725"/>
            <a:ext cx="8520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latin typeface="Roboto"/>
                <a:ea typeface="Roboto"/>
                <a:cs typeface="Roboto"/>
                <a:sym typeface="Roboto"/>
              </a:rPr>
              <a:t>Мы в цифрах</a:t>
            </a:r>
            <a:endParaRPr b="1" sz="3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422575" y="3528225"/>
            <a:ext cx="1882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ru" sz="1200">
                <a:latin typeface="Roboto"/>
                <a:ea typeface="Roboto"/>
                <a:cs typeface="Roboto"/>
                <a:sym typeface="Roboto"/>
              </a:rPr>
              <a:t>лет с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о дня основания компании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484675" y="2968950"/>
            <a:ext cx="110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ru" sz="31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3100" u="none" cap="none" strike="noStrik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Напишите, пожалуйста, в чат подходящую цифру</a:t>
            </a:r>
            <a:endParaRPr/>
          </a:p>
        </p:txBody>
      </p:sp>
      <p:sp>
        <p:nvSpPr>
          <p:cNvPr id="256" name="Google Shape;256;p43"/>
          <p:cNvSpPr txBox="1"/>
          <p:nvPr>
            <p:ph idx="4294967295" type="body"/>
          </p:nvPr>
        </p:nvSpPr>
        <p:spPr>
          <a:xfrm>
            <a:off x="567875" y="1930253"/>
            <a:ext cx="4999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FF7700"/>
                </a:solidFill>
              </a:rPr>
              <a:t>1</a:t>
            </a:r>
            <a:r>
              <a:rPr b="1" lang="ru" sz="1900"/>
              <a:t> -</a:t>
            </a:r>
            <a:r>
              <a:rPr lang="ru" sz="1900"/>
              <a:t> если уже учились у нас в компании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FF7700"/>
                </a:solidFill>
              </a:rPr>
              <a:t>2</a:t>
            </a:r>
            <a:r>
              <a:rPr b="1" lang="ru" sz="1900"/>
              <a:t> -</a:t>
            </a:r>
            <a:r>
              <a:rPr lang="ru" sz="1900"/>
              <a:t> если НЕ учились, но слышали о нас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FF7700"/>
                </a:solidFill>
              </a:rPr>
              <a:t>3</a:t>
            </a:r>
            <a:r>
              <a:rPr b="1" lang="ru" sz="1900"/>
              <a:t> -</a:t>
            </a:r>
            <a:r>
              <a:rPr lang="ru" sz="1900"/>
              <a:t> если впервые знакомитесь с OTUS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650" y="3239988"/>
            <a:ext cx="651601" cy="6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956225" y="396400"/>
            <a:ext cx="796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Пишем юнит-тесты на Go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68" name="Google Shape;268;p45"/>
          <p:cNvSpPr txBox="1"/>
          <p:nvPr>
            <p:ph idx="4294967295" type="subTitle"/>
          </p:nvPr>
        </p:nvSpPr>
        <p:spPr>
          <a:xfrm>
            <a:off x="544450" y="840919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7700"/>
                </a:solidFill>
              </a:rPr>
              <a:t>После занятия вы</a:t>
            </a:r>
            <a:endParaRPr b="1" sz="1500">
              <a:solidFill>
                <a:srgbClr val="FF7700"/>
              </a:solidFill>
            </a:endParaRPr>
          </a:p>
        </p:txBody>
      </p:sp>
      <p:graphicFrame>
        <p:nvGraphicFramePr>
          <p:cNvPr id="269" name="Google Shape;269;p4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{AC6503DC-663D-45A7-8E5F-8F711154F82C}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Поймете важность тестирования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Узнаете об инструментах для тестов в Go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Убедитесь в простоте написания тестов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0" name="Google Shape;27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9550" y="2081861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вообще нужны тесты?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тестирования</a:t>
            </a:r>
            <a:endParaRPr/>
          </a:p>
        </p:txBody>
      </p:sp>
      <p:sp>
        <p:nvSpPr>
          <p:cNvPr id="281" name="Google Shape;281;p47"/>
          <p:cNvSpPr txBox="1"/>
          <p:nvPr/>
        </p:nvSpPr>
        <p:spPr>
          <a:xfrm>
            <a:off x="603650" y="1310525"/>
            <a:ext cx="81789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Упрощают рефакторинг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Документируют код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Заставляют отделять интерфейс от реализации, писать менее связный код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Помогают найти неактуальный код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Помогают найти новые кейсы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Считают 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покрытие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для менеджмента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Делают код надежнее (не всегда)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Придают уверенности при деплое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Пирамида</a:t>
            </a:r>
            <a:r>
              <a:rPr lang="ru"/>
              <a:t> тестирования</a:t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75" y="752200"/>
            <a:ext cx="6412951" cy="42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Знакомьтесь</a:t>
            </a:r>
            <a:r>
              <a:rPr lang="ru"/>
              <a:t>, тест в Go</a:t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2936"/>
            <a:ext cx="8839201" cy="28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idx="1" type="subTitle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8" name="Google Shape;138;p32"/>
          <p:cNvSpPr txBox="1"/>
          <p:nvPr/>
        </p:nvSpPr>
        <p:spPr>
          <a:xfrm>
            <a:off x="944650" y="1769194"/>
            <a:ext cx="81831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Golang Developer. Basic</a:t>
            </a:r>
            <a:endParaRPr b="1" sz="5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Пишем юнит-тесты на Go</a:t>
            </a:r>
            <a:endParaRPr b="1" sz="6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запустить?</a:t>
            </a:r>
            <a:endParaRPr/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75" y="1005524"/>
            <a:ext cx="7692448" cy="3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Покрытие</a:t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63" y="1810564"/>
            <a:ext cx="7207073" cy="1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3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Знакомство с командой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и программой курса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/>
          <p:nvPr/>
        </p:nvSpPr>
        <p:spPr>
          <a:xfrm>
            <a:off x="1052550" y="1264075"/>
            <a:ext cx="3426900" cy="7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5"/>
          <p:cNvSpPr/>
          <p:nvPr/>
        </p:nvSpPr>
        <p:spPr>
          <a:xfrm>
            <a:off x="1052550" y="2237575"/>
            <a:ext cx="3426900" cy="99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5"/>
          <p:cNvSpPr/>
          <p:nvPr/>
        </p:nvSpPr>
        <p:spPr>
          <a:xfrm>
            <a:off x="1052550" y="3425275"/>
            <a:ext cx="3426900" cy="113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5"/>
          <p:cNvSpPr/>
          <p:nvPr/>
        </p:nvSpPr>
        <p:spPr>
          <a:xfrm>
            <a:off x="4673550" y="1264075"/>
            <a:ext cx="3417900" cy="113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5"/>
          <p:cNvSpPr/>
          <p:nvPr/>
        </p:nvSpPr>
        <p:spPr>
          <a:xfrm>
            <a:off x="4673550" y="2579575"/>
            <a:ext cx="3417900" cy="84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5"/>
          <p:cNvSpPr/>
          <p:nvPr/>
        </p:nvSpPr>
        <p:spPr>
          <a:xfrm>
            <a:off x="4673550" y="3607675"/>
            <a:ext cx="3417900" cy="9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9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5"/>
          <p:cNvSpPr txBox="1"/>
          <p:nvPr/>
        </p:nvSpPr>
        <p:spPr>
          <a:xfrm>
            <a:off x="1763275" y="1326125"/>
            <a:ext cx="2529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Обучение выстроено в формате вебинаров (онлайн). Онлайн-вебинары проводятся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вечерам или в выходные дни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900" y="24404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 txBox="1"/>
          <p:nvPr/>
        </p:nvSpPr>
        <p:spPr>
          <a:xfrm>
            <a:off x="1763275" y="2305525"/>
            <a:ext cx="2626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записи занятий и материалы, предоставляемые преподавателями, сохраняются в личном кабинете и остаются доступны даже после окончания обучения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7900" y="36322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5"/>
          <p:cNvSpPr txBox="1"/>
          <p:nvPr/>
        </p:nvSpPr>
        <p:spPr>
          <a:xfrm>
            <a:off x="1763275" y="3495075"/>
            <a:ext cx="24933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Домашние задания позволят Вам применить на практике полученные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время вебинаров знания.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каждому домашнему заданию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преподаватель дает развернутый фидбек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31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 txBox="1"/>
          <p:nvPr/>
        </p:nvSpPr>
        <p:spPr>
          <a:xfrm>
            <a:off x="5378475" y="1326125"/>
            <a:ext cx="24933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процессе обучения Вы можете задавать преподавателю вопросы по материалам лекций и домашних заданий, уточнять моменты, которые были непонятны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уроке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3100" y="27430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5"/>
          <p:cNvSpPr txBox="1"/>
          <p:nvPr/>
        </p:nvSpPr>
        <p:spPr>
          <a:xfrm>
            <a:off x="5378475" y="2647825"/>
            <a:ext cx="2626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Время на обучение: от 4 ак. часов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занятия и 4-8 часов на домашнюю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работу в неделю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3100" y="37600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5"/>
          <p:cNvSpPr txBox="1"/>
          <p:nvPr/>
        </p:nvSpPr>
        <p:spPr>
          <a:xfrm>
            <a:off x="5378475" y="3664825"/>
            <a:ext cx="25296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обучения на курсах обновляется каждый запуск в зависимости от актуальных запросов в сфере IТ-технологий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500550" y="330729"/>
            <a:ext cx="83076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latin typeface="Roboto"/>
                <a:ea typeface="Roboto"/>
                <a:cs typeface="Roboto"/>
                <a:sym typeface="Roboto"/>
              </a:rPr>
              <a:t>Процесс обучения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472775" y="469561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/>
              <a:t>П</a:t>
            </a:r>
            <a:r>
              <a:rPr b="0" i="1" lang="ru"/>
              <a:t>ереход на лендинг курса</a:t>
            </a:r>
            <a:endParaRPr b="0" i="1" sz="2500"/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83" y="1206260"/>
            <a:ext cx="5315083" cy="31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931625" y="-44035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Карьерная информация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25" y="2217650"/>
            <a:ext cx="2628475" cy="26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500550" y="330733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позиции разработчик </a:t>
            </a:r>
            <a:r>
              <a:rPr lang="ru">
                <a:uFill>
                  <a:noFill/>
                </a:uFill>
                <a:hlinkClick r:id="rId3"/>
              </a:rPr>
              <a:t>golang </a:t>
            </a:r>
            <a:endParaRPr/>
          </a:p>
        </p:txBody>
      </p:sp>
      <p:sp>
        <p:nvSpPr>
          <p:cNvPr id="365" name="Google Shape;365;p58"/>
          <p:cNvSpPr txBox="1"/>
          <p:nvPr>
            <p:ph idx="4294967295" type="body"/>
          </p:nvPr>
        </p:nvSpPr>
        <p:spPr>
          <a:xfrm>
            <a:off x="1289450" y="1536925"/>
            <a:ext cx="26793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solidFill>
                  <a:srgbClr val="FF7700"/>
                </a:solidFill>
              </a:rPr>
              <a:t>822</a:t>
            </a:r>
            <a:endParaRPr b="1" sz="6000">
              <a:solidFill>
                <a:srgbClr val="FF7700"/>
              </a:solidFill>
            </a:endParaRPr>
          </a:p>
        </p:txBody>
      </p:sp>
      <p:sp>
        <p:nvSpPr>
          <p:cNvPr id="366" name="Google Shape;366;p58"/>
          <p:cNvSpPr txBox="1"/>
          <p:nvPr>
            <p:ph idx="4294967295" type="body"/>
          </p:nvPr>
        </p:nvSpPr>
        <p:spPr>
          <a:xfrm>
            <a:off x="1289450" y="2511675"/>
            <a:ext cx="31932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Вакансий </a:t>
            </a:r>
            <a:r>
              <a:rPr lang="ru" sz="14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golang разработчик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 июле 2023 г. для соискателей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 России.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67" name="Google Shape;367;p58"/>
          <p:cNvSpPr txBox="1"/>
          <p:nvPr>
            <p:ph idx="4294967295" type="body"/>
          </p:nvPr>
        </p:nvSpPr>
        <p:spPr>
          <a:xfrm>
            <a:off x="603650" y="4430650"/>
            <a:ext cx="689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88"/>
                </a:solidFill>
              </a:rPr>
              <a:t>*вакансии для аудитории с опытом работы до года. Источник — hh</a:t>
            </a:r>
            <a:endParaRPr sz="1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500550" y="330725"/>
            <a:ext cx="85710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Аналитика зарплатных предложений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99999"/>
              </a:solidFill>
            </a:endParaRPr>
          </a:p>
        </p:txBody>
      </p:sp>
      <p:sp>
        <p:nvSpPr>
          <p:cNvPr id="373" name="Google Shape;373;p59"/>
          <p:cNvSpPr txBox="1"/>
          <p:nvPr>
            <p:ph idx="4294967295" type="body"/>
          </p:nvPr>
        </p:nvSpPr>
        <p:spPr>
          <a:xfrm>
            <a:off x="569950" y="1689575"/>
            <a:ext cx="1792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FF7700"/>
                </a:solidFill>
              </a:rPr>
              <a:t>Медиана</a:t>
            </a:r>
            <a:endParaRPr b="1" sz="2800">
              <a:solidFill>
                <a:srgbClr val="FF7700"/>
              </a:solidFill>
            </a:endParaRPr>
          </a:p>
        </p:txBody>
      </p:sp>
      <p:sp>
        <p:nvSpPr>
          <p:cNvPr id="374" name="Google Shape;374;p59"/>
          <p:cNvSpPr txBox="1"/>
          <p:nvPr>
            <p:ph idx="4294967295" type="body"/>
          </p:nvPr>
        </p:nvSpPr>
        <p:spPr>
          <a:xfrm>
            <a:off x="569950" y="2423219"/>
            <a:ext cx="11769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</a:rPr>
              <a:t>70 000</a:t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375" name="Google Shape;375;p59"/>
          <p:cNvSpPr txBox="1"/>
          <p:nvPr>
            <p:ph idx="4294967295" type="body"/>
          </p:nvPr>
        </p:nvSpPr>
        <p:spPr>
          <a:xfrm>
            <a:off x="603650" y="4430650"/>
            <a:ext cx="1237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8888"/>
                </a:solidFill>
              </a:rPr>
              <a:t>Источник — hh</a:t>
            </a:r>
            <a:endParaRPr sz="1000">
              <a:solidFill>
                <a:srgbClr val="888888"/>
              </a:solidFill>
            </a:endParaRPr>
          </a:p>
        </p:txBody>
      </p:sp>
      <p:pic>
        <p:nvPicPr>
          <p:cNvPr id="376" name="Google Shape;3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849" y="2987050"/>
            <a:ext cx="1706750" cy="1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b="1"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b="1" lang="ru" sz="3500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b="1" lang="ru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1" lang="ru" sz="3500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b="1" lang="ru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b="1"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b="0" l="99" r="99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500550" y="330725"/>
            <a:ext cx="8346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Вакансии работодателей</a:t>
            </a:r>
            <a:endParaRPr sz="2700"/>
          </a:p>
        </p:txBody>
      </p:sp>
      <p:sp>
        <p:nvSpPr>
          <p:cNvPr id="382" name="Google Shape;382;p60"/>
          <p:cNvSpPr txBox="1"/>
          <p:nvPr>
            <p:ph idx="4294967295" type="body"/>
          </p:nvPr>
        </p:nvSpPr>
        <p:spPr>
          <a:xfrm>
            <a:off x="603650" y="4430650"/>
            <a:ext cx="1237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8888"/>
                </a:solidFill>
              </a:rPr>
              <a:t>Источник — hh</a:t>
            </a:r>
            <a:endParaRPr sz="1000">
              <a:solidFill>
                <a:srgbClr val="888888"/>
              </a:solidFill>
            </a:endParaRPr>
          </a:p>
        </p:txBody>
      </p:sp>
      <p:pic>
        <p:nvPicPr>
          <p:cNvPr id="383" name="Google Shape;3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1162500"/>
            <a:ext cx="3506725" cy="3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588" y="981463"/>
            <a:ext cx="11525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75" y="1772100"/>
            <a:ext cx="4651450" cy="150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500550" y="330725"/>
            <a:ext cx="8346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Вакансии работодателей</a:t>
            </a:r>
            <a:endParaRPr sz="2700"/>
          </a:p>
        </p:txBody>
      </p:sp>
      <p:sp>
        <p:nvSpPr>
          <p:cNvPr id="391" name="Google Shape;391;p61"/>
          <p:cNvSpPr txBox="1"/>
          <p:nvPr>
            <p:ph idx="4294967295" type="body"/>
          </p:nvPr>
        </p:nvSpPr>
        <p:spPr>
          <a:xfrm>
            <a:off x="603650" y="4430650"/>
            <a:ext cx="1237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8888"/>
                </a:solidFill>
              </a:rPr>
              <a:t>Источник — hh</a:t>
            </a:r>
            <a:endParaRPr sz="1000">
              <a:solidFill>
                <a:srgbClr val="888888"/>
              </a:solidFill>
            </a:endParaRPr>
          </a:p>
        </p:txBody>
      </p:sp>
      <p:pic>
        <p:nvPicPr>
          <p:cNvPr id="392" name="Google Shape;3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1010625"/>
            <a:ext cx="4254638" cy="5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50" y="1729900"/>
            <a:ext cx="1676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775" y="1729900"/>
            <a:ext cx="5645351" cy="24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500550" y="330725"/>
            <a:ext cx="8346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Вакансии работодателей</a:t>
            </a:r>
            <a:endParaRPr sz="2700"/>
          </a:p>
        </p:txBody>
      </p:sp>
      <p:sp>
        <p:nvSpPr>
          <p:cNvPr id="400" name="Google Shape;400;p62"/>
          <p:cNvSpPr txBox="1"/>
          <p:nvPr>
            <p:ph idx="4294967295" type="body"/>
          </p:nvPr>
        </p:nvSpPr>
        <p:spPr>
          <a:xfrm>
            <a:off x="603650" y="4430650"/>
            <a:ext cx="1237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8888"/>
                </a:solidFill>
              </a:rPr>
              <a:t>Источник — hh</a:t>
            </a:r>
            <a:endParaRPr sz="1000">
              <a:solidFill>
                <a:srgbClr val="888888"/>
              </a:solidFill>
            </a:endParaRPr>
          </a:p>
        </p:txBody>
      </p:sp>
      <p:pic>
        <p:nvPicPr>
          <p:cNvPr id="401" name="Google Shape;4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75" y="1041400"/>
            <a:ext cx="3860575" cy="4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75" y="861450"/>
            <a:ext cx="17716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75" y="1698550"/>
            <a:ext cx="4933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500550" y="330725"/>
            <a:ext cx="8346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Вакансии работодателей</a:t>
            </a:r>
            <a:endParaRPr sz="2700"/>
          </a:p>
        </p:txBody>
      </p:sp>
      <p:sp>
        <p:nvSpPr>
          <p:cNvPr id="409" name="Google Shape;409;p63"/>
          <p:cNvSpPr txBox="1"/>
          <p:nvPr>
            <p:ph idx="4294967295" type="body"/>
          </p:nvPr>
        </p:nvSpPr>
        <p:spPr>
          <a:xfrm>
            <a:off x="603650" y="4430650"/>
            <a:ext cx="1237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8888"/>
                </a:solidFill>
              </a:rPr>
              <a:t>Источник — hh</a:t>
            </a:r>
            <a:endParaRPr sz="1000">
              <a:solidFill>
                <a:srgbClr val="888888"/>
              </a:solidFill>
            </a:endParaRPr>
          </a:p>
        </p:txBody>
      </p:sp>
      <p:pic>
        <p:nvPicPr>
          <p:cNvPr id="410" name="Google Shape;4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50" y="1035600"/>
            <a:ext cx="3350976" cy="5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00" y="1797175"/>
            <a:ext cx="6468737" cy="28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500550" y="330725"/>
            <a:ext cx="8346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Вакансии работодателей</a:t>
            </a:r>
            <a:endParaRPr sz="2700"/>
          </a:p>
        </p:txBody>
      </p:sp>
      <p:sp>
        <p:nvSpPr>
          <p:cNvPr id="417" name="Google Shape;417;p64"/>
          <p:cNvSpPr txBox="1"/>
          <p:nvPr>
            <p:ph idx="4294967295" type="body"/>
          </p:nvPr>
        </p:nvSpPr>
        <p:spPr>
          <a:xfrm>
            <a:off x="603650" y="4430650"/>
            <a:ext cx="1237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8888"/>
                </a:solidFill>
              </a:rPr>
              <a:t>Источник — hh</a:t>
            </a:r>
            <a:endParaRPr sz="1000">
              <a:solidFill>
                <a:srgbClr val="888888"/>
              </a:solidFill>
            </a:endParaRPr>
          </a:p>
        </p:txBody>
      </p:sp>
      <p:pic>
        <p:nvPicPr>
          <p:cNvPr id="418" name="Google Shape;4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50" y="1027000"/>
            <a:ext cx="3265675" cy="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25" y="1489975"/>
            <a:ext cx="2085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100" y="1628050"/>
            <a:ext cx="5235201" cy="24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/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431" name="Google Shape;431;p66"/>
          <p:cNvSpPr txBox="1"/>
          <p:nvPr>
            <p:ph idx="4294967295" type="subTitle"/>
          </p:nvPr>
        </p:nvSpPr>
        <p:spPr>
          <a:xfrm>
            <a:off x="544450" y="840919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7700"/>
                </a:solidFill>
              </a:rPr>
              <a:t>Проверка достижения целей</a:t>
            </a:r>
            <a:endParaRPr b="1" sz="1500">
              <a:solidFill>
                <a:srgbClr val="FF7700"/>
              </a:solidFill>
            </a:endParaRPr>
          </a:p>
        </p:txBody>
      </p:sp>
      <p:graphicFrame>
        <p:nvGraphicFramePr>
          <p:cNvPr id="432" name="Google Shape;432;p6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{AC6503DC-663D-45A7-8E5F-8F711154F82C}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Поговорили о важности тестирования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Посмотрели на инструменты тестирования в Go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Написали тесты для веб сервера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pic>
        <p:nvPicPr>
          <p:cNvPr id="438" name="Google Shape;43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50" y="2303321"/>
            <a:ext cx="608438" cy="6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7"/>
          <p:cNvSpPr txBox="1"/>
          <p:nvPr/>
        </p:nvSpPr>
        <p:spPr>
          <a:xfrm>
            <a:off x="500550" y="950100"/>
            <a:ext cx="55383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Golang Developer. Basic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67"/>
          <p:cNvSpPr txBox="1"/>
          <p:nvPr/>
        </p:nvSpPr>
        <p:spPr>
          <a:xfrm>
            <a:off x="1724675" y="2330456"/>
            <a:ext cx="41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старт обучения: </a:t>
            </a:r>
            <a:r>
              <a:rPr i="1"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31.07.2023 </a:t>
            </a:r>
            <a:endParaRPr i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1" name="Google Shape;441;p67"/>
          <p:cNvPicPr preferRelativeResize="0"/>
          <p:nvPr/>
        </p:nvPicPr>
        <p:blipFill rotWithShape="1">
          <a:blip r:embed="rId4">
            <a:alphaModFix/>
          </a:blip>
          <a:srcRect b="10368" l="18492" r="10815" t="2211"/>
          <a:stretch/>
        </p:blipFill>
        <p:spPr>
          <a:xfrm>
            <a:off x="6876400" y="1448301"/>
            <a:ext cx="2144750" cy="2077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2" name="Google Shape;44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525" y="0"/>
            <a:ext cx="1104650" cy="11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8"/>
          <p:cNvSpPr txBox="1"/>
          <p:nvPr>
            <p:ph type="title"/>
          </p:nvPr>
        </p:nvSpPr>
        <p:spPr>
          <a:xfrm>
            <a:off x="956225" y="777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" sz="3500"/>
              <a:t>Заполните, пожалуйста,</a:t>
            </a:r>
            <a:endParaRPr b="0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" sz="3500"/>
              <a:t>опрос о занятии</a:t>
            </a:r>
            <a:endParaRPr b="0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500"/>
              <a:t>  </a:t>
            </a:r>
            <a:endParaRPr i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4200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453" name="Google Shape;453;p69"/>
          <p:cNvSpPr/>
          <p:nvPr/>
        </p:nvSpPr>
        <p:spPr>
          <a:xfrm>
            <a:off x="6202350" y="283500"/>
            <a:ext cx="2588100" cy="709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9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9"/>
          <p:cNvSpPr txBox="1"/>
          <p:nvPr/>
        </p:nvSpPr>
        <p:spPr>
          <a:xfrm>
            <a:off x="44070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6" name="Google Shape;466;p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36536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636525" y="3871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51126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501738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70929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30000" y="2640563"/>
            <a:ext cx="1487400" cy="1818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7700"/>
              </a:highlight>
            </a:endParaRPr>
          </a:p>
        </p:txBody>
      </p:sp>
      <p:sp>
        <p:nvSpPr>
          <p:cNvPr id="153" name="Google Shape;153;p34"/>
          <p:cNvSpPr txBox="1"/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Пишем юнит-тесты на Go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100"/>
          </a:p>
        </p:txBody>
      </p:sp>
      <p:sp>
        <p:nvSpPr>
          <p:cNvPr id="154" name="Google Shape;154;p34"/>
          <p:cNvSpPr txBox="1"/>
          <p:nvPr>
            <p:ph idx="2" type="subTitle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Семушкин Алексей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b="651" l="0" r="0" t="65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Software Engineer at Semrush</a:t>
            </a:r>
            <a:endParaRPr i="1"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i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 технических образования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i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Более 5 лет опыта в разработке ПО, работал в различных сферах: от email-маркетинга и e-commerce до ИБ и SEO аналитики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i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В свободное время продолжаю самообучение, занимаюсь менторством и разработкой собственных проектов 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i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руководитель курса “Golang Developer. Basic” в ОТУС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i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руководитель курса “Golang Developer. Professional” в ОТУС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489" name="Google Shape;489;p70"/>
          <p:cNvSpPr txBox="1"/>
          <p:nvPr/>
        </p:nvSpPr>
        <p:spPr>
          <a:xfrm>
            <a:off x="4407075" y="1174256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0" name="Google Shape;49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02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6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920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527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7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27" y="3871050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70"/>
          <p:cNvSpPr txBox="1"/>
          <p:nvPr/>
        </p:nvSpPr>
        <p:spPr>
          <a:xfrm>
            <a:off x="566025" y="1174256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p7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1552" y="31180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3527" y="1593974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1552" y="23515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7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4670" y="31180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06645" y="15939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84670" y="23515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51552" y="38710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7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565052" y="15939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84677" y="387103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517809" y="235144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517811" y="311792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517789" y="3880125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524" name="Google Shape;52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1"/>
          <p:cNvSpPr txBox="1"/>
          <p:nvPr/>
        </p:nvSpPr>
        <p:spPr>
          <a:xfrm>
            <a:off x="544450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63139" y="387075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7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57577" y="31123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633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57577" y="2340803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1"/>
          <p:cNvSpPr txBox="1"/>
          <p:nvPr/>
        </p:nvSpPr>
        <p:spPr>
          <a:xfrm>
            <a:off x="4463325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7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95133" y="387075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92545" y="31025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495320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92545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275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275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27530" y="3112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527146" y="3871022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2"/>
          <p:cNvSpPr txBox="1"/>
          <p:nvPr>
            <p:ph type="title"/>
          </p:nvPr>
        </p:nvSpPr>
        <p:spPr>
          <a:xfrm>
            <a:off x="538363" y="317250"/>
            <a:ext cx="85206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553" name="Google Shape;55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127" y="294256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564" y="29388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5039" y="294424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08" y="292260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3408" y="3660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4845" y="36703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70" y="366293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9120" y="3673719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2"/>
          <p:cNvSpPr txBox="1"/>
          <p:nvPr>
            <p:ph idx="4294967295" type="subTitle"/>
          </p:nvPr>
        </p:nvSpPr>
        <p:spPr>
          <a:xfrm>
            <a:off x="553488" y="1106306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562" name="Google Shape;562;p72"/>
          <p:cNvSpPr txBox="1"/>
          <p:nvPr>
            <p:ph idx="4294967295" type="subTitle"/>
          </p:nvPr>
        </p:nvSpPr>
        <p:spPr>
          <a:xfrm>
            <a:off x="3352850" y="1061588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563" name="Google Shape;563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3527" y="29187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527" y="1517156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3527" y="221794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346" y="366266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25859" y="151714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25846" y="220073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25840" y="291872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7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25842" y="36627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84846" y="148969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60584" y="14896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460318" y="150694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09135" y="148969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11534" y="1506956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360584" y="222643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384848" y="221779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409121" y="221476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433407" y="222475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502542" y="221036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498659" y="291376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02550" y="3656344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588" name="Google Shape;588;p73"/>
          <p:cNvSpPr txBox="1"/>
          <p:nvPr/>
        </p:nvSpPr>
        <p:spPr>
          <a:xfrm>
            <a:off x="544450" y="1126669"/>
            <a:ext cx="1974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9" name="Google Shape;58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2298000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3764473"/>
            <a:ext cx="515282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3182742"/>
            <a:ext cx="515281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3764485"/>
            <a:ext cx="515283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2298000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3182738"/>
            <a:ext cx="515282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3182742"/>
            <a:ext cx="515281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3764485"/>
            <a:ext cx="515283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2298000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1597212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3182742"/>
            <a:ext cx="515283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7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3764485"/>
            <a:ext cx="515283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159721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1597212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3182742"/>
            <a:ext cx="515282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3764485"/>
            <a:ext cx="515282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159721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1597212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3182742"/>
            <a:ext cx="515282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3764485"/>
            <a:ext cx="515282" cy="51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"/>
          <p:cNvSpPr txBox="1"/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5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619" name="Google Shape;619;p75"/>
          <p:cNvSpPr txBox="1"/>
          <p:nvPr/>
        </p:nvSpPr>
        <p:spPr>
          <a:xfrm>
            <a:off x="5509200" y="1187525"/>
            <a:ext cx="33417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Кликните правой кнопкой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мыши на изображение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Перейдите в пункт «заменить изображение», далее выберите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нужный вариант загрузки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Двойным щелчком по картинке вы сможете настроить нужный размер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положение изображения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0" name="Google Shape;620;p75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1" name="Google Shape;621;p75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627" name="Google Shape;627;p76"/>
          <p:cNvSpPr txBox="1"/>
          <p:nvPr/>
        </p:nvSpPr>
        <p:spPr>
          <a:xfrm>
            <a:off x="6408425" y="1316150"/>
            <a:ext cx="24159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Чтобы использовать готовые решения слайдов, нужно перейти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пункт меню «Слайд»,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далее в выпадающем списке найти подпункт «Выбрать макет». 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8" name="Google Shape;62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64" name="Google Shape;164;p3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5"/>
          <p:cNvSpPr/>
          <p:nvPr/>
        </p:nvSpPr>
        <p:spPr>
          <a:xfrm>
            <a:off x="680150" y="210814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Об ОТУС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4628850" y="2108144"/>
            <a:ext cx="40641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О курсе, п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рограмма обучения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680150" y="2737038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Зачем нужны тесты?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5"/>
          <p:cNvSpPr/>
          <p:nvPr/>
        </p:nvSpPr>
        <p:spPr>
          <a:xfrm>
            <a:off x="680150" y="33491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Пирамида тестирования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4628850" y="2737038"/>
            <a:ext cx="40641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Бонус: карьерная информация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4628850" y="1521225"/>
            <a:ext cx="40641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Команда курса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4628850" y="3349125"/>
            <a:ext cx="40398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 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680150" y="39612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Пишем тест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4294967295" type="body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Как вас зовут? Откуда вы? </a:t>
            </a:r>
            <a:endParaRPr sz="1800">
              <a:solidFill>
                <a:srgbClr val="1E1F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Ваш опыт работы в IT?</a:t>
            </a:r>
            <a:endParaRPr sz="1800">
              <a:solidFill>
                <a:srgbClr val="1E1F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С какой основной целью вы записались на занятие?</a:t>
            </a:r>
            <a:endParaRPr sz="1800">
              <a:solidFill>
                <a:srgbClr val="1E1F2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8" name="Google Shape;178;p36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Расскажите о себе</a:t>
            </a:r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27" y="34125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6852" y="34125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Правила вебинара</a:t>
            </a:r>
            <a:endParaRPr b="1"/>
          </a:p>
        </p:txBody>
      </p:sp>
      <p:sp>
        <p:nvSpPr>
          <p:cNvPr id="186" name="Google Shape;186;p37"/>
          <p:cNvSpPr/>
          <p:nvPr/>
        </p:nvSpPr>
        <p:spPr>
          <a:xfrm>
            <a:off x="5730575" y="-8062"/>
            <a:ext cx="34134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6350663" y="1403888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23692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6829363" y="23559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8418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/>
        </p:nvSpPr>
        <p:spPr>
          <a:xfrm>
            <a:off x="6829363" y="28369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33219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6829363" y="32324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/>
              <a:t>б ОТУС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/>
        </p:nvSpPr>
        <p:spPr>
          <a:xfrm>
            <a:off x="500550" y="330725"/>
            <a:ext cx="8520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 компании</a:t>
            </a:r>
            <a:endParaRPr b="1" sz="3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1170350" y="1933625"/>
            <a:ext cx="4718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ОТУС 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специализируется на обучении в IT.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Наша фишка — продвинутые программы для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опытом и быстрый запуск курсов по новым набирающим популярность технологиям.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1170350" y="1562224"/>
            <a:ext cx="18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Сфера</a:t>
            </a:r>
            <a:endParaRPr b="1"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1170350" y="3423925"/>
            <a:ext cx="5862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Наши партнеры современные технологичные компании.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А обучение и открытые материалы привлекают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разных грейдов: junior, middle, senior, lead.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1170350" y="3052524"/>
            <a:ext cx="18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Клиенты</a:t>
            </a:r>
            <a:endParaRPr b="1"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94" y="1677925"/>
            <a:ext cx="394400" cy="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94" y="3144375"/>
            <a:ext cx="394400" cy="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 rotWithShape="1">
          <a:blip r:embed="rId5">
            <a:alphaModFix/>
          </a:blip>
          <a:srcRect b="0" l="1114" r="1124" t="0"/>
          <a:stretch/>
        </p:blipFill>
        <p:spPr>
          <a:xfrm>
            <a:off x="6031050" y="0"/>
            <a:ext cx="3112951" cy="26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