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91" r:id="rId6"/>
    <p:sldId id="411" r:id="rId7"/>
    <p:sldId id="408" r:id="rId8"/>
    <p:sldId id="412" r:id="rId9"/>
    <p:sldId id="414" r:id="rId10"/>
    <p:sldId id="415" r:id="rId11"/>
    <p:sldId id="416" r:id="rId12"/>
    <p:sldId id="418" r:id="rId13"/>
    <p:sldId id="420" r:id="rId14"/>
    <p:sldId id="422" r:id="rId15"/>
    <p:sldId id="424" r:id="rId16"/>
    <p:sldId id="421" r:id="rId17"/>
    <p:sldId id="413" r:id="rId18"/>
    <p:sldId id="398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970790C-0A43-43D0-B2CF-7CFEAEF3174C}" type="datetime1">
              <a:rPr lang="ru-RU" smtClean="0"/>
              <a:t>15.05.2024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2C230DF-5933-439D-898F-38E9AC9BA68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8" name="Верхний колонтитул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81CF219-5CA9-4DD1-8040-7BA03D0E024E}" type="datetime1">
              <a:rPr lang="ru-RU" smtClean="0"/>
              <a:pPr/>
              <a:t>15.05.2024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A89C7E07-3C67-C64C-8DA0-0404F63039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16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92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513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79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Полилиния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Полилиния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457200" indent="0">
              <a:spcBef>
                <a:spcPts val="1800"/>
              </a:spcBef>
              <a:buNone/>
              <a:defRPr lang="ru-RU" sz="2000"/>
            </a:lvl2pPr>
            <a:lvl3pPr marL="914400" indent="0">
              <a:spcBef>
                <a:spcPts val="1800"/>
              </a:spcBef>
              <a:buNone/>
              <a:defRPr lang="ru-RU" sz="2000"/>
            </a:lvl3pPr>
            <a:lvl4pPr marL="1371600" indent="0">
              <a:spcBef>
                <a:spcPts val="1800"/>
              </a:spcBef>
              <a:buNone/>
              <a:defRPr lang="ru-RU" sz="2000"/>
            </a:lvl4pPr>
            <a:lvl5pPr marL="1828800" indent="0">
              <a:spcBef>
                <a:spcPts val="1800"/>
              </a:spcBef>
              <a:buNone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12" name="Номер слайда 42">
            <a:extLst>
              <a:ext uri="{FF2B5EF4-FFF2-40B4-BE49-F238E27FC236}">
                <a16:creationId xmlns:a16="http://schemas.microsoft.com/office/drawing/2014/main" id="{DD3E323C-F23E-4DD0-A8D5-D7840E30CA4B}"/>
              </a:ext>
            </a:extLst>
          </p:cNvPr>
          <p:cNvSpPr txBox="1">
            <a:spLocks/>
          </p:cNvSpPr>
          <p:nvPr userDrawn="1"/>
        </p:nvSpPr>
        <p:spPr>
          <a:xfrm>
            <a:off x="109448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ru-RU"/>
            </a:defPPr>
            <a:lvl1pPr marL="0" algn="l" defTabSz="914400" rtl="0" eaLnBrk="1" latinLnBrk="0" hangingPunct="1">
              <a:defRPr lang="ru-RU" sz="11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>
              <a:spcBef>
                <a:spcPts val="18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15" name="Номер слайда 42">
            <a:extLst>
              <a:ext uri="{FF2B5EF4-FFF2-40B4-BE49-F238E27FC236}">
                <a16:creationId xmlns:a16="http://schemas.microsoft.com/office/drawing/2014/main" id="{138D365B-44AA-4C1B-8564-C0C66525607E}"/>
              </a:ext>
            </a:extLst>
          </p:cNvPr>
          <p:cNvSpPr txBox="1">
            <a:spLocks/>
          </p:cNvSpPr>
          <p:nvPr userDrawn="1"/>
        </p:nvSpPr>
        <p:spPr>
          <a:xfrm>
            <a:off x="109448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ru-RU"/>
            </a:defPPr>
            <a:lvl1pPr marL="0" algn="l" defTabSz="914400" rtl="0" eaLnBrk="1" latinLnBrk="0" hangingPunct="1">
              <a:defRPr lang="ru-RU" sz="11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9" name="Местозаполнитель таблицы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Номер слайда 42">
            <a:extLst>
              <a:ext uri="{FF2B5EF4-FFF2-40B4-BE49-F238E27FC236}">
                <a16:creationId xmlns:a16="http://schemas.microsoft.com/office/drawing/2014/main" id="{9E8D8218-8F75-4DEA-BB9C-84441705FE15}"/>
              </a:ext>
            </a:extLst>
          </p:cNvPr>
          <p:cNvSpPr txBox="1">
            <a:spLocks/>
          </p:cNvSpPr>
          <p:nvPr userDrawn="1"/>
        </p:nvSpPr>
        <p:spPr>
          <a:xfrm>
            <a:off x="109448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ru-RU"/>
            </a:defPPr>
            <a:lvl1pPr marL="0" algn="l" defTabSz="914400" rtl="0" eaLnBrk="1" latinLnBrk="0" hangingPunct="1">
              <a:defRPr lang="ru-RU" sz="11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 spc="50" baseline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ru-RU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3" name="Номер слайда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0950509" y="6332220"/>
            <a:ext cx="523240" cy="24765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2" name="Дата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Полилиния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14" name="Номер слайда 42">
            <a:extLst>
              <a:ext uri="{FF2B5EF4-FFF2-40B4-BE49-F238E27FC236}">
                <a16:creationId xmlns:a16="http://schemas.microsoft.com/office/drawing/2014/main" id="{1C457F1E-A637-4A02-B8BE-5A0ACE4520FA}"/>
              </a:ext>
            </a:extLst>
          </p:cNvPr>
          <p:cNvSpPr txBox="1">
            <a:spLocks/>
          </p:cNvSpPr>
          <p:nvPr userDrawn="1"/>
        </p:nvSpPr>
        <p:spPr>
          <a:xfrm>
            <a:off x="109448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ru-RU"/>
            </a:defPPr>
            <a:lvl1pPr marL="0" algn="l" defTabSz="914400" rtl="0" eaLnBrk="1" latinLnBrk="0" hangingPunct="1">
              <a:defRPr lang="ru-RU" sz="11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9436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Номер слайда 42">
            <a:extLst>
              <a:ext uri="{FF2B5EF4-FFF2-40B4-BE49-F238E27FC236}">
                <a16:creationId xmlns:a16="http://schemas.microsoft.com/office/drawing/2014/main" id="{76FDB96A-FF24-47A5-8A35-0D99C5590837}"/>
              </a:ext>
            </a:extLst>
          </p:cNvPr>
          <p:cNvSpPr txBox="1">
            <a:spLocks/>
          </p:cNvSpPr>
          <p:nvPr userDrawn="1"/>
        </p:nvSpPr>
        <p:spPr>
          <a:xfrm>
            <a:off x="109448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ru-RU"/>
            </a:defPPr>
            <a:lvl1pPr marL="0" algn="l" defTabSz="914400" rtl="0" eaLnBrk="1" latinLnBrk="0" hangingPunct="1">
              <a:defRPr lang="ru-RU" sz="11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Автофигура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Полилиния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Полилиния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ru-RU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ru-RU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ru-RU" sz="2000"/>
            </a:lvl3pPr>
            <a:lvl4pPr marL="1371600" indent="0">
              <a:spcBef>
                <a:spcPts val="1800"/>
              </a:spcBef>
              <a:buFont typeface="+mj-lt"/>
              <a:buNone/>
              <a:defRPr lang="ru-RU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endParaRPr lang="ru-RU" dirty="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15" name="Номер слайда 42">
            <a:extLst>
              <a:ext uri="{FF2B5EF4-FFF2-40B4-BE49-F238E27FC236}">
                <a16:creationId xmlns:a16="http://schemas.microsoft.com/office/drawing/2014/main" id="{FB51CA00-F506-4863-BAB5-966830F6DCCC}"/>
              </a:ext>
            </a:extLst>
          </p:cNvPr>
          <p:cNvSpPr txBox="1">
            <a:spLocks/>
          </p:cNvSpPr>
          <p:nvPr userDrawn="1"/>
        </p:nvSpPr>
        <p:spPr>
          <a:xfrm>
            <a:off x="109448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ru-RU"/>
            </a:defPPr>
            <a:lvl1pPr marL="0" algn="l" defTabSz="914400" rtl="0" eaLnBrk="1" latinLnBrk="0" hangingPunct="1">
              <a:defRPr lang="ru-RU" sz="11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рисун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32" name="Номер слайда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ru-RU">
          <a:solidFill>
            <a:schemeClr val="tx2"/>
          </a:solidFill>
        </a:defRPr>
      </a:lvl2pPr>
      <a:lvl3pPr eaLnBrk="1" hangingPunct="1">
        <a:defRPr lang="ru-RU">
          <a:solidFill>
            <a:schemeClr val="tx2"/>
          </a:solidFill>
        </a:defRPr>
      </a:lvl3pPr>
      <a:lvl4pPr eaLnBrk="1" hangingPunct="1">
        <a:defRPr lang="ru-RU">
          <a:solidFill>
            <a:schemeClr val="tx2"/>
          </a:solidFill>
        </a:defRPr>
      </a:lvl4pPr>
      <a:lvl5pPr eaLnBrk="1" hangingPunct="1">
        <a:defRPr lang="ru-RU">
          <a:solidFill>
            <a:schemeClr val="tx2"/>
          </a:solidFill>
        </a:defRPr>
      </a:lvl5pPr>
      <a:lvl6pPr eaLnBrk="1" hangingPunct="1">
        <a:defRPr lang="ru-RU">
          <a:solidFill>
            <a:schemeClr val="tx2"/>
          </a:solidFill>
        </a:defRPr>
      </a:lvl6pPr>
      <a:lvl7pPr eaLnBrk="1" hangingPunct="1">
        <a:defRPr lang="ru-RU">
          <a:solidFill>
            <a:schemeClr val="tx2"/>
          </a:solidFill>
        </a:defRPr>
      </a:lvl7pPr>
      <a:lvl8pPr eaLnBrk="1" hangingPunct="1">
        <a:defRPr lang="ru-RU">
          <a:solidFill>
            <a:schemeClr val="tx2"/>
          </a:solidFill>
        </a:defRPr>
      </a:lvl8pPr>
      <a:lvl9pPr eaLnBrk="1" hangingPunct="1">
        <a:defRPr lang="ru-RU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Анонимная сеть </a:t>
            </a:r>
            <a:r>
              <a:rPr lang="en-US" dirty="0"/>
              <a:t>Loopix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2E56C98-50D8-449C-8097-F52D32A99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Автор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Отюбрин Роман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73A50-73AB-441B-8B15-E4FD63FB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 – пропускная способность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5D818-052C-4242-B377-A8F6833C26C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4"/>
            <a:ext cx="4490827" cy="3696283"/>
          </a:xfrm>
        </p:spPr>
        <p:txBody>
          <a:bodyPr>
            <a:normAutofit lnSpcReduction="10000"/>
          </a:bodyPr>
          <a:lstStyle/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lang="el-GR" dirty="0"/>
              <a:t>Λ = 30 </a:t>
            </a:r>
            <a:r>
              <a:rPr lang="ru-RU" dirty="0" err="1"/>
              <a:t>сообщ</a:t>
            </a:r>
            <a:r>
              <a:rPr lang="en-US" dirty="0"/>
              <a:t>/</a:t>
            </a:r>
            <a:r>
              <a:rPr lang="ru-RU" dirty="0"/>
              <a:t>мин</a:t>
            </a:r>
            <a:endParaRPr lang="en-US" dirty="0"/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l-GR" sz="2000" spc="60" dirty="0">
                <a:solidFill>
                  <a:srgbClr val="231F20"/>
                </a:solidFill>
                <a:cs typeface="Lucida Sans Unicode"/>
              </a:rPr>
              <a:t>Λ</a:t>
            </a:r>
            <a:r>
              <a:rPr lang="en-US" sz="2000" i="1" spc="89" baseline="-15151" dirty="0">
                <a:solidFill>
                  <a:srgbClr val="231F20"/>
                </a:solidFill>
                <a:cs typeface="Arial"/>
              </a:rPr>
              <a:t>M</a:t>
            </a:r>
            <a:r>
              <a:rPr lang="en-US" sz="2000" i="1" spc="240" baseline="-15151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000" dirty="0">
                <a:solidFill>
                  <a:srgbClr val="231F20"/>
                </a:solidFill>
                <a:cs typeface="Microsoft Sans Serif"/>
              </a:rPr>
              <a:t>=</a:t>
            </a:r>
            <a:r>
              <a:rPr lang="en-US" sz="2000" spc="-5" dirty="0">
                <a:solidFill>
                  <a:srgbClr val="231F20"/>
                </a:solidFill>
                <a:cs typeface="Microsoft Sans Serif"/>
              </a:rPr>
              <a:t> </a:t>
            </a:r>
            <a:r>
              <a:rPr lang="en-US" sz="2000" dirty="0">
                <a:solidFill>
                  <a:srgbClr val="231F20"/>
                </a:solidFill>
                <a:cs typeface="Microsoft Sans Serif"/>
              </a:rPr>
              <a:t>10 </a:t>
            </a:r>
            <a:r>
              <a:rPr lang="ru-RU" sz="2000" spc="-5" dirty="0">
                <a:solidFill>
                  <a:srgbClr val="231F20"/>
                </a:solidFill>
                <a:cs typeface="Microsoft Sans Serif"/>
              </a:rPr>
              <a:t>цикл</a:t>
            </a:r>
            <a:r>
              <a:rPr lang="en-US" sz="2000" spc="-5" dirty="0">
                <a:solidFill>
                  <a:srgbClr val="231F20"/>
                </a:solidFill>
                <a:cs typeface="Microsoft Sans Serif"/>
              </a:rPr>
              <a:t>/</a:t>
            </a:r>
            <a:r>
              <a:rPr lang="ru-RU" sz="2000" spc="-5" dirty="0">
                <a:solidFill>
                  <a:srgbClr val="231F20"/>
                </a:solidFill>
                <a:cs typeface="Microsoft Sans Serif"/>
              </a:rPr>
              <a:t>мин</a:t>
            </a:r>
            <a:endParaRPr lang="en-US" sz="2000" dirty="0">
              <a:cs typeface="Microsoft Sans Serif"/>
            </a:endParaRPr>
          </a:p>
          <a:p>
            <a:pPr marL="38100" marR="271780">
              <a:lnSpc>
                <a:spcPct val="100000"/>
              </a:lnSpc>
              <a:spcBef>
                <a:spcPts val="135"/>
              </a:spcBef>
            </a:pPr>
            <a:endParaRPr lang="ru-RU" sz="2000" b="0" spc="-5" dirty="0">
              <a:solidFill>
                <a:srgbClr val="231F20"/>
              </a:solidFill>
              <a:latin typeface="Microsoft Sans Serif"/>
              <a:cs typeface="Microsoft Sans Serif"/>
            </a:endParaRPr>
          </a:p>
          <a:p>
            <a:pPr marL="381000" marR="271780" indent="-34290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ru-RU" sz="2000" b="0" spc="-5" dirty="0">
                <a:solidFill>
                  <a:srgbClr val="231F20"/>
                </a:solidFill>
                <a:cs typeface="Microsoft Sans Serif"/>
              </a:rPr>
              <a:t>увеличение количества онлайн-клиентов с 50 до 500 увеличивает задержку всего на 0,37 </a:t>
            </a:r>
            <a:r>
              <a:rPr lang="ru-RU" sz="2000" b="0" spc="-5" dirty="0" err="1">
                <a:solidFill>
                  <a:srgbClr val="231F20"/>
                </a:solidFill>
                <a:cs typeface="Microsoft Sans Serif"/>
              </a:rPr>
              <a:t>мс</a:t>
            </a:r>
            <a:r>
              <a:rPr lang="ru-RU" sz="2000" b="0" spc="-5" dirty="0">
                <a:solidFill>
                  <a:srgbClr val="231F20"/>
                </a:solidFill>
                <a:cs typeface="Microsoft Sans Serif"/>
              </a:rPr>
              <a:t>.</a:t>
            </a:r>
          </a:p>
          <a:p>
            <a:pPr marL="381000" marR="271780" indent="-34290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ru-RU" sz="2000" b="0" spc="-5" dirty="0">
                <a:solidFill>
                  <a:srgbClr val="231F20"/>
                </a:solidFill>
                <a:cs typeface="Microsoft Sans Serif"/>
              </a:rPr>
              <a:t>Дисперсия задержки обработки увеличивается с увеличением объема трафика в сети, но большее количество клиентов не оказывает существенного влияния на среднюю задержку.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C245F49D-BCB2-47B0-AD77-E7A2BBDE2211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87" y="2575249"/>
            <a:ext cx="5957591" cy="2807432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1FFAF1-A94A-481C-BEB1-6332AB4A6955}"/>
              </a:ext>
            </a:extLst>
          </p:cNvPr>
          <p:cNvSpPr txBox="1"/>
          <p:nvPr/>
        </p:nvSpPr>
        <p:spPr>
          <a:xfrm>
            <a:off x="5682343" y="5372268"/>
            <a:ext cx="501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Зависимость накладных расходов на задержку от  количества онлайн-клиентов </a:t>
            </a:r>
          </a:p>
        </p:txBody>
      </p:sp>
    </p:spTree>
    <p:extLst>
      <p:ext uri="{BB962C8B-B14F-4D97-AF65-F5344CB8AC3E}">
        <p14:creationId xmlns:p14="http://schemas.microsoft.com/office/powerpoint/2010/main" val="216744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73A50-73AB-441B-8B15-E4FD63FB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 – задержка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5D818-052C-4242-B377-A8F6833C26C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lang="ru-RU" sz="2000" dirty="0">
                <a:solidFill>
                  <a:srgbClr val="231F20"/>
                </a:solidFill>
                <a:cs typeface="Arial"/>
              </a:rPr>
              <a:t>Стартовые условия</a:t>
            </a:r>
            <a:r>
              <a:rPr lang="en-US" sz="2000" dirty="0">
                <a:solidFill>
                  <a:srgbClr val="231F20"/>
                </a:solidFill>
                <a:cs typeface="Arial"/>
              </a:rPr>
              <a:t>:</a:t>
            </a:r>
            <a:endParaRPr lang="en-US" sz="2000" dirty="0">
              <a:cs typeface="Arial"/>
            </a:endParaRPr>
          </a:p>
          <a:p>
            <a:pPr marL="38100" marR="271780">
              <a:lnSpc>
                <a:spcPct val="100000"/>
              </a:lnSpc>
              <a:spcBef>
                <a:spcPts val="135"/>
              </a:spcBef>
            </a:pPr>
            <a:r>
              <a:rPr lang="el-GR" sz="2000" b="0" spc="55" dirty="0">
                <a:solidFill>
                  <a:srgbClr val="231F20"/>
                </a:solidFill>
                <a:cs typeface="Lucida Sans Unicode"/>
              </a:rPr>
              <a:t>Λ</a:t>
            </a:r>
            <a:r>
              <a:rPr lang="en-US" sz="2000" b="0" i="1" spc="82" baseline="-15151" dirty="0">
                <a:solidFill>
                  <a:srgbClr val="231F20"/>
                </a:solidFill>
                <a:cs typeface="Arial"/>
              </a:rPr>
              <a:t>P </a:t>
            </a:r>
            <a:r>
              <a:rPr lang="en-US" sz="2000" b="0" dirty="0">
                <a:solidFill>
                  <a:srgbClr val="231F20"/>
                </a:solidFill>
                <a:cs typeface="Microsoft Sans Serif"/>
              </a:rPr>
              <a:t>= 3 </a:t>
            </a:r>
            <a:r>
              <a:rPr lang="ru-RU" sz="2000" b="0" dirty="0" err="1">
                <a:solidFill>
                  <a:srgbClr val="231F20"/>
                </a:solidFill>
                <a:cs typeface="Microsoft Sans Serif"/>
              </a:rPr>
              <a:t>сообщ</a:t>
            </a:r>
            <a:r>
              <a:rPr lang="ru-RU" sz="2000" b="0" dirty="0">
                <a:solidFill>
                  <a:srgbClr val="231F20"/>
                </a:solidFill>
                <a:cs typeface="Microsoft Sans Serif"/>
              </a:rPr>
              <a:t>.</a:t>
            </a:r>
            <a:r>
              <a:rPr lang="en-US" sz="2000" b="0" dirty="0">
                <a:solidFill>
                  <a:srgbClr val="231F20"/>
                </a:solidFill>
                <a:cs typeface="Microsoft Sans Serif"/>
              </a:rPr>
              <a:t>/</a:t>
            </a:r>
            <a:r>
              <a:rPr lang="ru-RU" sz="2000" b="0" dirty="0">
                <a:solidFill>
                  <a:srgbClr val="231F20"/>
                </a:solidFill>
                <a:cs typeface="Microsoft Sans Serif"/>
              </a:rPr>
              <a:t>мин</a:t>
            </a:r>
            <a:r>
              <a:rPr lang="en-US" sz="2000" b="0" spc="-215" dirty="0">
                <a:solidFill>
                  <a:srgbClr val="231F20"/>
                </a:solidFill>
                <a:cs typeface="Microsoft Sans Serif"/>
              </a:rPr>
              <a:t> </a:t>
            </a:r>
            <a:endParaRPr lang="ru-RU" sz="2000" b="0" spc="-215" dirty="0">
              <a:solidFill>
                <a:srgbClr val="231F20"/>
              </a:solidFill>
              <a:cs typeface="Microsoft Sans Serif"/>
            </a:endParaRPr>
          </a:p>
          <a:p>
            <a:pPr marL="38100" marR="271780">
              <a:lnSpc>
                <a:spcPct val="100000"/>
              </a:lnSpc>
              <a:spcBef>
                <a:spcPts val="135"/>
              </a:spcBef>
            </a:pPr>
            <a:r>
              <a:rPr lang="el-GR" sz="2000" b="0" spc="55" dirty="0">
                <a:solidFill>
                  <a:srgbClr val="231F20"/>
                </a:solidFill>
                <a:cs typeface="Lucida Sans Unicode"/>
              </a:rPr>
              <a:t>Λ</a:t>
            </a:r>
            <a:r>
              <a:rPr lang="en-US" sz="2000" b="0" i="1" spc="82" baseline="-15151" dirty="0">
                <a:solidFill>
                  <a:srgbClr val="231F20"/>
                </a:solidFill>
                <a:cs typeface="Arial"/>
              </a:rPr>
              <a:t>L </a:t>
            </a:r>
            <a:r>
              <a:rPr lang="en-US" sz="2000" b="0" dirty="0">
                <a:solidFill>
                  <a:srgbClr val="231F20"/>
                </a:solidFill>
                <a:cs typeface="Microsoft Sans Serif"/>
              </a:rPr>
              <a:t>= 1 </a:t>
            </a:r>
            <a:r>
              <a:rPr lang="ru-RU" sz="2000" b="0" dirty="0" err="1">
                <a:solidFill>
                  <a:srgbClr val="231F20"/>
                </a:solidFill>
                <a:cs typeface="Microsoft Sans Serif"/>
              </a:rPr>
              <a:t>сообщ</a:t>
            </a:r>
            <a:r>
              <a:rPr lang="ru-RU" sz="2000" b="0" dirty="0">
                <a:solidFill>
                  <a:srgbClr val="231F20"/>
                </a:solidFill>
                <a:cs typeface="Microsoft Sans Serif"/>
              </a:rPr>
              <a:t>.</a:t>
            </a:r>
            <a:r>
              <a:rPr lang="en-US" sz="2000" b="0" dirty="0">
                <a:solidFill>
                  <a:srgbClr val="231F20"/>
                </a:solidFill>
                <a:cs typeface="Microsoft Sans Serif"/>
              </a:rPr>
              <a:t>/</a:t>
            </a:r>
            <a:r>
              <a:rPr lang="ru-RU" sz="2000" b="0" dirty="0">
                <a:solidFill>
                  <a:srgbClr val="231F20"/>
                </a:solidFill>
                <a:cs typeface="Microsoft Sans Serif"/>
              </a:rPr>
              <a:t>мин</a:t>
            </a:r>
            <a:r>
              <a:rPr lang="en-US" sz="2000" b="0" dirty="0">
                <a:solidFill>
                  <a:srgbClr val="231F20"/>
                </a:solidFill>
                <a:cs typeface="Microsoft Sans Serif"/>
              </a:rPr>
              <a:t> </a:t>
            </a:r>
            <a:r>
              <a:rPr lang="en-US" sz="2000" b="0" spc="5" dirty="0">
                <a:solidFill>
                  <a:srgbClr val="231F20"/>
                </a:solidFill>
                <a:cs typeface="Microsoft Sans Serif"/>
              </a:rPr>
              <a:t> </a:t>
            </a:r>
            <a:endParaRPr lang="ru-RU" sz="2000" b="0" spc="5" dirty="0">
              <a:solidFill>
                <a:srgbClr val="231F20"/>
              </a:solidFill>
              <a:cs typeface="Microsoft Sans Serif"/>
            </a:endParaRPr>
          </a:p>
          <a:p>
            <a:pPr marL="38100" marR="271780">
              <a:lnSpc>
                <a:spcPct val="100000"/>
              </a:lnSpc>
              <a:spcBef>
                <a:spcPts val="135"/>
              </a:spcBef>
            </a:pPr>
            <a:r>
              <a:rPr lang="el-GR" sz="2000" b="0" spc="55" dirty="0">
                <a:solidFill>
                  <a:srgbClr val="231F20"/>
                </a:solidFill>
                <a:cs typeface="Lucida Sans Unicode"/>
              </a:rPr>
              <a:t>Λ</a:t>
            </a:r>
            <a:r>
              <a:rPr lang="en-US" sz="2000" b="0" i="1" spc="82" baseline="-15151" dirty="0">
                <a:solidFill>
                  <a:srgbClr val="231F20"/>
                </a:solidFill>
                <a:cs typeface="Arial"/>
              </a:rPr>
              <a:t>D </a:t>
            </a:r>
            <a:r>
              <a:rPr lang="en-US" sz="2000" b="0" dirty="0">
                <a:solidFill>
                  <a:srgbClr val="231F20"/>
                </a:solidFill>
                <a:cs typeface="Microsoft Sans Serif"/>
              </a:rPr>
              <a:t>= 1 </a:t>
            </a:r>
            <a:r>
              <a:rPr lang="ru-RU" sz="2000" b="0" dirty="0" err="1">
                <a:solidFill>
                  <a:srgbClr val="231F20"/>
                </a:solidFill>
                <a:cs typeface="Microsoft Sans Serif"/>
              </a:rPr>
              <a:t>сообщ</a:t>
            </a:r>
            <a:r>
              <a:rPr lang="ru-RU" sz="2000" b="0" dirty="0">
                <a:solidFill>
                  <a:srgbClr val="231F20"/>
                </a:solidFill>
                <a:cs typeface="Microsoft Sans Serif"/>
              </a:rPr>
              <a:t>.</a:t>
            </a:r>
            <a:r>
              <a:rPr lang="en-US" sz="2000" b="0" dirty="0">
                <a:solidFill>
                  <a:srgbClr val="231F20"/>
                </a:solidFill>
                <a:cs typeface="Microsoft Sans Serif"/>
              </a:rPr>
              <a:t>/</a:t>
            </a:r>
            <a:r>
              <a:rPr lang="ru-RU" sz="2000" b="0" dirty="0">
                <a:solidFill>
                  <a:srgbClr val="231F20"/>
                </a:solidFill>
                <a:cs typeface="Microsoft Sans Serif"/>
              </a:rPr>
              <a:t>мин</a:t>
            </a:r>
            <a:r>
              <a:rPr lang="en-US" sz="2000" b="0" dirty="0">
                <a:solidFill>
                  <a:srgbClr val="231F20"/>
                </a:solidFill>
                <a:cs typeface="Microsoft Sans Serif"/>
              </a:rPr>
              <a:t> </a:t>
            </a:r>
            <a:r>
              <a:rPr lang="en-US" sz="2000" b="0" spc="-215" dirty="0">
                <a:solidFill>
                  <a:srgbClr val="231F20"/>
                </a:solidFill>
                <a:cs typeface="Microsoft Sans Serif"/>
              </a:rPr>
              <a:t> </a:t>
            </a:r>
            <a:endParaRPr lang="ru-RU" sz="2000" b="0" spc="-215" dirty="0">
              <a:solidFill>
                <a:srgbClr val="231F20"/>
              </a:solidFill>
              <a:cs typeface="Microsoft Sans Serif"/>
            </a:endParaRPr>
          </a:p>
          <a:p>
            <a:pPr marL="38100" marR="271780">
              <a:lnSpc>
                <a:spcPct val="100000"/>
              </a:lnSpc>
              <a:spcBef>
                <a:spcPts val="135"/>
              </a:spcBef>
            </a:pPr>
            <a:r>
              <a:rPr lang="el-GR" sz="2000" b="0" spc="60" dirty="0">
                <a:solidFill>
                  <a:srgbClr val="231F20"/>
                </a:solidFill>
                <a:cs typeface="Lucida Sans Unicode"/>
              </a:rPr>
              <a:t>Λ</a:t>
            </a:r>
            <a:r>
              <a:rPr lang="en-US" sz="2000" b="0" i="1" spc="89" baseline="-15151" dirty="0">
                <a:solidFill>
                  <a:srgbClr val="231F20"/>
                </a:solidFill>
                <a:cs typeface="Arial"/>
              </a:rPr>
              <a:t>M </a:t>
            </a:r>
            <a:r>
              <a:rPr lang="en-US" sz="2000" b="0" dirty="0">
                <a:solidFill>
                  <a:srgbClr val="231F20"/>
                </a:solidFill>
                <a:cs typeface="Microsoft Sans Serif"/>
              </a:rPr>
              <a:t>= 1 </a:t>
            </a:r>
            <a:r>
              <a:rPr lang="ru-RU" sz="2000" b="0" spc="-5" dirty="0">
                <a:solidFill>
                  <a:srgbClr val="231F20"/>
                </a:solidFill>
                <a:cs typeface="Microsoft Sans Serif"/>
              </a:rPr>
              <a:t>цикл</a:t>
            </a:r>
            <a:r>
              <a:rPr lang="en-US" sz="2000" b="0" spc="-5" dirty="0">
                <a:solidFill>
                  <a:srgbClr val="231F20"/>
                </a:solidFill>
                <a:cs typeface="Microsoft Sans Serif"/>
              </a:rPr>
              <a:t>/</a:t>
            </a:r>
            <a:r>
              <a:rPr lang="ru-RU" sz="2000" b="0" spc="-5" dirty="0">
                <a:solidFill>
                  <a:srgbClr val="231F20"/>
                </a:solidFill>
                <a:cs typeface="Microsoft Sans Serif"/>
              </a:rPr>
              <a:t>мин</a:t>
            </a:r>
            <a:r>
              <a:rPr lang="en-US" sz="2000" b="0" spc="-5" dirty="0">
                <a:solidFill>
                  <a:srgbClr val="231F20"/>
                </a:solidFill>
                <a:cs typeface="Microsoft Sans Serif"/>
              </a:rPr>
              <a:t> </a:t>
            </a:r>
            <a:r>
              <a:rPr lang="en-US" sz="2000" b="0" spc="-215" dirty="0">
                <a:solidFill>
                  <a:srgbClr val="231F20"/>
                </a:solidFill>
                <a:cs typeface="Microsoft Sans Serif"/>
              </a:rPr>
              <a:t> </a:t>
            </a:r>
            <a:endParaRPr lang="ru-RU" sz="2000" b="0" spc="-215" dirty="0">
              <a:solidFill>
                <a:srgbClr val="231F20"/>
              </a:solidFill>
              <a:cs typeface="Microsoft Sans Serif"/>
            </a:endParaRPr>
          </a:p>
          <a:p>
            <a:pPr marL="38100" marR="271780">
              <a:lnSpc>
                <a:spcPct val="100000"/>
              </a:lnSpc>
              <a:spcBef>
                <a:spcPts val="135"/>
              </a:spcBef>
            </a:pPr>
            <a:r>
              <a:rPr lang="ru-RU" sz="2000" b="0" spc="-10" dirty="0">
                <a:solidFill>
                  <a:srgbClr val="231F20"/>
                </a:solidFill>
                <a:cs typeface="Microsoft Sans Serif"/>
              </a:rPr>
              <a:t>Ср</a:t>
            </a:r>
            <a:r>
              <a:rPr lang="en-US" sz="2000" b="0" spc="-10" dirty="0">
                <a:solidFill>
                  <a:srgbClr val="231F20"/>
                </a:solidFill>
                <a:cs typeface="Microsoft Sans Serif"/>
              </a:rPr>
              <a:t>.</a:t>
            </a:r>
            <a:r>
              <a:rPr lang="en-US" sz="2000" b="0" spc="40" dirty="0">
                <a:solidFill>
                  <a:srgbClr val="231F20"/>
                </a:solidFill>
                <a:cs typeface="Microsoft Sans Serif"/>
              </a:rPr>
              <a:t> </a:t>
            </a:r>
            <a:r>
              <a:rPr lang="ru-RU" sz="2000" b="0" spc="-10" dirty="0">
                <a:solidFill>
                  <a:srgbClr val="231F20"/>
                </a:solidFill>
                <a:cs typeface="Microsoft Sans Serif"/>
              </a:rPr>
              <a:t>задержка</a:t>
            </a:r>
            <a:r>
              <a:rPr lang="en-US" sz="2000" b="0" spc="-10" dirty="0">
                <a:solidFill>
                  <a:srgbClr val="231F20"/>
                </a:solidFill>
                <a:cs typeface="Microsoft Sans Serif"/>
              </a:rPr>
              <a:t> </a:t>
            </a:r>
            <a:r>
              <a:rPr lang="en-US" sz="2000" b="0" dirty="0">
                <a:solidFill>
                  <a:srgbClr val="231F20"/>
                </a:solidFill>
                <a:cs typeface="Microsoft Sans Serif"/>
              </a:rPr>
              <a:t>/</a:t>
            </a:r>
            <a:r>
              <a:rPr lang="en-US" sz="2000" b="0" spc="-10" dirty="0">
                <a:solidFill>
                  <a:srgbClr val="231F20"/>
                </a:solidFill>
                <a:cs typeface="Microsoft Sans Serif"/>
              </a:rPr>
              <a:t> </a:t>
            </a:r>
            <a:r>
              <a:rPr lang="en-US" sz="2000" b="0" dirty="0">
                <a:solidFill>
                  <a:srgbClr val="231F20"/>
                </a:solidFill>
                <a:cs typeface="Microsoft Sans Serif"/>
              </a:rPr>
              <a:t>hop</a:t>
            </a:r>
            <a:r>
              <a:rPr lang="ru-RU" dirty="0">
                <a:cs typeface="Microsoft Sans Serif"/>
              </a:rPr>
              <a:t> </a:t>
            </a:r>
            <a:r>
              <a:rPr lang="en-US" sz="2000" b="0" spc="-5" dirty="0">
                <a:solidFill>
                  <a:srgbClr val="231F20"/>
                </a:solidFill>
                <a:cs typeface="Microsoft Sans Serif"/>
              </a:rPr>
              <a:t>=</a:t>
            </a:r>
            <a:r>
              <a:rPr lang="en-US" sz="2000" b="0" spc="-20" dirty="0">
                <a:solidFill>
                  <a:srgbClr val="231F20"/>
                </a:solidFill>
                <a:cs typeface="Microsoft Sans Serif"/>
              </a:rPr>
              <a:t> </a:t>
            </a:r>
            <a:r>
              <a:rPr lang="en-US" sz="2000" b="0" spc="-5" dirty="0">
                <a:solidFill>
                  <a:srgbClr val="231F20"/>
                </a:solidFill>
                <a:cs typeface="Microsoft Sans Serif"/>
              </a:rPr>
              <a:t>1</a:t>
            </a:r>
            <a:r>
              <a:rPr lang="en-US" sz="2000" b="0" spc="-20" dirty="0">
                <a:solidFill>
                  <a:srgbClr val="231F20"/>
                </a:solidFill>
                <a:cs typeface="Microsoft Sans Serif"/>
              </a:rPr>
              <a:t> </a:t>
            </a:r>
            <a:r>
              <a:rPr lang="ru-RU" sz="2000" b="0" spc="-5" dirty="0" err="1">
                <a:solidFill>
                  <a:srgbClr val="231F20"/>
                </a:solidFill>
                <a:cs typeface="Microsoft Sans Serif"/>
              </a:rPr>
              <a:t>мс</a:t>
            </a:r>
            <a:endParaRPr lang="ru-RU" spc="-5" dirty="0">
              <a:solidFill>
                <a:srgbClr val="231F20"/>
              </a:solidFill>
              <a:cs typeface="Microsoft Sans Serif"/>
            </a:endParaRPr>
          </a:p>
          <a:p>
            <a:pPr marL="38100" marR="271780">
              <a:lnSpc>
                <a:spcPct val="100000"/>
              </a:lnSpc>
              <a:spcBef>
                <a:spcPts val="135"/>
              </a:spcBef>
            </a:pPr>
            <a:endParaRPr lang="ru-RU" sz="2000" b="0" spc="-5" dirty="0">
              <a:solidFill>
                <a:srgbClr val="231F20"/>
              </a:solidFill>
              <a:cs typeface="Microsoft Sans Serif"/>
            </a:endParaRPr>
          </a:p>
          <a:p>
            <a:pPr marL="38100" marR="271780">
              <a:lnSpc>
                <a:spcPct val="100000"/>
              </a:lnSpc>
              <a:spcBef>
                <a:spcPts val="135"/>
              </a:spcBef>
            </a:pPr>
            <a:r>
              <a:rPr lang="ru-RU" sz="2000" b="0" spc="-5" dirty="0">
                <a:solidFill>
                  <a:srgbClr val="231F20"/>
                </a:solidFill>
                <a:cs typeface="Microsoft Sans Serif"/>
              </a:rPr>
              <a:t>Периодическое увеличение на </a:t>
            </a:r>
            <a:r>
              <a:rPr lang="en-US" sz="2000" b="0" dirty="0">
                <a:solidFill>
                  <a:srgbClr val="231F20"/>
                </a:solidFill>
                <a:cs typeface="Microsoft Sans Serif"/>
              </a:rPr>
              <a:t>2</a:t>
            </a:r>
            <a:r>
              <a:rPr lang="en-US" sz="2000" b="0" spc="-35" dirty="0">
                <a:solidFill>
                  <a:srgbClr val="231F20"/>
                </a:solidFill>
                <a:cs typeface="Microsoft Sans Serif"/>
              </a:rPr>
              <a:t> </a:t>
            </a:r>
            <a:r>
              <a:rPr lang="ru-RU" sz="2000" b="0" dirty="0" err="1">
                <a:solidFill>
                  <a:srgbClr val="231F20"/>
                </a:solidFill>
                <a:cs typeface="Microsoft Sans Serif"/>
              </a:rPr>
              <a:t>сообщ</a:t>
            </a:r>
            <a:r>
              <a:rPr lang="ru-RU" sz="2000" b="0" dirty="0">
                <a:solidFill>
                  <a:srgbClr val="231F20"/>
                </a:solidFill>
                <a:cs typeface="Microsoft Sans Serif"/>
              </a:rPr>
              <a:t>.</a:t>
            </a:r>
            <a:r>
              <a:rPr lang="en-US" sz="2000" b="0" dirty="0">
                <a:solidFill>
                  <a:srgbClr val="231F20"/>
                </a:solidFill>
                <a:cs typeface="Microsoft Sans Serif"/>
              </a:rPr>
              <a:t>/</a:t>
            </a:r>
            <a:r>
              <a:rPr lang="ru-RU" sz="2000" b="0" dirty="0">
                <a:solidFill>
                  <a:srgbClr val="231F20"/>
                </a:solidFill>
                <a:cs typeface="Microsoft Sans Serif"/>
              </a:rPr>
              <a:t>мин</a:t>
            </a:r>
            <a:endParaRPr lang="en-US" sz="2000" b="0" dirty="0">
              <a:cs typeface="Microsoft Sans Serif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5F572A8-61DA-4E8F-BC4B-BD865B84127E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55" y="2465057"/>
            <a:ext cx="6173462" cy="30391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4D41F5-9689-402F-84C3-6F864AFB3052}"/>
              </a:ext>
            </a:extLst>
          </p:cNvPr>
          <p:cNvSpPr txBox="1"/>
          <p:nvPr/>
        </p:nvSpPr>
        <p:spPr>
          <a:xfrm>
            <a:off x="5719666" y="5656541"/>
            <a:ext cx="5416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Общая пропускная способность и хорошая пропускная способность в секунду для одного узла микширования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06123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73A50-73AB-441B-8B15-E4FD63FB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 — сквозная задержка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5D818-052C-4242-B377-A8F6833C26C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lang="el-GR" dirty="0"/>
              <a:t>Λ = </a:t>
            </a:r>
            <a:r>
              <a:rPr lang="ru-RU" dirty="0"/>
              <a:t>180</a:t>
            </a:r>
            <a:r>
              <a:rPr lang="el-GR" dirty="0"/>
              <a:t> </a:t>
            </a:r>
            <a:r>
              <a:rPr lang="ru-RU" dirty="0" err="1"/>
              <a:t>сообщ</a:t>
            </a:r>
            <a:r>
              <a:rPr lang="en-US" dirty="0"/>
              <a:t>/</a:t>
            </a:r>
            <a:r>
              <a:rPr lang="ru-RU" dirty="0"/>
              <a:t>мин</a:t>
            </a:r>
            <a:endParaRPr lang="en-US" dirty="0"/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l-GR" sz="2000" spc="60" dirty="0">
                <a:solidFill>
                  <a:srgbClr val="231F20"/>
                </a:solidFill>
                <a:cs typeface="Lucida Sans Unicode"/>
              </a:rPr>
              <a:t>Λ</a:t>
            </a:r>
            <a:r>
              <a:rPr lang="en-US" sz="2000" i="1" spc="89" baseline="-15151" dirty="0">
                <a:solidFill>
                  <a:srgbClr val="231F20"/>
                </a:solidFill>
                <a:cs typeface="Arial"/>
              </a:rPr>
              <a:t>M</a:t>
            </a:r>
            <a:r>
              <a:rPr lang="en-US" sz="2000" i="1" spc="240" baseline="-15151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000" dirty="0">
                <a:solidFill>
                  <a:srgbClr val="231F20"/>
                </a:solidFill>
                <a:cs typeface="Microsoft Sans Serif"/>
              </a:rPr>
              <a:t>=</a:t>
            </a:r>
            <a:r>
              <a:rPr lang="en-US" sz="2000" spc="-5" dirty="0">
                <a:solidFill>
                  <a:srgbClr val="231F20"/>
                </a:solidFill>
                <a:cs typeface="Microsoft Sans Serif"/>
              </a:rPr>
              <a:t> </a:t>
            </a:r>
            <a:r>
              <a:rPr lang="ru-RU" sz="2000" dirty="0">
                <a:solidFill>
                  <a:srgbClr val="231F20"/>
                </a:solidFill>
                <a:cs typeface="Microsoft Sans Serif"/>
              </a:rPr>
              <a:t>60</a:t>
            </a:r>
            <a:r>
              <a:rPr lang="en-US" sz="2000" dirty="0">
                <a:solidFill>
                  <a:srgbClr val="231F20"/>
                </a:solidFill>
                <a:cs typeface="Microsoft Sans Serif"/>
              </a:rPr>
              <a:t> </a:t>
            </a:r>
            <a:r>
              <a:rPr lang="ru-RU" sz="2000" spc="-5" dirty="0">
                <a:solidFill>
                  <a:srgbClr val="231F20"/>
                </a:solidFill>
                <a:cs typeface="Microsoft Sans Serif"/>
              </a:rPr>
              <a:t>цикл</a:t>
            </a:r>
            <a:r>
              <a:rPr lang="en-US" sz="2000" spc="-5" dirty="0">
                <a:solidFill>
                  <a:srgbClr val="231F20"/>
                </a:solidFill>
                <a:cs typeface="Microsoft Sans Serif"/>
              </a:rPr>
              <a:t>/</a:t>
            </a:r>
            <a:r>
              <a:rPr lang="ru-RU" sz="2000" spc="-5" dirty="0">
                <a:solidFill>
                  <a:srgbClr val="231F20"/>
                </a:solidFill>
                <a:cs typeface="Microsoft Sans Serif"/>
              </a:rPr>
              <a:t>мин</a:t>
            </a:r>
            <a:endParaRPr lang="en-US" sz="2000" dirty="0">
              <a:cs typeface="Microsoft Sans Serif"/>
            </a:endParaRPr>
          </a:p>
          <a:p>
            <a:pPr marL="38100" marR="271780">
              <a:lnSpc>
                <a:spcPct val="100000"/>
              </a:lnSpc>
              <a:spcBef>
                <a:spcPts val="135"/>
              </a:spcBef>
            </a:pPr>
            <a:r>
              <a:rPr lang="ru-RU" sz="2000" b="0" spc="-10" dirty="0">
                <a:solidFill>
                  <a:srgbClr val="231F20"/>
                </a:solidFill>
                <a:cs typeface="Microsoft Sans Serif"/>
              </a:rPr>
              <a:t>Ср</a:t>
            </a:r>
            <a:r>
              <a:rPr lang="en-US" sz="2000" b="0" spc="-10" dirty="0">
                <a:solidFill>
                  <a:srgbClr val="231F20"/>
                </a:solidFill>
                <a:cs typeface="Microsoft Sans Serif"/>
              </a:rPr>
              <a:t>.</a:t>
            </a:r>
            <a:r>
              <a:rPr lang="en-US" sz="2000" b="0" spc="40" dirty="0">
                <a:solidFill>
                  <a:srgbClr val="231F20"/>
                </a:solidFill>
                <a:cs typeface="Microsoft Sans Serif"/>
              </a:rPr>
              <a:t> </a:t>
            </a:r>
            <a:r>
              <a:rPr lang="ru-RU" sz="2000" b="0" spc="-10" dirty="0">
                <a:solidFill>
                  <a:srgbClr val="231F20"/>
                </a:solidFill>
                <a:cs typeface="Microsoft Sans Serif"/>
              </a:rPr>
              <a:t>задержка</a:t>
            </a:r>
            <a:r>
              <a:rPr lang="en-US" sz="2000" b="0" spc="-10" dirty="0">
                <a:solidFill>
                  <a:srgbClr val="231F20"/>
                </a:solidFill>
                <a:cs typeface="Microsoft Sans Serif"/>
              </a:rPr>
              <a:t> </a:t>
            </a:r>
            <a:r>
              <a:rPr lang="en-US" sz="2000" b="0" dirty="0">
                <a:solidFill>
                  <a:srgbClr val="231F20"/>
                </a:solidFill>
                <a:cs typeface="Microsoft Sans Serif"/>
              </a:rPr>
              <a:t>/</a:t>
            </a:r>
            <a:r>
              <a:rPr lang="en-US" sz="2000" b="0" spc="-10" dirty="0">
                <a:solidFill>
                  <a:srgbClr val="231F20"/>
                </a:solidFill>
                <a:cs typeface="Microsoft Sans Serif"/>
              </a:rPr>
              <a:t> </a:t>
            </a:r>
            <a:r>
              <a:rPr lang="en-US" sz="2000" b="0" dirty="0">
                <a:solidFill>
                  <a:srgbClr val="231F20"/>
                </a:solidFill>
                <a:cs typeface="Microsoft Sans Serif"/>
              </a:rPr>
              <a:t>hop</a:t>
            </a:r>
            <a:r>
              <a:rPr lang="ru-RU" dirty="0">
                <a:cs typeface="Microsoft Sans Serif"/>
              </a:rPr>
              <a:t> </a:t>
            </a:r>
            <a:r>
              <a:rPr lang="en-US" sz="2000" b="0" spc="-5" dirty="0">
                <a:solidFill>
                  <a:srgbClr val="231F20"/>
                </a:solidFill>
                <a:cs typeface="Microsoft Sans Serif"/>
              </a:rPr>
              <a:t>=</a:t>
            </a:r>
            <a:r>
              <a:rPr lang="ru-RU" spc="-20" dirty="0">
                <a:solidFill>
                  <a:srgbClr val="231F20"/>
                </a:solidFill>
                <a:cs typeface="Microsoft Sans Serif"/>
              </a:rPr>
              <a:t> 0.5 с</a:t>
            </a:r>
            <a:endParaRPr lang="ru-RU" spc="-5" dirty="0">
              <a:solidFill>
                <a:srgbClr val="231F20"/>
              </a:solidFill>
              <a:cs typeface="Microsoft Sans Serif"/>
            </a:endParaRPr>
          </a:p>
          <a:p>
            <a:pPr marL="38100" marR="271780">
              <a:lnSpc>
                <a:spcPct val="100000"/>
              </a:lnSpc>
              <a:spcBef>
                <a:spcPts val="135"/>
              </a:spcBef>
            </a:pPr>
            <a:endParaRPr lang="ru-RU" dirty="0"/>
          </a:p>
          <a:p>
            <a:pPr marL="38100" marR="271780">
              <a:lnSpc>
                <a:spcPct val="100000"/>
              </a:lnSpc>
              <a:spcBef>
                <a:spcPts val="135"/>
              </a:spcBef>
            </a:pPr>
            <a:r>
              <a:rPr lang="ru-RU" sz="2000" b="0" spc="-5" dirty="0">
                <a:solidFill>
                  <a:srgbClr val="231F20"/>
                </a:solidFill>
                <a:cs typeface="Microsoft Sans Serif"/>
              </a:rPr>
              <a:t>Исследование, как увеличение задержек посредством смешивания Пуассона с μ = 2 влияет на сквозную задержку сообщений.</a:t>
            </a:r>
            <a:endParaRPr lang="ru-RU" sz="2000" b="0" spc="-5" dirty="0">
              <a:solidFill>
                <a:srgbClr val="231F2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EB25F44-A1C8-4C38-8A09-A875023AF5E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47" y="2332655"/>
            <a:ext cx="5607287" cy="337129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24091-0CF8-454C-A5B2-022798ED5E01}"/>
              </a:ext>
            </a:extLst>
          </p:cNvPr>
          <p:cNvSpPr txBox="1"/>
          <p:nvPr/>
        </p:nvSpPr>
        <p:spPr>
          <a:xfrm>
            <a:off x="6096000" y="5703949"/>
            <a:ext cx="5062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3C4043"/>
                </a:solidFill>
                <a:effectLst/>
              </a:rPr>
              <a:t>Гистограмма сквозной задержки, измеренная с помощью циклов узла временного микширования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95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Обсуждение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 lnSpcReduction="10000"/>
          </a:bodyPr>
          <a:lstStyle>
            <a:defPPr>
              <a:defRPr lang="ru-RU"/>
            </a:defPPr>
          </a:lstStyle>
          <a:p>
            <a:pPr rtl="0"/>
            <a:endParaRPr lang="ru-RU" dirty="0"/>
          </a:p>
          <a:p>
            <a:pPr rtl="0"/>
            <a:r>
              <a:rPr lang="ru-RU" dirty="0"/>
              <a:t>Увеличение числа пользователей в сети не приводит к каким-либо узким местам. </a:t>
            </a:r>
          </a:p>
          <a:p>
            <a:pPr rtl="0"/>
            <a:r>
              <a:rPr lang="ru-RU" dirty="0"/>
              <a:t>Loopix хорошо масштабируется для растущего числа пользователей.</a:t>
            </a:r>
          </a:p>
          <a:p>
            <a:pPr rtl="0"/>
            <a:r>
              <a:rPr lang="ru-RU" dirty="0"/>
              <a:t>Для приложений с небольшим количеством сообщений и устойчивостью к задержкам небольшой объем трафика покрытия может гарантировать безопасность</a:t>
            </a:r>
            <a:r>
              <a:rPr lang="en-US" dirty="0"/>
              <a:t>.</a:t>
            </a:r>
            <a:endParaRPr lang="ru-RU" dirty="0"/>
          </a:p>
          <a:p>
            <a:pPr rtl="0"/>
            <a:r>
              <a:rPr lang="ru-RU" dirty="0"/>
              <a:t>Соответствие Гамма-распределению предоставляет доказательства того, что реализация Loopix соответствует моделям теории массового обслуживания, которые предполагает наш анализ.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13721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dirty="0"/>
              <a:t>Ключевые выводы </a:t>
            </a:r>
            <a:r>
              <a:rPr lang="en-US" dirty="0"/>
              <a:t>Loopix:</a:t>
            </a:r>
            <a:endParaRPr lang="ru-RU" dirty="0"/>
          </a:p>
          <a:p>
            <a:pPr rtl="0"/>
            <a:r>
              <a:rPr lang="ru-RU" dirty="0" err="1"/>
              <a:t>Несвязываемость</a:t>
            </a:r>
            <a:r>
              <a:rPr lang="ru-RU" dirty="0"/>
              <a:t> отправителей и получателей</a:t>
            </a:r>
          </a:p>
          <a:p>
            <a:pPr rtl="0"/>
            <a:r>
              <a:rPr lang="ru-RU" dirty="0"/>
              <a:t>Обнаружение активных атак</a:t>
            </a:r>
          </a:p>
          <a:p>
            <a:pPr rtl="0"/>
            <a:r>
              <a:rPr lang="ru-RU" dirty="0" err="1"/>
              <a:t>Ненаблюдаемость</a:t>
            </a:r>
            <a:r>
              <a:rPr lang="ru-RU" dirty="0"/>
              <a:t> действий клиентов</a:t>
            </a:r>
          </a:p>
          <a:p>
            <a:pPr rtl="0"/>
            <a:r>
              <a:rPr lang="ru-RU" dirty="0"/>
              <a:t>Сбалансированный компромисс между задержкой и покрытием трафика</a:t>
            </a:r>
          </a:p>
          <a:p>
            <a:pPr rtl="0"/>
            <a:r>
              <a:rPr lang="ru-RU" dirty="0"/>
              <a:t>Поддержка автономного хранилища</a:t>
            </a:r>
          </a:p>
          <a:p>
            <a:pPr rtl="0"/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76768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chemeClr val="bg1"/>
                </a:solidFill>
              </a:rPr>
              <a:t>Отюбрин Роман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Введение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7"/>
            <a:ext cx="7810500" cy="3895627"/>
          </a:xfrm>
        </p:spPr>
        <p:txBody>
          <a:bodyPr rtlCol="0">
            <a:normAutofit lnSpcReduction="1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Конфиденциальность сообщений защищается с помощью шифрования, но при этом метаданные, например о том, кто кому отправляет сообщения, становятся доступными сетевым перехватчикам.</a:t>
            </a:r>
          </a:p>
          <a:p>
            <a:pPr rtl="0"/>
            <a:r>
              <a:rPr lang="ru-RU" dirty="0"/>
              <a:t>Раскрытие таких метаданных приводит к значительным рискам для конфиденциальности.</a:t>
            </a:r>
          </a:p>
          <a:p>
            <a:pPr rtl="0"/>
            <a:r>
              <a:rPr lang="ru-RU" dirty="0"/>
              <a:t>Успешная система должна противостоять мощным активным атакам и использовать эффективный, но безопасный способ передачи сообщений.</a:t>
            </a:r>
          </a:p>
          <a:p>
            <a:pPr rtl="0"/>
            <a:r>
              <a:rPr lang="ru-RU" dirty="0"/>
              <a:t>Цель работы – представление новой смешанной архитектуры в форме системы анонимности Loopix.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Ход исследования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30015"/>
            <a:ext cx="7810500" cy="4525109"/>
          </a:xfrm>
        </p:spPr>
        <p:txBody>
          <a:bodyPr rtlCol="0">
            <a:normAutofit fontScale="92500" lnSpcReduction="20000"/>
          </a:bodyPr>
          <a:lstStyle>
            <a:defPPr>
              <a:defRPr lang="ru-RU"/>
            </a:defPPr>
          </a:lstStyle>
          <a:p>
            <a:pPr rtl="0">
              <a:lnSpc>
                <a:spcPct val="70000"/>
              </a:lnSpc>
            </a:pPr>
            <a:r>
              <a:rPr lang="ru-RU" sz="2200" dirty="0"/>
              <a:t>Обзор существующих анонимных сетей</a:t>
            </a:r>
          </a:p>
          <a:p>
            <a:pPr rtl="0">
              <a:lnSpc>
                <a:spcPct val="70000"/>
              </a:lnSpc>
            </a:pPr>
            <a:r>
              <a:rPr lang="ru-RU" sz="2200" dirty="0"/>
              <a:t>Предложенная сеть</a:t>
            </a:r>
          </a:p>
          <a:p>
            <a:pPr lvl="1">
              <a:lnSpc>
                <a:spcPct val="70000"/>
              </a:lnSpc>
            </a:pPr>
            <a:r>
              <a:rPr lang="ru-RU" sz="2200" dirty="0"/>
              <a:t>Архитектура </a:t>
            </a:r>
            <a:r>
              <a:rPr lang="en-US" sz="2200" dirty="0"/>
              <a:t>Loopix</a:t>
            </a:r>
          </a:p>
          <a:p>
            <a:pPr lvl="1">
              <a:lnSpc>
                <a:spcPct val="70000"/>
              </a:lnSpc>
            </a:pPr>
            <a:r>
              <a:rPr lang="ru-RU" sz="2200" dirty="0"/>
              <a:t>Ссылка Клиент-Провайдер</a:t>
            </a:r>
          </a:p>
          <a:p>
            <a:pPr lvl="1">
              <a:lnSpc>
                <a:spcPct val="70000"/>
              </a:lnSpc>
            </a:pPr>
            <a:r>
              <a:rPr lang="ru-RU" sz="2200" dirty="0"/>
              <a:t>Смешивание Пуассона</a:t>
            </a:r>
          </a:p>
          <a:p>
            <a:pPr rtl="0">
              <a:lnSpc>
                <a:spcPct val="70000"/>
              </a:lnSpc>
            </a:pPr>
            <a:r>
              <a:rPr lang="ru-RU" sz="2200" dirty="0"/>
              <a:t>Исследования</a:t>
            </a:r>
          </a:p>
          <a:p>
            <a:pPr lvl="1">
              <a:lnSpc>
                <a:spcPct val="70000"/>
              </a:lnSpc>
            </a:pPr>
            <a:r>
              <a:rPr lang="ru-RU" sz="2200" dirty="0"/>
              <a:t>Анонимность, задержка и скорость трафика</a:t>
            </a:r>
          </a:p>
          <a:p>
            <a:pPr lvl="1">
              <a:lnSpc>
                <a:spcPct val="70000"/>
              </a:lnSpc>
            </a:pPr>
            <a:r>
              <a:rPr lang="ru-RU" sz="2200" dirty="0"/>
              <a:t>Производительность – пропускная способность</a:t>
            </a:r>
          </a:p>
          <a:p>
            <a:pPr lvl="1">
              <a:lnSpc>
                <a:spcPct val="70000"/>
              </a:lnSpc>
            </a:pPr>
            <a:r>
              <a:rPr lang="ru-RU" sz="2200" dirty="0"/>
              <a:t>Производительность – задержка</a:t>
            </a:r>
          </a:p>
          <a:p>
            <a:pPr lvl="1">
              <a:lnSpc>
                <a:spcPct val="70000"/>
              </a:lnSpc>
            </a:pPr>
            <a:r>
              <a:rPr lang="ru-RU" sz="2200" dirty="0"/>
              <a:t>Производительность — сквозная задержка сообщений</a:t>
            </a:r>
          </a:p>
          <a:p>
            <a:pPr rtl="0">
              <a:lnSpc>
                <a:spcPct val="70000"/>
              </a:lnSpc>
            </a:pPr>
            <a:r>
              <a:rPr lang="ru-RU" sz="2200" dirty="0"/>
              <a:t>Обсуждение</a:t>
            </a:r>
          </a:p>
          <a:p>
            <a:pPr lvl="1"/>
            <a:endParaRPr lang="ru-RU" dirty="0"/>
          </a:p>
          <a:p>
            <a:pPr lvl="1"/>
            <a:endParaRPr lang="en-US" dirty="0"/>
          </a:p>
          <a:p>
            <a:pPr lvl="1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46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Обзор существующих анонимных сетей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Существующие анонимные сети</a:t>
            </a:r>
            <a:r>
              <a:rPr lang="en-US" dirty="0"/>
              <a:t>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 err="1"/>
              <a:t>Tor</a:t>
            </a:r>
            <a:r>
              <a:rPr lang="ru-RU" dirty="0"/>
              <a:t> (The </a:t>
            </a:r>
            <a:r>
              <a:rPr lang="ru-RU" dirty="0" err="1"/>
              <a:t>Onion</a:t>
            </a:r>
            <a:r>
              <a:rPr lang="ru-RU" dirty="0"/>
              <a:t> </a:t>
            </a:r>
            <a:r>
              <a:rPr lang="ru-RU" dirty="0" err="1"/>
              <a:t>Router</a:t>
            </a:r>
            <a:r>
              <a:rPr lang="ru-RU" dirty="0"/>
              <a:t>) - луковая маршрутизация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I2P (Invisible Internet Project)</a:t>
            </a:r>
            <a:endParaRPr lang="ru-RU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Freenet</a:t>
            </a:r>
            <a:endParaRPr lang="ru-RU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 err="1"/>
              <a:t>ZeroNet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1" dirty="0"/>
              <a:t>Недостатки смешанных сетей включают в себя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требование больших задержек, покрытия трафика и устойчивости к активным атакам.</a:t>
            </a:r>
          </a:p>
          <a:p>
            <a:pPr rtl="0"/>
            <a:r>
              <a:rPr lang="ru-RU" b="1" dirty="0"/>
              <a:t>Недостатки луковой маршрутизации включают в себя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Не устойчивость к глобальному пассивному противнику</a:t>
            </a:r>
            <a:r>
              <a:rPr lang="en-US" dirty="0"/>
              <a:t>,</a:t>
            </a:r>
            <a:r>
              <a:rPr lang="ru-RU" dirty="0"/>
              <a:t> и подверженность атакам анализа трафика.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8A652-9A07-4712-BA8F-DCBE6659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Предложенная сеть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8731A-CB1D-4D26-9C60-0FE3ABE727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sz="2000" b="0" dirty="0">
                <a:solidFill>
                  <a:schemeClr val="bg1"/>
                </a:solidFill>
              </a:rPr>
              <a:t>Новая система анонимной связи на основе смешанных сетей, позволяющая найти настраиваемый компромисс между </a:t>
            </a:r>
            <a:r>
              <a:rPr lang="ru-RU" sz="2000" u="sng" dirty="0">
                <a:solidFill>
                  <a:schemeClr val="bg1"/>
                </a:solidFill>
              </a:rPr>
              <a:t>задержкой</a:t>
            </a:r>
            <a:r>
              <a:rPr lang="ru-RU" sz="2000" b="0" dirty="0">
                <a:solidFill>
                  <a:schemeClr val="bg1"/>
                </a:solidFill>
              </a:rPr>
              <a:t> и </a:t>
            </a:r>
            <a:r>
              <a:rPr lang="ru-RU" sz="2000" u="sng" dirty="0">
                <a:solidFill>
                  <a:schemeClr val="bg1"/>
                </a:solidFill>
              </a:rPr>
              <a:t>реальным объемом трафика</a:t>
            </a:r>
            <a:r>
              <a:rPr lang="ru-RU" sz="2000" b="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EFDA80-56D6-498A-A016-D5F495C407B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smtClean="0"/>
              <a:pPr rtl="0"/>
              <a:t>5</a:t>
            </a:fld>
            <a:endParaRPr lang="ru-RU" dirty="0">
              <a:latin typeface="+mn-lt"/>
            </a:endParaRPr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A2AA90FB-A5F1-4B1A-96A5-98AEAFF6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68" y="3331043"/>
            <a:ext cx="9287064" cy="352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6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Архитектура </a:t>
            </a:r>
            <a:r>
              <a:rPr lang="en-US" dirty="0"/>
              <a:t>Loopix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5174" y="2318747"/>
            <a:ext cx="7810500" cy="148151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Клиенты передают сообщения провайдерам, которые отвечают за передачу трафика в сеть. Полученные сообщения хранятся в отдельных почтовых ящиках и извлекаются клиентами, когда они находятся в сети.</a:t>
            </a:r>
          </a:p>
          <a:p>
            <a:pPr rtl="0"/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8" name="object 3">
            <a:extLst>
              <a:ext uri="{FF2B5EF4-FFF2-40B4-BE49-F238E27FC236}">
                <a16:creationId xmlns:a16="http://schemas.microsoft.com/office/drawing/2014/main" id="{4D77B6C4-1C7A-45DB-82C0-3070A4894048}"/>
              </a:ext>
            </a:extLst>
          </p:cNvPr>
          <p:cNvGrpSpPr/>
          <p:nvPr/>
        </p:nvGrpSpPr>
        <p:grpSpPr>
          <a:xfrm>
            <a:off x="4128041" y="3429000"/>
            <a:ext cx="7709372" cy="2975312"/>
            <a:chOff x="420549" y="1309927"/>
            <a:chExt cx="3767454" cy="151003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34DF121E-1BA0-42BC-8BF5-F12AACCF4974}"/>
                </a:ext>
              </a:extLst>
            </p:cNvPr>
            <p:cNvSpPr/>
            <p:nvPr/>
          </p:nvSpPr>
          <p:spPr>
            <a:xfrm>
              <a:off x="1179619" y="1317861"/>
              <a:ext cx="2233295" cy="1494155"/>
            </a:xfrm>
            <a:custGeom>
              <a:avLst/>
              <a:gdLst/>
              <a:ahLst/>
              <a:cxnLst/>
              <a:rect l="l" t="t" r="r" b="b"/>
              <a:pathLst>
                <a:path w="2233295" h="1494155">
                  <a:moveTo>
                    <a:pt x="1382247" y="197852"/>
                  </a:moveTo>
                  <a:lnTo>
                    <a:pt x="1364681" y="152489"/>
                  </a:lnTo>
                  <a:lnTo>
                    <a:pt x="1338108" y="110845"/>
                  </a:lnTo>
                  <a:lnTo>
                    <a:pt x="1304079" y="74109"/>
                  </a:lnTo>
                  <a:lnTo>
                    <a:pt x="1264143" y="43468"/>
                  </a:lnTo>
                  <a:lnTo>
                    <a:pt x="1219848" y="20111"/>
                  </a:lnTo>
                  <a:lnTo>
                    <a:pt x="1172743" y="5225"/>
                  </a:lnTo>
                  <a:lnTo>
                    <a:pt x="1124378" y="0"/>
                  </a:lnTo>
                  <a:lnTo>
                    <a:pt x="1076013" y="5225"/>
                  </a:lnTo>
                  <a:lnTo>
                    <a:pt x="1028909" y="20111"/>
                  </a:lnTo>
                  <a:lnTo>
                    <a:pt x="984614" y="43468"/>
                  </a:lnTo>
                  <a:lnTo>
                    <a:pt x="944677" y="74109"/>
                  </a:lnTo>
                  <a:lnTo>
                    <a:pt x="910648" y="110845"/>
                  </a:lnTo>
                  <a:lnTo>
                    <a:pt x="884076" y="152489"/>
                  </a:lnTo>
                  <a:lnTo>
                    <a:pt x="866510" y="197852"/>
                  </a:lnTo>
                  <a:lnTo>
                    <a:pt x="839360" y="162468"/>
                  </a:lnTo>
                  <a:lnTo>
                    <a:pt x="805247" y="132680"/>
                  </a:lnTo>
                  <a:lnTo>
                    <a:pt x="765839" y="109131"/>
                  </a:lnTo>
                  <a:lnTo>
                    <a:pt x="722806" y="92470"/>
                  </a:lnTo>
                  <a:lnTo>
                    <a:pt x="677816" y="83340"/>
                  </a:lnTo>
                  <a:lnTo>
                    <a:pt x="632536" y="82388"/>
                  </a:lnTo>
                  <a:lnTo>
                    <a:pt x="588636" y="90260"/>
                  </a:lnTo>
                  <a:lnTo>
                    <a:pt x="547419" y="107329"/>
                  </a:lnTo>
                  <a:lnTo>
                    <a:pt x="509785" y="132577"/>
                  </a:lnTo>
                  <a:lnTo>
                    <a:pt x="476796" y="164557"/>
                  </a:lnTo>
                  <a:lnTo>
                    <a:pt x="449516" y="201822"/>
                  </a:lnTo>
                  <a:lnTo>
                    <a:pt x="429009" y="242926"/>
                  </a:lnTo>
                  <a:lnTo>
                    <a:pt x="416339" y="286423"/>
                  </a:lnTo>
                  <a:lnTo>
                    <a:pt x="412567" y="330867"/>
                  </a:lnTo>
                  <a:lnTo>
                    <a:pt x="369315" y="308904"/>
                  </a:lnTo>
                  <a:lnTo>
                    <a:pt x="320777" y="298898"/>
                  </a:lnTo>
                  <a:lnTo>
                    <a:pt x="270760" y="300710"/>
                  </a:lnTo>
                  <a:lnTo>
                    <a:pt x="223072" y="314203"/>
                  </a:lnTo>
                  <a:lnTo>
                    <a:pt x="181518" y="339235"/>
                  </a:lnTo>
                  <a:lnTo>
                    <a:pt x="149059" y="375370"/>
                  </a:lnTo>
                  <a:lnTo>
                    <a:pt x="126712" y="419758"/>
                  </a:lnTo>
                  <a:lnTo>
                    <a:pt x="115375" y="468650"/>
                  </a:lnTo>
                  <a:lnTo>
                    <a:pt x="115946" y="518299"/>
                  </a:lnTo>
                  <a:lnTo>
                    <a:pt x="129321" y="564953"/>
                  </a:lnTo>
                  <a:lnTo>
                    <a:pt x="84485" y="578171"/>
                  </a:lnTo>
                  <a:lnTo>
                    <a:pt x="45211" y="605605"/>
                  </a:lnTo>
                  <a:lnTo>
                    <a:pt x="15663" y="643314"/>
                  </a:lnTo>
                  <a:lnTo>
                    <a:pt x="0" y="687358"/>
                  </a:lnTo>
                  <a:lnTo>
                    <a:pt x="1159" y="734095"/>
                  </a:lnTo>
                  <a:lnTo>
                    <a:pt x="17485" y="779146"/>
                  </a:lnTo>
                  <a:lnTo>
                    <a:pt x="46253" y="817462"/>
                  </a:lnTo>
                  <a:lnTo>
                    <a:pt x="84739" y="843997"/>
                  </a:lnTo>
                  <a:lnTo>
                    <a:pt x="64395" y="882322"/>
                  </a:lnTo>
                  <a:lnTo>
                    <a:pt x="54658" y="925567"/>
                  </a:lnTo>
                  <a:lnTo>
                    <a:pt x="55467" y="970326"/>
                  </a:lnTo>
                  <a:lnTo>
                    <a:pt x="66759" y="1013192"/>
                  </a:lnTo>
                  <a:lnTo>
                    <a:pt x="88472" y="1050760"/>
                  </a:lnTo>
                  <a:lnTo>
                    <a:pt x="120260" y="1080374"/>
                  </a:lnTo>
                  <a:lnTo>
                    <a:pt x="159590" y="1101077"/>
                  </a:lnTo>
                  <a:lnTo>
                    <a:pt x="203128" y="1112005"/>
                  </a:lnTo>
                  <a:lnTo>
                    <a:pt x="247535" y="1112297"/>
                  </a:lnTo>
                  <a:lnTo>
                    <a:pt x="289475" y="1101091"/>
                  </a:lnTo>
                  <a:lnTo>
                    <a:pt x="288594" y="1149552"/>
                  </a:lnTo>
                  <a:lnTo>
                    <a:pt x="298847" y="1197832"/>
                  </a:lnTo>
                  <a:lnTo>
                    <a:pt x="318938" y="1243622"/>
                  </a:lnTo>
                  <a:lnTo>
                    <a:pt x="347571" y="1284618"/>
                  </a:lnTo>
                  <a:lnTo>
                    <a:pt x="383451" y="1318511"/>
                  </a:lnTo>
                  <a:lnTo>
                    <a:pt x="425283" y="1342997"/>
                  </a:lnTo>
                  <a:lnTo>
                    <a:pt x="471889" y="1356403"/>
                  </a:lnTo>
                  <a:lnTo>
                    <a:pt x="521235" y="1359025"/>
                  </a:lnTo>
                  <a:lnTo>
                    <a:pt x="570742" y="1351509"/>
                  </a:lnTo>
                  <a:lnTo>
                    <a:pt x="617828" y="1334499"/>
                  </a:lnTo>
                  <a:lnTo>
                    <a:pt x="659912" y="1308643"/>
                  </a:lnTo>
                  <a:lnTo>
                    <a:pt x="694415" y="1274587"/>
                  </a:lnTo>
                  <a:lnTo>
                    <a:pt x="707475" y="1320914"/>
                  </a:lnTo>
                  <a:lnTo>
                    <a:pt x="729752" y="1364419"/>
                  </a:lnTo>
                  <a:lnTo>
                    <a:pt x="759833" y="1403787"/>
                  </a:lnTo>
                  <a:lnTo>
                    <a:pt x="796304" y="1437702"/>
                  </a:lnTo>
                  <a:lnTo>
                    <a:pt x="837749" y="1464851"/>
                  </a:lnTo>
                  <a:lnTo>
                    <a:pt x="882755" y="1483918"/>
                  </a:lnTo>
                  <a:lnTo>
                    <a:pt x="929908" y="1493589"/>
                  </a:lnTo>
                  <a:lnTo>
                    <a:pt x="978041" y="1492966"/>
                  </a:lnTo>
                  <a:lnTo>
                    <a:pt x="1025837" y="1482712"/>
                  </a:lnTo>
                  <a:lnTo>
                    <a:pt x="1071660" y="1463849"/>
                  </a:lnTo>
                  <a:lnTo>
                    <a:pt x="1113870" y="1437405"/>
                  </a:lnTo>
                  <a:lnTo>
                    <a:pt x="1150831" y="1404403"/>
                  </a:lnTo>
                  <a:lnTo>
                    <a:pt x="1180905" y="1365868"/>
                  </a:lnTo>
                  <a:lnTo>
                    <a:pt x="1202454" y="1322826"/>
                  </a:lnTo>
                  <a:lnTo>
                    <a:pt x="1226905" y="1362848"/>
                  </a:lnTo>
                  <a:lnTo>
                    <a:pt x="1259261" y="1397795"/>
                  </a:lnTo>
                  <a:lnTo>
                    <a:pt x="1297848" y="1426806"/>
                  </a:lnTo>
                  <a:lnTo>
                    <a:pt x="1340993" y="1449020"/>
                  </a:lnTo>
                  <a:lnTo>
                    <a:pt x="1387023" y="1463576"/>
                  </a:lnTo>
                  <a:lnTo>
                    <a:pt x="1434265" y="1469613"/>
                  </a:lnTo>
                  <a:lnTo>
                    <a:pt x="1481047" y="1466270"/>
                  </a:lnTo>
                  <a:lnTo>
                    <a:pt x="1526037" y="1453010"/>
                  </a:lnTo>
                  <a:lnTo>
                    <a:pt x="1568179" y="1430803"/>
                  </a:lnTo>
                  <a:lnTo>
                    <a:pt x="1606203" y="1401040"/>
                  </a:lnTo>
                  <a:lnTo>
                    <a:pt x="1638844" y="1365114"/>
                  </a:lnTo>
                  <a:lnTo>
                    <a:pt x="1664833" y="1324420"/>
                  </a:lnTo>
                  <a:lnTo>
                    <a:pt x="1682903" y="1280350"/>
                  </a:lnTo>
                  <a:lnTo>
                    <a:pt x="1691786" y="1234298"/>
                  </a:lnTo>
                  <a:lnTo>
                    <a:pt x="1727218" y="1261817"/>
                  </a:lnTo>
                  <a:lnTo>
                    <a:pt x="1768688" y="1280983"/>
                  </a:lnTo>
                  <a:lnTo>
                    <a:pt x="1813767" y="1291477"/>
                  </a:lnTo>
                  <a:lnTo>
                    <a:pt x="1860028" y="1292982"/>
                  </a:lnTo>
                  <a:lnTo>
                    <a:pt x="1905042" y="1285178"/>
                  </a:lnTo>
                  <a:lnTo>
                    <a:pt x="1946381" y="1267747"/>
                  </a:lnTo>
                  <a:lnTo>
                    <a:pt x="1982169" y="1240625"/>
                  </a:lnTo>
                  <a:lnTo>
                    <a:pt x="2011505" y="1205479"/>
                  </a:lnTo>
                  <a:lnTo>
                    <a:pt x="2033427" y="1164589"/>
                  </a:lnTo>
                  <a:lnTo>
                    <a:pt x="2046971" y="1120230"/>
                  </a:lnTo>
                  <a:lnTo>
                    <a:pt x="2051174" y="1074681"/>
                  </a:lnTo>
                  <a:lnTo>
                    <a:pt x="2045072" y="1030219"/>
                  </a:lnTo>
                  <a:lnTo>
                    <a:pt x="2094910" y="1030712"/>
                  </a:lnTo>
                  <a:lnTo>
                    <a:pt x="2143506" y="1014976"/>
                  </a:lnTo>
                  <a:lnTo>
                    <a:pt x="2185387" y="985731"/>
                  </a:lnTo>
                  <a:lnTo>
                    <a:pt x="2215084" y="945700"/>
                  </a:lnTo>
                  <a:lnTo>
                    <a:pt x="2228470" y="897671"/>
                  </a:lnTo>
                  <a:lnTo>
                    <a:pt x="2225872" y="846622"/>
                  </a:lnTo>
                  <a:lnTo>
                    <a:pt x="2208488" y="798562"/>
                  </a:lnTo>
                  <a:lnTo>
                    <a:pt x="2177518" y="759501"/>
                  </a:lnTo>
                  <a:lnTo>
                    <a:pt x="2209630" y="722173"/>
                  </a:lnTo>
                  <a:lnTo>
                    <a:pt x="2228693" y="675450"/>
                  </a:lnTo>
                  <a:lnTo>
                    <a:pt x="2233278" y="625197"/>
                  </a:lnTo>
                  <a:lnTo>
                    <a:pt x="2221955" y="577277"/>
                  </a:lnTo>
                  <a:lnTo>
                    <a:pt x="2194207" y="536585"/>
                  </a:lnTo>
                  <a:lnTo>
                    <a:pt x="2154001" y="506051"/>
                  </a:lnTo>
                  <a:lnTo>
                    <a:pt x="2106637" y="488587"/>
                  </a:lnTo>
                  <a:lnTo>
                    <a:pt x="2057415" y="487108"/>
                  </a:lnTo>
                  <a:lnTo>
                    <a:pt x="2060646" y="438771"/>
                  </a:lnTo>
                  <a:lnTo>
                    <a:pt x="2056878" y="389990"/>
                  </a:lnTo>
                  <a:lnTo>
                    <a:pt x="2046578" y="341597"/>
                  </a:lnTo>
                  <a:lnTo>
                    <a:pt x="2030213" y="294421"/>
                  </a:lnTo>
                  <a:lnTo>
                    <a:pt x="2008249" y="249294"/>
                  </a:lnTo>
                  <a:lnTo>
                    <a:pt x="1981154" y="207048"/>
                  </a:lnTo>
                  <a:lnTo>
                    <a:pt x="1949396" y="168514"/>
                  </a:lnTo>
                  <a:lnTo>
                    <a:pt x="1913439" y="134522"/>
                  </a:lnTo>
                  <a:lnTo>
                    <a:pt x="1873753" y="105904"/>
                  </a:lnTo>
                  <a:lnTo>
                    <a:pt x="1830804" y="83492"/>
                  </a:lnTo>
                  <a:lnTo>
                    <a:pt x="1784950" y="67858"/>
                  </a:lnTo>
                  <a:lnTo>
                    <a:pt x="1736853" y="58867"/>
                  </a:lnTo>
                  <a:lnTo>
                    <a:pt x="1687438" y="56284"/>
                  </a:lnTo>
                  <a:lnTo>
                    <a:pt x="1637628" y="59873"/>
                  </a:lnTo>
                  <a:lnTo>
                    <a:pt x="1588348" y="69399"/>
                  </a:lnTo>
                  <a:lnTo>
                    <a:pt x="1540523" y="84627"/>
                  </a:lnTo>
                  <a:lnTo>
                    <a:pt x="1495076" y="105322"/>
                  </a:lnTo>
                  <a:lnTo>
                    <a:pt x="1452931" y="131247"/>
                  </a:lnTo>
                  <a:lnTo>
                    <a:pt x="1415014" y="162169"/>
                  </a:lnTo>
                  <a:lnTo>
                    <a:pt x="1382247" y="197852"/>
                  </a:lnTo>
                  <a:close/>
                </a:path>
              </a:pathLst>
            </a:custGeom>
            <a:ln w="1586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EE684B65-6D5E-4C17-AA57-5F4EA3F7A4E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646" y="1997371"/>
              <a:ext cx="266690" cy="144804"/>
            </a:xfrm>
            <a:prstGeom prst="rect">
              <a:avLst/>
            </a:prstGeom>
          </p:spPr>
        </p:pic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F7B7FB08-6AB9-4E26-87BC-2C93B294E27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646" y="1646754"/>
              <a:ext cx="266690" cy="144804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E9E9FC78-ACAF-45FC-809B-C49927467EA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646" y="2347988"/>
              <a:ext cx="266690" cy="144804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334C6E9A-D332-4FC2-9692-B0EDA398D0B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451" y="1646754"/>
              <a:ext cx="266690" cy="144804"/>
            </a:xfrm>
            <a:prstGeom prst="rect">
              <a:avLst/>
            </a:prstGeom>
          </p:spPr>
        </p:pic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49C14667-6956-4490-BC8D-B9A4E7F9F2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451" y="1997371"/>
              <a:ext cx="266690" cy="144804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D60B4565-E375-432C-AAD0-94B425E9377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451" y="2347988"/>
              <a:ext cx="266690" cy="144804"/>
            </a:xfrm>
            <a:prstGeom prst="rect">
              <a:avLst/>
            </a:prstGeom>
          </p:spPr>
        </p:pic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3AD27EF1-E407-48E9-9C82-5EC7E1F0141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1846" y="1646754"/>
              <a:ext cx="266690" cy="144804"/>
            </a:xfrm>
            <a:prstGeom prst="rect">
              <a:avLst/>
            </a:prstGeom>
          </p:spPr>
        </p:pic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2BBAB6B2-75B3-4FED-968F-3D15CFABD6F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1846" y="1997371"/>
              <a:ext cx="266690" cy="144804"/>
            </a:xfrm>
            <a:prstGeom prst="rect">
              <a:avLst/>
            </a:prstGeom>
          </p:spPr>
        </p:pic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464368F9-B897-4465-8988-DDC93F32D4A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1846" y="2347988"/>
              <a:ext cx="266690" cy="144804"/>
            </a:xfrm>
            <a:prstGeom prst="rect">
              <a:avLst/>
            </a:prstGeom>
          </p:spPr>
        </p:pic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58C2A069-6EA8-49EE-914E-3B25924D836B}"/>
                </a:ext>
              </a:extLst>
            </p:cNvPr>
            <p:cNvSpPr/>
            <p:nvPr/>
          </p:nvSpPr>
          <p:spPr>
            <a:xfrm>
              <a:off x="1925534" y="1719669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0" y="0"/>
                  </a:moveTo>
                  <a:lnTo>
                    <a:pt x="221306" y="0"/>
                  </a:lnTo>
                </a:path>
              </a:pathLst>
            </a:custGeom>
            <a:ln w="5288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3E0EA4A6-49EC-47A7-AEBD-7DF6DA26CD12}"/>
                </a:ext>
              </a:extLst>
            </p:cNvPr>
            <p:cNvSpPr/>
            <p:nvPr/>
          </p:nvSpPr>
          <p:spPr>
            <a:xfrm>
              <a:off x="2137638" y="1707399"/>
              <a:ext cx="12065" cy="24765"/>
            </a:xfrm>
            <a:custGeom>
              <a:avLst/>
              <a:gdLst/>
              <a:ahLst/>
              <a:cxnLst/>
              <a:rect l="l" t="t" r="r" b="b"/>
              <a:pathLst>
                <a:path w="12064" h="24764">
                  <a:moveTo>
                    <a:pt x="0" y="0"/>
                  </a:moveTo>
                  <a:lnTo>
                    <a:pt x="766" y="4601"/>
                  </a:lnTo>
                  <a:lnTo>
                    <a:pt x="9202" y="11503"/>
                  </a:lnTo>
                  <a:lnTo>
                    <a:pt x="11503" y="12270"/>
                  </a:lnTo>
                  <a:lnTo>
                    <a:pt x="9202" y="13036"/>
                  </a:lnTo>
                  <a:lnTo>
                    <a:pt x="766" y="19938"/>
                  </a:lnTo>
                  <a:lnTo>
                    <a:pt x="0" y="24540"/>
                  </a:lnTo>
                </a:path>
              </a:pathLst>
            </a:custGeom>
            <a:ln w="423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16">
              <a:extLst>
                <a:ext uri="{FF2B5EF4-FFF2-40B4-BE49-F238E27FC236}">
                  <a16:creationId xmlns:a16="http://schemas.microsoft.com/office/drawing/2014/main" id="{AC034710-8AF4-4D1A-93E1-084E7526B5D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2889" y="1817781"/>
              <a:ext cx="228717" cy="156619"/>
            </a:xfrm>
            <a:prstGeom prst="rect">
              <a:avLst/>
            </a:prstGeom>
          </p:spPr>
        </p:pic>
        <p:sp>
          <p:nvSpPr>
            <p:cNvPr id="26" name="object 17">
              <a:extLst>
                <a:ext uri="{FF2B5EF4-FFF2-40B4-BE49-F238E27FC236}">
                  <a16:creationId xmlns:a16="http://schemas.microsoft.com/office/drawing/2014/main" id="{BAA4B59F-CAFA-443B-A654-00BB61B31FDA}"/>
                </a:ext>
              </a:extLst>
            </p:cNvPr>
            <p:cNvSpPr/>
            <p:nvPr/>
          </p:nvSpPr>
          <p:spPr>
            <a:xfrm>
              <a:off x="1888345" y="1872408"/>
              <a:ext cx="297815" cy="392430"/>
            </a:xfrm>
            <a:custGeom>
              <a:avLst/>
              <a:gdLst/>
              <a:ahLst/>
              <a:cxnLst/>
              <a:rect l="l" t="t" r="r" b="b"/>
              <a:pathLst>
                <a:path w="297814" h="392430">
                  <a:moveTo>
                    <a:pt x="0" y="0"/>
                  </a:moveTo>
                  <a:lnTo>
                    <a:pt x="297338" y="392235"/>
                  </a:lnTo>
                </a:path>
              </a:pathLst>
            </a:custGeom>
            <a:ln w="5288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174D595F-29FF-4F47-8068-10B8E906F1F8}"/>
                </a:ext>
              </a:extLst>
            </p:cNvPr>
            <p:cNvSpPr/>
            <p:nvPr/>
          </p:nvSpPr>
          <p:spPr>
            <a:xfrm>
              <a:off x="2170286" y="2249840"/>
              <a:ext cx="19685" cy="17145"/>
            </a:xfrm>
            <a:custGeom>
              <a:avLst/>
              <a:gdLst/>
              <a:ahLst/>
              <a:cxnLst/>
              <a:rect l="l" t="t" r="r" b="b"/>
              <a:pathLst>
                <a:path w="19685" h="17144">
                  <a:moveTo>
                    <a:pt x="19632" y="0"/>
                  </a:moveTo>
                  <a:lnTo>
                    <a:pt x="16416" y="3404"/>
                  </a:lnTo>
                  <a:lnTo>
                    <a:pt x="16010" y="14338"/>
                  </a:lnTo>
                  <a:lnTo>
                    <a:pt x="16792" y="16644"/>
                  </a:lnTo>
                  <a:lnTo>
                    <a:pt x="14784" y="15268"/>
                  </a:lnTo>
                  <a:lnTo>
                    <a:pt x="4146" y="12706"/>
                  </a:lnTo>
                  <a:lnTo>
                    <a:pt x="0" y="14883"/>
                  </a:lnTo>
                </a:path>
              </a:pathLst>
            </a:custGeom>
            <a:ln w="424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19">
              <a:extLst>
                <a:ext uri="{FF2B5EF4-FFF2-40B4-BE49-F238E27FC236}">
                  <a16:creationId xmlns:a16="http://schemas.microsoft.com/office/drawing/2014/main" id="{9BB5E0B0-696E-45D1-B40C-734BBBF7406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2889" y="1815561"/>
              <a:ext cx="228717" cy="156619"/>
            </a:xfrm>
            <a:prstGeom prst="rect">
              <a:avLst/>
            </a:prstGeom>
          </p:spPr>
        </p:pic>
        <p:sp>
          <p:nvSpPr>
            <p:cNvPr id="29" name="object 20">
              <a:extLst>
                <a:ext uri="{FF2B5EF4-FFF2-40B4-BE49-F238E27FC236}">
                  <a16:creationId xmlns:a16="http://schemas.microsoft.com/office/drawing/2014/main" id="{07E6FBF4-9D37-495C-A139-641FDE3B809A}"/>
                </a:ext>
              </a:extLst>
            </p:cNvPr>
            <p:cNvSpPr/>
            <p:nvPr/>
          </p:nvSpPr>
          <p:spPr>
            <a:xfrm>
              <a:off x="1925534" y="2070293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0" y="0"/>
                  </a:moveTo>
                  <a:lnTo>
                    <a:pt x="221306" y="0"/>
                  </a:lnTo>
                </a:path>
              </a:pathLst>
            </a:custGeom>
            <a:ln w="5288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1">
              <a:extLst>
                <a:ext uri="{FF2B5EF4-FFF2-40B4-BE49-F238E27FC236}">
                  <a16:creationId xmlns:a16="http://schemas.microsoft.com/office/drawing/2014/main" id="{42F7E8B4-8B79-43AB-BBDF-6C98736AE13F}"/>
                </a:ext>
              </a:extLst>
            </p:cNvPr>
            <p:cNvSpPr/>
            <p:nvPr/>
          </p:nvSpPr>
          <p:spPr>
            <a:xfrm>
              <a:off x="2137638" y="2058023"/>
              <a:ext cx="12065" cy="24765"/>
            </a:xfrm>
            <a:custGeom>
              <a:avLst/>
              <a:gdLst/>
              <a:ahLst/>
              <a:cxnLst/>
              <a:rect l="l" t="t" r="r" b="b"/>
              <a:pathLst>
                <a:path w="12064" h="24764">
                  <a:moveTo>
                    <a:pt x="0" y="0"/>
                  </a:moveTo>
                  <a:lnTo>
                    <a:pt x="766" y="4601"/>
                  </a:lnTo>
                  <a:lnTo>
                    <a:pt x="9202" y="11503"/>
                  </a:lnTo>
                  <a:lnTo>
                    <a:pt x="11503" y="12270"/>
                  </a:lnTo>
                  <a:lnTo>
                    <a:pt x="9202" y="13036"/>
                  </a:lnTo>
                  <a:lnTo>
                    <a:pt x="766" y="19938"/>
                  </a:lnTo>
                  <a:lnTo>
                    <a:pt x="0" y="24540"/>
                  </a:lnTo>
                </a:path>
              </a:pathLst>
            </a:custGeom>
            <a:ln w="423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2">
              <a:extLst>
                <a:ext uri="{FF2B5EF4-FFF2-40B4-BE49-F238E27FC236}">
                  <a16:creationId xmlns:a16="http://schemas.microsoft.com/office/drawing/2014/main" id="{C94B13BE-A600-4797-BE84-6AC7A3C65FC1}"/>
                </a:ext>
              </a:extLst>
            </p:cNvPr>
            <p:cNvSpPr/>
            <p:nvPr/>
          </p:nvSpPr>
          <p:spPr>
            <a:xfrm>
              <a:off x="1925534" y="2171049"/>
              <a:ext cx="222250" cy="147320"/>
            </a:xfrm>
            <a:custGeom>
              <a:avLst/>
              <a:gdLst/>
              <a:ahLst/>
              <a:cxnLst/>
              <a:rect l="l" t="t" r="r" b="b"/>
              <a:pathLst>
                <a:path w="222250" h="147319">
                  <a:moveTo>
                    <a:pt x="0" y="0"/>
                  </a:moveTo>
                  <a:lnTo>
                    <a:pt x="222037" y="146692"/>
                  </a:lnTo>
                </a:path>
              </a:pathLst>
            </a:custGeom>
            <a:ln w="5288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3">
              <a:extLst>
                <a:ext uri="{FF2B5EF4-FFF2-40B4-BE49-F238E27FC236}">
                  <a16:creationId xmlns:a16="http://schemas.microsoft.com/office/drawing/2014/main" id="{374C0297-5C77-4C8C-9BE0-C38B9E30F7D6}"/>
                </a:ext>
              </a:extLst>
            </p:cNvPr>
            <p:cNvSpPr/>
            <p:nvPr/>
          </p:nvSpPr>
          <p:spPr>
            <a:xfrm>
              <a:off x="2133125" y="2302427"/>
              <a:ext cx="16510" cy="20955"/>
            </a:xfrm>
            <a:custGeom>
              <a:avLst/>
              <a:gdLst/>
              <a:ahLst/>
              <a:cxnLst/>
              <a:rect l="l" t="t" r="r" b="b"/>
              <a:pathLst>
                <a:path w="16510" h="20955">
                  <a:moveTo>
                    <a:pt x="13531" y="0"/>
                  </a:moveTo>
                  <a:lnTo>
                    <a:pt x="11634" y="4263"/>
                  </a:lnTo>
                  <a:lnTo>
                    <a:pt x="14868" y="14674"/>
                  </a:lnTo>
                  <a:lnTo>
                    <a:pt x="16366" y="16583"/>
                  </a:lnTo>
                  <a:lnTo>
                    <a:pt x="14023" y="15954"/>
                  </a:lnTo>
                  <a:lnTo>
                    <a:pt x="3177" y="17064"/>
                  </a:lnTo>
                  <a:lnTo>
                    <a:pt x="0" y="20481"/>
                  </a:lnTo>
                </a:path>
              </a:pathLst>
            </a:custGeom>
            <a:ln w="42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D57A4681-CAA6-48A9-B9B1-19BCF4637469}"/>
                </a:ext>
              </a:extLst>
            </p:cNvPr>
            <p:cNvSpPr/>
            <p:nvPr/>
          </p:nvSpPr>
          <p:spPr>
            <a:xfrm>
              <a:off x="1888345" y="1875941"/>
              <a:ext cx="297815" cy="392430"/>
            </a:xfrm>
            <a:custGeom>
              <a:avLst/>
              <a:gdLst/>
              <a:ahLst/>
              <a:cxnLst/>
              <a:rect l="l" t="t" r="r" b="b"/>
              <a:pathLst>
                <a:path w="297814" h="392430">
                  <a:moveTo>
                    <a:pt x="0" y="392235"/>
                  </a:moveTo>
                  <a:lnTo>
                    <a:pt x="297338" y="0"/>
                  </a:lnTo>
                </a:path>
              </a:pathLst>
            </a:custGeom>
            <a:ln w="5288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6D4A3C3E-8FC8-4D2A-BFF2-C7F2356EEC31}"/>
                </a:ext>
              </a:extLst>
            </p:cNvPr>
            <p:cNvSpPr/>
            <p:nvPr/>
          </p:nvSpPr>
          <p:spPr>
            <a:xfrm>
              <a:off x="2170286" y="1874101"/>
              <a:ext cx="19685" cy="17145"/>
            </a:xfrm>
            <a:custGeom>
              <a:avLst/>
              <a:gdLst/>
              <a:ahLst/>
              <a:cxnLst/>
              <a:rect l="l" t="t" r="r" b="b"/>
              <a:pathLst>
                <a:path w="19685" h="17144">
                  <a:moveTo>
                    <a:pt x="0" y="1760"/>
                  </a:moveTo>
                  <a:lnTo>
                    <a:pt x="4146" y="3937"/>
                  </a:lnTo>
                  <a:lnTo>
                    <a:pt x="14784" y="1375"/>
                  </a:lnTo>
                  <a:lnTo>
                    <a:pt x="16792" y="0"/>
                  </a:lnTo>
                  <a:lnTo>
                    <a:pt x="16010" y="2305"/>
                  </a:lnTo>
                  <a:lnTo>
                    <a:pt x="16416" y="13240"/>
                  </a:lnTo>
                  <a:lnTo>
                    <a:pt x="19632" y="16644"/>
                  </a:lnTo>
                </a:path>
              </a:pathLst>
            </a:custGeom>
            <a:ln w="424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26">
              <a:extLst>
                <a:ext uri="{FF2B5EF4-FFF2-40B4-BE49-F238E27FC236}">
                  <a16:creationId xmlns:a16="http://schemas.microsoft.com/office/drawing/2014/main" id="{FEE22E5E-FF91-4D90-A075-C9C8814C252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2889" y="2166185"/>
              <a:ext cx="228717" cy="156619"/>
            </a:xfrm>
            <a:prstGeom prst="rect">
              <a:avLst/>
            </a:prstGeom>
          </p:spPr>
        </p:pic>
        <p:sp>
          <p:nvSpPr>
            <p:cNvPr id="36" name="object 27">
              <a:extLst>
                <a:ext uri="{FF2B5EF4-FFF2-40B4-BE49-F238E27FC236}">
                  <a16:creationId xmlns:a16="http://schemas.microsoft.com/office/drawing/2014/main" id="{4D0DC7FA-B5FB-4219-A015-F3C48C343440}"/>
                </a:ext>
              </a:extLst>
            </p:cNvPr>
            <p:cNvSpPr/>
            <p:nvPr/>
          </p:nvSpPr>
          <p:spPr>
            <a:xfrm>
              <a:off x="1925534" y="2420916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0" y="0"/>
                  </a:moveTo>
                  <a:lnTo>
                    <a:pt x="221306" y="0"/>
                  </a:lnTo>
                </a:path>
              </a:pathLst>
            </a:custGeom>
            <a:ln w="5288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8">
              <a:extLst>
                <a:ext uri="{FF2B5EF4-FFF2-40B4-BE49-F238E27FC236}">
                  <a16:creationId xmlns:a16="http://schemas.microsoft.com/office/drawing/2014/main" id="{7A87090E-BDAE-45CC-881F-21E65A5F02C0}"/>
                </a:ext>
              </a:extLst>
            </p:cNvPr>
            <p:cNvSpPr/>
            <p:nvPr/>
          </p:nvSpPr>
          <p:spPr>
            <a:xfrm>
              <a:off x="2137638" y="2408646"/>
              <a:ext cx="12065" cy="24765"/>
            </a:xfrm>
            <a:custGeom>
              <a:avLst/>
              <a:gdLst/>
              <a:ahLst/>
              <a:cxnLst/>
              <a:rect l="l" t="t" r="r" b="b"/>
              <a:pathLst>
                <a:path w="12064" h="24764">
                  <a:moveTo>
                    <a:pt x="0" y="0"/>
                  </a:moveTo>
                  <a:lnTo>
                    <a:pt x="766" y="4601"/>
                  </a:lnTo>
                  <a:lnTo>
                    <a:pt x="9202" y="11503"/>
                  </a:lnTo>
                  <a:lnTo>
                    <a:pt x="11503" y="12270"/>
                  </a:lnTo>
                  <a:lnTo>
                    <a:pt x="9202" y="13036"/>
                  </a:lnTo>
                  <a:lnTo>
                    <a:pt x="766" y="19938"/>
                  </a:lnTo>
                  <a:lnTo>
                    <a:pt x="0" y="24540"/>
                  </a:lnTo>
                </a:path>
              </a:pathLst>
            </a:custGeom>
            <a:ln w="423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9">
              <a:extLst>
                <a:ext uri="{FF2B5EF4-FFF2-40B4-BE49-F238E27FC236}">
                  <a16:creationId xmlns:a16="http://schemas.microsoft.com/office/drawing/2014/main" id="{2D5DB6B7-28BB-4EB4-8D39-C8E97C7E575D}"/>
                </a:ext>
              </a:extLst>
            </p:cNvPr>
            <p:cNvSpPr/>
            <p:nvPr/>
          </p:nvSpPr>
          <p:spPr>
            <a:xfrm>
              <a:off x="2456739" y="1719669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0" y="0"/>
                  </a:moveTo>
                  <a:lnTo>
                    <a:pt x="221306" y="0"/>
                  </a:lnTo>
                </a:path>
              </a:pathLst>
            </a:custGeom>
            <a:ln w="5288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0">
              <a:extLst>
                <a:ext uri="{FF2B5EF4-FFF2-40B4-BE49-F238E27FC236}">
                  <a16:creationId xmlns:a16="http://schemas.microsoft.com/office/drawing/2014/main" id="{F4F2C798-4C5B-496E-A1A4-12375B38771A}"/>
                </a:ext>
              </a:extLst>
            </p:cNvPr>
            <p:cNvSpPr/>
            <p:nvPr/>
          </p:nvSpPr>
          <p:spPr>
            <a:xfrm>
              <a:off x="2668843" y="1707399"/>
              <a:ext cx="12065" cy="24765"/>
            </a:xfrm>
            <a:custGeom>
              <a:avLst/>
              <a:gdLst/>
              <a:ahLst/>
              <a:cxnLst/>
              <a:rect l="l" t="t" r="r" b="b"/>
              <a:pathLst>
                <a:path w="12064" h="24764">
                  <a:moveTo>
                    <a:pt x="0" y="0"/>
                  </a:moveTo>
                  <a:lnTo>
                    <a:pt x="766" y="4601"/>
                  </a:lnTo>
                  <a:lnTo>
                    <a:pt x="9202" y="11503"/>
                  </a:lnTo>
                  <a:lnTo>
                    <a:pt x="11503" y="12270"/>
                  </a:lnTo>
                  <a:lnTo>
                    <a:pt x="9202" y="13036"/>
                  </a:lnTo>
                  <a:lnTo>
                    <a:pt x="766" y="19938"/>
                  </a:lnTo>
                  <a:lnTo>
                    <a:pt x="0" y="24540"/>
                  </a:lnTo>
                </a:path>
              </a:pathLst>
            </a:custGeom>
            <a:ln w="423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31">
              <a:extLst>
                <a:ext uri="{FF2B5EF4-FFF2-40B4-BE49-F238E27FC236}">
                  <a16:creationId xmlns:a16="http://schemas.microsoft.com/office/drawing/2014/main" id="{8470D639-5745-4BE7-A8A8-114D57EA5B5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095" y="1817781"/>
              <a:ext cx="228717" cy="156619"/>
            </a:xfrm>
            <a:prstGeom prst="rect">
              <a:avLst/>
            </a:prstGeom>
          </p:spPr>
        </p:pic>
        <p:sp>
          <p:nvSpPr>
            <p:cNvPr id="41" name="object 32">
              <a:extLst>
                <a:ext uri="{FF2B5EF4-FFF2-40B4-BE49-F238E27FC236}">
                  <a16:creationId xmlns:a16="http://schemas.microsoft.com/office/drawing/2014/main" id="{A7642F61-35CB-4E29-937F-4AFA9733E46C}"/>
                </a:ext>
              </a:extLst>
            </p:cNvPr>
            <p:cNvSpPr/>
            <p:nvPr/>
          </p:nvSpPr>
          <p:spPr>
            <a:xfrm>
              <a:off x="2419550" y="1872408"/>
              <a:ext cx="297815" cy="392430"/>
            </a:xfrm>
            <a:custGeom>
              <a:avLst/>
              <a:gdLst/>
              <a:ahLst/>
              <a:cxnLst/>
              <a:rect l="l" t="t" r="r" b="b"/>
              <a:pathLst>
                <a:path w="297814" h="392430">
                  <a:moveTo>
                    <a:pt x="0" y="0"/>
                  </a:moveTo>
                  <a:lnTo>
                    <a:pt x="297338" y="392235"/>
                  </a:lnTo>
                </a:path>
              </a:pathLst>
            </a:custGeom>
            <a:ln w="5288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3">
              <a:extLst>
                <a:ext uri="{FF2B5EF4-FFF2-40B4-BE49-F238E27FC236}">
                  <a16:creationId xmlns:a16="http://schemas.microsoft.com/office/drawing/2014/main" id="{5002E775-3847-4E9D-9745-77CC5A346CF5}"/>
                </a:ext>
              </a:extLst>
            </p:cNvPr>
            <p:cNvSpPr/>
            <p:nvPr/>
          </p:nvSpPr>
          <p:spPr>
            <a:xfrm>
              <a:off x="2701491" y="2249840"/>
              <a:ext cx="19685" cy="17145"/>
            </a:xfrm>
            <a:custGeom>
              <a:avLst/>
              <a:gdLst/>
              <a:ahLst/>
              <a:cxnLst/>
              <a:rect l="l" t="t" r="r" b="b"/>
              <a:pathLst>
                <a:path w="19685" h="17144">
                  <a:moveTo>
                    <a:pt x="19632" y="0"/>
                  </a:moveTo>
                  <a:lnTo>
                    <a:pt x="16416" y="3404"/>
                  </a:lnTo>
                  <a:lnTo>
                    <a:pt x="16010" y="14338"/>
                  </a:lnTo>
                  <a:lnTo>
                    <a:pt x="16792" y="16644"/>
                  </a:lnTo>
                  <a:lnTo>
                    <a:pt x="14784" y="15268"/>
                  </a:lnTo>
                  <a:lnTo>
                    <a:pt x="4146" y="12706"/>
                  </a:lnTo>
                  <a:lnTo>
                    <a:pt x="0" y="14883"/>
                  </a:lnTo>
                </a:path>
              </a:pathLst>
            </a:custGeom>
            <a:ln w="424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34">
              <a:extLst>
                <a:ext uri="{FF2B5EF4-FFF2-40B4-BE49-F238E27FC236}">
                  <a16:creationId xmlns:a16="http://schemas.microsoft.com/office/drawing/2014/main" id="{BB933962-2B52-48C3-908C-412DF476DB5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095" y="1815561"/>
              <a:ext cx="228717" cy="156619"/>
            </a:xfrm>
            <a:prstGeom prst="rect">
              <a:avLst/>
            </a:prstGeom>
          </p:spPr>
        </p:pic>
        <p:sp>
          <p:nvSpPr>
            <p:cNvPr id="44" name="object 35">
              <a:extLst>
                <a:ext uri="{FF2B5EF4-FFF2-40B4-BE49-F238E27FC236}">
                  <a16:creationId xmlns:a16="http://schemas.microsoft.com/office/drawing/2014/main" id="{067C2235-382F-46BD-8B1F-0A1616B58BE5}"/>
                </a:ext>
              </a:extLst>
            </p:cNvPr>
            <p:cNvSpPr/>
            <p:nvPr/>
          </p:nvSpPr>
          <p:spPr>
            <a:xfrm>
              <a:off x="2456739" y="2070293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0" y="0"/>
                  </a:moveTo>
                  <a:lnTo>
                    <a:pt x="221306" y="0"/>
                  </a:lnTo>
                </a:path>
              </a:pathLst>
            </a:custGeom>
            <a:ln w="5288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6">
              <a:extLst>
                <a:ext uri="{FF2B5EF4-FFF2-40B4-BE49-F238E27FC236}">
                  <a16:creationId xmlns:a16="http://schemas.microsoft.com/office/drawing/2014/main" id="{EE5624F6-B693-45A0-A86E-AD433A1381B7}"/>
                </a:ext>
              </a:extLst>
            </p:cNvPr>
            <p:cNvSpPr/>
            <p:nvPr/>
          </p:nvSpPr>
          <p:spPr>
            <a:xfrm>
              <a:off x="2668843" y="2058023"/>
              <a:ext cx="12065" cy="24765"/>
            </a:xfrm>
            <a:custGeom>
              <a:avLst/>
              <a:gdLst/>
              <a:ahLst/>
              <a:cxnLst/>
              <a:rect l="l" t="t" r="r" b="b"/>
              <a:pathLst>
                <a:path w="12064" h="24764">
                  <a:moveTo>
                    <a:pt x="0" y="0"/>
                  </a:moveTo>
                  <a:lnTo>
                    <a:pt x="766" y="4601"/>
                  </a:lnTo>
                  <a:lnTo>
                    <a:pt x="9202" y="11503"/>
                  </a:lnTo>
                  <a:lnTo>
                    <a:pt x="11503" y="12270"/>
                  </a:lnTo>
                  <a:lnTo>
                    <a:pt x="9202" y="13036"/>
                  </a:lnTo>
                  <a:lnTo>
                    <a:pt x="766" y="19938"/>
                  </a:lnTo>
                  <a:lnTo>
                    <a:pt x="0" y="24540"/>
                  </a:lnTo>
                </a:path>
              </a:pathLst>
            </a:custGeom>
            <a:ln w="423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37">
              <a:extLst>
                <a:ext uri="{FF2B5EF4-FFF2-40B4-BE49-F238E27FC236}">
                  <a16:creationId xmlns:a16="http://schemas.microsoft.com/office/drawing/2014/main" id="{28F1045D-E9D2-4C65-BEA4-86A1F1AA3FB2}"/>
                </a:ext>
              </a:extLst>
            </p:cNvPr>
            <p:cNvSpPr/>
            <p:nvPr/>
          </p:nvSpPr>
          <p:spPr>
            <a:xfrm>
              <a:off x="2456739" y="2171049"/>
              <a:ext cx="222250" cy="147320"/>
            </a:xfrm>
            <a:custGeom>
              <a:avLst/>
              <a:gdLst/>
              <a:ahLst/>
              <a:cxnLst/>
              <a:rect l="l" t="t" r="r" b="b"/>
              <a:pathLst>
                <a:path w="222250" h="147319">
                  <a:moveTo>
                    <a:pt x="0" y="0"/>
                  </a:moveTo>
                  <a:lnTo>
                    <a:pt x="222037" y="146692"/>
                  </a:lnTo>
                </a:path>
              </a:pathLst>
            </a:custGeom>
            <a:ln w="5288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38">
              <a:extLst>
                <a:ext uri="{FF2B5EF4-FFF2-40B4-BE49-F238E27FC236}">
                  <a16:creationId xmlns:a16="http://schemas.microsoft.com/office/drawing/2014/main" id="{3ACE038F-F30E-4770-BD9B-571B81C4A5A8}"/>
                </a:ext>
              </a:extLst>
            </p:cNvPr>
            <p:cNvSpPr/>
            <p:nvPr/>
          </p:nvSpPr>
          <p:spPr>
            <a:xfrm>
              <a:off x="2664330" y="2302427"/>
              <a:ext cx="16510" cy="20955"/>
            </a:xfrm>
            <a:custGeom>
              <a:avLst/>
              <a:gdLst/>
              <a:ahLst/>
              <a:cxnLst/>
              <a:rect l="l" t="t" r="r" b="b"/>
              <a:pathLst>
                <a:path w="16510" h="20955">
                  <a:moveTo>
                    <a:pt x="13531" y="0"/>
                  </a:moveTo>
                  <a:lnTo>
                    <a:pt x="11634" y="4263"/>
                  </a:lnTo>
                  <a:lnTo>
                    <a:pt x="14868" y="14674"/>
                  </a:lnTo>
                  <a:lnTo>
                    <a:pt x="16366" y="16583"/>
                  </a:lnTo>
                  <a:lnTo>
                    <a:pt x="14023" y="15954"/>
                  </a:lnTo>
                  <a:lnTo>
                    <a:pt x="3177" y="17064"/>
                  </a:lnTo>
                  <a:lnTo>
                    <a:pt x="0" y="20481"/>
                  </a:lnTo>
                </a:path>
              </a:pathLst>
            </a:custGeom>
            <a:ln w="42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39">
              <a:extLst>
                <a:ext uri="{FF2B5EF4-FFF2-40B4-BE49-F238E27FC236}">
                  <a16:creationId xmlns:a16="http://schemas.microsoft.com/office/drawing/2014/main" id="{D03C7368-85A1-41F5-970F-DECFDAB566C8}"/>
                </a:ext>
              </a:extLst>
            </p:cNvPr>
            <p:cNvSpPr/>
            <p:nvPr/>
          </p:nvSpPr>
          <p:spPr>
            <a:xfrm>
              <a:off x="2419550" y="1875941"/>
              <a:ext cx="297815" cy="392430"/>
            </a:xfrm>
            <a:custGeom>
              <a:avLst/>
              <a:gdLst/>
              <a:ahLst/>
              <a:cxnLst/>
              <a:rect l="l" t="t" r="r" b="b"/>
              <a:pathLst>
                <a:path w="297814" h="392430">
                  <a:moveTo>
                    <a:pt x="0" y="392235"/>
                  </a:moveTo>
                  <a:lnTo>
                    <a:pt x="297338" y="0"/>
                  </a:lnTo>
                </a:path>
              </a:pathLst>
            </a:custGeom>
            <a:ln w="5288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0">
              <a:extLst>
                <a:ext uri="{FF2B5EF4-FFF2-40B4-BE49-F238E27FC236}">
                  <a16:creationId xmlns:a16="http://schemas.microsoft.com/office/drawing/2014/main" id="{C2C39776-1B5D-4CD9-8FA4-2AB18EEEFAD3}"/>
                </a:ext>
              </a:extLst>
            </p:cNvPr>
            <p:cNvSpPr/>
            <p:nvPr/>
          </p:nvSpPr>
          <p:spPr>
            <a:xfrm>
              <a:off x="2701491" y="1874101"/>
              <a:ext cx="19685" cy="17145"/>
            </a:xfrm>
            <a:custGeom>
              <a:avLst/>
              <a:gdLst/>
              <a:ahLst/>
              <a:cxnLst/>
              <a:rect l="l" t="t" r="r" b="b"/>
              <a:pathLst>
                <a:path w="19685" h="17144">
                  <a:moveTo>
                    <a:pt x="0" y="1760"/>
                  </a:moveTo>
                  <a:lnTo>
                    <a:pt x="4146" y="3937"/>
                  </a:lnTo>
                  <a:lnTo>
                    <a:pt x="14784" y="1375"/>
                  </a:lnTo>
                  <a:lnTo>
                    <a:pt x="16792" y="0"/>
                  </a:lnTo>
                  <a:lnTo>
                    <a:pt x="16010" y="2305"/>
                  </a:lnTo>
                  <a:lnTo>
                    <a:pt x="16416" y="13240"/>
                  </a:lnTo>
                  <a:lnTo>
                    <a:pt x="19632" y="16644"/>
                  </a:lnTo>
                </a:path>
              </a:pathLst>
            </a:custGeom>
            <a:ln w="424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41">
              <a:extLst>
                <a:ext uri="{FF2B5EF4-FFF2-40B4-BE49-F238E27FC236}">
                  <a16:creationId xmlns:a16="http://schemas.microsoft.com/office/drawing/2014/main" id="{331562BF-0CF9-48EE-9D19-F75C975CC36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4095" y="2166185"/>
              <a:ext cx="228717" cy="156619"/>
            </a:xfrm>
            <a:prstGeom prst="rect">
              <a:avLst/>
            </a:prstGeom>
          </p:spPr>
        </p:pic>
        <p:sp>
          <p:nvSpPr>
            <p:cNvPr id="51" name="object 42">
              <a:extLst>
                <a:ext uri="{FF2B5EF4-FFF2-40B4-BE49-F238E27FC236}">
                  <a16:creationId xmlns:a16="http://schemas.microsoft.com/office/drawing/2014/main" id="{4FE08F64-5D8B-4444-8024-EB691722BEDA}"/>
                </a:ext>
              </a:extLst>
            </p:cNvPr>
            <p:cNvSpPr/>
            <p:nvPr/>
          </p:nvSpPr>
          <p:spPr>
            <a:xfrm>
              <a:off x="2456739" y="2420916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0" y="0"/>
                  </a:moveTo>
                  <a:lnTo>
                    <a:pt x="221306" y="0"/>
                  </a:lnTo>
                </a:path>
              </a:pathLst>
            </a:custGeom>
            <a:ln w="5288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3">
              <a:extLst>
                <a:ext uri="{FF2B5EF4-FFF2-40B4-BE49-F238E27FC236}">
                  <a16:creationId xmlns:a16="http://schemas.microsoft.com/office/drawing/2014/main" id="{535A9824-CA24-4CE6-9A45-B03E0FE11086}"/>
                </a:ext>
              </a:extLst>
            </p:cNvPr>
            <p:cNvSpPr/>
            <p:nvPr/>
          </p:nvSpPr>
          <p:spPr>
            <a:xfrm>
              <a:off x="2668843" y="2408646"/>
              <a:ext cx="12065" cy="24765"/>
            </a:xfrm>
            <a:custGeom>
              <a:avLst/>
              <a:gdLst/>
              <a:ahLst/>
              <a:cxnLst/>
              <a:rect l="l" t="t" r="r" b="b"/>
              <a:pathLst>
                <a:path w="12064" h="24764">
                  <a:moveTo>
                    <a:pt x="0" y="0"/>
                  </a:moveTo>
                  <a:lnTo>
                    <a:pt x="766" y="4601"/>
                  </a:lnTo>
                  <a:lnTo>
                    <a:pt x="9202" y="11503"/>
                  </a:lnTo>
                  <a:lnTo>
                    <a:pt x="11503" y="12270"/>
                  </a:lnTo>
                  <a:lnTo>
                    <a:pt x="9202" y="13036"/>
                  </a:lnTo>
                  <a:lnTo>
                    <a:pt x="766" y="19938"/>
                  </a:lnTo>
                  <a:lnTo>
                    <a:pt x="0" y="24540"/>
                  </a:lnTo>
                </a:path>
              </a:pathLst>
            </a:custGeom>
            <a:ln w="423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44">
              <a:extLst>
                <a:ext uri="{FF2B5EF4-FFF2-40B4-BE49-F238E27FC236}">
                  <a16:creationId xmlns:a16="http://schemas.microsoft.com/office/drawing/2014/main" id="{BD31EBBB-C0D8-46A8-8457-F2BB6B945F9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4936" y="1680418"/>
              <a:ext cx="177816" cy="177816"/>
            </a:xfrm>
            <a:prstGeom prst="rect">
              <a:avLst/>
            </a:prstGeom>
          </p:spPr>
        </p:pic>
        <p:sp>
          <p:nvSpPr>
            <p:cNvPr id="54" name="object 45">
              <a:extLst>
                <a:ext uri="{FF2B5EF4-FFF2-40B4-BE49-F238E27FC236}">
                  <a16:creationId xmlns:a16="http://schemas.microsoft.com/office/drawing/2014/main" id="{75EF0842-6B1E-405A-98B3-8E8E5ADBF89E}"/>
                </a:ext>
              </a:extLst>
            </p:cNvPr>
            <p:cNvSpPr/>
            <p:nvPr/>
          </p:nvSpPr>
          <p:spPr>
            <a:xfrm>
              <a:off x="1130541" y="1730726"/>
              <a:ext cx="475615" cy="31750"/>
            </a:xfrm>
            <a:custGeom>
              <a:avLst/>
              <a:gdLst/>
              <a:ahLst/>
              <a:cxnLst/>
              <a:rect l="l" t="t" r="r" b="b"/>
              <a:pathLst>
                <a:path w="475615" h="31750">
                  <a:moveTo>
                    <a:pt x="-10577" y="15761"/>
                  </a:moveTo>
                  <a:lnTo>
                    <a:pt x="485781" y="15761"/>
                  </a:lnTo>
                </a:path>
              </a:pathLst>
            </a:custGeom>
            <a:ln w="52678">
              <a:solidFill>
                <a:srgbClr val="00A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6">
              <a:extLst>
                <a:ext uri="{FF2B5EF4-FFF2-40B4-BE49-F238E27FC236}">
                  <a16:creationId xmlns:a16="http://schemas.microsoft.com/office/drawing/2014/main" id="{B4BD6F25-824B-4B17-9D17-10AEE64087CB}"/>
                </a:ext>
              </a:extLst>
            </p:cNvPr>
            <p:cNvSpPr/>
            <p:nvPr/>
          </p:nvSpPr>
          <p:spPr>
            <a:xfrm>
              <a:off x="1580231" y="1701027"/>
              <a:ext cx="31750" cy="62865"/>
            </a:xfrm>
            <a:custGeom>
              <a:avLst/>
              <a:gdLst/>
              <a:ahLst/>
              <a:cxnLst/>
              <a:rect l="l" t="t" r="r" b="b"/>
              <a:pathLst>
                <a:path w="31750" h="62864">
                  <a:moveTo>
                    <a:pt x="0" y="0"/>
                  </a:moveTo>
                  <a:lnTo>
                    <a:pt x="5211" y="9249"/>
                  </a:lnTo>
                  <a:lnTo>
                    <a:pt x="14464" y="18415"/>
                  </a:lnTo>
                  <a:lnTo>
                    <a:pt x="24328" y="25700"/>
                  </a:lnTo>
                  <a:lnTo>
                    <a:pt x="31373" y="29310"/>
                  </a:lnTo>
                  <a:lnTo>
                    <a:pt x="24866" y="33819"/>
                  </a:lnTo>
                  <a:lnTo>
                    <a:pt x="16051" y="42343"/>
                  </a:lnTo>
                  <a:lnTo>
                    <a:pt x="8090" y="52650"/>
                  </a:lnTo>
                  <a:lnTo>
                    <a:pt x="4145" y="62507"/>
                  </a:lnTo>
                </a:path>
              </a:pathLst>
            </a:custGeom>
            <a:ln w="16930">
              <a:solidFill>
                <a:srgbClr val="00A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47">
              <a:extLst>
                <a:ext uri="{FF2B5EF4-FFF2-40B4-BE49-F238E27FC236}">
                  <a16:creationId xmlns:a16="http://schemas.microsoft.com/office/drawing/2014/main" id="{786D51DB-7AAC-4B67-8713-0C2EA39D0FA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14956" y="1809848"/>
              <a:ext cx="237702" cy="173450"/>
            </a:xfrm>
            <a:prstGeom prst="rect">
              <a:avLst/>
            </a:prstGeom>
          </p:spPr>
        </p:pic>
        <p:pic>
          <p:nvPicPr>
            <p:cNvPr id="57" name="object 48">
              <a:extLst>
                <a:ext uri="{FF2B5EF4-FFF2-40B4-BE49-F238E27FC236}">
                  <a16:creationId xmlns:a16="http://schemas.microsoft.com/office/drawing/2014/main" id="{3C8E9033-41E8-4905-BCC6-2E559200ADA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6161" y="1806663"/>
              <a:ext cx="237702" cy="173450"/>
            </a:xfrm>
            <a:prstGeom prst="rect">
              <a:avLst/>
            </a:prstGeom>
          </p:spPr>
        </p:pic>
        <p:sp>
          <p:nvSpPr>
            <p:cNvPr id="58" name="object 49">
              <a:extLst>
                <a:ext uri="{FF2B5EF4-FFF2-40B4-BE49-F238E27FC236}">
                  <a16:creationId xmlns:a16="http://schemas.microsoft.com/office/drawing/2014/main" id="{6E08F34B-65AF-4E90-BDB3-2E3CBD1A5C50}"/>
                </a:ext>
              </a:extLst>
            </p:cNvPr>
            <p:cNvSpPr/>
            <p:nvPr/>
          </p:nvSpPr>
          <p:spPr>
            <a:xfrm>
              <a:off x="1142668" y="1441026"/>
              <a:ext cx="1539875" cy="255270"/>
            </a:xfrm>
            <a:custGeom>
              <a:avLst/>
              <a:gdLst/>
              <a:ahLst/>
              <a:cxnLst/>
              <a:rect l="l" t="t" r="r" b="b"/>
              <a:pathLst>
                <a:path w="1539875" h="255269">
                  <a:moveTo>
                    <a:pt x="1539794" y="196150"/>
                  </a:moveTo>
                  <a:lnTo>
                    <a:pt x="1490917" y="171441"/>
                  </a:lnTo>
                  <a:lnTo>
                    <a:pt x="1442246" y="148399"/>
                  </a:lnTo>
                  <a:lnTo>
                    <a:pt x="1393773" y="127021"/>
                  </a:lnTo>
                  <a:lnTo>
                    <a:pt x="1345492" y="107307"/>
                  </a:lnTo>
                  <a:lnTo>
                    <a:pt x="1297397" y="89256"/>
                  </a:lnTo>
                  <a:lnTo>
                    <a:pt x="1249481" y="72867"/>
                  </a:lnTo>
                  <a:lnTo>
                    <a:pt x="1201738" y="58139"/>
                  </a:lnTo>
                  <a:lnTo>
                    <a:pt x="1154162" y="45071"/>
                  </a:lnTo>
                  <a:lnTo>
                    <a:pt x="1106745" y="33662"/>
                  </a:lnTo>
                  <a:lnTo>
                    <a:pt x="1059482" y="23911"/>
                  </a:lnTo>
                  <a:lnTo>
                    <a:pt x="1012366" y="15818"/>
                  </a:lnTo>
                  <a:lnTo>
                    <a:pt x="965391" y="9381"/>
                  </a:lnTo>
                  <a:lnTo>
                    <a:pt x="918550" y="4600"/>
                  </a:lnTo>
                  <a:lnTo>
                    <a:pt x="871836" y="1473"/>
                  </a:lnTo>
                  <a:lnTo>
                    <a:pt x="825244" y="0"/>
                  </a:lnTo>
                  <a:lnTo>
                    <a:pt x="778767" y="179"/>
                  </a:lnTo>
                  <a:lnTo>
                    <a:pt x="732398" y="2009"/>
                  </a:lnTo>
                  <a:lnTo>
                    <a:pt x="686132" y="5491"/>
                  </a:lnTo>
                  <a:lnTo>
                    <a:pt x="639961" y="10622"/>
                  </a:lnTo>
                  <a:lnTo>
                    <a:pt x="593879" y="17402"/>
                  </a:lnTo>
                  <a:lnTo>
                    <a:pt x="547880" y="25830"/>
                  </a:lnTo>
                  <a:lnTo>
                    <a:pt x="501957" y="35905"/>
                  </a:lnTo>
                  <a:lnTo>
                    <a:pt x="456104" y="47625"/>
                  </a:lnTo>
                  <a:lnTo>
                    <a:pt x="410315" y="60991"/>
                  </a:lnTo>
                  <a:lnTo>
                    <a:pt x="364582" y="76001"/>
                  </a:lnTo>
                  <a:lnTo>
                    <a:pt x="318900" y="92654"/>
                  </a:lnTo>
                  <a:lnTo>
                    <a:pt x="273262" y="110950"/>
                  </a:lnTo>
                  <a:lnTo>
                    <a:pt x="227662" y="130886"/>
                  </a:lnTo>
                  <a:lnTo>
                    <a:pt x="182092" y="152463"/>
                  </a:lnTo>
                  <a:lnTo>
                    <a:pt x="136548" y="175679"/>
                  </a:lnTo>
                  <a:lnTo>
                    <a:pt x="91022" y="200534"/>
                  </a:lnTo>
                  <a:lnTo>
                    <a:pt x="45508" y="227026"/>
                  </a:lnTo>
                  <a:lnTo>
                    <a:pt x="0" y="255155"/>
                  </a:lnTo>
                </a:path>
              </a:pathLst>
            </a:custGeom>
            <a:ln w="21155">
              <a:solidFill>
                <a:srgbClr val="00A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0">
              <a:extLst>
                <a:ext uri="{FF2B5EF4-FFF2-40B4-BE49-F238E27FC236}">
                  <a16:creationId xmlns:a16="http://schemas.microsoft.com/office/drawing/2014/main" id="{17155A30-6F30-4E30-BA48-300C692C0FBA}"/>
                </a:ext>
              </a:extLst>
            </p:cNvPr>
            <p:cNvSpPr/>
            <p:nvPr/>
          </p:nvSpPr>
          <p:spPr>
            <a:xfrm>
              <a:off x="1137701" y="1657052"/>
              <a:ext cx="41910" cy="53340"/>
            </a:xfrm>
            <a:custGeom>
              <a:avLst/>
              <a:gdLst/>
              <a:ahLst/>
              <a:cxnLst/>
              <a:rect l="l" t="t" r="r" b="b"/>
              <a:pathLst>
                <a:path w="41909" h="53339">
                  <a:moveTo>
                    <a:pt x="41685" y="52981"/>
                  </a:moveTo>
                  <a:lnTo>
                    <a:pt x="32654" y="47352"/>
                  </a:lnTo>
                  <a:lnTo>
                    <a:pt x="20109" y="43740"/>
                  </a:lnTo>
                  <a:lnTo>
                    <a:pt x="7931" y="42075"/>
                  </a:lnTo>
                  <a:lnTo>
                    <a:pt x="0" y="42288"/>
                  </a:lnTo>
                  <a:lnTo>
                    <a:pt x="3554" y="35194"/>
                  </a:lnTo>
                  <a:lnTo>
                    <a:pt x="7208" y="23458"/>
                  </a:lnTo>
                  <a:lnTo>
                    <a:pt x="9254" y="10565"/>
                  </a:lnTo>
                  <a:lnTo>
                    <a:pt x="7984" y="0"/>
                  </a:lnTo>
                </a:path>
              </a:pathLst>
            </a:custGeom>
            <a:ln w="16970">
              <a:solidFill>
                <a:srgbClr val="00A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51">
              <a:extLst>
                <a:ext uri="{FF2B5EF4-FFF2-40B4-BE49-F238E27FC236}">
                  <a16:creationId xmlns:a16="http://schemas.microsoft.com/office/drawing/2014/main" id="{4BB3EE7E-63E3-4725-BB7B-8F8AAE6DFF3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4936" y="2194801"/>
              <a:ext cx="177816" cy="177816"/>
            </a:xfrm>
            <a:prstGeom prst="rect">
              <a:avLst/>
            </a:prstGeom>
          </p:spPr>
        </p:pic>
        <p:sp>
          <p:nvSpPr>
            <p:cNvPr id="61" name="object 52">
              <a:extLst>
                <a:ext uri="{FF2B5EF4-FFF2-40B4-BE49-F238E27FC236}">
                  <a16:creationId xmlns:a16="http://schemas.microsoft.com/office/drawing/2014/main" id="{771726CA-6C7C-4680-A77B-3AD845EAF713}"/>
                </a:ext>
              </a:extLst>
            </p:cNvPr>
            <p:cNvSpPr/>
            <p:nvPr/>
          </p:nvSpPr>
          <p:spPr>
            <a:xfrm>
              <a:off x="1130541" y="2117675"/>
              <a:ext cx="476250" cy="135890"/>
            </a:xfrm>
            <a:custGeom>
              <a:avLst/>
              <a:gdLst/>
              <a:ahLst/>
              <a:cxnLst/>
              <a:rect l="l" t="t" r="r" b="b"/>
              <a:pathLst>
                <a:path w="476250" h="135889">
                  <a:moveTo>
                    <a:pt x="0" y="135633"/>
                  </a:moveTo>
                  <a:lnTo>
                    <a:pt x="475708" y="0"/>
                  </a:lnTo>
                </a:path>
              </a:pathLst>
            </a:custGeom>
            <a:ln w="21155">
              <a:solidFill>
                <a:srgbClr val="5943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3">
              <a:extLst>
                <a:ext uri="{FF2B5EF4-FFF2-40B4-BE49-F238E27FC236}">
                  <a16:creationId xmlns:a16="http://schemas.microsoft.com/office/drawing/2014/main" id="{B4663CD8-6EE8-40F1-945A-5FBE676F6A78}"/>
                </a:ext>
              </a:extLst>
            </p:cNvPr>
            <p:cNvSpPr/>
            <p:nvPr/>
          </p:nvSpPr>
          <p:spPr>
            <a:xfrm>
              <a:off x="1575040" y="2093972"/>
              <a:ext cx="37465" cy="60325"/>
            </a:xfrm>
            <a:custGeom>
              <a:avLst/>
              <a:gdLst/>
              <a:ahLst/>
              <a:cxnLst/>
              <a:rect l="l" t="t" r="r" b="b"/>
              <a:pathLst>
                <a:path w="37465" h="60325">
                  <a:moveTo>
                    <a:pt x="0" y="0"/>
                  </a:moveTo>
                  <a:lnTo>
                    <a:pt x="7044" y="7956"/>
                  </a:lnTo>
                  <a:lnTo>
                    <a:pt x="18025" y="14982"/>
                  </a:lnTo>
                  <a:lnTo>
                    <a:pt x="29209" y="20039"/>
                  </a:lnTo>
                  <a:lnTo>
                    <a:pt x="36862" y="22091"/>
                  </a:lnTo>
                  <a:lnTo>
                    <a:pt x="31442" y="27871"/>
                  </a:lnTo>
                  <a:lnTo>
                    <a:pt x="24606" y="38066"/>
                  </a:lnTo>
                  <a:lnTo>
                    <a:pt x="18981" y="49826"/>
                  </a:lnTo>
                  <a:lnTo>
                    <a:pt x="17192" y="60301"/>
                  </a:lnTo>
                </a:path>
              </a:pathLst>
            </a:custGeom>
            <a:ln w="16947">
              <a:solidFill>
                <a:srgbClr val="5943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4">
              <a:extLst>
                <a:ext uri="{FF2B5EF4-FFF2-40B4-BE49-F238E27FC236}">
                  <a16:creationId xmlns:a16="http://schemas.microsoft.com/office/drawing/2014/main" id="{8EE4B004-4F52-4A05-8502-82D8650E2612}"/>
                </a:ext>
              </a:extLst>
            </p:cNvPr>
            <p:cNvSpPr/>
            <p:nvPr/>
          </p:nvSpPr>
          <p:spPr>
            <a:xfrm>
              <a:off x="1925534" y="2070293"/>
              <a:ext cx="211454" cy="0"/>
            </a:xfrm>
            <a:custGeom>
              <a:avLst/>
              <a:gdLst/>
              <a:ahLst/>
              <a:cxnLst/>
              <a:rect l="l" t="t" r="r" b="b"/>
              <a:pathLst>
                <a:path w="211455">
                  <a:moveTo>
                    <a:pt x="0" y="0"/>
                  </a:moveTo>
                  <a:lnTo>
                    <a:pt x="211390" y="0"/>
                  </a:lnTo>
                </a:path>
              </a:pathLst>
            </a:custGeom>
            <a:ln w="21155">
              <a:solidFill>
                <a:srgbClr val="5943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5">
              <a:extLst>
                <a:ext uri="{FF2B5EF4-FFF2-40B4-BE49-F238E27FC236}">
                  <a16:creationId xmlns:a16="http://schemas.microsoft.com/office/drawing/2014/main" id="{C03842FD-E06D-47D6-863E-D22491B8F43D}"/>
                </a:ext>
              </a:extLst>
            </p:cNvPr>
            <p:cNvSpPr/>
            <p:nvPr/>
          </p:nvSpPr>
          <p:spPr>
            <a:xfrm>
              <a:off x="2113441" y="2038983"/>
              <a:ext cx="29845" cy="62865"/>
            </a:xfrm>
            <a:custGeom>
              <a:avLst/>
              <a:gdLst/>
              <a:ahLst/>
              <a:cxnLst/>
              <a:rect l="l" t="t" r="r" b="b"/>
              <a:pathLst>
                <a:path w="29844" h="62864">
                  <a:moveTo>
                    <a:pt x="0" y="0"/>
                  </a:moveTo>
                  <a:lnTo>
                    <a:pt x="4586" y="9570"/>
                  </a:lnTo>
                  <a:lnTo>
                    <a:pt x="13208" y="19324"/>
                  </a:lnTo>
                  <a:lnTo>
                    <a:pt x="22565" y="27243"/>
                  </a:lnTo>
                  <a:lnTo>
                    <a:pt x="29353" y="31310"/>
                  </a:lnTo>
                  <a:lnTo>
                    <a:pt x="22565" y="35376"/>
                  </a:lnTo>
                  <a:lnTo>
                    <a:pt x="13208" y="43295"/>
                  </a:lnTo>
                  <a:lnTo>
                    <a:pt x="4586" y="53049"/>
                  </a:lnTo>
                  <a:lnTo>
                    <a:pt x="0" y="62620"/>
                  </a:lnTo>
                </a:path>
              </a:pathLst>
            </a:custGeom>
            <a:ln w="16924">
              <a:solidFill>
                <a:srgbClr val="5943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6">
              <a:extLst>
                <a:ext uri="{FF2B5EF4-FFF2-40B4-BE49-F238E27FC236}">
                  <a16:creationId xmlns:a16="http://schemas.microsoft.com/office/drawing/2014/main" id="{9BB142A3-AD9C-4A76-BB73-2AAC7B3B5A64}"/>
                </a:ext>
              </a:extLst>
            </p:cNvPr>
            <p:cNvSpPr/>
            <p:nvPr/>
          </p:nvSpPr>
          <p:spPr>
            <a:xfrm>
              <a:off x="2456739" y="2070293"/>
              <a:ext cx="211454" cy="0"/>
            </a:xfrm>
            <a:custGeom>
              <a:avLst/>
              <a:gdLst/>
              <a:ahLst/>
              <a:cxnLst/>
              <a:rect l="l" t="t" r="r" b="b"/>
              <a:pathLst>
                <a:path w="211455">
                  <a:moveTo>
                    <a:pt x="0" y="0"/>
                  </a:moveTo>
                  <a:lnTo>
                    <a:pt x="211390" y="0"/>
                  </a:lnTo>
                </a:path>
              </a:pathLst>
            </a:custGeom>
            <a:ln w="21155">
              <a:solidFill>
                <a:srgbClr val="5943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57">
              <a:extLst>
                <a:ext uri="{FF2B5EF4-FFF2-40B4-BE49-F238E27FC236}">
                  <a16:creationId xmlns:a16="http://schemas.microsoft.com/office/drawing/2014/main" id="{721E19C2-9F98-42B6-B426-4280E378F3D3}"/>
                </a:ext>
              </a:extLst>
            </p:cNvPr>
            <p:cNvSpPr/>
            <p:nvPr/>
          </p:nvSpPr>
          <p:spPr>
            <a:xfrm>
              <a:off x="2644646" y="2038983"/>
              <a:ext cx="29845" cy="62865"/>
            </a:xfrm>
            <a:custGeom>
              <a:avLst/>
              <a:gdLst/>
              <a:ahLst/>
              <a:cxnLst/>
              <a:rect l="l" t="t" r="r" b="b"/>
              <a:pathLst>
                <a:path w="29844" h="62864">
                  <a:moveTo>
                    <a:pt x="0" y="0"/>
                  </a:moveTo>
                  <a:lnTo>
                    <a:pt x="4586" y="9570"/>
                  </a:lnTo>
                  <a:lnTo>
                    <a:pt x="13208" y="19324"/>
                  </a:lnTo>
                  <a:lnTo>
                    <a:pt x="22565" y="27243"/>
                  </a:lnTo>
                  <a:lnTo>
                    <a:pt x="29353" y="31310"/>
                  </a:lnTo>
                  <a:lnTo>
                    <a:pt x="22565" y="35376"/>
                  </a:lnTo>
                  <a:lnTo>
                    <a:pt x="13208" y="43295"/>
                  </a:lnTo>
                  <a:lnTo>
                    <a:pt x="4586" y="53049"/>
                  </a:lnTo>
                  <a:lnTo>
                    <a:pt x="0" y="62620"/>
                  </a:lnTo>
                </a:path>
              </a:pathLst>
            </a:custGeom>
            <a:ln w="16924">
              <a:solidFill>
                <a:srgbClr val="5943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58">
              <a:extLst>
                <a:ext uri="{FF2B5EF4-FFF2-40B4-BE49-F238E27FC236}">
                  <a16:creationId xmlns:a16="http://schemas.microsoft.com/office/drawing/2014/main" id="{5671431E-5A13-47A4-8C11-4E5389155F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5258" y="1680429"/>
              <a:ext cx="177816" cy="177816"/>
            </a:xfrm>
            <a:prstGeom prst="rect">
              <a:avLst/>
            </a:prstGeom>
          </p:spPr>
        </p:pic>
        <p:sp>
          <p:nvSpPr>
            <p:cNvPr id="68" name="object 59">
              <a:extLst>
                <a:ext uri="{FF2B5EF4-FFF2-40B4-BE49-F238E27FC236}">
                  <a16:creationId xmlns:a16="http://schemas.microsoft.com/office/drawing/2014/main" id="{91C894EF-5FB9-444B-9521-2F8961F62249}"/>
                </a:ext>
              </a:extLst>
            </p:cNvPr>
            <p:cNvSpPr/>
            <p:nvPr/>
          </p:nvSpPr>
          <p:spPr>
            <a:xfrm>
              <a:off x="2987944" y="1817492"/>
              <a:ext cx="476250" cy="191770"/>
            </a:xfrm>
            <a:custGeom>
              <a:avLst/>
              <a:gdLst/>
              <a:ahLst/>
              <a:cxnLst/>
              <a:rect l="l" t="t" r="r" b="b"/>
              <a:pathLst>
                <a:path w="476250" h="191769">
                  <a:moveTo>
                    <a:pt x="0" y="191485"/>
                  </a:moveTo>
                  <a:lnTo>
                    <a:pt x="476220" y="0"/>
                  </a:lnTo>
                </a:path>
              </a:pathLst>
            </a:custGeom>
            <a:ln w="21155">
              <a:solidFill>
                <a:srgbClr val="5943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0">
              <a:extLst>
                <a:ext uri="{FF2B5EF4-FFF2-40B4-BE49-F238E27FC236}">
                  <a16:creationId xmlns:a16="http://schemas.microsoft.com/office/drawing/2014/main" id="{E0A230EB-DD27-4041-9FAE-D98D3A5BB258}"/>
                </a:ext>
              </a:extLst>
            </p:cNvPr>
            <p:cNvSpPr/>
            <p:nvPr/>
          </p:nvSpPr>
          <p:spPr>
            <a:xfrm>
              <a:off x="3430672" y="1797189"/>
              <a:ext cx="39370" cy="58419"/>
            </a:xfrm>
            <a:custGeom>
              <a:avLst/>
              <a:gdLst/>
              <a:ahLst/>
              <a:cxnLst/>
              <a:rect l="l" t="t" r="r" b="b"/>
              <a:pathLst>
                <a:path w="39370" h="58419">
                  <a:moveTo>
                    <a:pt x="0" y="0"/>
                  </a:moveTo>
                  <a:lnTo>
                    <a:pt x="7831" y="7173"/>
                  </a:lnTo>
                  <a:lnTo>
                    <a:pt x="19478" y="13010"/>
                  </a:lnTo>
                  <a:lnTo>
                    <a:pt x="31122" y="16870"/>
                  </a:lnTo>
                  <a:lnTo>
                    <a:pt x="38943" y="18111"/>
                  </a:lnTo>
                  <a:lnTo>
                    <a:pt x="34159" y="24421"/>
                  </a:lnTo>
                  <a:lnTo>
                    <a:pt x="28428" y="35267"/>
                  </a:lnTo>
                  <a:lnTo>
                    <a:pt x="24064" y="47543"/>
                  </a:lnTo>
                  <a:lnTo>
                    <a:pt x="23379" y="58141"/>
                  </a:lnTo>
                </a:path>
              </a:pathLst>
            </a:custGeom>
            <a:ln w="16936">
              <a:solidFill>
                <a:srgbClr val="5943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61">
              <a:extLst>
                <a:ext uri="{FF2B5EF4-FFF2-40B4-BE49-F238E27FC236}">
                  <a16:creationId xmlns:a16="http://schemas.microsoft.com/office/drawing/2014/main" id="{BD0FA35B-9E95-44B7-B88F-2CA891DE778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5258" y="2194811"/>
              <a:ext cx="177816" cy="177816"/>
            </a:xfrm>
            <a:prstGeom prst="rect">
              <a:avLst/>
            </a:prstGeom>
          </p:spPr>
        </p:pic>
        <p:sp>
          <p:nvSpPr>
            <p:cNvPr id="71" name="object 62">
              <a:extLst>
                <a:ext uri="{FF2B5EF4-FFF2-40B4-BE49-F238E27FC236}">
                  <a16:creationId xmlns:a16="http://schemas.microsoft.com/office/drawing/2014/main" id="{6E069437-F8CB-435B-BD4E-2FACF6A2DAF7}"/>
                </a:ext>
              </a:extLst>
            </p:cNvPr>
            <p:cNvSpPr/>
            <p:nvPr/>
          </p:nvSpPr>
          <p:spPr>
            <a:xfrm>
              <a:off x="2987944" y="2305822"/>
              <a:ext cx="475615" cy="87630"/>
            </a:xfrm>
            <a:custGeom>
              <a:avLst/>
              <a:gdLst/>
              <a:ahLst/>
              <a:cxnLst/>
              <a:rect l="l" t="t" r="r" b="b"/>
              <a:pathLst>
                <a:path w="475614" h="87630">
                  <a:moveTo>
                    <a:pt x="0" y="87142"/>
                  </a:moveTo>
                  <a:lnTo>
                    <a:pt x="475422" y="0"/>
                  </a:lnTo>
                </a:path>
              </a:pathLst>
            </a:custGeom>
            <a:ln w="21155">
              <a:solidFill>
                <a:srgbClr val="00A6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3">
              <a:extLst>
                <a:ext uri="{FF2B5EF4-FFF2-40B4-BE49-F238E27FC236}">
                  <a16:creationId xmlns:a16="http://schemas.microsoft.com/office/drawing/2014/main" id="{2EECA101-E1DA-4074-99C7-618B79C16FFF}"/>
                </a:ext>
              </a:extLst>
            </p:cNvPr>
            <p:cNvSpPr/>
            <p:nvPr/>
          </p:nvSpPr>
          <p:spPr>
            <a:xfrm>
              <a:off x="3434607" y="2279244"/>
              <a:ext cx="34925" cy="62230"/>
            </a:xfrm>
            <a:custGeom>
              <a:avLst/>
              <a:gdLst/>
              <a:ahLst/>
              <a:cxnLst/>
              <a:rect l="l" t="t" r="r" b="b"/>
              <a:pathLst>
                <a:path w="34925" h="62230">
                  <a:moveTo>
                    <a:pt x="0" y="0"/>
                  </a:moveTo>
                  <a:lnTo>
                    <a:pt x="6240" y="8591"/>
                  </a:lnTo>
                  <a:lnTo>
                    <a:pt x="16485" y="16635"/>
                  </a:lnTo>
                  <a:lnTo>
                    <a:pt x="27122" y="22741"/>
                  </a:lnTo>
                  <a:lnTo>
                    <a:pt x="34536" y="25519"/>
                  </a:lnTo>
                  <a:lnTo>
                    <a:pt x="28589" y="30746"/>
                  </a:lnTo>
                  <a:lnTo>
                    <a:pt x="20810" y="40228"/>
                  </a:lnTo>
                  <a:lnTo>
                    <a:pt x="14083" y="51383"/>
                  </a:lnTo>
                  <a:lnTo>
                    <a:pt x="11296" y="61629"/>
                  </a:lnTo>
                </a:path>
              </a:pathLst>
            </a:custGeom>
            <a:ln w="16934">
              <a:solidFill>
                <a:srgbClr val="00A6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4">
              <a:extLst>
                <a:ext uri="{FF2B5EF4-FFF2-40B4-BE49-F238E27FC236}">
                  <a16:creationId xmlns:a16="http://schemas.microsoft.com/office/drawing/2014/main" id="{B6FB19CC-DCA4-4461-BCD5-39466CC48B33}"/>
                </a:ext>
              </a:extLst>
            </p:cNvPr>
            <p:cNvSpPr/>
            <p:nvPr/>
          </p:nvSpPr>
          <p:spPr>
            <a:xfrm>
              <a:off x="1938555" y="2356586"/>
              <a:ext cx="1539240" cy="302260"/>
            </a:xfrm>
            <a:custGeom>
              <a:avLst/>
              <a:gdLst/>
              <a:ahLst/>
              <a:cxnLst/>
              <a:rect l="l" t="t" r="r" b="b"/>
              <a:pathLst>
                <a:path w="1539239" h="302260">
                  <a:moveTo>
                    <a:pt x="1538917" y="0"/>
                  </a:moveTo>
                  <a:lnTo>
                    <a:pt x="1494990" y="30027"/>
                  </a:lnTo>
                  <a:lnTo>
                    <a:pt x="1451031" y="58475"/>
                  </a:lnTo>
                  <a:lnTo>
                    <a:pt x="1407035" y="85345"/>
                  </a:lnTo>
                  <a:lnTo>
                    <a:pt x="1362998" y="110637"/>
                  </a:lnTo>
                  <a:lnTo>
                    <a:pt x="1318916" y="134354"/>
                  </a:lnTo>
                  <a:lnTo>
                    <a:pt x="1274783" y="156497"/>
                  </a:lnTo>
                  <a:lnTo>
                    <a:pt x="1230595" y="177068"/>
                  </a:lnTo>
                  <a:lnTo>
                    <a:pt x="1186348" y="196068"/>
                  </a:lnTo>
                  <a:lnTo>
                    <a:pt x="1142037" y="213498"/>
                  </a:lnTo>
                  <a:lnTo>
                    <a:pt x="1097658" y="229360"/>
                  </a:lnTo>
                  <a:lnTo>
                    <a:pt x="1053204" y="243656"/>
                  </a:lnTo>
                  <a:lnTo>
                    <a:pt x="1008674" y="256387"/>
                  </a:lnTo>
                  <a:lnTo>
                    <a:pt x="964060" y="267555"/>
                  </a:lnTo>
                  <a:lnTo>
                    <a:pt x="919360" y="277160"/>
                  </a:lnTo>
                  <a:lnTo>
                    <a:pt x="874568" y="285205"/>
                  </a:lnTo>
                  <a:lnTo>
                    <a:pt x="829680" y="291691"/>
                  </a:lnTo>
                  <a:lnTo>
                    <a:pt x="784691" y="296619"/>
                  </a:lnTo>
                  <a:lnTo>
                    <a:pt x="739596" y="299991"/>
                  </a:lnTo>
                  <a:lnTo>
                    <a:pt x="694392" y="301809"/>
                  </a:lnTo>
                  <a:lnTo>
                    <a:pt x="649073" y="302074"/>
                  </a:lnTo>
                  <a:lnTo>
                    <a:pt x="603635" y="300787"/>
                  </a:lnTo>
                  <a:lnTo>
                    <a:pt x="558072" y="297951"/>
                  </a:lnTo>
                  <a:lnTo>
                    <a:pt x="512382" y="293565"/>
                  </a:lnTo>
                  <a:lnTo>
                    <a:pt x="466559" y="287633"/>
                  </a:lnTo>
                  <a:lnTo>
                    <a:pt x="420598" y="280155"/>
                  </a:lnTo>
                  <a:lnTo>
                    <a:pt x="374494" y="271133"/>
                  </a:lnTo>
                  <a:lnTo>
                    <a:pt x="328244" y="260569"/>
                  </a:lnTo>
                  <a:lnTo>
                    <a:pt x="281843" y="248463"/>
                  </a:lnTo>
                  <a:lnTo>
                    <a:pt x="235286" y="234818"/>
                  </a:lnTo>
                  <a:lnTo>
                    <a:pt x="188568" y="219635"/>
                  </a:lnTo>
                  <a:lnTo>
                    <a:pt x="141685" y="202915"/>
                  </a:lnTo>
                  <a:lnTo>
                    <a:pt x="94632" y="184660"/>
                  </a:lnTo>
                  <a:lnTo>
                    <a:pt x="47405" y="164872"/>
                  </a:lnTo>
                  <a:lnTo>
                    <a:pt x="0" y="143551"/>
                  </a:lnTo>
                </a:path>
              </a:pathLst>
            </a:custGeom>
            <a:ln w="21155">
              <a:solidFill>
                <a:srgbClr val="00A6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5">
              <a:extLst>
                <a:ext uri="{FF2B5EF4-FFF2-40B4-BE49-F238E27FC236}">
                  <a16:creationId xmlns:a16="http://schemas.microsoft.com/office/drawing/2014/main" id="{40E490FB-DD13-45D8-B938-01F04CE230B6}"/>
                </a:ext>
              </a:extLst>
            </p:cNvPr>
            <p:cNvSpPr/>
            <p:nvPr/>
          </p:nvSpPr>
          <p:spPr>
            <a:xfrm>
              <a:off x="1933222" y="2481612"/>
              <a:ext cx="40005" cy="57150"/>
            </a:xfrm>
            <a:custGeom>
              <a:avLst/>
              <a:gdLst/>
              <a:ahLst/>
              <a:cxnLst/>
              <a:rect l="l" t="t" r="r" b="b"/>
              <a:pathLst>
                <a:path w="40005" h="57150">
                  <a:moveTo>
                    <a:pt x="13440" y="56890"/>
                  </a:moveTo>
                  <a:lnTo>
                    <a:pt x="13316" y="46258"/>
                  </a:lnTo>
                  <a:lnTo>
                    <a:pt x="9603" y="33754"/>
                  </a:lnTo>
                  <a:lnTo>
                    <a:pt x="4448" y="22607"/>
                  </a:lnTo>
                  <a:lnTo>
                    <a:pt x="0" y="16045"/>
                  </a:lnTo>
                  <a:lnTo>
                    <a:pt x="7884" y="15218"/>
                  </a:lnTo>
                  <a:lnTo>
                    <a:pt x="19730" y="11976"/>
                  </a:lnTo>
                  <a:lnTo>
                    <a:pt x="31684" y="6757"/>
                  </a:lnTo>
                  <a:lnTo>
                    <a:pt x="39894" y="0"/>
                  </a:lnTo>
                </a:path>
              </a:pathLst>
            </a:custGeom>
            <a:ln w="16956">
              <a:solidFill>
                <a:srgbClr val="00A6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66">
              <a:extLst>
                <a:ext uri="{FF2B5EF4-FFF2-40B4-BE49-F238E27FC236}">
                  <a16:creationId xmlns:a16="http://schemas.microsoft.com/office/drawing/2014/main" id="{C5920919-47ED-4FF2-9151-349B4D00CC49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4956" y="2157287"/>
              <a:ext cx="237702" cy="173450"/>
            </a:xfrm>
            <a:prstGeom prst="rect">
              <a:avLst/>
            </a:prstGeom>
          </p:spPr>
        </p:pic>
        <p:pic>
          <p:nvPicPr>
            <p:cNvPr id="76" name="object 67">
              <a:extLst>
                <a:ext uri="{FF2B5EF4-FFF2-40B4-BE49-F238E27FC236}">
                  <a16:creationId xmlns:a16="http://schemas.microsoft.com/office/drawing/2014/main" id="{76EDB099-E04E-4DEF-8FC6-0674E091C256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46161" y="2160471"/>
              <a:ext cx="237702" cy="173450"/>
            </a:xfrm>
            <a:prstGeom prst="rect">
              <a:avLst/>
            </a:prstGeom>
          </p:spPr>
        </p:pic>
        <p:pic>
          <p:nvPicPr>
            <p:cNvPr id="77" name="object 68">
              <a:extLst>
                <a:ext uri="{FF2B5EF4-FFF2-40B4-BE49-F238E27FC236}">
                  <a16:creationId xmlns:a16="http://schemas.microsoft.com/office/drawing/2014/main" id="{04E5B247-348C-4EBF-9E53-E46D64EFB222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549" y="1680440"/>
              <a:ext cx="177784" cy="177784"/>
            </a:xfrm>
            <a:prstGeom prst="rect">
              <a:avLst/>
            </a:prstGeom>
          </p:spPr>
        </p:pic>
        <p:sp>
          <p:nvSpPr>
            <p:cNvPr id="78" name="object 69">
              <a:extLst>
                <a:ext uri="{FF2B5EF4-FFF2-40B4-BE49-F238E27FC236}">
                  <a16:creationId xmlns:a16="http://schemas.microsoft.com/office/drawing/2014/main" id="{FE4E257B-CDCD-49A0-91E3-56AAA0B934A1}"/>
                </a:ext>
              </a:extLst>
            </p:cNvPr>
            <p:cNvSpPr/>
            <p:nvPr/>
          </p:nvSpPr>
          <p:spPr>
            <a:xfrm>
              <a:off x="616150" y="1729904"/>
              <a:ext cx="287020" cy="0"/>
            </a:xfrm>
            <a:custGeom>
              <a:avLst/>
              <a:gdLst/>
              <a:ahLst/>
              <a:cxnLst/>
              <a:rect l="l" t="t" r="r" b="b"/>
              <a:pathLst>
                <a:path w="287019">
                  <a:moveTo>
                    <a:pt x="0" y="0"/>
                  </a:moveTo>
                  <a:lnTo>
                    <a:pt x="286631" y="0"/>
                  </a:lnTo>
                </a:path>
              </a:pathLst>
            </a:custGeom>
            <a:ln w="21155">
              <a:solidFill>
                <a:srgbClr val="00A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0">
              <a:extLst>
                <a:ext uri="{FF2B5EF4-FFF2-40B4-BE49-F238E27FC236}">
                  <a16:creationId xmlns:a16="http://schemas.microsoft.com/office/drawing/2014/main" id="{61B8AAF0-5FF9-41C7-87C9-1F7E1061BF30}"/>
                </a:ext>
              </a:extLst>
            </p:cNvPr>
            <p:cNvSpPr/>
            <p:nvPr/>
          </p:nvSpPr>
          <p:spPr>
            <a:xfrm>
              <a:off x="879299" y="1698594"/>
              <a:ext cx="29845" cy="62865"/>
            </a:xfrm>
            <a:custGeom>
              <a:avLst/>
              <a:gdLst/>
              <a:ahLst/>
              <a:cxnLst/>
              <a:rect l="l" t="t" r="r" b="b"/>
              <a:pathLst>
                <a:path w="29844" h="62864">
                  <a:moveTo>
                    <a:pt x="0" y="0"/>
                  </a:moveTo>
                  <a:lnTo>
                    <a:pt x="4586" y="9570"/>
                  </a:lnTo>
                  <a:lnTo>
                    <a:pt x="13208" y="19324"/>
                  </a:lnTo>
                  <a:lnTo>
                    <a:pt x="22565" y="27243"/>
                  </a:lnTo>
                  <a:lnTo>
                    <a:pt x="29353" y="31310"/>
                  </a:lnTo>
                  <a:lnTo>
                    <a:pt x="22565" y="35376"/>
                  </a:lnTo>
                  <a:lnTo>
                    <a:pt x="13208" y="43295"/>
                  </a:lnTo>
                  <a:lnTo>
                    <a:pt x="4586" y="53049"/>
                  </a:lnTo>
                  <a:lnTo>
                    <a:pt x="0" y="62620"/>
                  </a:lnTo>
                </a:path>
              </a:pathLst>
            </a:custGeom>
            <a:ln w="16924">
              <a:solidFill>
                <a:srgbClr val="00A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71">
              <a:extLst>
                <a:ext uri="{FF2B5EF4-FFF2-40B4-BE49-F238E27FC236}">
                  <a16:creationId xmlns:a16="http://schemas.microsoft.com/office/drawing/2014/main" id="{E760E82D-D966-477B-8AEC-75A717097AF7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5529" y="1560376"/>
              <a:ext cx="142205" cy="142205"/>
            </a:xfrm>
            <a:prstGeom prst="rect">
              <a:avLst/>
            </a:prstGeom>
          </p:spPr>
        </p:pic>
        <p:sp>
          <p:nvSpPr>
            <p:cNvPr id="81" name="object 72">
              <a:extLst>
                <a:ext uri="{FF2B5EF4-FFF2-40B4-BE49-F238E27FC236}">
                  <a16:creationId xmlns:a16="http://schemas.microsoft.com/office/drawing/2014/main" id="{6C1EC57D-EE3D-4C6F-B726-9C042064A11A}"/>
                </a:ext>
              </a:extLst>
            </p:cNvPr>
            <p:cNvSpPr/>
            <p:nvPr/>
          </p:nvSpPr>
          <p:spPr>
            <a:xfrm>
              <a:off x="630483" y="1821875"/>
              <a:ext cx="287020" cy="0"/>
            </a:xfrm>
            <a:custGeom>
              <a:avLst/>
              <a:gdLst/>
              <a:ahLst/>
              <a:cxnLst/>
              <a:rect l="l" t="t" r="r" b="b"/>
              <a:pathLst>
                <a:path w="287019">
                  <a:moveTo>
                    <a:pt x="286631" y="0"/>
                  </a:moveTo>
                  <a:lnTo>
                    <a:pt x="0" y="0"/>
                  </a:lnTo>
                </a:path>
              </a:pathLst>
            </a:custGeom>
            <a:ln w="21155">
              <a:solidFill>
                <a:srgbClr val="00A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3">
              <a:extLst>
                <a:ext uri="{FF2B5EF4-FFF2-40B4-BE49-F238E27FC236}">
                  <a16:creationId xmlns:a16="http://schemas.microsoft.com/office/drawing/2014/main" id="{B5528064-12E0-4F59-A4CA-4DEFA52B65B9}"/>
                </a:ext>
              </a:extLst>
            </p:cNvPr>
            <p:cNvSpPr/>
            <p:nvPr/>
          </p:nvSpPr>
          <p:spPr>
            <a:xfrm>
              <a:off x="624613" y="1790565"/>
              <a:ext cx="29845" cy="62865"/>
            </a:xfrm>
            <a:custGeom>
              <a:avLst/>
              <a:gdLst/>
              <a:ahLst/>
              <a:cxnLst/>
              <a:rect l="l" t="t" r="r" b="b"/>
              <a:pathLst>
                <a:path w="29845" h="62864">
                  <a:moveTo>
                    <a:pt x="29353" y="62620"/>
                  </a:moveTo>
                  <a:lnTo>
                    <a:pt x="24766" y="53049"/>
                  </a:lnTo>
                  <a:lnTo>
                    <a:pt x="16144" y="43295"/>
                  </a:lnTo>
                  <a:lnTo>
                    <a:pt x="6787" y="35376"/>
                  </a:lnTo>
                  <a:lnTo>
                    <a:pt x="0" y="31310"/>
                  </a:lnTo>
                  <a:lnTo>
                    <a:pt x="6787" y="27243"/>
                  </a:lnTo>
                  <a:lnTo>
                    <a:pt x="16144" y="19324"/>
                  </a:lnTo>
                  <a:lnTo>
                    <a:pt x="24766" y="9570"/>
                  </a:lnTo>
                  <a:lnTo>
                    <a:pt x="29353" y="0"/>
                  </a:lnTo>
                </a:path>
              </a:pathLst>
            </a:custGeom>
            <a:ln w="16924">
              <a:solidFill>
                <a:srgbClr val="00A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74">
              <a:extLst>
                <a:ext uri="{FF2B5EF4-FFF2-40B4-BE49-F238E27FC236}">
                  <a16:creationId xmlns:a16="http://schemas.microsoft.com/office/drawing/2014/main" id="{51CAD44F-9E4A-486D-BB9A-2BF559B72F83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549" y="2194822"/>
              <a:ext cx="177784" cy="177784"/>
            </a:xfrm>
            <a:prstGeom prst="rect">
              <a:avLst/>
            </a:prstGeom>
          </p:spPr>
        </p:pic>
        <p:sp>
          <p:nvSpPr>
            <p:cNvPr id="84" name="object 75">
              <a:extLst>
                <a:ext uri="{FF2B5EF4-FFF2-40B4-BE49-F238E27FC236}">
                  <a16:creationId xmlns:a16="http://schemas.microsoft.com/office/drawing/2014/main" id="{F17E5A8B-6D1F-46FF-9455-C7A8CFFF4475}"/>
                </a:ext>
              </a:extLst>
            </p:cNvPr>
            <p:cNvSpPr/>
            <p:nvPr/>
          </p:nvSpPr>
          <p:spPr>
            <a:xfrm>
              <a:off x="616150" y="2244295"/>
              <a:ext cx="287020" cy="0"/>
            </a:xfrm>
            <a:custGeom>
              <a:avLst/>
              <a:gdLst/>
              <a:ahLst/>
              <a:cxnLst/>
              <a:rect l="l" t="t" r="r" b="b"/>
              <a:pathLst>
                <a:path w="287019">
                  <a:moveTo>
                    <a:pt x="0" y="0"/>
                  </a:moveTo>
                  <a:lnTo>
                    <a:pt x="286631" y="0"/>
                  </a:lnTo>
                </a:path>
              </a:pathLst>
            </a:custGeom>
            <a:ln w="21155">
              <a:solidFill>
                <a:srgbClr val="5943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76">
              <a:extLst>
                <a:ext uri="{FF2B5EF4-FFF2-40B4-BE49-F238E27FC236}">
                  <a16:creationId xmlns:a16="http://schemas.microsoft.com/office/drawing/2014/main" id="{C72FF40E-7035-48AE-97B7-590C98F90493}"/>
                </a:ext>
              </a:extLst>
            </p:cNvPr>
            <p:cNvSpPr/>
            <p:nvPr/>
          </p:nvSpPr>
          <p:spPr>
            <a:xfrm>
              <a:off x="879299" y="2212985"/>
              <a:ext cx="29845" cy="62865"/>
            </a:xfrm>
            <a:custGeom>
              <a:avLst/>
              <a:gdLst/>
              <a:ahLst/>
              <a:cxnLst/>
              <a:rect l="l" t="t" r="r" b="b"/>
              <a:pathLst>
                <a:path w="29844" h="62864">
                  <a:moveTo>
                    <a:pt x="0" y="0"/>
                  </a:moveTo>
                  <a:lnTo>
                    <a:pt x="4586" y="9570"/>
                  </a:lnTo>
                  <a:lnTo>
                    <a:pt x="13208" y="19324"/>
                  </a:lnTo>
                  <a:lnTo>
                    <a:pt x="22565" y="27243"/>
                  </a:lnTo>
                  <a:lnTo>
                    <a:pt x="29353" y="31310"/>
                  </a:lnTo>
                  <a:lnTo>
                    <a:pt x="22565" y="35376"/>
                  </a:lnTo>
                  <a:lnTo>
                    <a:pt x="13208" y="43295"/>
                  </a:lnTo>
                  <a:lnTo>
                    <a:pt x="4586" y="53049"/>
                  </a:lnTo>
                  <a:lnTo>
                    <a:pt x="0" y="62620"/>
                  </a:lnTo>
                </a:path>
              </a:pathLst>
            </a:custGeom>
            <a:ln w="16924">
              <a:solidFill>
                <a:srgbClr val="5943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77">
              <a:extLst>
                <a:ext uri="{FF2B5EF4-FFF2-40B4-BE49-F238E27FC236}">
                  <a16:creationId xmlns:a16="http://schemas.microsoft.com/office/drawing/2014/main" id="{B5D47E58-CF33-4393-9B45-6428A16B2720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5529" y="2074764"/>
              <a:ext cx="142205" cy="142205"/>
            </a:xfrm>
            <a:prstGeom prst="rect">
              <a:avLst/>
            </a:prstGeom>
          </p:spPr>
        </p:pic>
        <p:sp>
          <p:nvSpPr>
            <p:cNvPr id="87" name="object 78">
              <a:extLst>
                <a:ext uri="{FF2B5EF4-FFF2-40B4-BE49-F238E27FC236}">
                  <a16:creationId xmlns:a16="http://schemas.microsoft.com/office/drawing/2014/main" id="{4F05A9B9-4AF8-45EB-9A70-845089504AE3}"/>
                </a:ext>
              </a:extLst>
            </p:cNvPr>
            <p:cNvSpPr/>
            <p:nvPr/>
          </p:nvSpPr>
          <p:spPr>
            <a:xfrm>
              <a:off x="623872" y="2336266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69">
                  <a:moveTo>
                    <a:pt x="293242" y="0"/>
                  </a:moveTo>
                  <a:lnTo>
                    <a:pt x="0" y="0"/>
                  </a:lnTo>
                </a:path>
              </a:pathLst>
            </a:custGeom>
            <a:ln w="10577">
              <a:solidFill>
                <a:srgbClr val="F99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79">
              <a:extLst>
                <a:ext uri="{FF2B5EF4-FFF2-40B4-BE49-F238E27FC236}">
                  <a16:creationId xmlns:a16="http://schemas.microsoft.com/office/drawing/2014/main" id="{AEB46C46-4A1D-4D08-8EF2-62D620DDE25D}"/>
                </a:ext>
              </a:extLst>
            </p:cNvPr>
            <p:cNvSpPr/>
            <p:nvPr/>
          </p:nvSpPr>
          <p:spPr>
            <a:xfrm>
              <a:off x="620382" y="2317649"/>
              <a:ext cx="17780" cy="37465"/>
            </a:xfrm>
            <a:custGeom>
              <a:avLst/>
              <a:gdLst/>
              <a:ahLst/>
              <a:cxnLst/>
              <a:rect l="l" t="t" r="r" b="b"/>
              <a:pathLst>
                <a:path w="17779" h="37464">
                  <a:moveTo>
                    <a:pt x="17453" y="37233"/>
                  </a:moveTo>
                  <a:lnTo>
                    <a:pt x="14726" y="31543"/>
                  </a:lnTo>
                  <a:lnTo>
                    <a:pt x="9599" y="25743"/>
                  </a:lnTo>
                  <a:lnTo>
                    <a:pt x="4036" y="21034"/>
                  </a:lnTo>
                  <a:lnTo>
                    <a:pt x="0" y="18616"/>
                  </a:lnTo>
                  <a:lnTo>
                    <a:pt x="4036" y="16198"/>
                  </a:lnTo>
                  <a:lnTo>
                    <a:pt x="9599" y="11490"/>
                  </a:lnTo>
                  <a:lnTo>
                    <a:pt x="14726" y="5690"/>
                  </a:lnTo>
                  <a:lnTo>
                    <a:pt x="17453" y="0"/>
                  </a:lnTo>
                </a:path>
              </a:pathLst>
            </a:custGeom>
            <a:ln w="8462">
              <a:solidFill>
                <a:srgbClr val="F99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0">
              <a:extLst>
                <a:ext uri="{FF2B5EF4-FFF2-40B4-BE49-F238E27FC236}">
                  <a16:creationId xmlns:a16="http://schemas.microsoft.com/office/drawing/2014/main" id="{B7A2D7A3-D0BD-4CE6-9C19-97ADA644B225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09646" y="1680451"/>
              <a:ext cx="177784" cy="177784"/>
            </a:xfrm>
            <a:prstGeom prst="rect">
              <a:avLst/>
            </a:prstGeom>
          </p:spPr>
        </p:pic>
        <p:sp>
          <p:nvSpPr>
            <p:cNvPr id="90" name="object 81">
              <a:extLst>
                <a:ext uri="{FF2B5EF4-FFF2-40B4-BE49-F238E27FC236}">
                  <a16:creationId xmlns:a16="http://schemas.microsoft.com/office/drawing/2014/main" id="{CDC418E0-6E7C-4531-91F1-39BE143A89B7}"/>
                </a:ext>
              </a:extLst>
            </p:cNvPr>
            <p:cNvSpPr/>
            <p:nvPr/>
          </p:nvSpPr>
          <p:spPr>
            <a:xfrm>
              <a:off x="3698621" y="1729917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>
                  <a:moveTo>
                    <a:pt x="293242" y="0"/>
                  </a:moveTo>
                  <a:lnTo>
                    <a:pt x="0" y="0"/>
                  </a:lnTo>
                </a:path>
              </a:pathLst>
            </a:custGeom>
            <a:ln w="10577">
              <a:solidFill>
                <a:srgbClr val="F99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2">
              <a:extLst>
                <a:ext uri="{FF2B5EF4-FFF2-40B4-BE49-F238E27FC236}">
                  <a16:creationId xmlns:a16="http://schemas.microsoft.com/office/drawing/2014/main" id="{F28C1BFA-ECC4-4FC2-A219-512814883022}"/>
                </a:ext>
              </a:extLst>
            </p:cNvPr>
            <p:cNvSpPr/>
            <p:nvPr/>
          </p:nvSpPr>
          <p:spPr>
            <a:xfrm>
              <a:off x="3695130" y="1711300"/>
              <a:ext cx="17780" cy="37465"/>
            </a:xfrm>
            <a:custGeom>
              <a:avLst/>
              <a:gdLst/>
              <a:ahLst/>
              <a:cxnLst/>
              <a:rect l="l" t="t" r="r" b="b"/>
              <a:pathLst>
                <a:path w="17779" h="37464">
                  <a:moveTo>
                    <a:pt x="17453" y="37233"/>
                  </a:moveTo>
                  <a:lnTo>
                    <a:pt x="14726" y="31543"/>
                  </a:lnTo>
                  <a:lnTo>
                    <a:pt x="9599" y="25743"/>
                  </a:lnTo>
                  <a:lnTo>
                    <a:pt x="4036" y="21034"/>
                  </a:lnTo>
                  <a:lnTo>
                    <a:pt x="0" y="18616"/>
                  </a:lnTo>
                  <a:lnTo>
                    <a:pt x="4036" y="16198"/>
                  </a:lnTo>
                  <a:lnTo>
                    <a:pt x="9599" y="11490"/>
                  </a:lnTo>
                  <a:lnTo>
                    <a:pt x="14726" y="5690"/>
                  </a:lnTo>
                  <a:lnTo>
                    <a:pt x="17453" y="0"/>
                  </a:lnTo>
                </a:path>
              </a:pathLst>
            </a:custGeom>
            <a:ln w="8462">
              <a:solidFill>
                <a:srgbClr val="F99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83">
              <a:extLst>
                <a:ext uri="{FF2B5EF4-FFF2-40B4-BE49-F238E27FC236}">
                  <a16:creationId xmlns:a16="http://schemas.microsoft.com/office/drawing/2014/main" id="{BA585FC6-A551-48CD-8DA4-8DB0CA67680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70238" y="1565680"/>
              <a:ext cx="142205" cy="142205"/>
            </a:xfrm>
            <a:prstGeom prst="rect">
              <a:avLst/>
            </a:prstGeom>
          </p:spPr>
        </p:pic>
        <p:sp>
          <p:nvSpPr>
            <p:cNvPr id="93" name="object 84">
              <a:extLst>
                <a:ext uri="{FF2B5EF4-FFF2-40B4-BE49-F238E27FC236}">
                  <a16:creationId xmlns:a16="http://schemas.microsoft.com/office/drawing/2014/main" id="{5F23B77D-CDF5-43CA-BFB9-58763768A11F}"/>
                </a:ext>
              </a:extLst>
            </p:cNvPr>
            <p:cNvSpPr/>
            <p:nvPr/>
          </p:nvSpPr>
          <p:spPr>
            <a:xfrm>
              <a:off x="3690899" y="1821887"/>
              <a:ext cx="287020" cy="0"/>
            </a:xfrm>
            <a:custGeom>
              <a:avLst/>
              <a:gdLst/>
              <a:ahLst/>
              <a:cxnLst/>
              <a:rect l="l" t="t" r="r" b="b"/>
              <a:pathLst>
                <a:path w="287020">
                  <a:moveTo>
                    <a:pt x="0" y="0"/>
                  </a:moveTo>
                  <a:lnTo>
                    <a:pt x="286631" y="0"/>
                  </a:lnTo>
                </a:path>
              </a:pathLst>
            </a:custGeom>
            <a:ln w="21155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85">
              <a:extLst>
                <a:ext uri="{FF2B5EF4-FFF2-40B4-BE49-F238E27FC236}">
                  <a16:creationId xmlns:a16="http://schemas.microsoft.com/office/drawing/2014/main" id="{B08C545A-F19C-4282-9EE5-CB9DCAEBC5EF}"/>
                </a:ext>
              </a:extLst>
            </p:cNvPr>
            <p:cNvSpPr/>
            <p:nvPr/>
          </p:nvSpPr>
          <p:spPr>
            <a:xfrm>
              <a:off x="3954048" y="1790577"/>
              <a:ext cx="29845" cy="62865"/>
            </a:xfrm>
            <a:custGeom>
              <a:avLst/>
              <a:gdLst/>
              <a:ahLst/>
              <a:cxnLst/>
              <a:rect l="l" t="t" r="r" b="b"/>
              <a:pathLst>
                <a:path w="29845" h="62864">
                  <a:moveTo>
                    <a:pt x="0" y="0"/>
                  </a:moveTo>
                  <a:lnTo>
                    <a:pt x="4586" y="9570"/>
                  </a:lnTo>
                  <a:lnTo>
                    <a:pt x="13208" y="19324"/>
                  </a:lnTo>
                  <a:lnTo>
                    <a:pt x="22565" y="27243"/>
                  </a:lnTo>
                  <a:lnTo>
                    <a:pt x="29353" y="31310"/>
                  </a:lnTo>
                  <a:lnTo>
                    <a:pt x="22565" y="35376"/>
                  </a:lnTo>
                  <a:lnTo>
                    <a:pt x="13208" y="43295"/>
                  </a:lnTo>
                  <a:lnTo>
                    <a:pt x="4586" y="53049"/>
                  </a:lnTo>
                  <a:lnTo>
                    <a:pt x="0" y="62620"/>
                  </a:lnTo>
                </a:path>
              </a:pathLst>
            </a:custGeom>
            <a:ln w="16924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86">
              <a:extLst>
                <a:ext uri="{FF2B5EF4-FFF2-40B4-BE49-F238E27FC236}">
                  <a16:creationId xmlns:a16="http://schemas.microsoft.com/office/drawing/2014/main" id="{211DA872-7794-46D3-91EC-8C12625051C2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09646" y="2194833"/>
              <a:ext cx="177784" cy="177784"/>
            </a:xfrm>
            <a:prstGeom prst="rect">
              <a:avLst/>
            </a:prstGeom>
          </p:spPr>
        </p:pic>
        <p:sp>
          <p:nvSpPr>
            <p:cNvPr id="96" name="object 87">
              <a:extLst>
                <a:ext uri="{FF2B5EF4-FFF2-40B4-BE49-F238E27FC236}">
                  <a16:creationId xmlns:a16="http://schemas.microsoft.com/office/drawing/2014/main" id="{2F733FA4-0553-4DD0-8FE2-6F5E1E947684}"/>
                </a:ext>
              </a:extLst>
            </p:cNvPr>
            <p:cNvSpPr/>
            <p:nvPr/>
          </p:nvSpPr>
          <p:spPr>
            <a:xfrm>
              <a:off x="3698621" y="2244307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>
                  <a:moveTo>
                    <a:pt x="293242" y="0"/>
                  </a:moveTo>
                  <a:lnTo>
                    <a:pt x="0" y="0"/>
                  </a:lnTo>
                </a:path>
              </a:pathLst>
            </a:custGeom>
            <a:ln w="10577">
              <a:solidFill>
                <a:srgbClr val="F99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8">
              <a:extLst>
                <a:ext uri="{FF2B5EF4-FFF2-40B4-BE49-F238E27FC236}">
                  <a16:creationId xmlns:a16="http://schemas.microsoft.com/office/drawing/2014/main" id="{7BE194E2-1B4E-4CA5-99DE-54B6DDB2F8AB}"/>
                </a:ext>
              </a:extLst>
            </p:cNvPr>
            <p:cNvSpPr/>
            <p:nvPr/>
          </p:nvSpPr>
          <p:spPr>
            <a:xfrm>
              <a:off x="3695130" y="2225690"/>
              <a:ext cx="17780" cy="37465"/>
            </a:xfrm>
            <a:custGeom>
              <a:avLst/>
              <a:gdLst/>
              <a:ahLst/>
              <a:cxnLst/>
              <a:rect l="l" t="t" r="r" b="b"/>
              <a:pathLst>
                <a:path w="17779" h="37464">
                  <a:moveTo>
                    <a:pt x="17453" y="37233"/>
                  </a:moveTo>
                  <a:lnTo>
                    <a:pt x="14726" y="31543"/>
                  </a:lnTo>
                  <a:lnTo>
                    <a:pt x="9599" y="25743"/>
                  </a:lnTo>
                  <a:lnTo>
                    <a:pt x="4036" y="21034"/>
                  </a:lnTo>
                  <a:lnTo>
                    <a:pt x="0" y="18616"/>
                  </a:lnTo>
                  <a:lnTo>
                    <a:pt x="4036" y="16198"/>
                  </a:lnTo>
                  <a:lnTo>
                    <a:pt x="9599" y="11490"/>
                  </a:lnTo>
                  <a:lnTo>
                    <a:pt x="14726" y="5690"/>
                  </a:lnTo>
                  <a:lnTo>
                    <a:pt x="17453" y="0"/>
                  </a:lnTo>
                </a:path>
              </a:pathLst>
            </a:custGeom>
            <a:ln w="8462">
              <a:solidFill>
                <a:srgbClr val="F99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89">
              <a:extLst>
                <a:ext uri="{FF2B5EF4-FFF2-40B4-BE49-F238E27FC236}">
                  <a16:creationId xmlns:a16="http://schemas.microsoft.com/office/drawing/2014/main" id="{AB113E32-1A03-4297-992B-77272D62F79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70238" y="2080062"/>
              <a:ext cx="142205" cy="142205"/>
            </a:xfrm>
            <a:prstGeom prst="rect">
              <a:avLst/>
            </a:prstGeom>
          </p:spPr>
        </p:pic>
        <p:sp>
          <p:nvSpPr>
            <p:cNvPr id="99" name="object 90">
              <a:extLst>
                <a:ext uri="{FF2B5EF4-FFF2-40B4-BE49-F238E27FC236}">
                  <a16:creationId xmlns:a16="http://schemas.microsoft.com/office/drawing/2014/main" id="{F06CBE70-3D6F-4623-9035-459077D88AD5}"/>
                </a:ext>
              </a:extLst>
            </p:cNvPr>
            <p:cNvSpPr/>
            <p:nvPr/>
          </p:nvSpPr>
          <p:spPr>
            <a:xfrm>
              <a:off x="3690899" y="2336278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>
                  <a:moveTo>
                    <a:pt x="0" y="0"/>
                  </a:moveTo>
                  <a:lnTo>
                    <a:pt x="293242" y="0"/>
                  </a:lnTo>
                </a:path>
              </a:pathLst>
            </a:custGeom>
            <a:ln w="10577">
              <a:solidFill>
                <a:srgbClr val="F99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1">
              <a:extLst>
                <a:ext uri="{FF2B5EF4-FFF2-40B4-BE49-F238E27FC236}">
                  <a16:creationId xmlns:a16="http://schemas.microsoft.com/office/drawing/2014/main" id="{1B7982F3-CFD7-4DDC-8450-BE4542F6B8E3}"/>
                </a:ext>
              </a:extLst>
            </p:cNvPr>
            <p:cNvSpPr/>
            <p:nvPr/>
          </p:nvSpPr>
          <p:spPr>
            <a:xfrm>
              <a:off x="3970179" y="2317661"/>
              <a:ext cx="17780" cy="37465"/>
            </a:xfrm>
            <a:custGeom>
              <a:avLst/>
              <a:gdLst/>
              <a:ahLst/>
              <a:cxnLst/>
              <a:rect l="l" t="t" r="r" b="b"/>
              <a:pathLst>
                <a:path w="17779" h="37464">
                  <a:moveTo>
                    <a:pt x="0" y="0"/>
                  </a:moveTo>
                  <a:lnTo>
                    <a:pt x="2727" y="5690"/>
                  </a:lnTo>
                  <a:lnTo>
                    <a:pt x="7853" y="11490"/>
                  </a:lnTo>
                  <a:lnTo>
                    <a:pt x="13417" y="16198"/>
                  </a:lnTo>
                  <a:lnTo>
                    <a:pt x="17453" y="18616"/>
                  </a:lnTo>
                  <a:lnTo>
                    <a:pt x="13417" y="21034"/>
                  </a:lnTo>
                  <a:lnTo>
                    <a:pt x="7853" y="25743"/>
                  </a:lnTo>
                  <a:lnTo>
                    <a:pt x="2727" y="31543"/>
                  </a:lnTo>
                  <a:lnTo>
                    <a:pt x="0" y="37233"/>
                  </a:lnTo>
                </a:path>
              </a:pathLst>
            </a:custGeom>
            <a:ln w="8462">
              <a:solidFill>
                <a:srgbClr val="F99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1DB959-9CC1-4D5B-855F-794AB2BDAD54}"/>
              </a:ext>
            </a:extLst>
          </p:cNvPr>
          <p:cNvSpPr txBox="1"/>
          <p:nvPr/>
        </p:nvSpPr>
        <p:spPr>
          <a:xfrm>
            <a:off x="6031230" y="6381685"/>
            <a:ext cx="355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Визуализация архитектуры </a:t>
            </a:r>
            <a:r>
              <a:rPr lang="en-US" dirty="0">
                <a:solidFill>
                  <a:schemeClr val="bg1"/>
                </a:solidFill>
              </a:rPr>
              <a:t>Loopix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1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4C5D1-7B51-4BFD-8494-F3D1C0D0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Клиент-Провайдер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1CA6E-BDE3-4438-B800-C7345E542F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b="1" u="sng" dirty="0"/>
              <a:t>Отправка</a:t>
            </a:r>
            <a:r>
              <a:rPr lang="ru-RU" dirty="0"/>
              <a:t> — каждый поток трафика подчиняется процессу Пуассона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1" u="sng" dirty="0"/>
              <a:t>Получение</a:t>
            </a:r>
            <a:r>
              <a:rPr lang="ru-RU" dirty="0"/>
              <a:t> - фиксированное количество пакетов от Провайдера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F86AAE-EA5E-4FB9-826E-1223D2A4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152" y="2871352"/>
            <a:ext cx="3879395" cy="15597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2E4D2B-C6D9-46BC-9A2C-48E1CB560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556" y="4936999"/>
            <a:ext cx="437258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5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4C5D1-7B51-4BFD-8494-F3D1C0D0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Смешивание Пуассона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1CA6E-BDE3-4438-B800-C7345E542F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314735"/>
          </a:xfrm>
        </p:spPr>
        <p:txBody>
          <a:bodyPr>
            <a:normAutofit/>
          </a:bodyPr>
          <a:lstStyle/>
          <a:p>
            <a:r>
              <a:rPr lang="ru-RU" dirty="0"/>
              <a:t>Каждый пакет задерживается в соответствии с экспоненциальной задержкой, определенной отправителем.</a:t>
            </a:r>
          </a:p>
          <a:p>
            <a:r>
              <a:rPr lang="ru-RU" dirty="0"/>
              <a:t>Смешивание Пуассона можно смоделировать как «</a:t>
            </a:r>
            <a:r>
              <a:rPr lang="en-US" dirty="0"/>
              <a:t>mix pool</a:t>
            </a:r>
            <a:r>
              <a:rPr lang="ru-RU" dirty="0"/>
              <a:t>»</a:t>
            </a:r>
          </a:p>
          <a:p>
            <a:endParaRPr lang="ru-RU" dirty="0"/>
          </a:p>
          <a:p>
            <a:endParaRPr lang="ru-RU" b="1" u="sng" dirty="0"/>
          </a:p>
          <a:p>
            <a:pPr marL="0" indent="0">
              <a:buNone/>
            </a:pPr>
            <a:endParaRPr lang="ru-RU" b="1" u="sng" dirty="0"/>
          </a:p>
          <a:p>
            <a:r>
              <a:rPr lang="ru-RU" dirty="0"/>
              <a:t>Сообщения в </a:t>
            </a:r>
            <a:r>
              <a:rPr lang="en-US" dirty="0"/>
              <a:t>«mix pool»</a:t>
            </a:r>
            <a:r>
              <a:rPr lang="ru-RU" dirty="0"/>
              <a:t> неразличимы из-за свойства отсутствия памяти</a:t>
            </a:r>
          </a:p>
          <a:p>
            <a:r>
              <a:rPr lang="ru-RU" dirty="0"/>
              <a:t>Синхронизация раундов не требуется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43BA53-9BE6-4BA2-A04B-74E66995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92" y="3767711"/>
            <a:ext cx="691611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8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73A50-73AB-441B-8B15-E4FD63FB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Анонимность, задержка и скорость трафика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5D818-052C-4242-B377-A8F6833C26C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Меньшее значение µ означает более высокую задержку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при фиксированной задержке энтропия увеличивается с увеличением скорости трафика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28FFE589-3300-422D-B3BE-FA117212CC34}"/>
              </a:ext>
            </a:extLst>
          </p:cNvPr>
          <p:cNvPicPr>
            <a:picLocks noGrp="1"/>
          </p:cNvPicPr>
          <p:nvPr>
            <p:ph sz="quarter" idx="16"/>
          </p:nvPr>
        </p:nvPicPr>
        <p:blipFill>
          <a:blip r:embed="rId2" cstate="print"/>
          <a:stretch>
            <a:fillRect/>
          </a:stretch>
        </p:blipFill>
        <p:spPr>
          <a:xfrm>
            <a:off x="5616719" y="2516637"/>
            <a:ext cx="5444767" cy="3061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A1107-8D88-423A-A8EB-12CD3511D9EC}"/>
              </a:ext>
            </a:extLst>
          </p:cNvPr>
          <p:cNvSpPr txBox="1"/>
          <p:nvPr/>
        </p:nvSpPr>
        <p:spPr>
          <a:xfrm>
            <a:off x="5483542" y="5577719"/>
            <a:ext cx="582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Зависимость энтропии от скорости изменения входящего трафика для разных задержек (секунд)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797763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6_TF78853419_Win32" id="{64F198E1-15ED-4C37-8B7E-9AFB96C99CBF}" vid="{515DDF0C-3F45-451B-B34F-9EB95F7A6FE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Ежегодная презентация (геометрические фигуры)</Template>
  <TotalTime>989</TotalTime>
  <Words>602</Words>
  <Application>Microsoft Office PowerPoint</Application>
  <PresentationFormat>Широкоэкранный</PresentationFormat>
  <Paragraphs>101</Paragraphs>
  <Slides>15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Microsoft Sans Serif</vt:lpstr>
      <vt:lpstr>Пользовательская</vt:lpstr>
      <vt:lpstr>Анонимная сеть Loopix</vt:lpstr>
      <vt:lpstr>Введение</vt:lpstr>
      <vt:lpstr>Ход исследования</vt:lpstr>
      <vt:lpstr>Обзор существующих анонимных сетей</vt:lpstr>
      <vt:lpstr>Предложенная сеть </vt:lpstr>
      <vt:lpstr>Архитектура Loopix</vt:lpstr>
      <vt:lpstr>Ссылка Клиент-Провайдер</vt:lpstr>
      <vt:lpstr>Смешивание Пуассона</vt:lpstr>
      <vt:lpstr>Анонимность, задержка и скорость трафика</vt:lpstr>
      <vt:lpstr>Производительность – пропускная способность</vt:lpstr>
      <vt:lpstr>Производительность – задержка</vt:lpstr>
      <vt:lpstr>Производительность — сквозная задержка сообщений</vt:lpstr>
      <vt:lpstr>Обсуждение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Сеть анонимизации Loopix</dc:title>
  <dc:creator>Отюбрин Рома</dc:creator>
  <cp:lastModifiedBy>Отюбрин Рома</cp:lastModifiedBy>
  <cp:revision>36</cp:revision>
  <dcterms:created xsi:type="dcterms:W3CDTF">2024-05-15T19:34:49Z</dcterms:created>
  <dcterms:modified xsi:type="dcterms:W3CDTF">2024-05-16T12:03:53Z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