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70" r:id="rId2"/>
    <p:sldId id="351" r:id="rId3"/>
    <p:sldId id="356" r:id="rId4"/>
    <p:sldId id="355" r:id="rId5"/>
    <p:sldId id="354" r:id="rId6"/>
    <p:sldId id="347" r:id="rId7"/>
    <p:sldId id="357" r:id="rId8"/>
    <p:sldId id="358" r:id="rId9"/>
    <p:sldId id="277" r:id="rId10"/>
    <p:sldId id="313" r:id="rId11"/>
    <p:sldId id="306" r:id="rId1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8E19D0-C0C5-CC45-A15A-2A56D22B508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CE36876-5FF7-8E4D-8283-273085C098A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直接衡量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627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本項作業如有任何疑問</a:t>
            </a:r>
            <a:r>
              <a:rPr lang="en-US" altLang="zh-TW" dirty="0"/>
              <a:t>,</a:t>
            </a:r>
            <a:r>
              <a:rPr lang="zh-TW" altLang="en-US" dirty="0"/>
              <a:t>歡迎大數據與智慧城市研究中心</a:t>
            </a:r>
            <a:endParaRPr lang="en-US" altLang="zh-TW" dirty="0"/>
          </a:p>
          <a:p>
            <a:pPr lvl="1"/>
            <a:r>
              <a:rPr lang="zh-TW" altLang="en-US" dirty="0"/>
              <a:t>辦公室：社學院</a:t>
            </a:r>
            <a:r>
              <a:rPr lang="en-US" altLang="zh-TW" dirty="0"/>
              <a:t>2F05</a:t>
            </a:r>
            <a:r>
              <a:rPr lang="zh-TW" altLang="en-US" dirty="0"/>
              <a:t>室</a:t>
            </a:r>
            <a:endParaRPr lang="en-US" altLang="zh-TW" dirty="0"/>
          </a:p>
          <a:p>
            <a:pPr lvl="1"/>
            <a:r>
              <a:rPr lang="zh-TW" altLang="en-US" dirty="0"/>
              <a:t>分機： </a:t>
            </a:r>
            <a:r>
              <a:rPr lang="en-US" altLang="zh-TW" dirty="0"/>
              <a:t>67231</a:t>
            </a:r>
          </a:p>
          <a:p>
            <a:pPr lvl="1"/>
            <a:r>
              <a:rPr lang="en-US" altLang="zh-TW" dirty="0"/>
              <a:t>E-mail</a:t>
            </a:r>
            <a:r>
              <a:rPr lang="zh-TW" altLang="en-US" dirty="0"/>
              <a:t>：</a:t>
            </a:r>
            <a:r>
              <a:rPr lang="en-US" altLang="zh-TW" dirty="0"/>
              <a:t>statlab.ntpu@gmail.com</a:t>
            </a:r>
            <a:endParaRPr lang="zh-TW" altLang="en-US" dirty="0"/>
          </a:p>
          <a:p>
            <a:r>
              <a:rPr lang="zh-TW" altLang="en-US" dirty="0"/>
              <a:t>其他建議或統計分析需求</a:t>
            </a:r>
            <a:r>
              <a:rPr lang="en-US" altLang="zh-TW" dirty="0"/>
              <a:t>,</a:t>
            </a:r>
            <a:r>
              <a:rPr lang="zh-TW" altLang="en-US" dirty="0"/>
              <a:t>請洽詢 黃怡婷 統計學系教授兼大數據與智慧城市研究中心主任</a:t>
            </a:r>
            <a:endParaRPr lang="en-US" altLang="zh-TW" dirty="0"/>
          </a:p>
          <a:p>
            <a:pPr lvl="1"/>
            <a:r>
              <a:rPr lang="zh-TW" altLang="en-US" dirty="0"/>
              <a:t>分機</a:t>
            </a:r>
            <a:r>
              <a:rPr lang="en-US" altLang="zh-TW" dirty="0"/>
              <a:t>: </a:t>
            </a:r>
            <a:r>
              <a:rPr lang="zh-TW" altLang="en-US" dirty="0"/>
              <a:t>三峽校區</a:t>
            </a:r>
            <a:r>
              <a:rPr lang="en-US" altLang="zh-TW" dirty="0"/>
              <a:t> 66770</a:t>
            </a:r>
          </a:p>
          <a:p>
            <a:pPr lvl="1"/>
            <a:r>
              <a:rPr lang="en-US" altLang="zh-TW" dirty="0"/>
              <a:t>E-mail: hwangyt@gm.ntpu.edu.tw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498B-D0B7-48BE-B430-CA4A609272D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聯絡方式</a:t>
            </a:r>
          </a:p>
        </p:txBody>
      </p:sp>
    </p:spTree>
    <p:extLst>
      <p:ext uri="{BB962C8B-B14F-4D97-AF65-F5344CB8AC3E}">
        <p14:creationId xmlns:p14="http://schemas.microsoft.com/office/powerpoint/2010/main" val="17877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謝謝聆聽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3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範例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設定系目標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173295"/>
              </p:ext>
            </p:extLst>
          </p:nvPr>
        </p:nvGraphicFramePr>
        <p:xfrm>
          <a:off x="762000" y="6858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?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PMingLiu"/>
                        </a:rPr>
                        <a:t>系目標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PMingLiu"/>
                        </a:rPr>
                        <a:t>BG1</a:t>
                      </a:r>
                      <a:endParaRPr lang="zh-TW" sz="1800" kern="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altLang="en-US" sz="1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PMingLiu"/>
                        </a:rPr>
                        <a:t>創意思考與問題解決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PMingLiu"/>
                        </a:rPr>
                        <a:t>系目標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PMingLiu"/>
                        </a:rPr>
                        <a:t>BG2</a:t>
                      </a:r>
                      <a:endParaRPr lang="zh-TW" sz="1800" kern="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altLang="en-US" sz="1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PMingLiu"/>
                        </a:rPr>
                        <a:t>多元關懷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PMingLiu"/>
                        </a:rPr>
                        <a:t>系目標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PMingLiu"/>
                        </a:rPr>
                        <a:t>BG3</a:t>
                      </a:r>
                      <a:endParaRPr lang="zh-TW" sz="1800" kern="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TW" altLang="en-US" sz="1800" kern="100" dirty="0">
                          <a:effectLst/>
                          <a:latin typeface="+mn-lt"/>
                          <a:ea typeface="新細明體"/>
                        </a:rPr>
                        <a:t>溝通協調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系目標與課程對應範例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E843CD96-C2FE-40E4-A106-ACD06C66AC5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116468"/>
              </p:ext>
            </p:extLst>
          </p:nvPr>
        </p:nvGraphicFramePr>
        <p:xfrm>
          <a:off x="762000" y="1339850"/>
          <a:ext cx="75438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Worksheet" r:id="rId3" imgW="1226997" imgH="419155" progId="Excel.Sheet.12">
                  <p:embed/>
                </p:oleObj>
              </mc:Choice>
              <mc:Fallback>
                <p:oleObj name="Worksheet" r:id="rId3" imgW="1226997" imgH="419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9850"/>
                        <a:ext cx="7543800" cy="257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id="{DE56EC50-4BDD-43EA-BC21-61DFBE450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371472"/>
            <a:ext cx="7630590" cy="182905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0FE2439-E1F1-442E-98D3-3A5DC878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84" y="685800"/>
            <a:ext cx="764011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分數計算公式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E9499EF-CAD1-448D-9428-480878AB4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1560"/>
                <a:ext cx="7543800" cy="3886200"/>
              </a:xfrm>
            </p:spPr>
            <p:txBody>
              <a:bodyPr/>
              <a:lstStyle/>
              <a:p>
                <a:r>
                  <a:rPr lang="zh-TW" altLang="en-US" dirty="0"/>
                  <a:t>面向的總必修課程 </a:t>
                </a:r>
                <a:r>
                  <a:rPr lang="en-US" altLang="zh-TW" dirty="0"/>
                  <a:t>N</a:t>
                </a:r>
              </a:p>
              <a:p>
                <a:r>
                  <a:rPr lang="zh-TW" altLang="en-US" dirty="0"/>
                  <a:t>面向的總選修課程 </a:t>
                </a:r>
                <a:r>
                  <a:rPr lang="en-US" altLang="zh-TW" dirty="0"/>
                  <a:t>M</a:t>
                </a:r>
              </a:p>
              <a:p>
                <a:r>
                  <a:rPr lang="zh-TW" altLang="en-US" dirty="0"/>
                  <a:t>目前修過必修課程數 </a:t>
                </a:r>
                <a:r>
                  <a:rPr lang="en-US" altLang="zh-TW" dirty="0"/>
                  <a:t>n</a:t>
                </a:r>
              </a:p>
              <a:p>
                <a:r>
                  <a:rPr lang="zh-TW" altLang="en-US" dirty="0"/>
                  <a:t>目前修過選修課程數 </a:t>
                </a:r>
                <a:r>
                  <a:rPr lang="en-US" altLang="zh-TW" dirty="0"/>
                  <a:t>m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dirty="0">
                                                <a:latin typeface="Cambria Math" panose="02040503050406030204" pitchFamily="18" charset="0"/>
                                              </a:rPr>
                                              <m:t>60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TW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100−60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i="1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dirty="0">
                                                <a:latin typeface="Cambria Math" panose="02040503050406030204" pitchFamily="18" charset="0"/>
                                              </a:rPr>
                                              <m:t>60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TW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100−60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E9499EF-CAD1-448D-9428-480878AB4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1560"/>
                <a:ext cx="7543800" cy="3886200"/>
              </a:xfrm>
              <a:blipFill>
                <a:blip r:embed="rId2"/>
                <a:stretch>
                  <a:fillRect l="-1050" t="-11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1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+mj-ea"/>
              </a:rPr>
              <a:t>直接評量結果</a:t>
            </a:r>
            <a:r>
              <a:rPr kumimoji="1" lang="en-US" altLang="zh-TW" dirty="0">
                <a:latin typeface="+mj-ea"/>
              </a:rPr>
              <a:t>(</a:t>
            </a:r>
            <a:r>
              <a:rPr kumimoji="1" lang="zh-TW" altLang="en-US" dirty="0">
                <a:latin typeface="+mj-ea"/>
              </a:rPr>
              <a:t>一年級</a:t>
            </a:r>
            <a:r>
              <a:rPr kumimoji="1" lang="en-US" altLang="zh-TW" dirty="0">
                <a:latin typeface="+mj-ea"/>
              </a:rPr>
              <a:t>)</a:t>
            </a:r>
            <a:endParaRPr kumimoji="1" lang="zh-TW" altLang="en-US" dirty="0">
              <a:latin typeface="+mj-ea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877C6649-90C6-4CF1-A3EC-1ED8646E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8" y="435212"/>
            <a:ext cx="6048124" cy="486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8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+mj-ea"/>
              </a:rPr>
              <a:t>直接評量結果</a:t>
            </a:r>
            <a:r>
              <a:rPr kumimoji="1" lang="en-US" altLang="zh-TW" dirty="0">
                <a:latin typeface="+mj-ea"/>
              </a:rPr>
              <a:t>(</a:t>
            </a:r>
            <a:r>
              <a:rPr kumimoji="1" lang="zh-TW" altLang="en-US" dirty="0">
                <a:latin typeface="+mj-ea"/>
              </a:rPr>
              <a:t>二年級</a:t>
            </a:r>
            <a:r>
              <a:rPr kumimoji="1" lang="en-US" altLang="zh-TW" dirty="0">
                <a:latin typeface="+mj-ea"/>
              </a:rPr>
              <a:t>)</a:t>
            </a:r>
            <a:endParaRPr kumimoji="1"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A34287-BEC7-4B87-82AF-DFEBF022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8" y="435212"/>
            <a:ext cx="6048124" cy="486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1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+mj-ea"/>
              </a:rPr>
              <a:t>直接評量結果</a:t>
            </a:r>
            <a:r>
              <a:rPr kumimoji="1" lang="en-US" altLang="zh-TW" dirty="0">
                <a:latin typeface="+mj-ea"/>
              </a:rPr>
              <a:t>(</a:t>
            </a:r>
            <a:r>
              <a:rPr kumimoji="1" lang="zh-TW" altLang="en-US" dirty="0">
                <a:latin typeface="+mj-ea"/>
              </a:rPr>
              <a:t>三年級</a:t>
            </a:r>
            <a:r>
              <a:rPr kumimoji="1" lang="en-US" altLang="zh-TW" dirty="0">
                <a:latin typeface="+mj-ea"/>
              </a:rPr>
              <a:t>)</a:t>
            </a:r>
            <a:endParaRPr kumimoji="1" lang="zh-TW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5C662D-E7B8-430D-8BF8-5F9C0AE2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8" y="435212"/>
            <a:ext cx="6048124" cy="486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+mj-ea"/>
              </a:rPr>
              <a:t>直接評量結果</a:t>
            </a:r>
            <a:r>
              <a:rPr kumimoji="1" lang="en-US" altLang="zh-TW" dirty="0">
                <a:latin typeface="+mj-ea"/>
              </a:rPr>
              <a:t>(</a:t>
            </a:r>
            <a:r>
              <a:rPr kumimoji="1" lang="zh-TW" altLang="en-US" dirty="0">
                <a:latin typeface="+mj-ea"/>
              </a:rPr>
              <a:t>四年級</a:t>
            </a:r>
            <a:r>
              <a:rPr kumimoji="1" lang="en-US" altLang="zh-TW" dirty="0">
                <a:latin typeface="+mj-ea"/>
              </a:rPr>
              <a:t>)</a:t>
            </a:r>
            <a:endParaRPr kumimoji="1"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E518D30-88BC-4352-9081-CEDF555A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28" y="434375"/>
            <a:ext cx="6046144" cy="48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3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期末檢討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課程目標修正</a:t>
            </a:r>
            <a:endParaRPr kumimoji="1" lang="en-US" altLang="zh-TW" sz="2800" dirty="0"/>
          </a:p>
          <a:p>
            <a:r>
              <a:rPr kumimoji="1" lang="zh-TW" altLang="en-US" sz="2800" dirty="0"/>
              <a:t>授課方式</a:t>
            </a:r>
            <a:endParaRPr kumimoji="1" lang="en-US" altLang="zh-TW" sz="2800" dirty="0"/>
          </a:p>
          <a:p>
            <a:r>
              <a:rPr kumimoji="1" lang="zh-TW" altLang="en-US" sz="2800" dirty="0"/>
              <a:t>計分方式</a:t>
            </a:r>
            <a:endParaRPr kumimoji="1" lang="en-US" altLang="zh-TW" sz="2800" dirty="0"/>
          </a:p>
          <a:p>
            <a:r>
              <a:rPr kumimoji="1" lang="en-US" altLang="zh-TW" sz="2800" dirty="0"/>
              <a:t>….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1966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新聞紙.thmx</Template>
  <TotalTime>861</TotalTime>
  <Words>180</Words>
  <Application>Microsoft Office PowerPoint</Application>
  <PresentationFormat>如螢幕大小 (4:3)</PresentationFormat>
  <Paragraphs>39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Cambria Math</vt:lpstr>
      <vt:lpstr>Impact</vt:lpstr>
      <vt:lpstr>Times New Roman</vt:lpstr>
      <vt:lpstr>NewsPrint</vt:lpstr>
      <vt:lpstr>Microsoft Excel 工作表</vt:lpstr>
      <vt:lpstr>直接衡量</vt:lpstr>
      <vt:lpstr>範例 – 設定系目標</vt:lpstr>
      <vt:lpstr>系目標與課程對應範例</vt:lpstr>
      <vt:lpstr>分數計算公式</vt:lpstr>
      <vt:lpstr>直接評量結果(一年級)</vt:lpstr>
      <vt:lpstr>直接評量結果(二年級)</vt:lpstr>
      <vt:lpstr>直接評量結果(三年級)</vt:lpstr>
      <vt:lpstr>直接評量結果(四年級)</vt:lpstr>
      <vt:lpstr>期末檢討</vt:lpstr>
      <vt:lpstr>聯絡方式</vt:lpstr>
      <vt:lpstr>謝謝聆聽</vt:lpstr>
    </vt:vector>
  </TitlesOfParts>
  <Company>NTPU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</dc:title>
  <dc:creator>yi-ting Hwang</dc:creator>
  <cp:lastModifiedBy>葉于廷</cp:lastModifiedBy>
  <cp:revision>70</cp:revision>
  <dcterms:created xsi:type="dcterms:W3CDTF">2014-12-23T13:51:22Z</dcterms:created>
  <dcterms:modified xsi:type="dcterms:W3CDTF">2022-02-14T13:36:41Z</dcterms:modified>
</cp:coreProperties>
</file>