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6" r:id="rId2"/>
  </p:sldMasterIdLst>
  <p:notesMasterIdLst>
    <p:notesMasterId r:id="rId22"/>
  </p:notesMasterIdLst>
  <p:sldIdLst>
    <p:sldId id="258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9" r:id="rId12"/>
    <p:sldId id="280" r:id="rId13"/>
    <p:sldId id="278" r:id="rId14"/>
    <p:sldId id="281" r:id="rId15"/>
    <p:sldId id="282" r:id="rId16"/>
    <p:sldId id="283" r:id="rId17"/>
    <p:sldId id="277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19C96-F005-40F9-B07B-94624E99A0DC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450F8-F550-4C76-AB20-006855DD5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20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3A4C-A5CA-4969-BE4A-EB59A5ED964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4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This course is a graduate</a:t>
            </a:r>
            <a:r>
              <a:rPr lang="en-US" altLang="zh-TW" baseline="0" dirty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21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840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18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56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5160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60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4424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1099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450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4349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9283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04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0789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22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1992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3893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771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993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08384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87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36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48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494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40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22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9203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68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1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7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27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peech.ee.ntu.edu.tw/~tlkagk/courses_ML17_2.html" TargetMode="External"/><Relationship Id="rId2" Type="http://schemas.openxmlformats.org/officeDocument/2006/relationships/hyperlink" Target="http://www.denizyuret.com/2015/03/alec-radfords-animations-for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31504" y="1340769"/>
            <a:ext cx="8856984" cy="1470025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NYCU</a:t>
            </a:r>
            <a:r>
              <a:rPr lang="zh-TW" altLang="en-US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DL</a:t>
            </a:r>
            <a: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/>
            </a:r>
            <a:b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Lab1 </a:t>
            </a:r>
            <a: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- Backpropagation</a:t>
            </a:r>
            <a:endParaRPr lang="zh-TW" altLang="en-US" sz="40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576" y="3416060"/>
            <a:ext cx="6904856" cy="589004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ea typeface="標楷體" pitchFamily="65" charset="-120"/>
              </a:rPr>
              <a:t>TA </a:t>
            </a:r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謝宏笙</a:t>
            </a:r>
            <a:endParaRPr lang="en-US" altLang="zh-TW" sz="2400" dirty="0">
              <a:latin typeface="Calibri" panose="020F0502020204030204" pitchFamily="34" charset="0"/>
              <a:ea typeface="標楷體" pitchFamily="65" charset="-12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19836" y="5445225"/>
            <a:ext cx="3024337" cy="7207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July 7, </a:t>
            </a:r>
            <a:r>
              <a:rPr lang="en-US" altLang="zh-TW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800067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Forward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22900" y="5176301"/>
                <a:ext cx="61153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900" y="5176301"/>
                <a:ext cx="6115328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548" y="1631457"/>
            <a:ext cx="7568903" cy="33611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311548" y="5876226"/>
                <a:ext cx="1805301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TW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b="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48" y="5876226"/>
                <a:ext cx="1805301" cy="6173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4" descr="ãsigmoid FUNCTION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327" y="4356410"/>
            <a:ext cx="3571349" cy="237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31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Backward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718896" y="3597686"/>
                <a:ext cx="3886392" cy="2443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896" y="3597686"/>
                <a:ext cx="3886392" cy="24434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779390" y="1900169"/>
                <a:ext cx="540000" cy="46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390" y="1900169"/>
                <a:ext cx="540000" cy="468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4677094" y="1774169"/>
            <a:ext cx="720000" cy="72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791908" y="1780053"/>
            <a:ext cx="720000" cy="72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078843" y="1906053"/>
                <a:ext cx="540000" cy="46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843" y="1906053"/>
                <a:ext cx="540000" cy="468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674648" y="1906053"/>
                <a:ext cx="540000" cy="46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48" y="1906053"/>
                <a:ext cx="540000" cy="468000"/>
              </a:xfrm>
              <a:prstGeom prst="rect">
                <a:avLst/>
              </a:prstGeom>
              <a:blipFill rotWithShape="0">
                <a:blip r:embed="rId5"/>
                <a:stretch>
                  <a:fillRect r="-202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>
            <a:stCxn id="13" idx="3"/>
            <a:endCxn id="14" idx="2"/>
          </p:cNvCxnSpPr>
          <p:nvPr/>
        </p:nvCxnSpPr>
        <p:spPr>
          <a:xfrm>
            <a:off x="3319390" y="2134169"/>
            <a:ext cx="135770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4" idx="6"/>
            <a:endCxn id="15" idx="2"/>
          </p:cNvCxnSpPr>
          <p:nvPr/>
        </p:nvCxnSpPr>
        <p:spPr>
          <a:xfrm>
            <a:off x="5397094" y="2134169"/>
            <a:ext cx="139481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5" idx="6"/>
            <a:endCxn id="16" idx="1"/>
          </p:cNvCxnSpPr>
          <p:nvPr/>
        </p:nvCxnSpPr>
        <p:spPr>
          <a:xfrm>
            <a:off x="7511908" y="2140053"/>
            <a:ext cx="56693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6" idx="3"/>
            <a:endCxn id="17" idx="1"/>
          </p:cNvCxnSpPr>
          <p:nvPr/>
        </p:nvCxnSpPr>
        <p:spPr>
          <a:xfrm>
            <a:off x="8618843" y="2140053"/>
            <a:ext cx="105580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8792717" y="2309503"/>
                <a:ext cx="74469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717" y="2309503"/>
                <a:ext cx="74469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8943" r="-4878" b="-3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407339" y="1700010"/>
                <a:ext cx="356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339" y="1700010"/>
                <a:ext cx="35618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258722" y="1712710"/>
                <a:ext cx="429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722" y="1712710"/>
                <a:ext cx="42992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746619" y="2082042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19" y="2082042"/>
                <a:ext cx="50180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814281" y="2134169"/>
                <a:ext cx="568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81" y="2134169"/>
                <a:ext cx="56881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弧形接點 26"/>
          <p:cNvCxnSpPr/>
          <p:nvPr/>
        </p:nvCxnSpPr>
        <p:spPr>
          <a:xfrm rot="16200000" flipH="1" flipV="1">
            <a:off x="4769632" y="1839376"/>
            <a:ext cx="547106" cy="589587"/>
          </a:xfrm>
          <a:prstGeom prst="curvedConnector5">
            <a:avLst>
              <a:gd name="adj1" fmla="val 1608"/>
              <a:gd name="adj2" fmla="val 52113"/>
              <a:gd name="adj3" fmla="val 88750"/>
            </a:avLst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弧形接點 27"/>
          <p:cNvCxnSpPr/>
          <p:nvPr/>
        </p:nvCxnSpPr>
        <p:spPr>
          <a:xfrm rot="16200000" flipH="1" flipV="1">
            <a:off x="6874941" y="1839377"/>
            <a:ext cx="547106" cy="589587"/>
          </a:xfrm>
          <a:prstGeom prst="curvedConnector5">
            <a:avLst>
              <a:gd name="adj1" fmla="val 1608"/>
              <a:gd name="adj2" fmla="val 52113"/>
              <a:gd name="adj3" fmla="val 88750"/>
            </a:avLst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344403" y="1721387"/>
                <a:ext cx="489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03" y="1721387"/>
                <a:ext cx="48923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784386" y="2774273"/>
                <a:ext cx="646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86" y="2774273"/>
                <a:ext cx="6469913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1374300" y="4669787"/>
                <a:ext cx="34225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00" y="4669787"/>
                <a:ext cx="34225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388834" y="5260194"/>
                <a:ext cx="2474203" cy="690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e>
                    </m:groupCh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e>
                    </m:groupCh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834" y="5260194"/>
                <a:ext cx="2474203" cy="69012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592124" y="5284431"/>
                <a:ext cx="1479892" cy="665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𝒅𝒛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𝒅𝒛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124" y="5284431"/>
                <a:ext cx="1479892" cy="66588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/>
          <p:cNvSpPr txBox="1"/>
          <p:nvPr/>
        </p:nvSpPr>
        <p:spPr>
          <a:xfrm>
            <a:off x="1388834" y="3882655"/>
            <a:ext cx="2064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rule</a:t>
            </a:r>
          </a:p>
        </p:txBody>
      </p:sp>
      <p:sp>
        <p:nvSpPr>
          <p:cNvPr id="35" name="矩形 34"/>
          <p:cNvSpPr/>
          <p:nvPr/>
        </p:nvSpPr>
        <p:spPr>
          <a:xfrm>
            <a:off x="1279658" y="3774070"/>
            <a:ext cx="5028813" cy="23495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5187111" y="5284431"/>
            <a:ext cx="868515" cy="6658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3294973" y="2131088"/>
            <a:ext cx="135770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5372677" y="2131088"/>
            <a:ext cx="13948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7487491" y="2136972"/>
            <a:ext cx="5669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675669" y="1476876"/>
                <a:ext cx="32662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669" y="1476876"/>
                <a:ext cx="326627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983687" y="1353767"/>
            <a:ext cx="1903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Network </a:t>
            </a:r>
            <a:br>
              <a:rPr lang="en-US" sz="2000" dirty="0">
                <a:latin typeface="Arial Black" panose="020B0A04020102020204" pitchFamily="34" charset="0"/>
              </a:rPr>
            </a:br>
            <a:r>
              <a:rPr lang="en-US" sz="2000" dirty="0">
                <a:latin typeface="Arial Black" panose="020B0A04020102020204" pitchFamily="34" charset="0"/>
              </a:rPr>
              <a:t>Parameters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938061" y="2424270"/>
                <a:ext cx="194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2424270"/>
                <a:ext cx="1940788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830" t="-2000" r="-1887" b="-3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80257" y="2359003"/>
                <a:ext cx="1551450" cy="1708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57" y="2359003"/>
                <a:ext cx="1551450" cy="17088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938061" y="3348191"/>
                <a:ext cx="194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3348191"/>
                <a:ext cx="1940788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830" r="-1887" b="-35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938061" y="2886230"/>
                <a:ext cx="19352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2886230"/>
                <a:ext cx="1935273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839" r="-1893" b="-35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610683" y="2397103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683" y="2397103"/>
                <a:ext cx="235436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601158" y="2855452"/>
                <a:ext cx="23478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158" y="2855452"/>
                <a:ext cx="2347822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610683" y="3330485"/>
                <a:ext cx="23576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683" y="3330485"/>
                <a:ext cx="2357697" cy="369332"/>
              </a:xfrm>
              <a:prstGeom prst="rect">
                <a:avLst/>
              </a:prstGeom>
              <a:blipFill>
                <a:blip r:embed="rId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755554" y="2359003"/>
                <a:ext cx="1939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: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Learning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554" y="2359003"/>
                <a:ext cx="1939570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5534025" y="2359003"/>
            <a:ext cx="2431020" cy="145099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750847" y="3655968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847" y="3655968"/>
                <a:ext cx="3097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983687" y="6488668"/>
            <a:ext cx="9598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http://www.denizyuret.com/2015/03/alec-radfords-animations-for.html</a:t>
            </a: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863" y="3917212"/>
            <a:ext cx="3680111" cy="284911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0675" y="2359003"/>
            <a:ext cx="3699499" cy="394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0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Prediction</a:t>
            </a:r>
            <a:endParaRPr lang="zh-TW" altLang="en-US" dirty="0"/>
          </a:p>
        </p:txBody>
      </p:sp>
      <p:pic>
        <p:nvPicPr>
          <p:cNvPr id="10" name="圖片 9" descr="https://lh3.googleusercontent.com/l4HcnBr50EXmdOG5spbbdm5dzV1cye8Up2o1p81m0U-ZpQ31MGhOdAeHeWwHcF73oPgGjPH_DJKCVmC-OC5uitRxgzrLeWO-A6dL3_-R7T_zKpLNlAYiepuJ33DJmesXSL5X4qr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88"/>
          <a:stretch/>
        </p:blipFill>
        <p:spPr bwMode="auto">
          <a:xfrm>
            <a:off x="659185" y="2157685"/>
            <a:ext cx="5349240" cy="44557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矩形 10"/>
          <p:cNvSpPr/>
          <p:nvPr/>
        </p:nvSpPr>
        <p:spPr>
          <a:xfrm>
            <a:off x="659185" y="1233483"/>
            <a:ext cx="5016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In the training, you need to print loss</a:t>
            </a:r>
            <a:endParaRPr lang="zh-TW" altLang="en-US" sz="2400" dirty="0"/>
          </a:p>
        </p:txBody>
      </p:sp>
      <p:pic>
        <p:nvPicPr>
          <p:cNvPr id="12" name="圖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8433489" y="2157685"/>
            <a:ext cx="1725295" cy="445579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009871" y="1233483"/>
            <a:ext cx="4750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In the testing, you need to show your predictions, also the accuracy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33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Prediction</a:t>
            </a:r>
            <a:endParaRPr lang="zh-TW" altLang="en-US" dirty="0"/>
          </a:p>
        </p:txBody>
      </p:sp>
      <p:pic>
        <p:nvPicPr>
          <p:cNvPr id="8" name="圖片 7" descr="https://lh3.googleusercontent.com/cOtasA6_-HZIj6r0I-2MAHkXsM254m8slhTbYrKQ0ZOQAc0_5OaSmfkc7nFhWtXYCKZ7-hOBj8D4Hq9JQDSRw_MxYy5bJ91nlg5Q_IP2WX_5BuaaCKMwTXIZ7PIkJulTWCyJKKh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15" y="2037583"/>
            <a:ext cx="8991600" cy="438023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</p:pic>
      <p:sp>
        <p:nvSpPr>
          <p:cNvPr id="9" name="矩形 8"/>
          <p:cNvSpPr/>
          <p:nvPr/>
        </p:nvSpPr>
        <p:spPr>
          <a:xfrm>
            <a:off x="1069915" y="1332148"/>
            <a:ext cx="982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Visualize the predictions and ground truth at the end of the training process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2368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Report (40%)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Demo(60%)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Experimental results (40%)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Questions (20</a:t>
            </a:r>
            <a:r>
              <a:rPr lang="en-US" altLang="zh-TW" dirty="0" smtClean="0"/>
              <a:t>%)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7825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800" i="1" dirty="0">
                <a:latin typeface="Times New Roman" panose="02020603050405020304" pitchFamily="18" charset="0"/>
                <a:hlinkClick r:id="rId2"/>
              </a:rPr>
              <a:t>http://www.denizyuret.com/2015/03/alec-radfords-animations-for.html</a:t>
            </a:r>
            <a:endParaRPr lang="en-US" altLang="zh-TW" sz="2800" i="1" dirty="0">
              <a:latin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800" i="1" dirty="0">
                <a:latin typeface="Times New Roman" panose="02020603050405020304" pitchFamily="18" charset="0"/>
                <a:hlinkClick r:id="rId3"/>
              </a:rPr>
              <a:t>http://speech.ee.ntu.edu.tw/~tlkagk/courses_ML17_2.html</a:t>
            </a:r>
            <a:endParaRPr lang="en-US" altLang="zh-TW" sz="2800" i="1" dirty="0">
              <a:latin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2043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SGD – </a:t>
            </a:r>
            <a:r>
              <a:rPr lang="en-US" altLang="zh-TW" dirty="0" err="1"/>
              <a:t>minibatch</a:t>
            </a:r>
            <a:endParaRPr lang="en-US" altLang="zh-TW" dirty="0"/>
          </a:p>
          <a:p>
            <a:r>
              <a:rPr lang="en-US" altLang="zh-TW" dirty="0"/>
              <a:t>Momentum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Adagrad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Adam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1026" name="Picture 2" descr="Intro to optimization in deep learning: Momentum, RMSProp and Ad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936" y="2121630"/>
            <a:ext cx="2961336" cy="127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re on Gradient Descent Algorithm and other effective learning Algorithms…  | by Narmadha Handi | DataDrivenInves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90" y="3432439"/>
            <a:ext cx="3525880" cy="156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 to optimization in deep learning: Momentum, RMSProp and Ad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29" y="1708397"/>
            <a:ext cx="3753015" cy="344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370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Activation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Sigmoid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err="1"/>
              <a:t>Tanh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Relu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Leaky </a:t>
            </a:r>
            <a:r>
              <a:rPr lang="en-US" altLang="zh-TW" dirty="0" err="1"/>
              <a:t>Relu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2050" name="Picture 2" descr="Sigmoid function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62" y="1417638"/>
            <a:ext cx="2099144" cy="139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yperbolic tangent - MATLAB tanh - MathWorks América Lati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512" y="1261234"/>
            <a:ext cx="2374556" cy="178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radient Vanishing Problem --- 以ReLU / Maxout 取代Sigmoid actvation function  | Math.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471" y="3481692"/>
            <a:ext cx="2737765" cy="213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chine Learning 補充筆記: ReLU function - Clay-Technology Worl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109" y="3481692"/>
            <a:ext cx="3291417" cy="24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222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Backpropagation in Convolutional Neural Network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60" y="1746028"/>
            <a:ext cx="4051446" cy="2063505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87" y="4137923"/>
            <a:ext cx="5416843" cy="1257073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84" y="2584154"/>
            <a:ext cx="5201362" cy="111406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26935" y="6098065"/>
            <a:ext cx="11147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Reference : https://medium.com/@2017csm1006/forward-and-backpropagation-in-convolutional-neural-network-4dfa96d7b37e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151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Lab Objective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Important Date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Lab Description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Scoring Criteria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9179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In this lab, you will need to understand and implement a simple neural network with forward and backward pass using two hidden layers</a:t>
            </a: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883" y="2466300"/>
            <a:ext cx="6090151" cy="404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6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Important 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Report Submission Deadline: </a:t>
            </a:r>
            <a:r>
              <a:rPr lang="en-US" altLang="zh-TW" dirty="0" smtClean="0">
                <a:solidFill>
                  <a:srgbClr val="FF0000"/>
                </a:solidFill>
              </a:rPr>
              <a:t>7/14 (Thu) </a:t>
            </a:r>
            <a:r>
              <a:rPr lang="en-US" altLang="zh-TW" dirty="0">
                <a:solidFill>
                  <a:srgbClr val="FF0000"/>
                </a:solidFill>
              </a:rPr>
              <a:t>11:59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a.m. </a:t>
            </a:r>
          </a:p>
          <a:p>
            <a:endParaRPr lang="en-US" altLang="zh-TW" dirty="0"/>
          </a:p>
          <a:p>
            <a:r>
              <a:rPr lang="en-US" altLang="zh-TW" dirty="0"/>
              <a:t>Demo date: </a:t>
            </a:r>
            <a:r>
              <a:rPr lang="en-US" altLang="zh-TW" dirty="0">
                <a:solidFill>
                  <a:srgbClr val="FF0000"/>
                </a:solidFill>
              </a:rPr>
              <a:t>7/14 (Thu)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Zip all files in one file</a:t>
            </a:r>
          </a:p>
          <a:p>
            <a:pPr lvl="1"/>
            <a:r>
              <a:rPr lang="en-US" altLang="zh-TW" dirty="0"/>
              <a:t>Report (.pdf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/>
              <a:t>Source code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 smtClean="0"/>
              <a:t>DL_LAB1_yourstudentID_name.zip</a:t>
            </a:r>
            <a:r>
              <a:rPr lang="zh-TW" altLang="en-US" dirty="0"/>
              <a:t>」</a:t>
            </a:r>
            <a:endParaRPr lang="en-US" altLang="zh-TW" dirty="0"/>
          </a:p>
          <a:p>
            <a:pPr lvl="1"/>
            <a:r>
              <a:rPr lang="en-US" altLang="zh-TW" dirty="0"/>
              <a:t>ex: </a:t>
            </a:r>
            <a:r>
              <a:rPr lang="zh-TW" altLang="en-US" dirty="0"/>
              <a:t>「</a:t>
            </a:r>
            <a:r>
              <a:rPr lang="en-US" altLang="zh-TW" dirty="0" smtClean="0"/>
              <a:t>DL_LAB1_310551109_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謝宏笙</a:t>
            </a:r>
            <a:r>
              <a:rPr lang="en-US" altLang="zh-TW" dirty="0" smtClean="0"/>
              <a:t>.</a:t>
            </a:r>
            <a:r>
              <a:rPr lang="en-US" altLang="zh-TW" dirty="0"/>
              <a:t>zip</a:t>
            </a:r>
            <a:r>
              <a:rPr lang="zh-TW" altLang="en-US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288604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Implement a simple neural network with two hidden layers</a:t>
            </a:r>
          </a:p>
          <a:p>
            <a:r>
              <a:rPr lang="en-US" altLang="zh-TW" dirty="0"/>
              <a:t>You can only use </a:t>
            </a:r>
            <a:r>
              <a:rPr lang="en-US" altLang="zh-TW" dirty="0" err="1">
                <a:solidFill>
                  <a:srgbClr val="FF0000"/>
                </a:solidFill>
              </a:rPr>
              <a:t>Numpy</a:t>
            </a:r>
            <a:r>
              <a:rPr lang="en-US" altLang="zh-TW" dirty="0"/>
              <a:t> and other </a:t>
            </a:r>
            <a:r>
              <a:rPr lang="en-US" altLang="zh-TW" dirty="0">
                <a:solidFill>
                  <a:srgbClr val="FF0000"/>
                </a:solidFill>
              </a:rPr>
              <a:t>python standard libraries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Plot your comparison figure showing the predictions and ground truth.</a:t>
            </a:r>
          </a:p>
          <a:p>
            <a:r>
              <a:rPr lang="en-US" altLang="zh-TW" dirty="0"/>
              <a:t>Plot your learning curve (loss, epoch).</a:t>
            </a:r>
          </a:p>
          <a:p>
            <a:r>
              <a:rPr lang="en-US" altLang="zh-TW" dirty="0"/>
              <a:t>Print the accuracy of your prediction.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973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77660" y="1417638"/>
            <a:ext cx="10363200" cy="4572000"/>
          </a:xfrm>
        </p:spPr>
        <p:txBody>
          <a:bodyPr>
            <a:normAutofit/>
          </a:bodyPr>
          <a:lstStyle/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83875" y="1462959"/>
                <a:ext cx="571500" cy="24794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75" y="1462959"/>
                <a:ext cx="571500" cy="247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101002" y="1462959"/>
                <a:ext cx="2892669" cy="247943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Neural  Network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𝑜𝑑𝑒𝑙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02" y="1462959"/>
                <a:ext cx="2892669" cy="24794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639298" y="1462959"/>
                <a:ext cx="571500" cy="247943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298" y="1462959"/>
                <a:ext cx="571500" cy="24794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837376" y="1462959"/>
                <a:ext cx="571500" cy="247943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376" y="1462959"/>
                <a:ext cx="571500" cy="24794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stCxn id="6" idx="3"/>
            <a:endCxn id="7" idx="1"/>
          </p:cNvCxnSpPr>
          <p:nvPr/>
        </p:nvCxnSpPr>
        <p:spPr>
          <a:xfrm>
            <a:off x="1455375" y="2702674"/>
            <a:ext cx="16456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3"/>
            <a:endCxn id="8" idx="1"/>
          </p:cNvCxnSpPr>
          <p:nvPr/>
        </p:nvCxnSpPr>
        <p:spPr>
          <a:xfrm>
            <a:off x="5993671" y="2702674"/>
            <a:ext cx="16456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3"/>
            <a:endCxn id="9" idx="1"/>
          </p:cNvCxnSpPr>
          <p:nvPr/>
        </p:nvCxnSpPr>
        <p:spPr>
          <a:xfrm>
            <a:off x="8210798" y="2702674"/>
            <a:ext cx="162657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13410" y="3962081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Input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355020" y="3962081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Output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9522194" y="3962081"/>
            <a:ext cx="1201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Ground</a:t>
            </a:r>
          </a:p>
          <a:p>
            <a:pPr algn="ctr"/>
            <a:r>
              <a:rPr lang="en-US" sz="2000" dirty="0">
                <a:latin typeface="Arial Black" panose="020B0A04020102020204" pitchFamily="34" charset="0"/>
              </a:rPr>
              <a:t>truth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977309" y="3962081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651741" y="2887042"/>
                <a:ext cx="744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741" y="2887042"/>
                <a:ext cx="74469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016" r="-5738" b="-3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317803" y="1824423"/>
            <a:ext cx="1412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Loss</a:t>
            </a:r>
            <a:br>
              <a:rPr lang="en-US" sz="2000" dirty="0">
                <a:latin typeface="Arial Black" panose="020B0A04020102020204" pitchFamily="34" charset="0"/>
              </a:rPr>
            </a:br>
            <a:r>
              <a:rPr lang="en-US" sz="2000" dirty="0">
                <a:latin typeface="Arial Black" panose="020B0A04020102020204" pitchFamily="34" charset="0"/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599727" y="5275619"/>
                <a:ext cx="32662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727" y="5275619"/>
                <a:ext cx="3266279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928350" y="4844437"/>
                <a:ext cx="1756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4844437"/>
                <a:ext cx="175676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778" t="-2222" r="-1736" b="-3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070546" y="4779170"/>
                <a:ext cx="1551450" cy="1708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546" y="4779170"/>
                <a:ext cx="1551450" cy="170880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928350" y="5768358"/>
                <a:ext cx="1756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5768358"/>
                <a:ext cx="175676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778" t="-2174" r="-1736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928350" y="5306397"/>
                <a:ext cx="17518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5306397"/>
                <a:ext cx="175182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787" t="-2174" r="-1742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029563" y="4813758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63" y="4813758"/>
                <a:ext cx="2354362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9029563" y="5274558"/>
                <a:ext cx="23478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63" y="5274558"/>
                <a:ext cx="2347822" cy="369332"/>
              </a:xfrm>
              <a:prstGeom prst="rect">
                <a:avLst/>
              </a:prstGeom>
              <a:blipFill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9027094" y="5738958"/>
                <a:ext cx="23576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094" y="5738958"/>
                <a:ext cx="2357697" cy="369332"/>
              </a:xfrm>
              <a:prstGeom prst="rect">
                <a:avLst/>
              </a:prstGeom>
              <a:blipFill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9375230" y="6252001"/>
                <a:ext cx="1939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Learning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230" y="6252001"/>
                <a:ext cx="1939570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2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Flowchart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4400043" y="1673186"/>
            <a:ext cx="273630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Prepare data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400043" y="2644423"/>
            <a:ext cx="273630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Create model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00044" y="4586898"/>
            <a:ext cx="27363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Backward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00044" y="3615661"/>
            <a:ext cx="2736304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Forward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8" name="直線單箭頭接點 7"/>
          <p:cNvCxnSpPr>
            <a:stCxn id="4" idx="2"/>
            <a:endCxn id="5" idx="0"/>
          </p:cNvCxnSpPr>
          <p:nvPr/>
        </p:nvCxnSpPr>
        <p:spPr>
          <a:xfrm>
            <a:off x="5768195" y="2134850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5" idx="2"/>
            <a:endCxn id="7" idx="0"/>
          </p:cNvCxnSpPr>
          <p:nvPr/>
        </p:nvCxnSpPr>
        <p:spPr>
          <a:xfrm>
            <a:off x="5768196" y="3106088"/>
            <a:ext cx="1" cy="509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2"/>
            <a:endCxn id="6" idx="0"/>
          </p:cNvCxnSpPr>
          <p:nvPr/>
        </p:nvCxnSpPr>
        <p:spPr>
          <a:xfrm flipH="1">
            <a:off x="5768196" y="4077325"/>
            <a:ext cx="1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400044" y="5558135"/>
            <a:ext cx="27363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Update weights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12" name="直線單箭頭接點 11"/>
          <p:cNvCxnSpPr>
            <a:stCxn id="6" idx="2"/>
            <a:endCxn id="11" idx="0"/>
          </p:cNvCxnSpPr>
          <p:nvPr/>
        </p:nvCxnSpPr>
        <p:spPr>
          <a:xfrm>
            <a:off x="5768195" y="5048562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11" idx="3"/>
            <a:endCxn id="7" idx="3"/>
          </p:cNvCxnSpPr>
          <p:nvPr/>
        </p:nvCxnSpPr>
        <p:spPr>
          <a:xfrm flipV="1">
            <a:off x="7136346" y="3846493"/>
            <a:ext cx="2" cy="1942474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左大括弧 13"/>
          <p:cNvSpPr/>
          <p:nvPr/>
        </p:nvSpPr>
        <p:spPr>
          <a:xfrm>
            <a:off x="3751972" y="3715543"/>
            <a:ext cx="432048" cy="2304256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455828" y="4651647"/>
            <a:ext cx="119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053749" y="48676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381657" y="4359840"/>
            <a:ext cx="2275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Repeat n times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or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2728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Data</a:t>
            </a:r>
            <a:endParaRPr lang="zh-TW" altLang="en-US" dirty="0"/>
          </a:p>
        </p:txBody>
      </p:sp>
      <p:pic>
        <p:nvPicPr>
          <p:cNvPr id="6" name="圖片 5" descr="https://lh4.googleusercontent.com/jSnADxsGA5S01-3PffJwUGAaHrlnU3aN5lCLVFREdep7xn_3dNGiYlsW0yLANvZzTeNwRKaV7IYthpuivh6SmfeOUxj-VPBFHZTuzBf2jOCwD3NyoUH2zUVKR98ZBx2zPCACv4J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7" b="-1"/>
          <a:stretch/>
        </p:blipFill>
        <p:spPr bwMode="auto">
          <a:xfrm>
            <a:off x="650361" y="1718627"/>
            <a:ext cx="5124843" cy="43855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圖片 6" descr="https://lh4.googleusercontent.com/k6EI5A_hHlfUwneEJJ1izj0JTFVq1OkNvy9SM5Cvd7A8NydFRbF2z38Y_px0n6jXFleF-M5gPdQ6kTzTCExp64Lchl-KtJwuISAQAWyiWAb5B-7dNKNE0OmD0M7GWPGPTXFa6mtW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" r="4494"/>
          <a:stretch/>
        </p:blipFill>
        <p:spPr bwMode="auto">
          <a:xfrm>
            <a:off x="6819900" y="1591432"/>
            <a:ext cx="4775200" cy="44892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2246812" y="5995144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generate_linear()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48694" y="5995144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generate_XOR_easy()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7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Architecture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340" y="1609148"/>
            <a:ext cx="7568903" cy="33611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21699" y="5548306"/>
                <a:ext cx="13826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zh-TW" altLang="en-US" b="1" i="0">
                              <a:latin typeface="Cambria Math" panose="02040503050406030204" pitchFamily="18" charset="0"/>
                            </a:rPr>
                            <m:t>  :[</m:t>
                          </m:r>
                          <m:sSub>
                            <m:sSubPr>
                              <m:ctrlP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TW" altLang="en-US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TW" altLang="en-US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TW" altLang="en-US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99" y="5548306"/>
                <a:ext cx="138262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24590" r="-31858" b="-1901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382061" y="5548306"/>
                <a:ext cx="1507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𝒐𝒖𝒕𝒑𝒖𝒕𝒔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061" y="5548306"/>
                <a:ext cx="150714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366945" y="5548306"/>
                <a:ext cx="2146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𝒈𝒓𝒐𝒖𝒏𝒅</m:t>
                      </m:r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𝒕𝒓𝒖𝒕𝒉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945" y="5548306"/>
                <a:ext cx="214674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4918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21699" y="6076508"/>
                <a:ext cx="5408660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5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 </m:t>
                    </m:r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𝒘𝒆𝒊𝒈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𝒉𝒕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𝒎𝒂𝒕𝒓𝒊𝒙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𝒐𝒇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𝒏𝒆𝒕𝒘𝒐𝒓𝒌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𝒍𝒂𝒚𝒆𝒓𝒔</m:t>
                    </m:r>
                  </m:oMath>
                </a14:m>
                <a:endParaRPr lang="zh-TW" altLang="zh-TW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99" y="6076508"/>
                <a:ext cx="5408660" cy="374077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767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620</Words>
  <Application>Microsoft Office PowerPoint</Application>
  <PresentationFormat>寬螢幕</PresentationFormat>
  <Paragraphs>164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34" baseType="lpstr">
      <vt:lpstr>微軟正黑體</vt:lpstr>
      <vt:lpstr>新細明體</vt:lpstr>
      <vt:lpstr>標楷體</vt:lpstr>
      <vt:lpstr>Arial</vt:lpstr>
      <vt:lpstr>Arial Black</vt:lpstr>
      <vt:lpstr>Calibri</vt:lpstr>
      <vt:lpstr>Cambria</vt:lpstr>
      <vt:lpstr>Cambria Math</vt:lpstr>
      <vt:lpstr>Franklin Gothic Book</vt:lpstr>
      <vt:lpstr>Perpetua</vt:lpstr>
      <vt:lpstr>Times</vt:lpstr>
      <vt:lpstr>Times New Roman</vt:lpstr>
      <vt:lpstr>Wingdings 2</vt:lpstr>
      <vt:lpstr>1_公正</vt:lpstr>
      <vt:lpstr>2_公正</vt:lpstr>
      <vt:lpstr>NYCU DL Lab1 - Backpropagation</vt:lpstr>
      <vt:lpstr>Outline</vt:lpstr>
      <vt:lpstr>Lab Objective</vt:lpstr>
      <vt:lpstr>Important Date</vt:lpstr>
      <vt:lpstr>Lab Description</vt:lpstr>
      <vt:lpstr>Lab Description </vt:lpstr>
      <vt:lpstr>Lab Description – Flowchart</vt:lpstr>
      <vt:lpstr>Lab Description - Data</vt:lpstr>
      <vt:lpstr>Lab Description – Architecture</vt:lpstr>
      <vt:lpstr>Lab Description – Forward</vt:lpstr>
      <vt:lpstr>Lab Description – Backward</vt:lpstr>
      <vt:lpstr>Lab Description – Gradient descent</vt:lpstr>
      <vt:lpstr>Lab Description - Prediction</vt:lpstr>
      <vt:lpstr>Lab Description - Prediction</vt:lpstr>
      <vt:lpstr>Scoring Criteria</vt:lpstr>
      <vt:lpstr>Reference</vt:lpstr>
      <vt:lpstr>Optimizers</vt:lpstr>
      <vt:lpstr>Activation functions</vt:lpstr>
      <vt:lpstr>Backpropagation in Convolutional 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AI Drone Meeting</dc:title>
  <dc:creator>jiajun zhong</dc:creator>
  <cp:lastModifiedBy>謝宏笙</cp:lastModifiedBy>
  <cp:revision>201</cp:revision>
  <dcterms:created xsi:type="dcterms:W3CDTF">2019-01-24T07:30:16Z</dcterms:created>
  <dcterms:modified xsi:type="dcterms:W3CDTF">2022-07-06T05:59:53Z</dcterms:modified>
</cp:coreProperties>
</file>