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484" r:id="rId2"/>
    <p:sldId id="423" r:id="rId3"/>
    <p:sldId id="485" r:id="rId4"/>
    <p:sldId id="496" r:id="rId5"/>
    <p:sldId id="518" r:id="rId6"/>
    <p:sldId id="519" r:id="rId7"/>
    <p:sldId id="521" r:id="rId8"/>
    <p:sldId id="562" r:id="rId9"/>
    <p:sldId id="487" r:id="rId10"/>
    <p:sldId id="499" r:id="rId11"/>
    <p:sldId id="563" r:id="rId12"/>
    <p:sldId id="564" r:id="rId13"/>
    <p:sldId id="565" r:id="rId14"/>
    <p:sldId id="566" r:id="rId15"/>
    <p:sldId id="500" r:id="rId16"/>
    <p:sldId id="568" r:id="rId17"/>
    <p:sldId id="567" r:id="rId18"/>
    <p:sldId id="569" r:id="rId19"/>
    <p:sldId id="571" r:id="rId20"/>
    <p:sldId id="572" r:id="rId21"/>
    <p:sldId id="573" r:id="rId22"/>
    <p:sldId id="574" r:id="rId23"/>
    <p:sldId id="501" r:id="rId24"/>
    <p:sldId id="539" r:id="rId25"/>
    <p:sldId id="540" r:id="rId26"/>
    <p:sldId id="541" r:id="rId27"/>
    <p:sldId id="575" r:id="rId28"/>
    <p:sldId id="576" r:id="rId29"/>
    <p:sldId id="615" r:id="rId30"/>
    <p:sldId id="577" r:id="rId31"/>
    <p:sldId id="579" r:id="rId32"/>
    <p:sldId id="580" r:id="rId33"/>
    <p:sldId id="581"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611" autoAdjust="0"/>
  </p:normalViewPr>
  <p:slideViewPr>
    <p:cSldViewPr>
      <p:cViewPr varScale="1">
        <p:scale>
          <a:sx n="91" d="100"/>
          <a:sy n="91" d="100"/>
        </p:scale>
        <p:origin x="5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75117-2C7F-42D8-8F08-A327E964D886}" type="datetimeFigureOut">
              <a:rPr lang="zh-CN" altLang="en-US" smtClean="0"/>
              <a:pPr/>
              <a:t>2022/3/15 Tuesday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91D3B-2275-434E-9A12-A9E944C71E94}" type="slidenum">
              <a:rPr lang="zh-CN" altLang="en-US" smtClean="0"/>
              <a:pPr/>
              <a:t>‹#›</a:t>
            </a:fld>
            <a:endParaRPr lang="zh-CN" altLang="en-US"/>
          </a:p>
        </p:txBody>
      </p:sp>
    </p:spTree>
    <p:extLst>
      <p:ext uri="{BB962C8B-B14F-4D97-AF65-F5344CB8AC3E}">
        <p14:creationId xmlns:p14="http://schemas.microsoft.com/office/powerpoint/2010/main" val="2248932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2022/3/15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2022/3/15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2022/3/15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2022/3/15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2022/3/15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2022/3/15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2022/3/15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2022/3/15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2022/3/15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2022/3/15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2022/3/15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2022/3/15 Tuesday</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7" name="矩形 6"/>
          <p:cNvSpPr/>
          <p:nvPr userDrawn="1"/>
        </p:nvSpPr>
        <p:spPr>
          <a:xfrm>
            <a:off x="0" y="0"/>
            <a:ext cx="9131300" cy="5130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ut/>
  </p:transition>
  <p:txStyles>
    <p:titleStyle>
      <a:lvl1pPr algn="ctr" defTabSz="914400" rtl="0" eaLnBrk="1" latinLnBrk="0" hangingPunct="1">
        <a:spcBef>
          <a:spcPct val="0"/>
        </a:spcBef>
        <a:buNone/>
        <a:defRPr sz="4000" kern="1200">
          <a:solidFill>
            <a:schemeClr val="tx1"/>
          </a:solidFill>
          <a:latin typeface="+mj-lt"/>
          <a:ea typeface="黑体" pitchFamily="49"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Administrator\Desktop\deep-web-06-1920x1080.jpg"/>
          <p:cNvPicPr>
            <a:picLocks noChangeAspect="1" noChangeArrowheads="1"/>
          </p:cNvPicPr>
          <p:nvPr/>
        </p:nvPicPr>
        <p:blipFill>
          <a:blip r:embed="rId2" cstate="print"/>
          <a:srcRect/>
          <a:stretch>
            <a:fillRect/>
          </a:stretch>
        </p:blipFill>
        <p:spPr bwMode="auto">
          <a:xfrm>
            <a:off x="0" y="-1"/>
            <a:ext cx="9144000" cy="5143499"/>
          </a:xfrm>
          <a:prstGeom prst="rect">
            <a:avLst/>
          </a:prstGeom>
          <a:noFill/>
        </p:spPr>
      </p:pic>
      <p:sp>
        <p:nvSpPr>
          <p:cNvPr id="9" name="矩形 8"/>
          <p:cNvSpPr/>
          <p:nvPr/>
        </p:nvSpPr>
        <p:spPr>
          <a:xfrm>
            <a:off x="0" y="1563637"/>
            <a:ext cx="9144000" cy="1728193"/>
          </a:xfrm>
          <a:prstGeom prst="rect">
            <a:avLst/>
          </a:prstGeom>
          <a:solidFill>
            <a:schemeClr val="bg1">
              <a:alpha val="3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600" b="1" spc="300" dirty="0">
              <a:latin typeface="微软雅黑" panose="020B0503020204020204" pitchFamily="34" charset="-122"/>
              <a:ea typeface="微软雅黑" panose="020B0503020204020204" pitchFamily="34" charset="-122"/>
            </a:endParaRPr>
          </a:p>
        </p:txBody>
      </p:sp>
      <p:sp>
        <p:nvSpPr>
          <p:cNvPr id="10" name="标题 1"/>
          <p:cNvSpPr txBox="1">
            <a:spLocks/>
          </p:cNvSpPr>
          <p:nvPr/>
        </p:nvSpPr>
        <p:spPr>
          <a:xfrm>
            <a:off x="685800" y="1566187"/>
            <a:ext cx="7772400" cy="1712764"/>
          </a:xfrm>
          <a:prstGeom prst="rect">
            <a:avLst/>
          </a:prstGeom>
        </p:spPr>
        <p:txBody>
          <a:bodyPr vert="horz" lIns="91440" tIns="45720" rIns="91440" bIns="45720" rtlCol="0" anchor="ctr">
            <a:normAutofit/>
          </a:bodyPr>
          <a:lstStyle/>
          <a:p>
            <a:pPr lvl="0" algn="ctr">
              <a:lnSpc>
                <a:spcPct val="120000"/>
              </a:lnSpc>
              <a:spcBef>
                <a:spcPct val="0"/>
              </a:spcBef>
              <a:spcAft>
                <a:spcPts val="600"/>
              </a:spcAft>
              <a:defRPr/>
            </a:pPr>
            <a:r>
              <a:rPr lang="zh-CN" altLang="en-US" sz="5200" dirty="0">
                <a:solidFill>
                  <a:schemeClr val="bg1"/>
                </a:solidFill>
                <a:latin typeface="黑体" pitchFamily="49" charset="-122"/>
                <a:ea typeface="黑体" pitchFamily="49" charset="-122"/>
                <a:cs typeface="+mj-cs"/>
              </a:rPr>
              <a:t>云计算原理与实践</a:t>
            </a:r>
            <a:br>
              <a:rPr kumimoji="0" lang="en-US" altLang="zh-CN" sz="4400" b="0" i="0" u="none" strike="noStrike" kern="1200" cap="none" spc="0" normalizeH="0" baseline="0" noProof="0" dirty="0">
                <a:ln>
                  <a:noFill/>
                </a:ln>
                <a:solidFill>
                  <a:schemeClr val="bg1"/>
                </a:solidFill>
                <a:effectLst/>
                <a:uLnTx/>
                <a:uFillTx/>
                <a:latin typeface="黑体" pitchFamily="49" charset="-122"/>
                <a:ea typeface="黑体" pitchFamily="49" charset="-122"/>
                <a:cs typeface="+mj-cs"/>
              </a:rPr>
            </a:br>
            <a:r>
              <a:rPr lang="en-US" altLang="zh-CN" sz="3300" dirty="0">
                <a:solidFill>
                  <a:schemeClr val="bg1"/>
                </a:solidFill>
                <a:latin typeface="+mj-lt"/>
                <a:ea typeface="+mj-ea"/>
                <a:cs typeface="+mj-cs"/>
              </a:rPr>
              <a:t>Principles and Practice of Cloud Computing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2.2.1  ACID</a:t>
            </a:r>
            <a:r>
              <a:rPr lang="zh-CN" altLang="zh-CN"/>
              <a:t>原则</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a:t>ACID</a:t>
            </a:r>
            <a:r>
              <a:rPr lang="zh-CN" altLang="zh-CN"/>
              <a:t>是数据库事务正常执行的四个原则，分别指</a:t>
            </a:r>
            <a:r>
              <a:rPr lang="zh-CN" altLang="zh-CN">
                <a:solidFill>
                  <a:srgbClr val="FF0000"/>
                </a:solidFill>
              </a:rPr>
              <a:t>原子性</a:t>
            </a:r>
            <a:r>
              <a:rPr lang="zh-CN" altLang="zh-CN"/>
              <a:t>、</a:t>
            </a:r>
            <a:r>
              <a:rPr lang="zh-CN" altLang="zh-CN">
                <a:solidFill>
                  <a:srgbClr val="FF0000"/>
                </a:solidFill>
              </a:rPr>
              <a:t>一致性</a:t>
            </a:r>
            <a:r>
              <a:rPr lang="zh-CN" altLang="zh-CN"/>
              <a:t>、</a:t>
            </a:r>
            <a:r>
              <a:rPr lang="zh-CN" altLang="zh-CN">
                <a:solidFill>
                  <a:srgbClr val="FF0000"/>
                </a:solidFill>
              </a:rPr>
              <a:t>独立性</a:t>
            </a:r>
            <a:r>
              <a:rPr lang="zh-CN" altLang="zh-CN"/>
              <a:t>及</a:t>
            </a:r>
            <a:r>
              <a:rPr lang="zh-CN" altLang="zh-CN">
                <a:solidFill>
                  <a:srgbClr val="FF0000"/>
                </a:solidFill>
              </a:rPr>
              <a:t>持久性</a:t>
            </a:r>
            <a:r>
              <a:rPr lang="zh-CN" altLang="zh-CN"/>
              <a:t>。</a:t>
            </a:r>
          </a:p>
          <a:p>
            <a:pPr marL="0" indent="0">
              <a:lnSpc>
                <a:spcPct val="120000"/>
              </a:lnSpc>
              <a:buNone/>
            </a:pPr>
            <a:endParaRPr lang="zh-CN" altLang="en-US" dirty="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2.2.1  ACID</a:t>
            </a:r>
            <a:r>
              <a:rPr lang="zh-CN" altLang="zh-CN"/>
              <a:t>原则</a:t>
            </a:r>
            <a:endParaRPr lang="zh-CN" altLang="en-US" dirty="0"/>
          </a:p>
        </p:txBody>
      </p:sp>
      <p:sp>
        <p:nvSpPr>
          <p:cNvPr id="3" name="内容占位符 2"/>
          <p:cNvSpPr>
            <a:spLocks noGrp="1"/>
          </p:cNvSpPr>
          <p:nvPr>
            <p:ph idx="1"/>
          </p:nvPr>
        </p:nvSpPr>
        <p:spPr>
          <a:xfrm>
            <a:off x="395536" y="1203598"/>
            <a:ext cx="8229600" cy="3394472"/>
          </a:xfrm>
        </p:spPr>
        <p:txBody>
          <a:bodyPr>
            <a:noAutofit/>
          </a:bodyPr>
          <a:lstStyle/>
          <a:p>
            <a:pPr marL="0" indent="0">
              <a:buNone/>
            </a:pPr>
            <a:r>
              <a:rPr lang="en-US" altLang="zh-CN" sz="2000" b="1"/>
              <a:t>1</a:t>
            </a:r>
            <a:r>
              <a:rPr lang="zh-CN" altLang="zh-CN" sz="2000" b="1"/>
              <a:t>．</a:t>
            </a:r>
            <a:r>
              <a:rPr lang="en-US" altLang="zh-CN" sz="2000" b="1"/>
              <a:t>A</a:t>
            </a:r>
            <a:r>
              <a:rPr lang="zh-CN" altLang="zh-CN" sz="2000" b="1"/>
              <a:t>（</a:t>
            </a:r>
            <a:r>
              <a:rPr lang="en-US" altLang="zh-CN" sz="2000" b="1"/>
              <a:t>Atomicity</a:t>
            </a:r>
            <a:r>
              <a:rPr lang="zh-CN" altLang="zh-CN" sz="2000" b="1"/>
              <a:t>）—原子性</a:t>
            </a:r>
          </a:p>
          <a:p>
            <a:pPr marL="0" indent="0">
              <a:buNone/>
            </a:pPr>
            <a:r>
              <a:rPr lang="zh-CN" altLang="zh-CN" sz="2000"/>
              <a:t>原子性很容易理解，也就是说事务里的所有操作要么全部做完，要么都不做，事务成功的条件是事务里的所有操作都成功，只要有一个操作失败，整个事务就失败，需要回滚。</a:t>
            </a:r>
          </a:p>
          <a:p>
            <a:pPr marL="0" indent="0">
              <a:buNone/>
            </a:pPr>
            <a:r>
              <a:rPr lang="zh-CN" altLang="zh-CN" sz="2000"/>
              <a:t>例如银行转账，从</a:t>
            </a:r>
            <a:r>
              <a:rPr lang="en-US" altLang="zh-CN" sz="2000"/>
              <a:t>A</a:t>
            </a:r>
            <a:r>
              <a:rPr lang="zh-CN" altLang="zh-CN" sz="2000"/>
              <a:t>账户转</a:t>
            </a:r>
            <a:r>
              <a:rPr lang="en-US" altLang="zh-CN" sz="2000"/>
              <a:t>100</a:t>
            </a:r>
            <a:r>
              <a:rPr lang="zh-CN" altLang="zh-CN" sz="2000"/>
              <a:t>元至</a:t>
            </a:r>
            <a:r>
              <a:rPr lang="en-US" altLang="zh-CN" sz="2000"/>
              <a:t>B</a:t>
            </a:r>
            <a:r>
              <a:rPr lang="zh-CN" altLang="zh-CN" sz="2000"/>
              <a:t>账户，分为两个步骤：①从</a:t>
            </a:r>
            <a:r>
              <a:rPr lang="en-US" altLang="zh-CN" sz="2000"/>
              <a:t>A</a:t>
            </a:r>
            <a:r>
              <a:rPr lang="zh-CN" altLang="zh-CN" sz="2000"/>
              <a:t>账户取</a:t>
            </a:r>
            <a:r>
              <a:rPr lang="en-US" altLang="zh-CN" sz="2000"/>
              <a:t>100</a:t>
            </a:r>
            <a:r>
              <a:rPr lang="zh-CN" altLang="zh-CN" sz="2000"/>
              <a:t>元；②存入</a:t>
            </a:r>
            <a:r>
              <a:rPr lang="en-US" altLang="zh-CN" sz="2000"/>
              <a:t>100</a:t>
            </a:r>
            <a:r>
              <a:rPr lang="zh-CN" altLang="zh-CN" sz="2000"/>
              <a:t>元至</a:t>
            </a:r>
            <a:r>
              <a:rPr lang="en-US" altLang="zh-CN" sz="2000"/>
              <a:t>B</a:t>
            </a:r>
            <a:r>
              <a:rPr lang="zh-CN" altLang="zh-CN" sz="2000"/>
              <a:t>账户。</a:t>
            </a:r>
          </a:p>
          <a:p>
            <a:pPr marL="0" indent="0">
              <a:buNone/>
            </a:pPr>
            <a:r>
              <a:rPr lang="zh-CN" altLang="zh-CN" sz="2000"/>
              <a:t>这两步要么一起完成，要么一起不完成，如果只完成第一步，第二步失败，钱会莫名其妙少了</a:t>
            </a:r>
            <a:r>
              <a:rPr lang="en-US" altLang="zh-CN" sz="2000"/>
              <a:t>100</a:t>
            </a:r>
            <a:r>
              <a:rPr lang="zh-CN" altLang="zh-CN" sz="2000"/>
              <a:t>元。</a:t>
            </a:r>
          </a:p>
        </p:txBody>
      </p:sp>
    </p:spTree>
    <p:extLst>
      <p:ext uri="{BB962C8B-B14F-4D97-AF65-F5344CB8AC3E}">
        <p14:creationId xmlns:p14="http://schemas.microsoft.com/office/powerpoint/2010/main" val="1484307989"/>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2.2.1  ACID</a:t>
            </a:r>
            <a:r>
              <a:rPr lang="zh-CN" altLang="zh-CN"/>
              <a:t>原则</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2000" b="1"/>
              <a:t>2</a:t>
            </a:r>
            <a:r>
              <a:rPr lang="zh-CN" altLang="zh-CN" sz="2000" b="1"/>
              <a:t>．</a:t>
            </a:r>
            <a:r>
              <a:rPr lang="en-US" altLang="zh-CN" sz="2000" b="1"/>
              <a:t>C</a:t>
            </a:r>
            <a:r>
              <a:rPr lang="zh-CN" altLang="zh-CN" sz="2000" b="1"/>
              <a:t>（</a:t>
            </a:r>
            <a:r>
              <a:rPr lang="en-US" altLang="zh-CN" sz="2000" b="1"/>
              <a:t>Consistency</a:t>
            </a:r>
            <a:r>
              <a:rPr lang="zh-CN" altLang="zh-CN" sz="2000" b="1"/>
              <a:t>）—一致性</a:t>
            </a:r>
          </a:p>
          <a:p>
            <a:pPr marL="0" indent="0">
              <a:buNone/>
            </a:pPr>
            <a:r>
              <a:rPr lang="zh-CN" altLang="zh-CN" sz="2000"/>
              <a:t>一致性也比较容易理解，也就是说数据库要一直处于一致的状态，事务的运行不会改变数据库原本的一致性约束。</a:t>
            </a:r>
          </a:p>
          <a:p>
            <a:pPr marL="0" indent="0">
              <a:buNone/>
            </a:pPr>
            <a:r>
              <a:rPr lang="zh-CN" altLang="zh-CN" sz="2000"/>
              <a:t>例如现有完整性约束</a:t>
            </a:r>
            <a:r>
              <a:rPr lang="en-US" altLang="zh-CN" sz="2000"/>
              <a:t>a + b = 10</a:t>
            </a:r>
            <a:r>
              <a:rPr lang="zh-CN" altLang="zh-CN" sz="2000"/>
              <a:t>，如果一个事务改变了</a:t>
            </a:r>
            <a:r>
              <a:rPr lang="en-US" altLang="zh-CN" sz="2000"/>
              <a:t>a</a:t>
            </a:r>
            <a:r>
              <a:rPr lang="zh-CN" altLang="zh-CN" sz="2000"/>
              <a:t>，那么必须得改变</a:t>
            </a:r>
            <a:r>
              <a:rPr lang="en-US" altLang="zh-CN" sz="2000"/>
              <a:t>b</a:t>
            </a:r>
            <a:r>
              <a:rPr lang="zh-CN" altLang="zh-CN" sz="2000"/>
              <a:t>，使得事务结束后依然满足</a:t>
            </a:r>
            <a:r>
              <a:rPr lang="en-US" altLang="zh-CN" sz="2000"/>
              <a:t>a + b = 10</a:t>
            </a:r>
            <a:r>
              <a:rPr lang="zh-CN" altLang="zh-CN" sz="2000"/>
              <a:t>，否则事务失败。</a:t>
            </a:r>
          </a:p>
        </p:txBody>
      </p:sp>
    </p:spTree>
    <p:extLst>
      <p:ext uri="{BB962C8B-B14F-4D97-AF65-F5344CB8AC3E}">
        <p14:creationId xmlns:p14="http://schemas.microsoft.com/office/powerpoint/2010/main" val="486696955"/>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2.2.1  ACID</a:t>
            </a:r>
            <a:r>
              <a:rPr lang="zh-CN" altLang="zh-CN"/>
              <a:t>原则</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2000" b="1" dirty="0"/>
              <a:t>3</a:t>
            </a:r>
            <a:r>
              <a:rPr lang="zh-CN" altLang="zh-CN" sz="2000" b="1" dirty="0"/>
              <a:t>．</a:t>
            </a:r>
            <a:r>
              <a:rPr lang="en-US" altLang="zh-CN" sz="2000" b="1" dirty="0"/>
              <a:t>I</a:t>
            </a:r>
            <a:r>
              <a:rPr lang="zh-CN" altLang="zh-CN" sz="2000" b="1" dirty="0"/>
              <a:t>（</a:t>
            </a:r>
            <a:r>
              <a:rPr lang="en-US" altLang="zh-CN" sz="2000" b="1" dirty="0"/>
              <a:t>Isolation</a:t>
            </a:r>
            <a:r>
              <a:rPr lang="zh-CN" altLang="zh-CN" sz="2000" b="1" dirty="0"/>
              <a:t>）—独立性</a:t>
            </a:r>
          </a:p>
          <a:p>
            <a:pPr marL="0" indent="0">
              <a:buNone/>
            </a:pPr>
            <a:r>
              <a:rPr lang="zh-CN" altLang="zh-CN" sz="2000" dirty="0"/>
              <a:t>所谓的独立性是指并发的事务之间不会互相影响，如果一个事务要访问的数据正在被另外一个事务修改，只要另外一个事务未提交，它所访问的数据就不受未提交事务的影响。</a:t>
            </a:r>
          </a:p>
          <a:p>
            <a:pPr marL="0" indent="0">
              <a:buNone/>
            </a:pPr>
            <a:r>
              <a:rPr lang="zh-CN" altLang="zh-CN" sz="2000" dirty="0"/>
              <a:t>例如交易是从</a:t>
            </a:r>
            <a:r>
              <a:rPr lang="en-US" altLang="zh-CN" sz="2000" dirty="0"/>
              <a:t>A</a:t>
            </a:r>
            <a:r>
              <a:rPr lang="zh-CN" altLang="zh-CN" sz="2000" dirty="0"/>
              <a:t>账户转</a:t>
            </a:r>
            <a:r>
              <a:rPr lang="en-US" altLang="zh-CN" sz="2000" dirty="0"/>
              <a:t>100</a:t>
            </a:r>
            <a:r>
              <a:rPr lang="zh-CN" altLang="zh-CN" sz="2000" dirty="0"/>
              <a:t>元至</a:t>
            </a:r>
            <a:r>
              <a:rPr lang="en-US" altLang="zh-CN" sz="2000" dirty="0"/>
              <a:t>B</a:t>
            </a:r>
            <a:r>
              <a:rPr lang="zh-CN" altLang="zh-CN" sz="2000" dirty="0"/>
              <a:t>账户，在这个交易还未完成的情况下，如果此时</a:t>
            </a:r>
            <a:r>
              <a:rPr lang="en-US" altLang="zh-CN" sz="2000" dirty="0"/>
              <a:t>B</a:t>
            </a:r>
            <a:r>
              <a:rPr lang="zh-CN" altLang="zh-CN" sz="2000" dirty="0"/>
              <a:t>查询自己的账户，是看不到新增加的</a:t>
            </a:r>
            <a:r>
              <a:rPr lang="en-US" altLang="zh-CN" sz="2000" dirty="0"/>
              <a:t>100</a:t>
            </a:r>
            <a:r>
              <a:rPr lang="zh-CN" altLang="zh-CN" sz="2000" dirty="0"/>
              <a:t>元的。</a:t>
            </a:r>
          </a:p>
          <a:p>
            <a:pPr marL="0" indent="0">
              <a:lnSpc>
                <a:spcPct val="120000"/>
              </a:lnSpc>
              <a:buNone/>
            </a:pPr>
            <a:endParaRPr lang="zh-CN" altLang="en-US" sz="2000" dirty="0"/>
          </a:p>
        </p:txBody>
      </p:sp>
    </p:spTree>
    <p:extLst>
      <p:ext uri="{BB962C8B-B14F-4D97-AF65-F5344CB8AC3E}">
        <p14:creationId xmlns:p14="http://schemas.microsoft.com/office/powerpoint/2010/main" val="486696955"/>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2.2.1  ACID</a:t>
            </a:r>
            <a:r>
              <a:rPr lang="zh-CN" altLang="zh-CN"/>
              <a:t>原则</a:t>
            </a:r>
            <a:endParaRPr lang="zh-CN" altLang="en-US" dirty="0"/>
          </a:p>
        </p:txBody>
      </p:sp>
      <p:sp>
        <p:nvSpPr>
          <p:cNvPr id="3" name="内容占位符 2"/>
          <p:cNvSpPr>
            <a:spLocks noGrp="1"/>
          </p:cNvSpPr>
          <p:nvPr>
            <p:ph idx="1"/>
          </p:nvPr>
        </p:nvSpPr>
        <p:spPr/>
        <p:txBody>
          <a:bodyPr>
            <a:noAutofit/>
          </a:bodyPr>
          <a:lstStyle/>
          <a:p>
            <a:pPr marL="0" indent="0">
              <a:buNone/>
            </a:pPr>
            <a:endParaRPr lang="zh-CN" altLang="zh-CN" sz="2000"/>
          </a:p>
          <a:p>
            <a:pPr marL="0" indent="0">
              <a:buNone/>
            </a:pPr>
            <a:r>
              <a:rPr lang="en-US" altLang="zh-CN" sz="2000" b="1"/>
              <a:t>4</a:t>
            </a:r>
            <a:r>
              <a:rPr lang="zh-CN" altLang="zh-CN" sz="2000" b="1"/>
              <a:t>．</a:t>
            </a:r>
            <a:r>
              <a:rPr lang="en-US" altLang="zh-CN" sz="2000" b="1"/>
              <a:t>D</a:t>
            </a:r>
            <a:r>
              <a:rPr lang="zh-CN" altLang="zh-CN" sz="2000" b="1"/>
              <a:t>（</a:t>
            </a:r>
            <a:r>
              <a:rPr lang="en-US" altLang="zh-CN" sz="2000" b="1"/>
              <a:t>Durability</a:t>
            </a:r>
            <a:r>
              <a:rPr lang="zh-CN" altLang="zh-CN" sz="2000" b="1"/>
              <a:t>）—持久性</a:t>
            </a:r>
          </a:p>
          <a:p>
            <a:pPr marL="0" indent="0">
              <a:buNone/>
            </a:pPr>
            <a:r>
              <a:rPr lang="zh-CN" altLang="zh-CN" sz="2000"/>
              <a:t>持久性是指一旦事务提交后，它所做的修改将会永久保存在数据库上，即使出现宕机也不会丢失。</a:t>
            </a:r>
          </a:p>
          <a:p>
            <a:pPr marL="0" indent="0">
              <a:buNone/>
            </a:pPr>
            <a:r>
              <a:rPr lang="zh-CN" altLang="zh-CN" sz="2000"/>
              <a:t>这些原则解决了数据的一致性、系统的可靠性等关键问题，为关系数据库技术的成熟以及在不同领域的大规模应用创造了必要的条件。</a:t>
            </a:r>
          </a:p>
          <a:p>
            <a:pPr marL="0" indent="0">
              <a:lnSpc>
                <a:spcPct val="120000"/>
              </a:lnSpc>
              <a:buNone/>
            </a:pPr>
            <a:endParaRPr lang="zh-CN" altLang="en-US" sz="2000" dirty="0"/>
          </a:p>
        </p:txBody>
      </p:sp>
    </p:spTree>
    <p:extLst>
      <p:ext uri="{BB962C8B-B14F-4D97-AF65-F5344CB8AC3E}">
        <p14:creationId xmlns:p14="http://schemas.microsoft.com/office/powerpoint/2010/main" val="486696955"/>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2.2.2  CAP</a:t>
            </a:r>
            <a:r>
              <a:rPr lang="zh-CN" altLang="en-US"/>
              <a:t>理论</a:t>
            </a:r>
            <a:endParaRPr lang="zh-CN" altLang="en-US" dirty="0"/>
          </a:p>
        </p:txBody>
      </p:sp>
      <p:sp>
        <p:nvSpPr>
          <p:cNvPr id="3" name="内容占位符 2"/>
          <p:cNvSpPr>
            <a:spLocks noGrp="1"/>
          </p:cNvSpPr>
          <p:nvPr>
            <p:ph idx="1"/>
          </p:nvPr>
        </p:nvSpPr>
        <p:spPr>
          <a:xfrm>
            <a:off x="457200" y="1200151"/>
            <a:ext cx="4906888" cy="3394472"/>
          </a:xfrm>
        </p:spPr>
        <p:txBody>
          <a:bodyPr>
            <a:normAutofit lnSpcReduction="10000"/>
          </a:bodyPr>
          <a:lstStyle/>
          <a:p>
            <a:pPr marL="0" indent="0">
              <a:buNone/>
            </a:pPr>
            <a:r>
              <a:rPr lang="en-US" altLang="zh-CN" sz="2000" b="1"/>
              <a:t>1</a:t>
            </a:r>
            <a:r>
              <a:rPr lang="zh-CN" altLang="zh-CN" sz="2000" b="1"/>
              <a:t>．</a:t>
            </a:r>
            <a:r>
              <a:rPr lang="en-US" altLang="zh-CN" sz="2000" b="1"/>
              <a:t>CAP</a:t>
            </a:r>
            <a:r>
              <a:rPr lang="zh-CN" altLang="zh-CN" sz="2000" b="1"/>
              <a:t>理论定义</a:t>
            </a:r>
            <a:r>
              <a:rPr lang="en-US" altLang="zh-CN" sz="2000"/>
              <a:t> </a:t>
            </a:r>
            <a:endParaRPr lang="zh-CN" altLang="zh-CN" sz="2000"/>
          </a:p>
          <a:p>
            <a:pPr marL="0" indent="0">
              <a:buNone/>
            </a:pPr>
            <a:r>
              <a:rPr lang="en-US" altLang="zh-CN" sz="2000"/>
              <a:t>2000</a:t>
            </a:r>
            <a:r>
              <a:rPr lang="zh-CN" altLang="zh-CN" sz="2000"/>
              <a:t>年</a:t>
            </a:r>
            <a:r>
              <a:rPr lang="en-US" altLang="zh-CN" sz="2000"/>
              <a:t>7</a:t>
            </a:r>
            <a:r>
              <a:rPr lang="zh-CN" altLang="zh-CN" sz="2000"/>
              <a:t>月，加州大学伯克利分校的埃里克·布鲁尔（</a:t>
            </a:r>
            <a:r>
              <a:rPr lang="en-US" altLang="zh-CN" sz="2000"/>
              <a:t>Eric Brewer</a:t>
            </a:r>
            <a:r>
              <a:rPr lang="zh-CN" altLang="zh-CN" sz="2000"/>
              <a:t>）教授在</a:t>
            </a:r>
            <a:r>
              <a:rPr lang="en-US" altLang="zh-CN" sz="2000"/>
              <a:t>ACM PODC</a:t>
            </a:r>
            <a:r>
              <a:rPr lang="zh-CN" altLang="zh-CN" sz="2000"/>
              <a:t>会议上提出</a:t>
            </a:r>
            <a:r>
              <a:rPr lang="en-US" altLang="zh-CN" sz="2000"/>
              <a:t>CAP</a:t>
            </a:r>
            <a:r>
              <a:rPr lang="zh-CN" altLang="zh-CN" sz="2000"/>
              <a:t>猜想。</a:t>
            </a:r>
            <a:r>
              <a:rPr lang="en-US" altLang="zh-CN" sz="2000"/>
              <a:t>2</a:t>
            </a:r>
            <a:r>
              <a:rPr lang="zh-CN" altLang="zh-CN" sz="2000"/>
              <a:t>年后，麻省理工学院的塞思·吉尔伯符（</a:t>
            </a:r>
            <a:r>
              <a:rPr lang="en-US" altLang="zh-CN" sz="2000"/>
              <a:t>Seth Gilbert</a:t>
            </a:r>
            <a:r>
              <a:rPr lang="zh-CN" altLang="zh-CN" sz="2000"/>
              <a:t>）和南希·林奇（</a:t>
            </a:r>
            <a:r>
              <a:rPr lang="en-US" altLang="zh-CN" sz="2000"/>
              <a:t>Nancy Lynch</a:t>
            </a:r>
            <a:r>
              <a:rPr lang="zh-CN" altLang="zh-CN" sz="2000"/>
              <a:t>）从理论上证明了</a:t>
            </a:r>
            <a:r>
              <a:rPr lang="en-US" altLang="zh-CN" sz="2000"/>
              <a:t>CAP</a:t>
            </a:r>
            <a:r>
              <a:rPr lang="zh-CN" altLang="zh-CN" sz="2000"/>
              <a:t>。之后，</a:t>
            </a:r>
            <a:r>
              <a:rPr lang="en-US" altLang="zh-CN" sz="2000"/>
              <a:t>CAP</a:t>
            </a:r>
            <a:r>
              <a:rPr lang="zh-CN" altLang="zh-CN" sz="2000"/>
              <a:t>理论正式成为分布式计算领域的公认定理。 一个分布式系统最多只能同时满足一致性（</a:t>
            </a:r>
            <a:r>
              <a:rPr lang="en-US" altLang="zh-CN" sz="2000"/>
              <a:t>Consistency</a:t>
            </a:r>
            <a:r>
              <a:rPr lang="zh-CN" altLang="zh-CN" sz="2000"/>
              <a:t>）、可用性（</a:t>
            </a:r>
            <a:r>
              <a:rPr lang="en-US" altLang="zh-CN" sz="2000"/>
              <a:t>Availability</a:t>
            </a:r>
            <a:r>
              <a:rPr lang="zh-CN" altLang="zh-CN" sz="2000"/>
              <a:t>）和分区容错</a:t>
            </a:r>
            <a:r>
              <a:rPr lang="zh-CN" altLang="zh-CN" sz="2000" u="sng"/>
              <a:t>性</a:t>
            </a:r>
            <a:r>
              <a:rPr lang="zh-CN" altLang="zh-CN" sz="2000"/>
              <a:t>（</a:t>
            </a:r>
            <a:r>
              <a:rPr lang="en-US" altLang="zh-CN" sz="2000"/>
              <a:t>Partition tolerance</a:t>
            </a:r>
            <a:r>
              <a:rPr lang="zh-CN" altLang="zh-CN" sz="2000"/>
              <a:t>）这三项中的两项，如图</a:t>
            </a:r>
            <a:r>
              <a:rPr lang="en-US" altLang="zh-CN" sz="2000"/>
              <a:t>2.1</a:t>
            </a:r>
            <a:r>
              <a:rPr lang="zh-CN" altLang="zh-CN" sz="2000"/>
              <a:t>所示。</a:t>
            </a:r>
          </a:p>
          <a:p>
            <a:pPr marL="0" indent="0">
              <a:lnSpc>
                <a:spcPct val="120000"/>
              </a:lnSpc>
              <a:buNone/>
            </a:pPr>
            <a:endParaRPr lang="zh-CN" altLang="en-US" sz="2000" dirty="0"/>
          </a:p>
        </p:txBody>
      </p:sp>
      <p:pic>
        <p:nvPicPr>
          <p:cNvPr id="2050" name="Picture 2" descr="02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2977" y="1563638"/>
            <a:ext cx="3009270" cy="285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a:t>一致性</a:t>
            </a:r>
            <a:endParaRPr lang="zh-CN" altLang="en-US" dirty="0"/>
          </a:p>
        </p:txBody>
      </p:sp>
      <p:sp>
        <p:nvSpPr>
          <p:cNvPr id="3" name="内容占位符 2"/>
          <p:cNvSpPr>
            <a:spLocks noGrp="1"/>
          </p:cNvSpPr>
          <p:nvPr>
            <p:ph idx="1"/>
          </p:nvPr>
        </p:nvSpPr>
        <p:spPr>
          <a:xfrm>
            <a:off x="159941" y="1203598"/>
            <a:ext cx="8964488" cy="3394472"/>
          </a:xfrm>
        </p:spPr>
        <p:txBody>
          <a:bodyPr>
            <a:normAutofit/>
          </a:bodyPr>
          <a:lstStyle/>
          <a:p>
            <a:pPr marL="0" indent="0">
              <a:buNone/>
            </a:pPr>
            <a:r>
              <a:rPr lang="zh-CN" altLang="zh-CN" sz="2000">
                <a:solidFill>
                  <a:srgbClr val="FF0000"/>
                </a:solidFill>
              </a:rPr>
              <a:t>一致性</a:t>
            </a:r>
            <a:r>
              <a:rPr lang="zh-CN" altLang="zh-CN" sz="2000"/>
              <a:t>指“</a:t>
            </a:r>
            <a:r>
              <a:rPr lang="en-US" altLang="zh-CN" sz="2000"/>
              <a:t>All nodes see the same data at the same time</a:t>
            </a:r>
            <a:r>
              <a:rPr lang="zh-CN" altLang="zh-CN" sz="2000"/>
              <a:t>”，即更新操作成功并返回客户端完成后，所有节点在同一时间的数据完全一致。对于一致性，可以分为从客户端和服务端两个不同的视角来看。</a:t>
            </a:r>
            <a:endParaRPr lang="en-US" altLang="zh-CN" sz="2000"/>
          </a:p>
          <a:p>
            <a:pPr marL="0" indent="0">
              <a:buNone/>
            </a:pPr>
            <a:endParaRPr lang="zh-CN" altLang="zh-CN" sz="2000"/>
          </a:p>
          <a:p>
            <a:pPr marL="0" indent="0">
              <a:buNone/>
            </a:pPr>
            <a:r>
              <a:rPr lang="en-US" altLang="zh-CN" sz="2000">
                <a:sym typeface="Wingdings 2"/>
              </a:rPr>
              <a:t> </a:t>
            </a:r>
            <a:r>
              <a:rPr lang="zh-CN" altLang="zh-CN" sz="2000"/>
              <a:t>从客户端来看，一致性主要指多并发访问时更新过的数据如何获取的问题。</a:t>
            </a:r>
          </a:p>
          <a:p>
            <a:pPr marL="0" indent="0">
              <a:buNone/>
            </a:pPr>
            <a:r>
              <a:rPr lang="en-US" altLang="zh-CN" sz="2000">
                <a:sym typeface="Wingdings 2"/>
              </a:rPr>
              <a:t> </a:t>
            </a:r>
            <a:r>
              <a:rPr lang="zh-CN" altLang="zh-CN" sz="2000"/>
              <a:t>从服务端来看，则是如何将更新复制分布到整个系统，以保证数据的最终一致性问题。</a:t>
            </a:r>
          </a:p>
          <a:p>
            <a:pPr marL="0" indent="0">
              <a:lnSpc>
                <a:spcPct val="120000"/>
              </a:lnSpc>
              <a:buNone/>
            </a:pPr>
            <a:endParaRPr lang="zh-CN" altLang="en-US" sz="2000" dirty="0"/>
          </a:p>
        </p:txBody>
      </p:sp>
    </p:spTree>
    <p:extLst>
      <p:ext uri="{BB962C8B-B14F-4D97-AF65-F5344CB8AC3E}">
        <p14:creationId xmlns:p14="http://schemas.microsoft.com/office/powerpoint/2010/main" val="2161218352"/>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  </a:t>
            </a:r>
            <a:r>
              <a:rPr lang="zh-CN" altLang="en-US"/>
              <a:t>可用性</a:t>
            </a:r>
            <a:endParaRPr lang="zh-CN" altLang="en-US" dirty="0"/>
          </a:p>
        </p:txBody>
      </p:sp>
      <p:sp>
        <p:nvSpPr>
          <p:cNvPr id="3" name="内容占位符 2"/>
          <p:cNvSpPr>
            <a:spLocks noGrp="1"/>
          </p:cNvSpPr>
          <p:nvPr>
            <p:ph idx="1"/>
          </p:nvPr>
        </p:nvSpPr>
        <p:spPr>
          <a:xfrm>
            <a:off x="179512" y="1203598"/>
            <a:ext cx="8964488" cy="3394472"/>
          </a:xfrm>
        </p:spPr>
        <p:txBody>
          <a:bodyPr>
            <a:normAutofit/>
          </a:bodyPr>
          <a:lstStyle/>
          <a:p>
            <a:pPr>
              <a:buFont typeface="Wingdings" pitchFamily="2" charset="2"/>
              <a:buChar char="l"/>
            </a:pPr>
            <a:r>
              <a:rPr lang="zh-CN" altLang="zh-CN" sz="2000">
                <a:solidFill>
                  <a:srgbClr val="FF0000"/>
                </a:solidFill>
              </a:rPr>
              <a:t>可用性</a:t>
            </a:r>
            <a:r>
              <a:rPr lang="zh-CN" altLang="zh-CN" sz="2000"/>
              <a:t>是指“</a:t>
            </a:r>
            <a:r>
              <a:rPr lang="en-US" altLang="zh-CN" sz="2000"/>
              <a:t>Reads and writes always succeed</a:t>
            </a:r>
            <a:r>
              <a:rPr lang="zh-CN" altLang="zh-CN" sz="2000"/>
              <a:t>”，即服务一直可用，而且是在正常的响应时间内。对于一个可用性的分布式系统，每一个非故障的节点必须对每一个请求作出响应。也就是该系统使用的任何算法必须最终终止。</a:t>
            </a:r>
          </a:p>
          <a:p>
            <a:pPr>
              <a:buFont typeface="Wingdings" pitchFamily="2" charset="2"/>
              <a:buChar char="l"/>
            </a:pPr>
            <a:r>
              <a:rPr lang="zh-CN" altLang="zh-CN" sz="2000"/>
              <a:t>当同时要求分区容错性时，这是一个很强的定义：即使是严重的网络错误，每个请求也必须终止。好的可用性主要是指系统能够很好地为用户服务，不出现用户操作失败或者访问超时等用户体验不好的情况。通常情况下可用性和分布式数据冗余、负载均衡等有着很大的关联。</a:t>
            </a:r>
          </a:p>
          <a:p>
            <a:pPr>
              <a:lnSpc>
                <a:spcPct val="120000"/>
              </a:lnSpc>
              <a:buFont typeface="Wingdings" pitchFamily="2" charset="2"/>
              <a:buChar char="l"/>
            </a:pPr>
            <a:endParaRPr lang="zh-CN" altLang="en-US" sz="2000" dirty="0"/>
          </a:p>
        </p:txBody>
      </p:sp>
    </p:spTree>
    <p:extLst>
      <p:ext uri="{BB962C8B-B14F-4D97-AF65-F5344CB8AC3E}">
        <p14:creationId xmlns:p14="http://schemas.microsoft.com/office/powerpoint/2010/main" val="3693466206"/>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  </a:t>
            </a:r>
            <a:r>
              <a:rPr lang="zh-CN" altLang="zh-CN"/>
              <a:t>分区容错性</a:t>
            </a:r>
            <a:r>
              <a:rPr lang="en-US" altLang="zh-CN"/>
              <a:t> </a:t>
            </a:r>
            <a:endParaRPr lang="zh-CN" altLang="zh-CN"/>
          </a:p>
        </p:txBody>
      </p:sp>
      <p:sp>
        <p:nvSpPr>
          <p:cNvPr id="3" name="内容占位符 2"/>
          <p:cNvSpPr>
            <a:spLocks noGrp="1"/>
          </p:cNvSpPr>
          <p:nvPr>
            <p:ph idx="1"/>
          </p:nvPr>
        </p:nvSpPr>
        <p:spPr>
          <a:xfrm>
            <a:off x="179512" y="1203598"/>
            <a:ext cx="8964488" cy="3394472"/>
          </a:xfrm>
        </p:spPr>
        <p:txBody>
          <a:bodyPr>
            <a:normAutofit/>
          </a:bodyPr>
          <a:lstStyle/>
          <a:p>
            <a:r>
              <a:rPr lang="zh-CN" altLang="zh-CN" sz="2000">
                <a:solidFill>
                  <a:srgbClr val="FF0000"/>
                </a:solidFill>
              </a:rPr>
              <a:t>分区容错性</a:t>
            </a:r>
            <a:r>
              <a:rPr lang="zh-CN" altLang="zh-CN" sz="2000"/>
              <a:t>指“</a:t>
            </a:r>
            <a:r>
              <a:rPr lang="en-US" altLang="zh-CN" sz="2000"/>
              <a:t>The system continues to operate despite arbitrary message loss or failure of part of the system</a:t>
            </a:r>
            <a:r>
              <a:rPr lang="zh-CN" altLang="zh-CN" sz="2000"/>
              <a:t>”，也就是指分布式系统在遇到某节点或网络分区故障的时候，仍然能够对外提供满足一致性和可用性的服务。</a:t>
            </a:r>
            <a:endParaRPr lang="en-US" altLang="zh-CN" sz="2000"/>
          </a:p>
          <a:p>
            <a:r>
              <a:rPr lang="zh-CN" altLang="zh-CN" sz="2000"/>
              <a:t>分区容错性和扩展性紧密相关。在分布式应用中，可能因为一些分布式的原因导致系统无法正常运转。好的分区容错性要求应用虽然是一个分布式系统，但看上去却好像是一个可以运转正常的整体。例如现在的分布式系统中有某一个或者几个机器宕掉了，其他剩下的机器还能够正常运转满足系统需求，或者是机器之间有网络异常，将分布式系统分隔为独立的几个部分，各个部分还能维持分布式系统的运作，这样就具有好的分区容错性。</a:t>
            </a:r>
          </a:p>
          <a:p>
            <a:endParaRPr lang="zh-CN" altLang="zh-CN" sz="2000"/>
          </a:p>
          <a:p>
            <a:pPr marL="0" indent="0">
              <a:lnSpc>
                <a:spcPct val="120000"/>
              </a:lnSpc>
              <a:buNone/>
            </a:pPr>
            <a:endParaRPr lang="zh-CN" altLang="en-US" sz="2000" dirty="0"/>
          </a:p>
        </p:txBody>
      </p:sp>
    </p:spTree>
    <p:extLst>
      <p:ext uri="{BB962C8B-B14F-4D97-AF65-F5344CB8AC3E}">
        <p14:creationId xmlns:p14="http://schemas.microsoft.com/office/powerpoint/2010/main" val="1661521104"/>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23478"/>
            <a:ext cx="8229600" cy="857250"/>
          </a:xfrm>
        </p:spPr>
        <p:txBody>
          <a:bodyPr>
            <a:normAutofit/>
          </a:bodyPr>
          <a:lstStyle/>
          <a:p>
            <a:r>
              <a:rPr lang="en-US" altLang="zh-CN"/>
              <a:t>2</a:t>
            </a:r>
            <a:r>
              <a:rPr lang="zh-CN" altLang="zh-CN"/>
              <a:t>．</a:t>
            </a:r>
            <a:r>
              <a:rPr lang="en-US" altLang="zh-CN"/>
              <a:t>CAP</a:t>
            </a:r>
            <a:r>
              <a:rPr lang="zh-CN" altLang="zh-CN"/>
              <a:t>理论的阐述与证明</a:t>
            </a:r>
          </a:p>
        </p:txBody>
      </p:sp>
      <p:pic>
        <p:nvPicPr>
          <p:cNvPr id="3074" name="Picture 2" descr="02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7372" y="987574"/>
            <a:ext cx="2846417" cy="336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897099" y="4517017"/>
            <a:ext cx="3416320" cy="461665"/>
          </a:xfrm>
          <a:prstGeom prst="rect">
            <a:avLst/>
          </a:prstGeom>
        </p:spPr>
        <p:txBody>
          <a:bodyPr wrap="none">
            <a:spAutoFit/>
          </a:bodyPr>
          <a:lstStyle/>
          <a:p>
            <a:r>
              <a:rPr lang="zh-CN" altLang="zh-CN" sz="2400">
                <a:latin typeface="黑体" pitchFamily="49" charset="-122"/>
                <a:ea typeface="黑体" pitchFamily="49" charset="-122"/>
              </a:rPr>
              <a:t>图</a:t>
            </a:r>
            <a:r>
              <a:rPr lang="en-US" altLang="zh-CN" sz="2400">
                <a:latin typeface="黑体" pitchFamily="49" charset="-122"/>
                <a:ea typeface="黑体" pitchFamily="49" charset="-122"/>
              </a:rPr>
              <a:t>2.2  CAP</a:t>
            </a:r>
            <a:r>
              <a:rPr lang="zh-CN" altLang="zh-CN" sz="2400">
                <a:latin typeface="黑体" pitchFamily="49" charset="-122"/>
                <a:ea typeface="黑体" pitchFamily="49" charset="-122"/>
              </a:rPr>
              <a:t>的基本场景 </a:t>
            </a:r>
            <a:endParaRPr lang="zh-CN" altLang="en-US" sz="2400">
              <a:latin typeface="黑体" pitchFamily="49" charset="-122"/>
              <a:ea typeface="黑体" pitchFamily="49" charset="-122"/>
            </a:endParaRPr>
          </a:p>
        </p:txBody>
      </p:sp>
    </p:spTree>
    <p:extLst>
      <p:ext uri="{BB962C8B-B14F-4D97-AF65-F5344CB8AC3E}">
        <p14:creationId xmlns:p14="http://schemas.microsoft.com/office/powerpoint/2010/main" val="908191452"/>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p:txBody>
          <a:bodyPr>
            <a:normAutofit/>
          </a:bodyPr>
          <a:lstStyle/>
          <a:p>
            <a:pPr>
              <a:lnSpc>
                <a:spcPct val="120000"/>
              </a:lnSpc>
            </a:pPr>
            <a:r>
              <a:rPr lang="en-US" altLang="zh-CN" sz="2800"/>
              <a:t>2.1  </a:t>
            </a:r>
            <a:r>
              <a:rPr lang="zh-CN" altLang="zh-CN" sz="2800"/>
              <a:t>分布式计算概述</a:t>
            </a:r>
            <a:r>
              <a:rPr lang="zh-CN" altLang="en-US" sz="2800"/>
              <a:t>	</a:t>
            </a:r>
            <a:endParaRPr lang="en-US" altLang="zh-CN" sz="2800"/>
          </a:p>
          <a:p>
            <a:pPr>
              <a:lnSpc>
                <a:spcPct val="120000"/>
              </a:lnSpc>
            </a:pPr>
            <a:r>
              <a:rPr lang="en-US" altLang="zh-CN" sz="2800"/>
              <a:t>2.2  </a:t>
            </a:r>
            <a:r>
              <a:rPr lang="zh-CN" altLang="zh-CN" sz="2800"/>
              <a:t>分布式计算的理论基础</a:t>
            </a:r>
            <a:endParaRPr lang="en-US" altLang="zh-CN" sz="2800"/>
          </a:p>
          <a:p>
            <a:pPr>
              <a:lnSpc>
                <a:spcPct val="120000"/>
              </a:lnSpc>
            </a:pPr>
            <a:r>
              <a:rPr lang="en-US" altLang="zh-CN" sz="2800"/>
              <a:t>2.3  </a:t>
            </a:r>
            <a:r>
              <a:rPr lang="zh-CN" altLang="zh-CN" sz="2800"/>
              <a:t>分布式系统概述</a:t>
            </a:r>
            <a:endParaRPr lang="en-US" altLang="zh-CN" sz="2800"/>
          </a:p>
          <a:p>
            <a:pPr>
              <a:lnSpc>
                <a:spcPct val="120000"/>
              </a:lnSpc>
            </a:pPr>
            <a:r>
              <a:rPr lang="en-US" altLang="zh-CN" sz="2800"/>
              <a:t>2.4  </a:t>
            </a:r>
            <a:r>
              <a:rPr lang="zh-CN" altLang="zh-CN" sz="2800"/>
              <a:t>分布式系统的进阶</a:t>
            </a:r>
            <a:endParaRPr lang="en-US" altLang="zh-CN" sz="2800"/>
          </a:p>
          <a:p>
            <a:pPr>
              <a:lnSpc>
                <a:spcPct val="120000"/>
              </a:lnSpc>
            </a:pPr>
            <a:r>
              <a:rPr lang="en-US" altLang="zh-CN" sz="2800"/>
              <a:t>2.5  </a:t>
            </a:r>
            <a:r>
              <a:rPr lang="zh-CN" altLang="zh-CN" sz="2800"/>
              <a:t>典型的分布式系统</a:t>
            </a:r>
            <a:endParaRPr lang="en-US" altLang="zh-CN" sz="2800" dirty="0"/>
          </a:p>
          <a:p>
            <a:pPr>
              <a:lnSpc>
                <a:spcPct val="120000"/>
              </a:lnSpc>
            </a:pPr>
            <a:endParaRPr lang="en-US" altLang="zh-CN" sz="2800" dirty="0">
              <a:latin typeface="+mj-lt"/>
              <a:ea typeface="黑体" pitchFamily="49" charset="-122"/>
            </a:endParaRPr>
          </a:p>
        </p:txBody>
      </p:sp>
      <p:sp>
        <p:nvSpPr>
          <p:cNvPr id="10" name="TextBox 9"/>
          <p:cNvSpPr txBox="1"/>
          <p:nvPr/>
        </p:nvSpPr>
        <p:spPr>
          <a:xfrm>
            <a:off x="5963302" y="2738916"/>
            <a:ext cx="1398588" cy="369332"/>
          </a:xfrm>
          <a:prstGeom prst="rect">
            <a:avLst/>
          </a:prstGeom>
          <a:noFill/>
        </p:spPr>
        <p:txBody>
          <a:bodyPr wrap="none" rtlCol="0">
            <a:spAutoFit/>
          </a:bodyPr>
          <a:lstStyle/>
          <a:p>
            <a:r>
              <a:rPr lang="en-US" altLang="zh-CN" b="1" u="sng" dirty="0">
                <a:solidFill>
                  <a:schemeClr val="bg1"/>
                </a:solidFill>
              </a:rPr>
              <a:t>Data Science</a:t>
            </a:r>
            <a:endParaRPr lang="zh-CN" altLang="en-US" b="1" u="sng" dirty="0">
              <a:solidFill>
                <a:schemeClr val="bg1"/>
              </a:solidFill>
            </a:endParaRPr>
          </a:p>
        </p:txBody>
      </p:sp>
      <p:sp>
        <p:nvSpPr>
          <p:cNvPr id="12" name="TextBox 11"/>
          <p:cNvSpPr txBox="1"/>
          <p:nvPr/>
        </p:nvSpPr>
        <p:spPr>
          <a:xfrm>
            <a:off x="5220072" y="3291830"/>
            <a:ext cx="735907" cy="276999"/>
          </a:xfrm>
          <a:prstGeom prst="rect">
            <a:avLst/>
          </a:prstGeom>
          <a:noFill/>
        </p:spPr>
        <p:txBody>
          <a:bodyPr wrap="none" rtlCol="0">
            <a:spAutoFit/>
          </a:bodyPr>
          <a:lstStyle/>
          <a:p>
            <a:r>
              <a:rPr lang="en-US" altLang="zh-CN" sz="1200" dirty="0">
                <a:solidFill>
                  <a:schemeClr val="bg1"/>
                </a:solidFill>
              </a:rPr>
              <a:t>Statistics</a:t>
            </a:r>
            <a:endParaRPr lang="zh-CN" altLang="en-US" sz="1200" dirty="0">
              <a:solidFill>
                <a:schemeClr val="bg1"/>
              </a:solidFill>
            </a:endParaRPr>
          </a:p>
        </p:txBody>
      </p:sp>
      <p:sp>
        <p:nvSpPr>
          <p:cNvPr id="13" name="TextBox 12"/>
          <p:cNvSpPr txBox="1"/>
          <p:nvPr/>
        </p:nvSpPr>
        <p:spPr>
          <a:xfrm>
            <a:off x="5231647" y="4420808"/>
            <a:ext cx="1298753" cy="276999"/>
          </a:xfrm>
          <a:prstGeom prst="rect">
            <a:avLst/>
          </a:prstGeom>
          <a:noFill/>
        </p:spPr>
        <p:txBody>
          <a:bodyPr wrap="none" rtlCol="0">
            <a:spAutoFit/>
          </a:bodyPr>
          <a:lstStyle/>
          <a:p>
            <a:r>
              <a:rPr lang="en-US" altLang="zh-CN" sz="1200" dirty="0">
                <a:solidFill>
                  <a:schemeClr val="bg1"/>
                </a:solidFill>
              </a:rPr>
              <a:t>Machine Learning</a:t>
            </a:r>
            <a:endParaRPr lang="zh-CN" altLang="en-US" sz="1200" dirty="0">
              <a:solidFill>
                <a:schemeClr val="bg1"/>
              </a:solidFill>
            </a:endParaRPr>
          </a:p>
        </p:txBody>
      </p:sp>
      <p:sp>
        <p:nvSpPr>
          <p:cNvPr id="14" name="TextBox 13"/>
          <p:cNvSpPr txBox="1"/>
          <p:nvPr/>
        </p:nvSpPr>
        <p:spPr>
          <a:xfrm>
            <a:off x="6781098" y="2487625"/>
            <a:ext cx="1285224" cy="276999"/>
          </a:xfrm>
          <a:prstGeom prst="rect">
            <a:avLst/>
          </a:prstGeom>
          <a:noFill/>
        </p:spPr>
        <p:txBody>
          <a:bodyPr wrap="none" rtlCol="0">
            <a:spAutoFit/>
          </a:bodyPr>
          <a:lstStyle/>
          <a:p>
            <a:r>
              <a:rPr lang="en-US" altLang="zh-CN" sz="1200" dirty="0">
                <a:solidFill>
                  <a:schemeClr val="bg1"/>
                </a:solidFill>
              </a:rPr>
              <a:t>Domain expertise</a:t>
            </a:r>
            <a:endParaRPr lang="zh-CN" altLang="en-US" sz="1200" dirty="0">
              <a:solidFill>
                <a:schemeClr val="bg1"/>
              </a:solidFill>
            </a:endParaRPr>
          </a:p>
        </p:txBody>
      </p:sp>
      <p:sp>
        <p:nvSpPr>
          <p:cNvPr id="15" name="TextBox 14"/>
          <p:cNvSpPr txBox="1"/>
          <p:nvPr/>
        </p:nvSpPr>
        <p:spPr>
          <a:xfrm>
            <a:off x="7120546" y="3268680"/>
            <a:ext cx="1005788" cy="276999"/>
          </a:xfrm>
          <a:prstGeom prst="rect">
            <a:avLst/>
          </a:prstGeom>
          <a:noFill/>
        </p:spPr>
        <p:txBody>
          <a:bodyPr wrap="none" rtlCol="0">
            <a:spAutoFit/>
          </a:bodyPr>
          <a:lstStyle/>
          <a:p>
            <a:r>
              <a:rPr lang="en-US" altLang="zh-CN" sz="1200" dirty="0">
                <a:solidFill>
                  <a:schemeClr val="bg1"/>
                </a:solidFill>
              </a:rPr>
              <a:t>Mathematics</a:t>
            </a:r>
            <a:endParaRPr lang="zh-CN" altLang="en-US" sz="1200" dirty="0">
              <a:solidFill>
                <a:schemeClr val="bg1"/>
              </a:solidFill>
            </a:endParaRPr>
          </a:p>
        </p:txBody>
      </p:sp>
      <p:sp>
        <p:nvSpPr>
          <p:cNvPr id="16" name="TextBox 15"/>
          <p:cNvSpPr txBox="1"/>
          <p:nvPr/>
        </p:nvSpPr>
        <p:spPr>
          <a:xfrm>
            <a:off x="6792673" y="4420808"/>
            <a:ext cx="1248996" cy="276999"/>
          </a:xfrm>
          <a:prstGeom prst="rect">
            <a:avLst/>
          </a:prstGeom>
          <a:noFill/>
        </p:spPr>
        <p:txBody>
          <a:bodyPr wrap="none" rtlCol="0">
            <a:spAutoFit/>
          </a:bodyPr>
          <a:lstStyle/>
          <a:p>
            <a:r>
              <a:rPr lang="en-US" altLang="zh-CN" sz="1200" dirty="0">
                <a:solidFill>
                  <a:schemeClr val="bg1"/>
                </a:solidFill>
              </a:rPr>
              <a:t>Data engineering</a:t>
            </a:r>
            <a:endParaRPr lang="zh-CN" altLang="en-US" sz="1200" dirty="0">
              <a:solidFill>
                <a:schemeClr val="bg1"/>
              </a:solidFill>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49298" y="699542"/>
            <a:ext cx="4955203" cy="461665"/>
          </a:xfrm>
          <a:prstGeom prst="rect">
            <a:avLst/>
          </a:prstGeom>
        </p:spPr>
        <p:txBody>
          <a:bodyPr wrap="none">
            <a:spAutoFit/>
          </a:bodyPr>
          <a:lstStyle/>
          <a:p>
            <a:r>
              <a:rPr lang="zh-CN" altLang="zh-CN" sz="2400">
                <a:latin typeface="黑体" pitchFamily="49" charset="-122"/>
                <a:ea typeface="黑体" pitchFamily="49" charset="-122"/>
              </a:rPr>
              <a:t>图</a:t>
            </a:r>
            <a:r>
              <a:rPr lang="en-US" altLang="zh-CN" sz="2400">
                <a:latin typeface="黑体" pitchFamily="49" charset="-122"/>
                <a:ea typeface="黑体" pitchFamily="49" charset="-122"/>
              </a:rPr>
              <a:t>2.3  </a:t>
            </a:r>
            <a:r>
              <a:rPr lang="zh-CN" altLang="zh-CN" sz="2400">
                <a:latin typeface="黑体" pitchFamily="49" charset="-122"/>
                <a:ea typeface="黑体" pitchFamily="49" charset="-122"/>
              </a:rPr>
              <a:t>分布式系统正常运转的流程</a:t>
            </a:r>
            <a:endParaRPr lang="zh-CN" altLang="en-US" sz="2400">
              <a:latin typeface="黑体" pitchFamily="49" charset="-122"/>
              <a:ea typeface="黑体" pitchFamily="49" charset="-122"/>
            </a:endParaRPr>
          </a:p>
        </p:txBody>
      </p:sp>
      <p:pic>
        <p:nvPicPr>
          <p:cNvPr id="4098" name="Picture 2" descr="02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900" y="1635646"/>
            <a:ext cx="6668000" cy="2643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2493227"/>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95736" y="699542"/>
            <a:ext cx="4913525" cy="523220"/>
          </a:xfrm>
          <a:prstGeom prst="rect">
            <a:avLst/>
          </a:prstGeom>
        </p:spPr>
        <p:txBody>
          <a:bodyPr wrap="none">
            <a:spAutoFit/>
          </a:bodyPr>
          <a:lstStyle/>
          <a:p>
            <a:r>
              <a:rPr lang="zh-CN" altLang="zh-CN" sz="2800">
                <a:latin typeface="黑体" pitchFamily="49" charset="-122"/>
                <a:ea typeface="黑体" pitchFamily="49" charset="-122"/>
              </a:rPr>
              <a:t>图2.4  断开N</a:t>
            </a:r>
            <a:r>
              <a:rPr lang="zh-CN" altLang="zh-CN" sz="2800" baseline="-25000">
                <a:latin typeface="黑体" pitchFamily="49" charset="-122"/>
                <a:ea typeface="黑体" pitchFamily="49" charset="-122"/>
              </a:rPr>
              <a:t>1</a:t>
            </a:r>
            <a:r>
              <a:rPr lang="zh-CN" altLang="zh-CN" sz="2800">
                <a:latin typeface="黑体" pitchFamily="49" charset="-122"/>
                <a:ea typeface="黑体" pitchFamily="49" charset="-122"/>
              </a:rPr>
              <a:t>和N</a:t>
            </a:r>
            <a:r>
              <a:rPr lang="zh-CN" altLang="zh-CN" sz="2800" baseline="-25000">
                <a:latin typeface="黑体" pitchFamily="49" charset="-122"/>
                <a:ea typeface="黑体" pitchFamily="49" charset="-122"/>
              </a:rPr>
              <a:t>2</a:t>
            </a:r>
            <a:r>
              <a:rPr lang="zh-CN" altLang="zh-CN" sz="2800">
                <a:latin typeface="黑体" pitchFamily="49" charset="-122"/>
                <a:ea typeface="黑体" pitchFamily="49" charset="-122"/>
              </a:rPr>
              <a:t>之间的网络</a:t>
            </a:r>
          </a:p>
        </p:txBody>
      </p:sp>
      <p:pic>
        <p:nvPicPr>
          <p:cNvPr id="5122" name="Picture 2" descr="02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451" y="1563638"/>
            <a:ext cx="8064896" cy="319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2525074"/>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3</a:t>
            </a:r>
            <a:r>
              <a:rPr lang="zh-CN" altLang="zh-CN"/>
              <a:t>．</a:t>
            </a:r>
            <a:r>
              <a:rPr lang="en-US" altLang="zh-CN"/>
              <a:t>CAP</a:t>
            </a:r>
            <a:r>
              <a:rPr lang="zh-CN" altLang="zh-CN"/>
              <a:t>权衡</a:t>
            </a:r>
          </a:p>
        </p:txBody>
      </p:sp>
      <p:sp>
        <p:nvSpPr>
          <p:cNvPr id="3" name="内容占位符 2"/>
          <p:cNvSpPr>
            <a:spLocks noGrp="1"/>
          </p:cNvSpPr>
          <p:nvPr>
            <p:ph idx="1"/>
          </p:nvPr>
        </p:nvSpPr>
        <p:spPr>
          <a:xfrm>
            <a:off x="179512" y="1203598"/>
            <a:ext cx="8964488" cy="3394472"/>
          </a:xfrm>
        </p:spPr>
        <p:txBody>
          <a:bodyPr>
            <a:normAutofit fontScale="92500" lnSpcReduction="20000"/>
          </a:bodyPr>
          <a:lstStyle/>
          <a:p>
            <a:pPr marL="0" indent="0">
              <a:buNone/>
            </a:pPr>
            <a:r>
              <a:rPr lang="zh-CN" altLang="zh-CN" sz="2000" dirty="0"/>
              <a:t>通过</a:t>
            </a:r>
            <a:r>
              <a:rPr lang="en-US" altLang="zh-CN" sz="2000" dirty="0"/>
              <a:t>CAP</a:t>
            </a:r>
            <a:r>
              <a:rPr lang="zh-CN" altLang="zh-CN" sz="2000" dirty="0"/>
              <a:t>理论，知道无法同时满足一致性、可用性和分区容错性这三个特性，那应该如何取舍呢？</a:t>
            </a:r>
          </a:p>
          <a:p>
            <a:pPr marL="0" indent="0">
              <a:buNone/>
            </a:pPr>
            <a:r>
              <a:rPr lang="zh-CN" altLang="zh-CN" sz="2000" dirty="0"/>
              <a:t>（</a:t>
            </a:r>
            <a:r>
              <a:rPr lang="en-US" altLang="zh-CN" sz="2000" dirty="0"/>
              <a:t>1</a:t>
            </a:r>
            <a:r>
              <a:rPr lang="zh-CN" altLang="zh-CN" sz="2000" dirty="0"/>
              <a:t>）</a:t>
            </a:r>
            <a:r>
              <a:rPr lang="en-US" altLang="zh-CN" sz="2000" dirty="0"/>
              <a:t>CA without P</a:t>
            </a:r>
            <a:r>
              <a:rPr lang="zh-CN" altLang="zh-CN" sz="2000" dirty="0"/>
              <a:t>：如果不要求</a:t>
            </a:r>
            <a:r>
              <a:rPr lang="en-US" altLang="zh-CN" sz="2000" dirty="0"/>
              <a:t>P</a:t>
            </a:r>
            <a:r>
              <a:rPr lang="zh-CN" altLang="zh-CN" sz="2000" dirty="0"/>
              <a:t>（不允许分区），则</a:t>
            </a:r>
            <a:r>
              <a:rPr lang="en-US" altLang="zh-CN" sz="2000" dirty="0"/>
              <a:t>C</a:t>
            </a:r>
            <a:r>
              <a:rPr lang="zh-CN" altLang="zh-CN" sz="2000" dirty="0"/>
              <a:t>（强一致性）和</a:t>
            </a:r>
            <a:r>
              <a:rPr lang="en-US" altLang="zh-CN" sz="2000" dirty="0"/>
              <a:t>A</a:t>
            </a:r>
            <a:r>
              <a:rPr lang="zh-CN" altLang="zh-CN" sz="2000" dirty="0"/>
              <a:t>（可用性）是可以保证的。但其实分区始终会存在，因此</a:t>
            </a:r>
            <a:r>
              <a:rPr lang="en-US" altLang="zh-CN" sz="2000" dirty="0"/>
              <a:t>CA</a:t>
            </a:r>
            <a:r>
              <a:rPr lang="zh-CN" altLang="zh-CN" sz="2000" dirty="0"/>
              <a:t>的系统</a:t>
            </a:r>
            <a:r>
              <a:rPr lang="zh-CN" altLang="zh-CN" sz="2000" u="sng" dirty="0"/>
              <a:t>更多的是</a:t>
            </a:r>
            <a:r>
              <a:rPr lang="zh-CN" altLang="zh-CN" sz="2000" dirty="0"/>
              <a:t>允许分区后各子系统依然保持</a:t>
            </a:r>
            <a:r>
              <a:rPr lang="en-US" altLang="zh-CN" sz="2000" dirty="0"/>
              <a:t>CA</a:t>
            </a:r>
            <a:r>
              <a:rPr lang="zh-CN" altLang="zh-CN" sz="2000" dirty="0"/>
              <a:t>。</a:t>
            </a:r>
          </a:p>
          <a:p>
            <a:pPr marL="0" indent="0">
              <a:buNone/>
            </a:pPr>
            <a:r>
              <a:rPr lang="zh-CN" altLang="zh-CN" sz="2000" dirty="0"/>
              <a:t>（</a:t>
            </a:r>
            <a:r>
              <a:rPr lang="en-US" altLang="zh-CN" sz="2000" dirty="0"/>
              <a:t>2</a:t>
            </a:r>
            <a:r>
              <a:rPr lang="zh-CN" altLang="zh-CN" sz="2000" dirty="0"/>
              <a:t>）</a:t>
            </a:r>
            <a:r>
              <a:rPr lang="en-US" altLang="zh-CN" sz="2000" dirty="0"/>
              <a:t>CP without A</a:t>
            </a:r>
            <a:r>
              <a:rPr lang="zh-CN" altLang="zh-CN" sz="2000" dirty="0"/>
              <a:t>：如果不要求</a:t>
            </a:r>
            <a:r>
              <a:rPr lang="en-US" altLang="zh-CN" sz="2000" dirty="0"/>
              <a:t>A</a:t>
            </a:r>
            <a:r>
              <a:rPr lang="zh-CN" altLang="zh-CN" sz="2000" dirty="0"/>
              <a:t>（可用），相当于每个请求都需要在</a:t>
            </a:r>
            <a:r>
              <a:rPr lang="en-US" altLang="zh-CN" sz="2000" dirty="0"/>
              <a:t>Server</a:t>
            </a:r>
            <a:r>
              <a:rPr lang="zh-CN" altLang="zh-CN" sz="2000" dirty="0"/>
              <a:t>之间强一致，而</a:t>
            </a:r>
            <a:r>
              <a:rPr lang="en-US" altLang="zh-CN" sz="2000" dirty="0"/>
              <a:t>P</a:t>
            </a:r>
            <a:r>
              <a:rPr lang="zh-CN" altLang="zh-CN" sz="2000" dirty="0"/>
              <a:t>（分区）会导致同步时间无限延长，如此</a:t>
            </a:r>
            <a:r>
              <a:rPr lang="en-US" altLang="zh-CN" sz="2000" dirty="0"/>
              <a:t>CP</a:t>
            </a:r>
            <a:r>
              <a:rPr lang="zh-CN" altLang="zh-CN" sz="2000" dirty="0"/>
              <a:t>也是可以保证的。很多传统的数据库分布式事务都属于这种模式。</a:t>
            </a:r>
          </a:p>
          <a:p>
            <a:pPr marL="0" indent="0">
              <a:buNone/>
            </a:pPr>
            <a:r>
              <a:rPr lang="zh-CN" altLang="zh-CN" sz="2000" dirty="0"/>
              <a:t>（</a:t>
            </a:r>
            <a:r>
              <a:rPr lang="en-US" altLang="zh-CN" sz="2000" dirty="0"/>
              <a:t>3</a:t>
            </a:r>
            <a:r>
              <a:rPr lang="zh-CN" altLang="zh-CN" sz="2000" dirty="0"/>
              <a:t>）</a:t>
            </a:r>
            <a:r>
              <a:rPr lang="en-US" altLang="zh-CN" sz="2000" dirty="0"/>
              <a:t>AP without C</a:t>
            </a:r>
            <a:r>
              <a:rPr lang="zh-CN" altLang="zh-CN" sz="2000" dirty="0"/>
              <a:t>：要高可用并允许分区，则需放弃一致性。一旦分区发生，节点之间可能会失去联系，为了高可用，每个节点只能用本地数据提供服务，而这样会导致全局数据的不一致性。现在众多的</a:t>
            </a:r>
            <a:r>
              <a:rPr lang="en-US" altLang="zh-CN" sz="2000" dirty="0"/>
              <a:t>NoSQL</a:t>
            </a:r>
            <a:r>
              <a:rPr lang="zh-CN" altLang="zh-CN" sz="2000" dirty="0"/>
              <a:t>都属于此类。</a:t>
            </a:r>
            <a:endParaRPr lang="en-US" altLang="zh-CN" sz="2000" dirty="0"/>
          </a:p>
          <a:p>
            <a:pPr marL="0" indent="0">
              <a:buNone/>
            </a:pPr>
            <a:endParaRPr lang="en-US" altLang="zh-CN" sz="2000" dirty="0"/>
          </a:p>
          <a:p>
            <a:pPr marL="0" indent="0">
              <a:buNone/>
            </a:pPr>
            <a:r>
              <a:rPr lang="zh-CN" altLang="en-US" sz="2000" dirty="0"/>
              <a:t>常用</a:t>
            </a:r>
            <a:r>
              <a:rPr lang="en-US" altLang="zh-CN" sz="2000" dirty="0"/>
              <a:t>CP</a:t>
            </a:r>
            <a:r>
              <a:rPr lang="zh-CN" altLang="en-US" sz="2000" dirty="0"/>
              <a:t>、</a:t>
            </a:r>
            <a:r>
              <a:rPr lang="en-US" altLang="zh-CN" sz="2000" dirty="0"/>
              <a:t>AP</a:t>
            </a:r>
            <a:endParaRPr lang="zh-CN" altLang="zh-CN" sz="2000" dirty="0"/>
          </a:p>
          <a:p>
            <a:pPr marL="0" indent="0">
              <a:buNone/>
            </a:pPr>
            <a:endParaRPr lang="zh-CN" altLang="zh-CN" sz="2000" dirty="0"/>
          </a:p>
          <a:p>
            <a:pPr marL="0" indent="0">
              <a:lnSpc>
                <a:spcPct val="120000"/>
              </a:lnSpc>
              <a:buNone/>
            </a:pPr>
            <a:endParaRPr lang="zh-CN" altLang="en-US" sz="2000" dirty="0"/>
          </a:p>
        </p:txBody>
      </p:sp>
    </p:spTree>
    <p:extLst>
      <p:ext uri="{BB962C8B-B14F-4D97-AF65-F5344CB8AC3E}">
        <p14:creationId xmlns:p14="http://schemas.microsoft.com/office/powerpoint/2010/main" val="1833853667"/>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2.2.3  BASE</a:t>
            </a:r>
            <a:r>
              <a:rPr lang="zh-CN" altLang="zh-CN"/>
              <a:t>理论</a:t>
            </a:r>
            <a:endParaRPr lang="zh-CN" altLang="en-US" dirty="0"/>
          </a:p>
        </p:txBody>
      </p:sp>
      <p:sp>
        <p:nvSpPr>
          <p:cNvPr id="3" name="内容占位符 2"/>
          <p:cNvSpPr>
            <a:spLocks noGrp="1"/>
          </p:cNvSpPr>
          <p:nvPr>
            <p:ph idx="1"/>
          </p:nvPr>
        </p:nvSpPr>
        <p:spPr/>
        <p:txBody>
          <a:bodyPr>
            <a:normAutofit/>
          </a:bodyPr>
          <a:lstStyle/>
          <a:p>
            <a:r>
              <a:rPr lang="zh-CN" altLang="zh-CN" sz="2000"/>
              <a:t>丹·普里切特（</a:t>
            </a:r>
            <a:r>
              <a:rPr lang="en-US" altLang="zh-CN" sz="2000"/>
              <a:t>Dan Pritchett</a:t>
            </a:r>
            <a:r>
              <a:rPr lang="zh-CN" altLang="zh-CN" sz="2000"/>
              <a:t>）在对大规模分布式系统的实践总结过程中，提出了</a:t>
            </a:r>
            <a:r>
              <a:rPr lang="en-US" altLang="zh-CN" sz="2000">
                <a:solidFill>
                  <a:srgbClr val="FF0000"/>
                </a:solidFill>
              </a:rPr>
              <a:t>BASE</a:t>
            </a:r>
            <a:r>
              <a:rPr lang="zh-CN" altLang="zh-CN" sz="2000">
                <a:solidFill>
                  <a:srgbClr val="FF0000"/>
                </a:solidFill>
              </a:rPr>
              <a:t>理论</a:t>
            </a:r>
            <a:r>
              <a:rPr lang="zh-CN" altLang="zh-CN" sz="2000"/>
              <a:t>，</a:t>
            </a:r>
            <a:r>
              <a:rPr lang="en-US" altLang="zh-CN" sz="2000"/>
              <a:t>BASE</a:t>
            </a:r>
            <a:r>
              <a:rPr lang="zh-CN" altLang="zh-CN" sz="2000"/>
              <a:t>理论是对</a:t>
            </a:r>
            <a:r>
              <a:rPr lang="en-US" altLang="zh-CN" sz="2000"/>
              <a:t>CAP</a:t>
            </a:r>
            <a:r>
              <a:rPr lang="zh-CN" altLang="zh-CN" sz="2000"/>
              <a:t>理论的延伸，核心思想是即使无法做到强一致性（</a:t>
            </a:r>
            <a:r>
              <a:rPr lang="en-US" altLang="zh-CN" sz="2000"/>
              <a:t>Strong Consistency</a:t>
            </a:r>
            <a:r>
              <a:rPr lang="zh-CN" altLang="zh-CN" sz="2000"/>
              <a:t>，</a:t>
            </a:r>
            <a:r>
              <a:rPr lang="en-US" altLang="zh-CN" sz="2000"/>
              <a:t>CAP</a:t>
            </a:r>
            <a:r>
              <a:rPr lang="zh-CN" altLang="zh-CN" sz="2000"/>
              <a:t>的一致性就是强一致性），但应用可以采用适合的方式达到最终一致性（</a:t>
            </a:r>
            <a:r>
              <a:rPr lang="en-US" altLang="zh-CN" sz="2000"/>
              <a:t>Eventual Consistency</a:t>
            </a:r>
            <a:r>
              <a:rPr lang="zh-CN" altLang="zh-CN" sz="2000"/>
              <a:t>）。</a:t>
            </a:r>
          </a:p>
          <a:p>
            <a:r>
              <a:rPr lang="en-US" altLang="zh-CN" sz="2000"/>
              <a:t>BASE</a:t>
            </a:r>
            <a:r>
              <a:rPr lang="zh-CN" altLang="zh-CN" sz="2000"/>
              <a:t>是指</a:t>
            </a:r>
            <a:r>
              <a:rPr lang="zh-CN" altLang="zh-CN" sz="2000">
                <a:solidFill>
                  <a:srgbClr val="FF0000"/>
                </a:solidFill>
              </a:rPr>
              <a:t>基本可用</a:t>
            </a:r>
            <a:r>
              <a:rPr lang="zh-CN" altLang="zh-CN" sz="2000"/>
              <a:t>（</a:t>
            </a:r>
            <a:r>
              <a:rPr lang="en-US" altLang="zh-CN" sz="2000"/>
              <a:t>Basically Available</a:t>
            </a:r>
            <a:r>
              <a:rPr lang="zh-CN" altLang="zh-CN" sz="2000"/>
              <a:t>）、</a:t>
            </a:r>
            <a:r>
              <a:rPr lang="zh-CN" altLang="zh-CN" sz="2000">
                <a:solidFill>
                  <a:srgbClr val="FF0000"/>
                </a:solidFill>
              </a:rPr>
              <a:t>软状态</a:t>
            </a:r>
            <a:r>
              <a:rPr lang="zh-CN" altLang="zh-CN" sz="2000"/>
              <a:t>（</a:t>
            </a:r>
            <a:r>
              <a:rPr lang="en-US" altLang="zh-CN" sz="2000"/>
              <a:t>Soft State</a:t>
            </a:r>
            <a:r>
              <a:rPr lang="zh-CN" altLang="zh-CN" sz="2000"/>
              <a:t>）、</a:t>
            </a:r>
            <a:r>
              <a:rPr lang="zh-CN" altLang="zh-CN" sz="2000">
                <a:solidFill>
                  <a:srgbClr val="FF0000"/>
                </a:solidFill>
              </a:rPr>
              <a:t>最终一致性</a:t>
            </a:r>
            <a:r>
              <a:rPr lang="zh-CN" altLang="zh-CN" sz="2000"/>
              <a:t>（</a:t>
            </a:r>
            <a:r>
              <a:rPr lang="en-US" altLang="zh-CN" sz="2000"/>
              <a:t>Eventual Consistency</a:t>
            </a:r>
            <a:r>
              <a:rPr lang="zh-CN" altLang="zh-CN" sz="2000"/>
              <a: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rPr lang="zh-CN" altLang="en-US"/>
              <a:t>．</a:t>
            </a:r>
            <a:r>
              <a:rPr lang="zh-CN" altLang="zh-CN"/>
              <a:t>基本可用</a:t>
            </a:r>
            <a:endParaRPr lang="zh-CN" altLang="en-US" dirty="0"/>
          </a:p>
        </p:txBody>
      </p:sp>
      <p:sp>
        <p:nvSpPr>
          <p:cNvPr id="3" name="内容占位符 2"/>
          <p:cNvSpPr>
            <a:spLocks noGrp="1"/>
          </p:cNvSpPr>
          <p:nvPr>
            <p:ph idx="1"/>
          </p:nvPr>
        </p:nvSpPr>
        <p:spPr/>
        <p:txBody>
          <a:bodyPr>
            <a:normAutofit/>
          </a:bodyPr>
          <a:lstStyle/>
          <a:p>
            <a:r>
              <a:rPr lang="zh-CN" altLang="zh-CN">
                <a:solidFill>
                  <a:srgbClr val="FF0000"/>
                </a:solidFill>
              </a:rPr>
              <a:t>基本可用</a:t>
            </a:r>
            <a:r>
              <a:rPr lang="zh-CN" altLang="zh-CN"/>
              <a:t>是指分布式系统在出现故障的时候，允许损失部分可用性，即保证核心可用。电商大促时，为了应对访问量激增，部分用户可能会被引导到降级页面，服务层也可能只提供降级服务。这就是损失部分可用性的体现。</a:t>
            </a:r>
          </a:p>
          <a:p>
            <a:pPr>
              <a:lnSpc>
                <a:spcPct val="120000"/>
              </a:lnSpc>
            </a:pPr>
            <a:endParaRPr lang="zh-CN" altLang="en-US" dirty="0"/>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a:t>
            </a:r>
            <a:r>
              <a:rPr lang="zh-CN" altLang="zh-CN"/>
              <a:t>软状态</a:t>
            </a:r>
            <a:endParaRPr lang="zh-CN" altLang="en-US" dirty="0"/>
          </a:p>
        </p:txBody>
      </p:sp>
      <p:sp>
        <p:nvSpPr>
          <p:cNvPr id="3" name="内容占位符 2"/>
          <p:cNvSpPr>
            <a:spLocks noGrp="1"/>
          </p:cNvSpPr>
          <p:nvPr>
            <p:ph idx="1"/>
          </p:nvPr>
        </p:nvSpPr>
        <p:spPr/>
        <p:txBody>
          <a:bodyPr>
            <a:normAutofit/>
          </a:bodyPr>
          <a:lstStyle/>
          <a:p>
            <a:r>
              <a:rPr lang="zh-CN" altLang="zh-CN"/>
              <a:t>软状态是指允许系统存在中间状态，而该中间状态不会影响系统整体可用性。</a:t>
            </a:r>
          </a:p>
          <a:p>
            <a:r>
              <a:rPr lang="zh-CN" altLang="zh-CN"/>
              <a:t>分布式存储中一般一份数据至少会有三个副本，允许不同节点间副本同步的延时就是软状态的体现。例如</a:t>
            </a:r>
            <a:r>
              <a:rPr lang="en-US" altLang="zh-CN"/>
              <a:t>MySQL replication</a:t>
            </a:r>
            <a:r>
              <a:rPr lang="zh-CN" altLang="zh-CN"/>
              <a:t>的异步复制就是这种体现。</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a:t>
            </a:r>
            <a:r>
              <a:rPr lang="zh-CN" altLang="zh-CN"/>
              <a:t>最终一致性</a:t>
            </a:r>
            <a:endParaRPr lang="zh-CN" altLang="en-US" dirty="0"/>
          </a:p>
        </p:txBody>
      </p:sp>
      <p:sp>
        <p:nvSpPr>
          <p:cNvPr id="3" name="内容占位符 2"/>
          <p:cNvSpPr>
            <a:spLocks noGrp="1"/>
          </p:cNvSpPr>
          <p:nvPr>
            <p:ph idx="1"/>
          </p:nvPr>
        </p:nvSpPr>
        <p:spPr>
          <a:xfrm>
            <a:off x="457200" y="1200150"/>
            <a:ext cx="8229600" cy="3531839"/>
          </a:xfrm>
        </p:spPr>
        <p:txBody>
          <a:bodyPr>
            <a:noAutofit/>
          </a:bodyPr>
          <a:lstStyle/>
          <a:p>
            <a:r>
              <a:rPr lang="zh-CN" altLang="zh-CN" sz="2000" dirty="0">
                <a:solidFill>
                  <a:srgbClr val="FF0000"/>
                </a:solidFill>
              </a:rPr>
              <a:t>最终一致性</a:t>
            </a:r>
            <a:r>
              <a:rPr lang="zh-CN" altLang="zh-CN" sz="2000" dirty="0"/>
              <a:t>是指系统中的所有数据副本经过一定时间后，最终能够达到一致的状态。</a:t>
            </a:r>
          </a:p>
          <a:p>
            <a:r>
              <a:rPr lang="zh-CN" altLang="zh-CN" sz="2000" dirty="0"/>
              <a:t>弱一致性和强一致性相反，最终一致性是弱一致性的一种特殊情况。</a:t>
            </a:r>
          </a:p>
          <a:p>
            <a:r>
              <a:rPr lang="en-US" altLang="zh-CN" sz="2000" dirty="0"/>
              <a:t>BASE</a:t>
            </a:r>
            <a:r>
              <a:rPr lang="zh-CN" altLang="zh-CN" sz="2000" dirty="0"/>
              <a:t>和</a:t>
            </a:r>
            <a:r>
              <a:rPr lang="en-US" altLang="zh-CN" sz="2000" dirty="0"/>
              <a:t>ACID</a:t>
            </a:r>
            <a:r>
              <a:rPr lang="zh-CN" altLang="zh-CN" sz="2000" dirty="0"/>
              <a:t>的区别与联系是什么呢？</a:t>
            </a:r>
            <a:r>
              <a:rPr lang="en-US" altLang="zh-CN" sz="2000" dirty="0"/>
              <a:t>ACID</a:t>
            </a:r>
            <a:r>
              <a:rPr lang="zh-CN" altLang="zh-CN" sz="2000" dirty="0"/>
              <a:t>是传统数据库常用的设计理念，追求强一致性模型。</a:t>
            </a:r>
            <a:r>
              <a:rPr lang="en-US" altLang="zh-CN" sz="2000" dirty="0"/>
              <a:t>BASE</a:t>
            </a:r>
            <a:r>
              <a:rPr lang="zh-CN" altLang="zh-CN" sz="2000" dirty="0"/>
              <a:t>支持的是大型分布式系统，提出通过</a:t>
            </a:r>
            <a:r>
              <a:rPr lang="zh-CN" altLang="zh-CN" sz="2000" u="sng" dirty="0"/>
              <a:t>牺牲</a:t>
            </a:r>
            <a:r>
              <a:rPr lang="zh-CN" altLang="zh-CN" sz="2000" dirty="0"/>
              <a:t>强一致性获得高可用性。</a:t>
            </a:r>
            <a:r>
              <a:rPr lang="en-US" altLang="zh-CN" sz="2000" dirty="0"/>
              <a:t>ACID</a:t>
            </a:r>
            <a:r>
              <a:rPr lang="zh-CN" altLang="zh-CN" sz="2000" dirty="0"/>
              <a:t>和</a:t>
            </a:r>
            <a:r>
              <a:rPr lang="en-US" altLang="zh-CN" sz="2000" dirty="0"/>
              <a:t>BASE</a:t>
            </a:r>
            <a:r>
              <a:rPr lang="zh-CN" altLang="zh-CN" sz="2000" dirty="0"/>
              <a:t>代表了两种截然相反的设计哲学。在分布式系统设计的场景中，系统组件对一致性要求是不同的，因此</a:t>
            </a:r>
            <a:r>
              <a:rPr lang="en-US" altLang="zh-CN" sz="2000" dirty="0"/>
              <a:t>ACID</a:t>
            </a:r>
            <a:r>
              <a:rPr lang="zh-CN" altLang="zh-CN" sz="2000" dirty="0"/>
              <a:t>和</a:t>
            </a:r>
            <a:r>
              <a:rPr lang="en-US" altLang="zh-CN" sz="2000" dirty="0"/>
              <a:t>BASE</a:t>
            </a:r>
            <a:r>
              <a:rPr lang="zh-CN" altLang="zh-CN" sz="2000" dirty="0"/>
              <a:t>又会结合使用。</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2.2.4  </a:t>
            </a:r>
            <a:r>
              <a:rPr lang="zh-CN" altLang="en-US"/>
              <a:t>最终一致性</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zh-CN" sz="2000"/>
              <a:t>下面以上面的场景来描述下不同程度的一致性。</a:t>
            </a:r>
          </a:p>
          <a:p>
            <a:pPr marL="0" indent="0">
              <a:buNone/>
            </a:pPr>
            <a:r>
              <a:rPr lang="en-US" altLang="zh-CN" sz="2000">
                <a:sym typeface="Wingdings 2"/>
              </a:rPr>
              <a:t></a:t>
            </a:r>
            <a:r>
              <a:rPr lang="zh-CN" altLang="zh-CN" sz="2000" b="1"/>
              <a:t>强一致性（即时一致性）</a:t>
            </a:r>
            <a:r>
              <a:rPr lang="zh-CN" altLang="zh-CN" sz="2000"/>
              <a:t>：假如</a:t>
            </a:r>
            <a:r>
              <a:rPr lang="en-US" altLang="zh-CN" sz="2000"/>
              <a:t>A</a:t>
            </a:r>
            <a:r>
              <a:rPr lang="zh-CN" altLang="zh-CN" sz="2000"/>
              <a:t>先写入了一个值到存储系统，存储系统保证后续</a:t>
            </a:r>
            <a:r>
              <a:rPr lang="en-US" altLang="zh-CN" sz="2000"/>
              <a:t>A</a:t>
            </a:r>
            <a:r>
              <a:rPr lang="zh-CN" altLang="zh-CN" sz="2000"/>
              <a:t>、</a:t>
            </a:r>
            <a:r>
              <a:rPr lang="en-US" altLang="zh-CN" sz="2000"/>
              <a:t>B</a:t>
            </a:r>
            <a:r>
              <a:rPr lang="zh-CN" altLang="zh-CN" sz="2000"/>
              <a:t>、</a:t>
            </a:r>
            <a:r>
              <a:rPr lang="en-US" altLang="zh-CN" sz="2000"/>
              <a:t>C</a:t>
            </a:r>
            <a:r>
              <a:rPr lang="zh-CN" altLang="zh-CN" sz="2000"/>
              <a:t>的读取操作都将返回最新值。</a:t>
            </a:r>
          </a:p>
          <a:p>
            <a:pPr marL="0" indent="0">
              <a:buNone/>
            </a:pPr>
            <a:r>
              <a:rPr lang="en-US" altLang="zh-CN" sz="2000">
                <a:sym typeface="Wingdings 2"/>
              </a:rPr>
              <a:t></a:t>
            </a:r>
            <a:r>
              <a:rPr lang="zh-CN" altLang="zh-CN" sz="2000" b="1"/>
              <a:t>弱一致性</a:t>
            </a:r>
            <a:r>
              <a:rPr lang="zh-CN" altLang="zh-CN" sz="2000"/>
              <a:t>：假如</a:t>
            </a:r>
            <a:r>
              <a:rPr lang="en-US" altLang="zh-CN" sz="2000"/>
              <a:t>A</a:t>
            </a:r>
            <a:r>
              <a:rPr lang="zh-CN" altLang="zh-CN" sz="2000"/>
              <a:t>先写入了一个值到存储系统，存储系统不能保证后续</a:t>
            </a:r>
            <a:r>
              <a:rPr lang="en-US" altLang="zh-CN" sz="2000"/>
              <a:t>A</a:t>
            </a:r>
            <a:r>
              <a:rPr lang="zh-CN" altLang="zh-CN" sz="2000"/>
              <a:t>、</a:t>
            </a:r>
            <a:r>
              <a:rPr lang="en-US" altLang="zh-CN" sz="2000"/>
              <a:t>B</a:t>
            </a:r>
            <a:r>
              <a:rPr lang="zh-CN" altLang="zh-CN" sz="2000"/>
              <a:t>、</a:t>
            </a:r>
            <a:r>
              <a:rPr lang="en-US" altLang="zh-CN" sz="2000"/>
              <a:t>C</a:t>
            </a:r>
            <a:r>
              <a:rPr lang="zh-CN" altLang="zh-CN" sz="2000"/>
              <a:t>的读取操作能读取到最新值。此种情况下有一个“时间窗口”的概念，它特指从</a:t>
            </a:r>
            <a:r>
              <a:rPr lang="en-US" altLang="zh-CN" sz="2000"/>
              <a:t>A</a:t>
            </a:r>
            <a:r>
              <a:rPr lang="zh-CN" altLang="zh-CN" sz="2000"/>
              <a:t>写入值，到后续操作</a:t>
            </a:r>
            <a:r>
              <a:rPr lang="en-US" altLang="zh-CN" sz="2000"/>
              <a:t>A</a:t>
            </a:r>
            <a:r>
              <a:rPr lang="zh-CN" altLang="zh-CN" sz="2000"/>
              <a:t>、</a:t>
            </a:r>
            <a:r>
              <a:rPr lang="en-US" altLang="zh-CN" sz="2000"/>
              <a:t>B</a:t>
            </a:r>
            <a:r>
              <a:rPr lang="zh-CN" altLang="zh-CN" sz="2000"/>
              <a:t>、</a:t>
            </a:r>
            <a:r>
              <a:rPr lang="en-US" altLang="zh-CN" sz="2000"/>
              <a:t>C</a:t>
            </a:r>
            <a:r>
              <a:rPr lang="zh-CN" altLang="zh-CN" sz="2000"/>
              <a:t>读取到最新值这一段时间。“时间窗口”类似时空穿梭门，不过穿梭门是可以穿越到过去的，而一致性窗口只能穿越到未来，方法很简单，就是“等会儿”。</a:t>
            </a:r>
          </a:p>
          <a:p>
            <a:pPr marL="0" indent="0">
              <a:buNone/>
            </a:pPr>
            <a:r>
              <a:rPr lang="en-US" altLang="zh-CN" sz="2000">
                <a:sym typeface="Wingdings 2"/>
              </a:rPr>
              <a:t></a:t>
            </a:r>
            <a:r>
              <a:rPr lang="zh-CN" altLang="zh-CN" sz="2000" b="1"/>
              <a:t>最终一致性</a:t>
            </a:r>
            <a:r>
              <a:rPr lang="zh-CN" altLang="zh-CN" sz="2000"/>
              <a:t>：是弱一致性的一种特例。假如</a:t>
            </a:r>
            <a:r>
              <a:rPr lang="en-US" altLang="zh-CN" sz="2000"/>
              <a:t>A</a:t>
            </a:r>
            <a:r>
              <a:rPr lang="zh-CN" altLang="zh-CN" sz="2000"/>
              <a:t>首先“写”了一个值到存储系统，存储系统保证如果在</a:t>
            </a:r>
            <a:r>
              <a:rPr lang="en-US" altLang="zh-CN" sz="2000"/>
              <a:t>A</a:t>
            </a:r>
            <a:r>
              <a:rPr lang="zh-CN" altLang="zh-CN" sz="2000"/>
              <a:t>、</a:t>
            </a:r>
            <a:r>
              <a:rPr lang="en-US" altLang="zh-CN" sz="2000"/>
              <a:t>B</a:t>
            </a:r>
            <a:r>
              <a:rPr lang="zh-CN" altLang="zh-CN" sz="2000"/>
              <a:t>、</a:t>
            </a:r>
            <a:r>
              <a:rPr lang="en-US" altLang="zh-CN" sz="2000"/>
              <a:t>C</a:t>
            </a:r>
            <a:r>
              <a:rPr lang="zh-CN" altLang="zh-CN" sz="2000"/>
              <a:t>后续读取之前没有其他写操作更新同样的值的话，最终所有的读取操作都会读取到</a:t>
            </a:r>
            <a:r>
              <a:rPr lang="en-US" altLang="zh-CN" sz="2000"/>
              <a:t>A</a:t>
            </a:r>
            <a:r>
              <a:rPr lang="zh-CN" altLang="zh-CN" sz="2000"/>
              <a:t>写入的最新值。此种情况下，如果没有失败发生的话，“不一致性窗口”的大小依赖于以下的几个因素：交互延迟，系统的负载，以及复制技术中复本的个数。最终一致性方面最出名的系统可以说是</a:t>
            </a:r>
            <a:r>
              <a:rPr lang="en-US" altLang="zh-CN" sz="2000"/>
              <a:t>DNS</a:t>
            </a:r>
            <a:r>
              <a:rPr lang="zh-CN" altLang="zh-CN" sz="2000"/>
              <a:t>系统，当更新一个域名的</a:t>
            </a:r>
            <a:r>
              <a:rPr lang="en-US" altLang="zh-CN" sz="2000"/>
              <a:t>IP</a:t>
            </a:r>
            <a:r>
              <a:rPr lang="zh-CN" altLang="zh-CN" sz="2000"/>
              <a:t>以后，根据配置策略以及缓存控制策略的不同，最终所有的客户都会看到最新的值。</a:t>
            </a:r>
          </a:p>
          <a:p>
            <a:pPr marL="0" indent="0">
              <a:buNone/>
            </a:pPr>
            <a:endParaRPr lang="zh-CN" altLang="zh-CN" sz="2000"/>
          </a:p>
        </p:txBody>
      </p:sp>
    </p:spTree>
    <p:extLst>
      <p:ext uri="{BB962C8B-B14F-4D97-AF65-F5344CB8AC3E}">
        <p14:creationId xmlns:p14="http://schemas.microsoft.com/office/powerpoint/2010/main" val="4015174980"/>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2.2.4  </a:t>
            </a:r>
            <a:r>
              <a:rPr lang="zh-CN" altLang="en-US"/>
              <a:t>最终一致性</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zh-CN" sz="1800"/>
              <a:t>还有一些最终一致性的变体如下。</a:t>
            </a:r>
          </a:p>
          <a:p>
            <a:pPr marL="0" indent="0">
              <a:buNone/>
            </a:pPr>
            <a:r>
              <a:rPr lang="en-US" altLang="zh-CN" sz="1800">
                <a:sym typeface="Wingdings 2"/>
              </a:rPr>
              <a:t>  </a:t>
            </a:r>
            <a:r>
              <a:rPr lang="en-US" altLang="zh-CN" sz="1800"/>
              <a:t>Causal consistency</a:t>
            </a:r>
            <a:r>
              <a:rPr lang="zh-CN" altLang="zh-CN" sz="1800"/>
              <a:t>（因果一致性）：如果</a:t>
            </a:r>
            <a:r>
              <a:rPr lang="en-US" altLang="zh-CN" sz="1800"/>
              <a:t>Process A</a:t>
            </a:r>
            <a:r>
              <a:rPr lang="zh-CN" altLang="zh-CN" sz="1800"/>
              <a:t>通知</a:t>
            </a:r>
            <a:r>
              <a:rPr lang="en-US" altLang="zh-CN" sz="1800"/>
              <a:t>Process B</a:t>
            </a:r>
            <a:r>
              <a:rPr lang="zh-CN" altLang="zh-CN" sz="1800"/>
              <a:t>它已经更新了数据，那么</a:t>
            </a:r>
            <a:r>
              <a:rPr lang="en-US" altLang="zh-CN" sz="1800"/>
              <a:t>Process B</a:t>
            </a:r>
            <a:r>
              <a:rPr lang="zh-CN" altLang="zh-CN" sz="1800"/>
              <a:t>的后续读取操作则读取</a:t>
            </a:r>
            <a:r>
              <a:rPr lang="en-US" altLang="zh-CN" sz="1800"/>
              <a:t>A</a:t>
            </a:r>
            <a:r>
              <a:rPr lang="zh-CN" altLang="zh-CN" sz="1800"/>
              <a:t>写入的最新值，而与</a:t>
            </a:r>
            <a:r>
              <a:rPr lang="en-US" altLang="zh-CN" sz="1800"/>
              <a:t>A</a:t>
            </a:r>
            <a:r>
              <a:rPr lang="zh-CN" altLang="zh-CN" sz="1800"/>
              <a:t>没有因果关系的</a:t>
            </a:r>
            <a:r>
              <a:rPr lang="en-US" altLang="zh-CN" sz="1800"/>
              <a:t>C</a:t>
            </a:r>
            <a:r>
              <a:rPr lang="zh-CN" altLang="zh-CN" sz="1800"/>
              <a:t>则可以最终一致性。</a:t>
            </a:r>
          </a:p>
          <a:p>
            <a:pPr marL="0" indent="0">
              <a:buNone/>
            </a:pPr>
            <a:r>
              <a:rPr lang="en-US" altLang="zh-CN" sz="1800">
                <a:sym typeface="Wingdings 2"/>
              </a:rPr>
              <a:t>  </a:t>
            </a:r>
            <a:r>
              <a:rPr lang="en-US" altLang="zh-CN" sz="1800"/>
              <a:t>Read-your-writes consistency</a:t>
            </a:r>
            <a:r>
              <a:rPr lang="zh-CN" altLang="zh-CN" sz="1800"/>
              <a:t>：如果</a:t>
            </a:r>
            <a:r>
              <a:rPr lang="en-US" altLang="zh-CN" sz="1800"/>
              <a:t>Process A</a:t>
            </a:r>
            <a:r>
              <a:rPr lang="zh-CN" altLang="zh-CN" sz="1800"/>
              <a:t>写入了最新的值，那么</a:t>
            </a:r>
            <a:r>
              <a:rPr lang="en-US" altLang="zh-CN" sz="1800"/>
              <a:t>Process A</a:t>
            </a:r>
            <a:r>
              <a:rPr lang="zh-CN" altLang="zh-CN" sz="1800"/>
              <a:t>的后续操作都会读取到最新值。但是其他用户可能要过一会才可以看到。</a:t>
            </a:r>
          </a:p>
          <a:p>
            <a:pPr marL="0" indent="0">
              <a:buNone/>
            </a:pPr>
            <a:r>
              <a:rPr lang="en-US" altLang="zh-CN" sz="1800">
                <a:sym typeface="Wingdings 2"/>
              </a:rPr>
              <a:t>  </a:t>
            </a:r>
            <a:r>
              <a:rPr lang="en-US" altLang="zh-CN" sz="1800"/>
              <a:t>Session consistency</a:t>
            </a:r>
            <a:r>
              <a:rPr lang="zh-CN" altLang="zh-CN" sz="1800"/>
              <a:t>：此种一致性要求客户端和存储系统交互的整个会话阶段保证</a:t>
            </a:r>
            <a:r>
              <a:rPr lang="en-US" altLang="zh-CN" sz="1800"/>
              <a:t>Read-your- writes consistency</a:t>
            </a:r>
            <a:r>
              <a:rPr lang="zh-CN" altLang="zh-CN" sz="1800"/>
              <a:t>。</a:t>
            </a:r>
            <a:r>
              <a:rPr lang="en-US" altLang="zh-CN" sz="1800"/>
              <a:t>Hibernate</a:t>
            </a:r>
            <a:r>
              <a:rPr lang="zh-CN" altLang="zh-CN" sz="1800"/>
              <a:t>的</a:t>
            </a:r>
            <a:r>
              <a:rPr lang="en-US" altLang="zh-CN" sz="1800"/>
              <a:t>session</a:t>
            </a:r>
            <a:r>
              <a:rPr lang="zh-CN" altLang="zh-CN" sz="1800"/>
              <a:t>提供的一致性保证就属于此种一致性。</a:t>
            </a:r>
          </a:p>
          <a:p>
            <a:pPr marL="0" indent="0">
              <a:buNone/>
            </a:pPr>
            <a:r>
              <a:rPr lang="en-US" altLang="zh-CN" sz="1800">
                <a:sym typeface="Wingdings 2"/>
              </a:rPr>
              <a:t>  </a:t>
            </a:r>
            <a:r>
              <a:rPr lang="en-US" altLang="zh-CN" sz="1800"/>
              <a:t>Monotonic read consistency</a:t>
            </a:r>
            <a:r>
              <a:rPr lang="zh-CN" altLang="zh-CN" sz="1800"/>
              <a:t>：此种一致性要求如果</a:t>
            </a:r>
            <a:r>
              <a:rPr lang="en-US" altLang="zh-CN" sz="1800"/>
              <a:t>Process A</a:t>
            </a:r>
            <a:r>
              <a:rPr lang="zh-CN" altLang="zh-CN" sz="1800"/>
              <a:t>已经读取了对象的某个值，那么后续操作将不会读取到更早的值。</a:t>
            </a:r>
          </a:p>
          <a:p>
            <a:pPr marL="0" indent="0">
              <a:buNone/>
            </a:pPr>
            <a:r>
              <a:rPr lang="en-US" altLang="zh-CN" sz="1800">
                <a:sym typeface="Wingdings 2"/>
              </a:rPr>
              <a:t>  </a:t>
            </a:r>
            <a:r>
              <a:rPr lang="en-US" altLang="zh-CN" sz="1800"/>
              <a:t>Monotonic write consistency</a:t>
            </a:r>
            <a:r>
              <a:rPr lang="zh-CN" altLang="zh-CN" sz="1800"/>
              <a:t>：此种一致性保证系统会序列化执行一个</a:t>
            </a:r>
            <a:r>
              <a:rPr lang="en-US" altLang="zh-CN" sz="1800"/>
              <a:t>Process</a:t>
            </a:r>
            <a:r>
              <a:rPr lang="zh-CN" altLang="zh-CN" sz="1800"/>
              <a:t>中的所有写操作。</a:t>
            </a:r>
          </a:p>
          <a:p>
            <a:pPr marL="0" indent="0">
              <a:buNone/>
            </a:pPr>
            <a:endParaRPr lang="zh-CN" altLang="zh-CN" sz="2000"/>
          </a:p>
          <a:p>
            <a:pPr marL="0" indent="0">
              <a:buNone/>
            </a:pPr>
            <a:endParaRPr lang="zh-CN" altLang="zh-CN" sz="2000"/>
          </a:p>
        </p:txBody>
      </p:sp>
    </p:spTree>
    <p:extLst>
      <p:ext uri="{BB962C8B-B14F-4D97-AF65-F5344CB8AC3E}">
        <p14:creationId xmlns:p14="http://schemas.microsoft.com/office/powerpoint/2010/main" val="1013495003"/>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748FE-6367-4B71-8D99-2B286D423720}"/>
              </a:ext>
            </a:extLst>
          </p:cNvPr>
          <p:cNvSpPr>
            <a:spLocks noGrp="1"/>
          </p:cNvSpPr>
          <p:nvPr>
            <p:ph type="title"/>
          </p:nvPr>
        </p:nvSpPr>
        <p:spPr/>
        <p:txBody>
          <a:bodyPr/>
          <a:lstStyle/>
          <a:p>
            <a:r>
              <a:rPr lang="zh-CN" altLang="en-US" dirty="0"/>
              <a:t>分布式存储的算法</a:t>
            </a:r>
          </a:p>
        </p:txBody>
      </p:sp>
      <p:sp>
        <p:nvSpPr>
          <p:cNvPr id="3" name="内容占位符 2">
            <a:extLst>
              <a:ext uri="{FF2B5EF4-FFF2-40B4-BE49-F238E27FC236}">
                <a16:creationId xmlns:a16="http://schemas.microsoft.com/office/drawing/2014/main" id="{1DC7F752-318C-4580-A646-7764E149651A}"/>
              </a:ext>
            </a:extLst>
          </p:cNvPr>
          <p:cNvSpPr>
            <a:spLocks noGrp="1"/>
          </p:cNvSpPr>
          <p:nvPr>
            <p:ph idx="1"/>
          </p:nvPr>
        </p:nvSpPr>
        <p:spPr/>
        <p:txBody>
          <a:bodyPr/>
          <a:lstStyle/>
          <a:p>
            <a:r>
              <a:rPr lang="zh-CN" altLang="en-US" dirty="0"/>
              <a:t>如何将网络数据“均匀”地存储到多个服务器中？</a:t>
            </a:r>
            <a:endParaRPr lang="en-US" altLang="zh-CN" dirty="0"/>
          </a:p>
          <a:p>
            <a:r>
              <a:rPr lang="zh-CN" altLang="en-US" dirty="0"/>
              <a:t>可将数据的键“</a:t>
            </a:r>
            <a:r>
              <a:rPr lang="en-US" altLang="zh-CN" dirty="0"/>
              <a:t>key</a:t>
            </a:r>
            <a:r>
              <a:rPr lang="zh-CN" altLang="en-US" dirty="0"/>
              <a:t>”进行</a:t>
            </a:r>
            <a:r>
              <a:rPr lang="en-US" altLang="zh-CN" dirty="0"/>
              <a:t>Hash</a:t>
            </a:r>
            <a:r>
              <a:rPr lang="zh-CN" altLang="en-US" dirty="0"/>
              <a:t>计算，得到值，再对服务器数量取模</a:t>
            </a:r>
          </a:p>
        </p:txBody>
      </p:sp>
    </p:spTree>
    <p:extLst>
      <p:ext uri="{BB962C8B-B14F-4D97-AF65-F5344CB8AC3E}">
        <p14:creationId xmlns:p14="http://schemas.microsoft.com/office/powerpoint/2010/main" val="318741273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2.1  </a:t>
            </a:r>
            <a:r>
              <a:rPr lang="zh-CN" altLang="zh-CN"/>
              <a:t>分布式计算概述</a:t>
            </a:r>
            <a:r>
              <a:rPr lang="zh-CN" altLang="en-US" dirty="0"/>
              <a:t>	</a:t>
            </a:r>
          </a:p>
        </p:txBody>
      </p:sp>
      <p:sp>
        <p:nvSpPr>
          <p:cNvPr id="4" name="内容占位符 2"/>
          <p:cNvSpPr>
            <a:spLocks noGrp="1"/>
          </p:cNvSpPr>
          <p:nvPr>
            <p:ph idx="1"/>
          </p:nvPr>
        </p:nvSpPr>
        <p:spPr>
          <a:xfrm>
            <a:off x="457200" y="1200151"/>
            <a:ext cx="8229600" cy="3394472"/>
          </a:xfrm>
        </p:spPr>
        <p:txBody>
          <a:bodyPr/>
          <a:lstStyle/>
          <a:p>
            <a:pPr>
              <a:buNone/>
            </a:pPr>
            <a:r>
              <a:rPr lang="en-US" altLang="zh-CN"/>
              <a:t>2.1.1  </a:t>
            </a:r>
            <a:r>
              <a:rPr lang="zh-CN" altLang="en-US"/>
              <a:t>基本概念</a:t>
            </a:r>
            <a:endParaRPr lang="en-US" altLang="zh-CN" dirty="0"/>
          </a:p>
          <a:p>
            <a:pPr>
              <a:buNone/>
            </a:pPr>
            <a:r>
              <a:rPr lang="en-US" altLang="zh-CN"/>
              <a:t>2.1.2  </a:t>
            </a:r>
            <a:r>
              <a:rPr lang="zh-CN" altLang="zh-CN"/>
              <a:t>分布式计算的原理</a:t>
            </a:r>
            <a:endParaRPr lang="en-US" altLang="zh-CN" dirty="0"/>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2.2.5 </a:t>
            </a:r>
            <a:r>
              <a:rPr lang="zh-CN" altLang="zh-CN"/>
              <a:t>一致性散列</a:t>
            </a:r>
            <a:endParaRPr lang="zh-CN" altLang="en-US" dirty="0"/>
          </a:p>
        </p:txBody>
      </p:sp>
      <p:sp>
        <p:nvSpPr>
          <p:cNvPr id="3" name="内容占位符 2"/>
          <p:cNvSpPr>
            <a:spLocks noGrp="1"/>
          </p:cNvSpPr>
          <p:nvPr>
            <p:ph idx="1"/>
          </p:nvPr>
        </p:nvSpPr>
        <p:spPr>
          <a:xfrm>
            <a:off x="457200" y="1200151"/>
            <a:ext cx="4906888" cy="3394472"/>
          </a:xfrm>
        </p:spPr>
        <p:txBody>
          <a:bodyPr>
            <a:normAutofit/>
          </a:bodyPr>
          <a:lstStyle/>
          <a:p>
            <a:pPr marL="0" indent="0">
              <a:buNone/>
            </a:pPr>
            <a:r>
              <a:rPr lang="en-US" altLang="zh-CN" sz="1800" b="1"/>
              <a:t>1</a:t>
            </a:r>
            <a:r>
              <a:rPr lang="zh-CN" altLang="zh-CN" sz="1800" b="1"/>
              <a:t>．基本概念</a:t>
            </a:r>
          </a:p>
          <a:p>
            <a:pPr marL="0" indent="0">
              <a:buNone/>
            </a:pPr>
            <a:r>
              <a:rPr lang="zh-CN" altLang="zh-CN" sz="1800"/>
              <a:t>一致性散列算法（</a:t>
            </a:r>
            <a:r>
              <a:rPr lang="en-US" altLang="zh-CN" sz="1800"/>
              <a:t>Consistent Hashing</a:t>
            </a:r>
            <a:r>
              <a:rPr lang="zh-CN" altLang="zh-CN" sz="1800"/>
              <a:t>）最早在论文</a:t>
            </a:r>
            <a:r>
              <a:rPr lang="en-US" altLang="zh-CN" sz="1800" i="1"/>
              <a:t>Consistent Hashing and Random Trees: Distributed Caching Protocols for Relieving Hot Spots on the World Wide Web</a:t>
            </a:r>
            <a:r>
              <a:rPr lang="zh-CN" altLang="zh-CN" sz="1800"/>
              <a:t>中被提出。简单来说，一致性散列将整个散列值空间组织成一个虚拟的圆环。假设某散列函数</a:t>
            </a:r>
            <a:r>
              <a:rPr lang="en-US" altLang="zh-CN" sz="1800"/>
              <a:t>H</a:t>
            </a:r>
            <a:r>
              <a:rPr lang="zh-CN" altLang="zh-CN" sz="1800"/>
              <a:t>的值空间为</a:t>
            </a:r>
            <a:r>
              <a:rPr lang="en-US" altLang="zh-CN" sz="1800"/>
              <a:t>0</a:t>
            </a:r>
            <a:r>
              <a:rPr lang="zh-CN" altLang="zh-CN" sz="1800"/>
              <a:t>～</a:t>
            </a:r>
            <a:r>
              <a:rPr lang="en-US" altLang="zh-CN" sz="1800"/>
              <a:t>2</a:t>
            </a:r>
            <a:r>
              <a:rPr lang="en-US" altLang="zh-CN" sz="1800" baseline="30000"/>
              <a:t>32</a:t>
            </a:r>
            <a:r>
              <a:rPr lang="zh-CN" altLang="zh-CN" sz="1800"/>
              <a:t>－</a:t>
            </a:r>
            <a:r>
              <a:rPr lang="en-US" altLang="zh-CN" sz="1800"/>
              <a:t>1</a:t>
            </a:r>
            <a:r>
              <a:rPr lang="zh-CN" altLang="zh-CN" sz="1800"/>
              <a:t>（即散列值是一个</a:t>
            </a:r>
            <a:r>
              <a:rPr lang="en-US" altLang="zh-CN" sz="1800"/>
              <a:t>32</a:t>
            </a:r>
            <a:r>
              <a:rPr lang="zh-CN" altLang="zh-CN" sz="1800"/>
              <a:t>位无符号整形），整个散列空间环如图所示。</a:t>
            </a:r>
          </a:p>
          <a:p>
            <a:pPr marL="0" indent="0">
              <a:buNone/>
            </a:pPr>
            <a:endParaRPr lang="zh-CN" altLang="zh-CN" sz="2000"/>
          </a:p>
          <a:p>
            <a:pPr marL="0" indent="0">
              <a:buNone/>
            </a:pPr>
            <a:endParaRPr lang="zh-CN" altLang="zh-CN" sz="2000"/>
          </a:p>
        </p:txBody>
      </p:sp>
      <p:pic>
        <p:nvPicPr>
          <p:cNvPr id="6146" name="Picture 2" descr="02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1059582"/>
            <a:ext cx="3059832" cy="340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4356421"/>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a:t>
            </a:r>
            <a:r>
              <a:rPr lang="zh-CN" altLang="zh-CN"/>
              <a:t>．容错性和扩展性</a:t>
            </a:r>
            <a:endParaRPr lang="zh-CN" altLang="en-US" dirty="0"/>
          </a:p>
        </p:txBody>
      </p:sp>
      <p:sp>
        <p:nvSpPr>
          <p:cNvPr id="3" name="内容占位符 2"/>
          <p:cNvSpPr>
            <a:spLocks noGrp="1"/>
          </p:cNvSpPr>
          <p:nvPr>
            <p:ph idx="1"/>
          </p:nvPr>
        </p:nvSpPr>
        <p:spPr>
          <a:xfrm>
            <a:off x="457200" y="1200151"/>
            <a:ext cx="4690864" cy="3394472"/>
          </a:xfrm>
        </p:spPr>
        <p:txBody>
          <a:bodyPr>
            <a:normAutofit/>
          </a:bodyPr>
          <a:lstStyle/>
          <a:p>
            <a:pPr marL="0" indent="0">
              <a:buNone/>
            </a:pPr>
            <a:r>
              <a:rPr lang="zh-CN" altLang="zh-CN" sz="2000" dirty="0"/>
              <a:t>（</a:t>
            </a:r>
            <a:r>
              <a:rPr lang="en-US" altLang="zh-CN" sz="2000" dirty="0"/>
              <a:t>1</a:t>
            </a:r>
            <a:r>
              <a:rPr lang="zh-CN" altLang="zh-CN" sz="2000" dirty="0"/>
              <a:t>）容错</a:t>
            </a:r>
            <a:r>
              <a:rPr lang="zh-CN" altLang="zh-CN" sz="2000" u="sng" dirty="0"/>
              <a:t>性</a:t>
            </a:r>
            <a:endParaRPr lang="zh-CN" altLang="zh-CN" sz="2000" dirty="0"/>
          </a:p>
          <a:p>
            <a:pPr marL="0" indent="0">
              <a:buNone/>
            </a:pPr>
            <a:r>
              <a:rPr lang="zh-CN" altLang="zh-CN" sz="2000" dirty="0"/>
              <a:t>现假设</a:t>
            </a:r>
            <a:r>
              <a:rPr lang="en-US" altLang="zh-CN" sz="2000" dirty="0"/>
              <a:t>Node C</a:t>
            </a:r>
            <a:r>
              <a:rPr lang="zh-CN" altLang="zh-CN" sz="2000" dirty="0"/>
              <a:t>不幸宕机，可以看到此时对象</a:t>
            </a:r>
            <a:r>
              <a:rPr lang="en-US" altLang="zh-CN" sz="2000" dirty="0"/>
              <a:t>A</a:t>
            </a:r>
            <a:r>
              <a:rPr lang="zh-CN" altLang="zh-CN" sz="2000" dirty="0"/>
              <a:t>、</a:t>
            </a:r>
            <a:r>
              <a:rPr lang="en-US" altLang="zh-CN" sz="2000" dirty="0"/>
              <a:t>B</a:t>
            </a:r>
            <a:r>
              <a:rPr lang="zh-CN" altLang="zh-CN" sz="2000" dirty="0"/>
              <a:t>、</a:t>
            </a:r>
            <a:r>
              <a:rPr lang="en-US" altLang="zh-CN" sz="2000" dirty="0"/>
              <a:t>D</a:t>
            </a:r>
            <a:r>
              <a:rPr lang="zh-CN" altLang="zh-CN" sz="2000" dirty="0"/>
              <a:t>不会受到影响，只有</a:t>
            </a:r>
            <a:r>
              <a:rPr lang="en-US" altLang="zh-CN" sz="2000" dirty="0"/>
              <a:t>C</a:t>
            </a:r>
            <a:r>
              <a:rPr lang="zh-CN" altLang="zh-CN" sz="2000" dirty="0"/>
              <a:t>对象被重定位到</a:t>
            </a:r>
            <a:r>
              <a:rPr lang="en-US" altLang="zh-CN" sz="2000" dirty="0"/>
              <a:t>Node D</a:t>
            </a:r>
            <a:r>
              <a:rPr lang="zh-CN" altLang="zh-CN" sz="2000" dirty="0"/>
              <a:t>。一般来说，在一致性散列算法中，如果一台服务器不可用，则受影响的数据仅仅是此服务器到其环空间中前一台服务器（即沿着逆时针方向行走遇到的第一台服务器）之间的数据，其他不会受到影响，如图所示。</a:t>
            </a:r>
          </a:p>
          <a:p>
            <a:pPr marL="0" indent="0">
              <a:buNone/>
            </a:pPr>
            <a:endParaRPr lang="zh-CN" altLang="zh-CN" sz="2000" dirty="0"/>
          </a:p>
          <a:p>
            <a:pPr marL="0" indent="0">
              <a:buNone/>
            </a:pPr>
            <a:endParaRPr lang="zh-CN" altLang="zh-CN" sz="2000" dirty="0"/>
          </a:p>
        </p:txBody>
      </p:sp>
      <p:pic>
        <p:nvPicPr>
          <p:cNvPr id="7170" name="Picture 2" descr="02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1203598"/>
            <a:ext cx="3600400" cy="372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1557158"/>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a:t>
            </a:r>
            <a:r>
              <a:rPr lang="zh-CN" altLang="zh-CN"/>
              <a:t>．容错性和扩展性</a:t>
            </a:r>
            <a:endParaRPr lang="zh-CN" altLang="en-US" dirty="0"/>
          </a:p>
        </p:txBody>
      </p:sp>
      <p:sp>
        <p:nvSpPr>
          <p:cNvPr id="3" name="内容占位符 2"/>
          <p:cNvSpPr>
            <a:spLocks noGrp="1"/>
          </p:cNvSpPr>
          <p:nvPr>
            <p:ph idx="1"/>
          </p:nvPr>
        </p:nvSpPr>
        <p:spPr>
          <a:xfrm>
            <a:off x="457200" y="1200151"/>
            <a:ext cx="4690864" cy="3394472"/>
          </a:xfrm>
        </p:spPr>
        <p:txBody>
          <a:bodyPr>
            <a:normAutofit/>
          </a:bodyPr>
          <a:lstStyle/>
          <a:p>
            <a:pPr marL="0" indent="0">
              <a:buNone/>
            </a:pPr>
            <a:r>
              <a:rPr lang="zh-CN" altLang="zh-CN" sz="2000"/>
              <a:t>（</a:t>
            </a:r>
            <a:r>
              <a:rPr lang="en-US" altLang="zh-CN" sz="2000"/>
              <a:t>2</a:t>
            </a:r>
            <a:r>
              <a:rPr lang="zh-CN" altLang="zh-CN" sz="2000"/>
              <a:t>）扩展性</a:t>
            </a:r>
          </a:p>
          <a:p>
            <a:pPr marL="0" indent="0">
              <a:buNone/>
            </a:pPr>
            <a:r>
              <a:rPr lang="zh-CN" altLang="zh-CN" sz="2000"/>
              <a:t>如果在系统中增加一台服务器</a:t>
            </a:r>
            <a:r>
              <a:rPr lang="en-US" altLang="zh-CN" sz="2000"/>
              <a:t>Node X</a:t>
            </a:r>
            <a:r>
              <a:rPr lang="zh-CN" altLang="zh-CN" sz="2000"/>
              <a:t>，如图所示。</a:t>
            </a:r>
          </a:p>
          <a:p>
            <a:pPr marL="0" indent="0">
              <a:buNone/>
            </a:pPr>
            <a:r>
              <a:rPr lang="zh-CN" altLang="zh-CN" sz="2000"/>
              <a:t>此时对象</a:t>
            </a:r>
            <a:r>
              <a:rPr lang="en-US" altLang="zh-CN" sz="2000"/>
              <a:t>A</a:t>
            </a:r>
            <a:r>
              <a:rPr lang="zh-CN" altLang="zh-CN" sz="2000"/>
              <a:t>、</a:t>
            </a:r>
            <a:r>
              <a:rPr lang="en-US" altLang="zh-CN" sz="2000"/>
              <a:t>B</a:t>
            </a:r>
            <a:r>
              <a:rPr lang="zh-CN" altLang="zh-CN" sz="2000"/>
              <a:t>、</a:t>
            </a:r>
            <a:r>
              <a:rPr lang="en-US" altLang="zh-CN" sz="2000"/>
              <a:t>D</a:t>
            </a:r>
            <a:r>
              <a:rPr lang="zh-CN" altLang="zh-CN" sz="2000"/>
              <a:t>不受影响，只有对象</a:t>
            </a:r>
            <a:r>
              <a:rPr lang="en-US" altLang="zh-CN" sz="2000"/>
              <a:t>C</a:t>
            </a:r>
            <a:r>
              <a:rPr lang="zh-CN" altLang="zh-CN" sz="2000"/>
              <a:t>需要重定位到新的</a:t>
            </a:r>
            <a:r>
              <a:rPr lang="en-US" altLang="zh-CN" sz="2000"/>
              <a:t>Node X</a:t>
            </a:r>
            <a:r>
              <a:rPr lang="zh-CN" altLang="zh-CN" sz="2000"/>
              <a:t>。一般来说，在一致性散列算法中，如果增加一台服务器，则受影响的数据仅仅是新服务器到其环空间中前一台服务器（即沿着逆时针方向行走遇到的第一台服务器）之间数据，其他数据也不会受到影响。</a:t>
            </a:r>
          </a:p>
          <a:p>
            <a:pPr marL="0" indent="0">
              <a:buNone/>
            </a:pPr>
            <a:endParaRPr lang="zh-CN" altLang="zh-CN" sz="2000"/>
          </a:p>
          <a:p>
            <a:pPr marL="0" indent="0">
              <a:buNone/>
            </a:pPr>
            <a:endParaRPr lang="zh-CN" altLang="zh-CN" sz="2000"/>
          </a:p>
        </p:txBody>
      </p:sp>
      <p:pic>
        <p:nvPicPr>
          <p:cNvPr id="8194" name="Picture 2" descr="02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1072606"/>
            <a:ext cx="3484121"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8703100"/>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01" y="195486"/>
            <a:ext cx="5951253" cy="857250"/>
          </a:xfrm>
        </p:spPr>
        <p:txBody>
          <a:bodyPr>
            <a:normAutofit/>
          </a:bodyPr>
          <a:lstStyle/>
          <a:p>
            <a:r>
              <a:rPr lang="en-US" altLang="zh-CN"/>
              <a:t>2</a:t>
            </a:r>
            <a:r>
              <a:rPr lang="zh-CN" altLang="zh-CN"/>
              <a:t>．容错性和扩展性</a:t>
            </a:r>
            <a:endParaRPr lang="zh-CN" altLang="en-US" dirty="0"/>
          </a:p>
        </p:txBody>
      </p:sp>
      <p:sp>
        <p:nvSpPr>
          <p:cNvPr id="3" name="内容占位符 2"/>
          <p:cNvSpPr>
            <a:spLocks noGrp="1"/>
          </p:cNvSpPr>
          <p:nvPr>
            <p:ph idx="1"/>
          </p:nvPr>
        </p:nvSpPr>
        <p:spPr>
          <a:xfrm>
            <a:off x="457200" y="1200151"/>
            <a:ext cx="4690864" cy="3394472"/>
          </a:xfrm>
        </p:spPr>
        <p:txBody>
          <a:bodyPr>
            <a:normAutofit/>
          </a:bodyPr>
          <a:lstStyle/>
          <a:p>
            <a:pPr marL="0" indent="0">
              <a:buNone/>
            </a:pPr>
            <a:r>
              <a:rPr lang="zh-CN" altLang="zh-CN" sz="2800"/>
              <a:t>（</a:t>
            </a:r>
            <a:r>
              <a:rPr lang="en-US" altLang="zh-CN" sz="2800"/>
              <a:t>3</a:t>
            </a:r>
            <a:r>
              <a:rPr lang="zh-CN" altLang="zh-CN" sz="2800"/>
              <a:t>）虚拟节点</a:t>
            </a:r>
          </a:p>
          <a:p>
            <a:pPr marL="0" indent="0">
              <a:buNone/>
            </a:pPr>
            <a:r>
              <a:rPr lang="zh-CN" altLang="zh-CN" sz="2800"/>
              <a:t>一致性散列算法在服务节点太少时，容易因为节点分布不均匀而造成数据倾斜问题。例如系统中只有两台服务器，其环分布如图所示。</a:t>
            </a:r>
          </a:p>
          <a:p>
            <a:pPr marL="0" indent="0">
              <a:buNone/>
            </a:pPr>
            <a:endParaRPr lang="zh-CN" altLang="zh-CN" sz="2800"/>
          </a:p>
        </p:txBody>
      </p:sp>
      <p:pic>
        <p:nvPicPr>
          <p:cNvPr id="9218" name="Picture 2" descr="02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699542"/>
            <a:ext cx="2162566"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5632152"/>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2.1.1  </a:t>
            </a:r>
            <a:r>
              <a:rPr lang="zh-CN" altLang="en-US"/>
              <a:t>基本概念</a:t>
            </a:r>
            <a:endParaRPr lang="zh-CN" altLang="en-US" dirty="0"/>
          </a:p>
        </p:txBody>
      </p:sp>
      <p:sp>
        <p:nvSpPr>
          <p:cNvPr id="3" name="内容占位符 2"/>
          <p:cNvSpPr>
            <a:spLocks noGrp="1"/>
          </p:cNvSpPr>
          <p:nvPr>
            <p:ph idx="1"/>
          </p:nvPr>
        </p:nvSpPr>
        <p:spPr>
          <a:xfrm>
            <a:off x="457200" y="1200150"/>
            <a:ext cx="8229600" cy="3531839"/>
          </a:xfrm>
        </p:spPr>
        <p:txBody>
          <a:bodyPr>
            <a:normAutofit lnSpcReduction="10000"/>
          </a:bodyPr>
          <a:lstStyle/>
          <a:p>
            <a:pPr marL="0" indent="0">
              <a:buNone/>
            </a:pPr>
            <a:r>
              <a:rPr lang="zh-CN" altLang="zh-CN" sz="2400"/>
              <a:t>（</a:t>
            </a:r>
            <a:r>
              <a:rPr lang="en-US" altLang="zh-CN" sz="2400"/>
              <a:t>1</a:t>
            </a:r>
            <a:r>
              <a:rPr lang="zh-CN" altLang="zh-CN" sz="2400"/>
              <a:t>）</a:t>
            </a:r>
            <a:r>
              <a:rPr lang="zh-CN" altLang="zh-CN" sz="2400">
                <a:solidFill>
                  <a:srgbClr val="FF0000"/>
                </a:solidFill>
              </a:rPr>
              <a:t>集中式计算</a:t>
            </a:r>
          </a:p>
          <a:p>
            <a:pPr marL="0" indent="0">
              <a:buNone/>
            </a:pPr>
            <a:r>
              <a:rPr lang="zh-CN" altLang="zh-CN" sz="2400"/>
              <a:t>集中式计算完全依赖于一台大型的中心计算机的处理能力，这台中心计算机称为主机（</a:t>
            </a:r>
            <a:r>
              <a:rPr lang="en-US" altLang="zh-CN" sz="2400"/>
              <a:t>Host</a:t>
            </a:r>
            <a:r>
              <a:rPr lang="zh-CN" altLang="zh-CN" sz="2400"/>
              <a:t>或</a:t>
            </a:r>
            <a:r>
              <a:rPr lang="en-US" altLang="zh-CN" sz="2400"/>
              <a:t>mainframe</a:t>
            </a:r>
            <a:r>
              <a:rPr lang="zh-CN" altLang="zh-CN" sz="2400"/>
              <a:t>），与中心计算机相连的终端设备具有各不相同非常低的计算能力。实际上大多数终端完全不具有处理能力，仅作为输入输出设备使用。</a:t>
            </a:r>
          </a:p>
          <a:p>
            <a:pPr marL="0" indent="0">
              <a:buNone/>
            </a:pPr>
            <a:r>
              <a:rPr lang="zh-CN" altLang="zh-CN" sz="2400"/>
              <a:t>（</a:t>
            </a:r>
            <a:r>
              <a:rPr lang="en-US" altLang="zh-CN" sz="2400"/>
              <a:t>2</a:t>
            </a:r>
            <a:r>
              <a:rPr lang="zh-CN" altLang="zh-CN" sz="2400"/>
              <a:t>）</a:t>
            </a:r>
            <a:r>
              <a:rPr lang="zh-CN" altLang="zh-CN" sz="2400">
                <a:solidFill>
                  <a:srgbClr val="FF0000"/>
                </a:solidFill>
              </a:rPr>
              <a:t>分布式计算</a:t>
            </a:r>
            <a:r>
              <a:rPr lang="en-US" altLang="zh-CN" sz="2400">
                <a:solidFill>
                  <a:srgbClr val="FF0000"/>
                </a:solidFill>
              </a:rPr>
              <a:t> </a:t>
            </a:r>
            <a:endParaRPr lang="zh-CN" altLang="zh-CN" sz="2400">
              <a:solidFill>
                <a:srgbClr val="FF0000"/>
              </a:solidFill>
            </a:endParaRPr>
          </a:p>
          <a:p>
            <a:pPr marL="0" indent="0">
              <a:buNone/>
            </a:pPr>
            <a:r>
              <a:rPr lang="zh-CN" altLang="zh-CN" sz="2400"/>
              <a:t>与集中式计算相反，分布式计算中，多个通过网络互联的计算机都具有一定的计算能力，它们之间互相传递数据，实现信息共享，协作共同完成一个处理任务。 </a:t>
            </a:r>
            <a:endParaRPr lang="zh-CN" altLang="en-US" sz="2000" dirty="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中科院的</a:t>
            </a:r>
            <a:r>
              <a:rPr lang="zh-CN" altLang="en-US" dirty="0"/>
              <a:t>定义</a:t>
            </a:r>
          </a:p>
        </p:txBody>
      </p:sp>
      <p:sp>
        <p:nvSpPr>
          <p:cNvPr id="3" name="内容占位符 2"/>
          <p:cNvSpPr>
            <a:spLocks noGrp="1"/>
          </p:cNvSpPr>
          <p:nvPr>
            <p:ph idx="1"/>
          </p:nvPr>
        </p:nvSpPr>
        <p:spPr>
          <a:xfrm>
            <a:off x="457200" y="1200150"/>
            <a:ext cx="8229600" cy="3531839"/>
          </a:xfrm>
        </p:spPr>
        <p:txBody>
          <a:bodyPr>
            <a:normAutofit/>
          </a:bodyPr>
          <a:lstStyle/>
          <a:p>
            <a:pPr>
              <a:buNone/>
            </a:pPr>
            <a:r>
              <a:rPr lang="zh-CN" altLang="zh-CN" sz="2400" dirty="0">
                <a:solidFill>
                  <a:srgbClr val="FF0000"/>
                </a:solidFill>
              </a:rPr>
              <a:t>中国科学院</a:t>
            </a:r>
            <a:r>
              <a:rPr lang="zh-CN" altLang="zh-CN" sz="2400" dirty="0"/>
              <a:t>对分布式计算有一个定义：</a:t>
            </a:r>
            <a:endParaRPr lang="en-US" altLang="zh-CN" sz="2400" dirty="0"/>
          </a:p>
          <a:p>
            <a:pPr>
              <a:buNone/>
            </a:pPr>
            <a:endParaRPr lang="en-US" altLang="zh-CN" sz="2000" dirty="0"/>
          </a:p>
          <a:p>
            <a:pPr>
              <a:buNone/>
            </a:pPr>
            <a:r>
              <a:rPr lang="en-US" altLang="zh-CN" sz="2000" dirty="0"/>
              <a:t>      </a:t>
            </a:r>
            <a:r>
              <a:rPr lang="zh-CN" altLang="zh-CN" sz="2800" dirty="0"/>
              <a:t>分布式计算就是在两个或多个软件互相共享信息，这些软件既可以在同一台计算机上运行，也可以在通过网络连接起来的多台计算机上运行。</a:t>
            </a:r>
            <a:endParaRPr lang="zh-CN" altLang="en-US" sz="2800" dirty="0"/>
          </a:p>
          <a:p>
            <a:pPr>
              <a:buNone/>
            </a:pPr>
            <a:endParaRPr lang="zh-CN" altLang="en-US" sz="2000" dirty="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616" y="771550"/>
            <a:ext cx="7437512" cy="3531839"/>
          </a:xfrm>
        </p:spPr>
        <p:txBody>
          <a:bodyPr>
            <a:normAutofit/>
          </a:bodyPr>
          <a:lstStyle/>
          <a:p>
            <a:pPr marL="0" indent="0">
              <a:buNone/>
            </a:pPr>
            <a:r>
              <a:rPr lang="zh-CN" altLang="zh-CN" sz="2400"/>
              <a:t>分布式计算比起其他算法具有以下几个</a:t>
            </a:r>
            <a:r>
              <a:rPr lang="zh-CN" altLang="zh-CN" sz="2400">
                <a:solidFill>
                  <a:srgbClr val="FF0000"/>
                </a:solidFill>
              </a:rPr>
              <a:t>优点</a:t>
            </a:r>
            <a:r>
              <a:rPr lang="zh-CN" altLang="zh-CN" sz="2400"/>
              <a:t>。</a:t>
            </a:r>
            <a:endParaRPr lang="en-US" altLang="zh-CN" sz="2400"/>
          </a:p>
          <a:p>
            <a:pPr marL="0" indent="0">
              <a:buNone/>
            </a:pPr>
            <a:endParaRPr lang="zh-CN" altLang="zh-CN" sz="2400"/>
          </a:p>
          <a:p>
            <a:pPr marL="0" indent="0">
              <a:buNone/>
            </a:pPr>
            <a:r>
              <a:rPr lang="en-US" altLang="zh-CN" sz="2400">
                <a:sym typeface="Wingdings 2"/>
              </a:rPr>
              <a:t>  </a:t>
            </a:r>
            <a:r>
              <a:rPr lang="zh-CN" altLang="zh-CN" sz="2400"/>
              <a:t>稀有资源可以共享；</a:t>
            </a:r>
          </a:p>
          <a:p>
            <a:pPr marL="0" indent="0">
              <a:buNone/>
            </a:pPr>
            <a:r>
              <a:rPr lang="en-US" altLang="zh-CN" sz="2400">
                <a:sym typeface="Wingdings 2"/>
              </a:rPr>
              <a:t>  </a:t>
            </a:r>
            <a:r>
              <a:rPr lang="zh-CN" altLang="zh-CN" sz="2400"/>
              <a:t>通过分布式计算可以在多台计算机上平衡计算负载；</a:t>
            </a:r>
          </a:p>
          <a:p>
            <a:pPr marL="0" indent="0">
              <a:buNone/>
            </a:pPr>
            <a:r>
              <a:rPr lang="en-US" altLang="zh-CN" sz="2400">
                <a:sym typeface="Wingdings 2"/>
              </a:rPr>
              <a:t>  </a:t>
            </a:r>
            <a:r>
              <a:rPr lang="zh-CN" altLang="zh-CN" sz="2400"/>
              <a:t>可以把程序放在最适合运行它的计算机上。</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分布式计算的原理</a:t>
            </a:r>
            <a:endParaRPr lang="zh-CN" altLang="en-US" dirty="0"/>
          </a:p>
        </p:txBody>
      </p:sp>
      <p:sp>
        <p:nvSpPr>
          <p:cNvPr id="3" name="内容占位符 2"/>
          <p:cNvSpPr>
            <a:spLocks noGrp="1"/>
          </p:cNvSpPr>
          <p:nvPr>
            <p:ph idx="1"/>
          </p:nvPr>
        </p:nvSpPr>
        <p:spPr>
          <a:xfrm>
            <a:off x="457200" y="1200150"/>
            <a:ext cx="8229600" cy="3603847"/>
          </a:xfrm>
        </p:spPr>
        <p:txBody>
          <a:bodyPr>
            <a:noAutofit/>
          </a:bodyPr>
          <a:lstStyle/>
          <a:p>
            <a:r>
              <a:rPr lang="zh-CN" altLang="zh-CN" sz="2400"/>
              <a:t>分布式计算就是将计算任务分摊到大量的计算节点上，一起完成海量的计算任务。而分布式计算的原理和并行计算类似，就是将一个复杂庞大的计算任务适当划分为一个个小任务，任务并行执行，只不过分布式计算会将这些任务分配到不同的计算节点上，每个计算节点只需要完成自己的计算任务即可，可以有效分担海量的计算任务。而每个计算节点也可以并行处理自身的任务，更加充分利用机器的</a:t>
            </a:r>
            <a:r>
              <a:rPr lang="en-US" altLang="zh-CN" sz="2400"/>
              <a:t>CPU</a:t>
            </a:r>
            <a:r>
              <a:rPr lang="zh-CN" altLang="zh-CN" sz="2400"/>
              <a:t>资源。最后再将每个节点的计算结果汇总，得到最后的计算结果。</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95486"/>
            <a:ext cx="8229600" cy="4803998"/>
          </a:xfrm>
        </p:spPr>
        <p:txBody>
          <a:bodyPr>
            <a:noAutofit/>
          </a:bodyPr>
          <a:lstStyle/>
          <a:p>
            <a:pPr marL="0" indent="0">
              <a:buNone/>
            </a:pPr>
            <a:r>
              <a:rPr lang="zh-CN" altLang="zh-CN" sz="2000"/>
              <a:t>分布式计算一般分为以下几步</a:t>
            </a:r>
            <a:r>
              <a:rPr lang="zh-CN" altLang="en-US" sz="2000"/>
              <a:t>：</a:t>
            </a:r>
            <a:endParaRPr lang="zh-CN" altLang="zh-CN" sz="2000"/>
          </a:p>
          <a:p>
            <a:pPr marL="0" indent="0">
              <a:buNone/>
            </a:pPr>
            <a:r>
              <a:rPr lang="en-US" altLang="zh-CN" sz="2000" b="1"/>
              <a:t>1</a:t>
            </a:r>
            <a:r>
              <a:rPr lang="zh-CN" altLang="zh-CN" sz="2000" b="1"/>
              <a:t>．</a:t>
            </a:r>
            <a:r>
              <a:rPr lang="zh-CN" altLang="zh-CN" sz="2000" b="1">
                <a:solidFill>
                  <a:srgbClr val="FF0000"/>
                </a:solidFill>
              </a:rPr>
              <a:t>设计分布式计算模型</a:t>
            </a:r>
          </a:p>
          <a:p>
            <a:pPr marL="0" indent="0">
              <a:buNone/>
            </a:pPr>
            <a:r>
              <a:rPr lang="zh-CN" altLang="zh-CN" sz="2000"/>
              <a:t>首先要规定分布式系统的计算模型。计算模型决定了系统中各个组件应该如何运行，组件之间应该如何进行消息通信，组件和节点应该如何管理等。</a:t>
            </a:r>
          </a:p>
          <a:p>
            <a:pPr marL="0" indent="0">
              <a:buNone/>
            </a:pPr>
            <a:r>
              <a:rPr lang="en-US" altLang="zh-CN" sz="2000" b="1"/>
              <a:t>2</a:t>
            </a:r>
            <a:r>
              <a:rPr lang="zh-CN" altLang="zh-CN" sz="2000" b="1"/>
              <a:t>．</a:t>
            </a:r>
            <a:r>
              <a:rPr lang="zh-CN" altLang="zh-CN" sz="2000" b="1">
                <a:solidFill>
                  <a:srgbClr val="FF0000"/>
                </a:solidFill>
              </a:rPr>
              <a:t>分布式任务分配</a:t>
            </a:r>
          </a:p>
          <a:p>
            <a:pPr marL="0" indent="0">
              <a:buNone/>
            </a:pPr>
            <a:r>
              <a:rPr lang="zh-CN" altLang="zh-CN" sz="2000"/>
              <a:t>分布式算法不同于普通算法。普通算法通常是按部就班，一步接一步完成任务。而分布式计算中计算任务是分摊到各个节点上的。该算法着重解决的是能否分配任务，或如何分配任务的问题。</a:t>
            </a:r>
          </a:p>
          <a:p>
            <a:pPr marL="0" indent="0">
              <a:buNone/>
            </a:pPr>
            <a:r>
              <a:rPr lang="en-US" altLang="zh-CN" sz="2000" b="1"/>
              <a:t>3</a:t>
            </a:r>
            <a:r>
              <a:rPr lang="zh-CN" altLang="zh-CN" sz="2000" b="1"/>
              <a:t>．</a:t>
            </a:r>
            <a:r>
              <a:rPr lang="zh-CN" altLang="zh-CN" sz="2000" b="1">
                <a:solidFill>
                  <a:srgbClr val="FF0000"/>
                </a:solidFill>
              </a:rPr>
              <a:t>编写并执行分布式程序</a:t>
            </a:r>
          </a:p>
          <a:p>
            <a:pPr marL="0" indent="0">
              <a:buNone/>
            </a:pPr>
            <a:r>
              <a:rPr lang="zh-CN" altLang="zh-CN" sz="2000"/>
              <a:t>使用特定的分布式计算框架与计算模型，将分布式算法转化为实现，并尽量保证整个集群的高效运行</a:t>
            </a:r>
            <a:r>
              <a:rPr lang="zh-CN" altLang="en-US" sz="2000"/>
              <a:t>，</a:t>
            </a:r>
            <a:r>
              <a:rPr lang="zh-CN" altLang="zh-CN" sz="2000"/>
              <a:t>难点</a:t>
            </a:r>
            <a:r>
              <a:rPr lang="zh-CN" altLang="en-US" sz="2000"/>
              <a:t>：</a:t>
            </a:r>
            <a:endParaRPr lang="zh-CN" altLang="zh-CN" sz="2000"/>
          </a:p>
          <a:p>
            <a:pPr marL="0" indent="0">
              <a:buNone/>
            </a:pPr>
            <a:r>
              <a:rPr lang="zh-CN" altLang="zh-CN" sz="2000"/>
              <a:t>（</a:t>
            </a:r>
            <a:r>
              <a:rPr lang="en-US" altLang="zh-CN" sz="2000"/>
              <a:t>1</a:t>
            </a:r>
            <a:r>
              <a:rPr lang="zh-CN" altLang="zh-CN" sz="2000"/>
              <a:t>）计算任务的划分</a:t>
            </a:r>
          </a:p>
          <a:p>
            <a:pPr marL="0" indent="0">
              <a:buNone/>
            </a:pPr>
            <a:r>
              <a:rPr lang="zh-CN" altLang="zh-CN" sz="2000"/>
              <a:t>（</a:t>
            </a:r>
            <a:r>
              <a:rPr lang="en-US" altLang="zh-CN" sz="2000"/>
              <a:t>2</a:t>
            </a:r>
            <a:r>
              <a:rPr lang="zh-CN" altLang="zh-CN" sz="2000"/>
              <a:t>）多节点之间的通信方式</a:t>
            </a:r>
          </a:p>
          <a:p>
            <a:pPr marL="0" indent="0">
              <a:buNone/>
            </a:pPr>
            <a:endParaRPr lang="zh-CN" altLang="zh-CN" sz="2000"/>
          </a:p>
        </p:txBody>
      </p:sp>
    </p:spTree>
    <p:extLst>
      <p:ext uri="{BB962C8B-B14F-4D97-AF65-F5344CB8AC3E}">
        <p14:creationId xmlns:p14="http://schemas.microsoft.com/office/powerpoint/2010/main" val="182806959"/>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 </a:t>
            </a:r>
            <a:r>
              <a:rPr lang="zh-CN" altLang="zh-CN"/>
              <a:t>分布式计算的理论基础</a:t>
            </a:r>
            <a:endParaRPr lang="zh-CN" altLang="en-US" dirty="0"/>
          </a:p>
        </p:txBody>
      </p:sp>
      <p:sp>
        <p:nvSpPr>
          <p:cNvPr id="3" name="内容占位符 2"/>
          <p:cNvSpPr>
            <a:spLocks noGrp="1"/>
          </p:cNvSpPr>
          <p:nvPr>
            <p:ph idx="1"/>
          </p:nvPr>
        </p:nvSpPr>
        <p:spPr/>
        <p:txBody>
          <a:bodyPr/>
          <a:lstStyle/>
          <a:p>
            <a:pPr>
              <a:buNone/>
            </a:pPr>
            <a:r>
              <a:rPr lang="en-US" altLang="zh-CN"/>
              <a:t>2.2.1  ACID </a:t>
            </a:r>
            <a:r>
              <a:rPr lang="zh-CN" altLang="en-US"/>
              <a:t>原则</a:t>
            </a:r>
            <a:endParaRPr lang="en-US" altLang="zh-CN" dirty="0"/>
          </a:p>
          <a:p>
            <a:pPr>
              <a:buNone/>
            </a:pPr>
            <a:r>
              <a:rPr lang="en-US" altLang="zh-CN"/>
              <a:t>2.2.2  CAP</a:t>
            </a:r>
            <a:r>
              <a:rPr lang="zh-CN" altLang="en-US"/>
              <a:t>理论</a:t>
            </a:r>
            <a:endParaRPr lang="en-US" altLang="zh-CN" dirty="0"/>
          </a:p>
          <a:p>
            <a:pPr>
              <a:buNone/>
            </a:pPr>
            <a:r>
              <a:rPr lang="en-US" altLang="zh-CN"/>
              <a:t>2.2.3  BASE</a:t>
            </a:r>
            <a:r>
              <a:rPr lang="zh-CN" altLang="en-US"/>
              <a:t>理论</a:t>
            </a:r>
            <a:endParaRPr lang="en-US" altLang="zh-CN"/>
          </a:p>
          <a:p>
            <a:pPr>
              <a:buNone/>
            </a:pPr>
            <a:r>
              <a:rPr lang="en-US" altLang="zh-CN"/>
              <a:t>2.2.4  </a:t>
            </a:r>
            <a:r>
              <a:rPr lang="zh-CN" altLang="en-US"/>
              <a:t>最终一致性</a:t>
            </a:r>
            <a:endParaRPr lang="en-US" altLang="zh-CN"/>
          </a:p>
          <a:p>
            <a:pPr>
              <a:buNone/>
            </a:pPr>
            <a:r>
              <a:rPr lang="en-US" altLang="zh-CN"/>
              <a:t>2.2.5  </a:t>
            </a:r>
            <a:r>
              <a:rPr lang="zh-CN" altLang="en-US"/>
              <a:t>一致性散列</a:t>
            </a:r>
            <a:endParaRPr lang="en-US" altLang="zh-CN" dirty="0"/>
          </a:p>
          <a:p>
            <a:pPr>
              <a:buNone/>
            </a:pPr>
            <a:endParaRPr lang="zh-CN" altLang="en-US" dirty="0"/>
          </a:p>
          <a:p>
            <a:endParaRPr lang="zh-CN" altLang="en-US" dirty="0"/>
          </a:p>
        </p:txBody>
      </p:sp>
    </p:spTree>
  </p:cSld>
  <p:clrMapOvr>
    <a:masterClrMapping/>
  </p:clrMapOvr>
  <p:transition spd="slow">
    <p:cu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4911</TotalTime>
  <Words>2921</Words>
  <Application>Microsoft Office PowerPoint</Application>
  <PresentationFormat>全屏显示(16:9)</PresentationFormat>
  <Paragraphs>132</Paragraphs>
  <Slides>33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黑体</vt:lpstr>
      <vt:lpstr>微软雅黑</vt:lpstr>
      <vt:lpstr>Arial</vt:lpstr>
      <vt:lpstr>Calibri</vt:lpstr>
      <vt:lpstr>Wingdings</vt:lpstr>
      <vt:lpstr>Office 主题</vt:lpstr>
      <vt:lpstr>PowerPoint 演示文稿</vt:lpstr>
      <vt:lpstr>Outline</vt:lpstr>
      <vt:lpstr>2.1  分布式计算概述 </vt:lpstr>
      <vt:lpstr>2.1.1  基本概念</vt:lpstr>
      <vt:lpstr>中科院的定义</vt:lpstr>
      <vt:lpstr>PowerPoint 演示文稿</vt:lpstr>
      <vt:lpstr>2.1.2  分布式计算的原理</vt:lpstr>
      <vt:lpstr>PowerPoint 演示文稿</vt:lpstr>
      <vt:lpstr>2.2 分布式计算的理论基础</vt:lpstr>
      <vt:lpstr>2.2.1  ACID原则</vt:lpstr>
      <vt:lpstr>2.2.1  ACID原则</vt:lpstr>
      <vt:lpstr>2.2.1  ACID原则</vt:lpstr>
      <vt:lpstr>2.2.1  ACID原则</vt:lpstr>
      <vt:lpstr>2.2.1  ACID原则</vt:lpstr>
      <vt:lpstr>2.2.2  CAP理论</vt:lpstr>
      <vt:lpstr>一致性</vt:lpstr>
      <vt:lpstr>  可用性</vt:lpstr>
      <vt:lpstr>  分区容错性 </vt:lpstr>
      <vt:lpstr>2．CAP理论的阐述与证明</vt:lpstr>
      <vt:lpstr>PowerPoint 演示文稿</vt:lpstr>
      <vt:lpstr>PowerPoint 演示文稿</vt:lpstr>
      <vt:lpstr>3．CAP权衡</vt:lpstr>
      <vt:lpstr>2.2.3  BASE理论</vt:lpstr>
      <vt:lpstr>1．基本可用</vt:lpstr>
      <vt:lpstr>2．软状态</vt:lpstr>
      <vt:lpstr>3．最终一致性</vt:lpstr>
      <vt:lpstr>2.2.4  最终一致性</vt:lpstr>
      <vt:lpstr>2.2.4  最终一致性</vt:lpstr>
      <vt:lpstr>分布式存储的算法</vt:lpstr>
      <vt:lpstr>2.2.5 一致性散列</vt:lpstr>
      <vt:lpstr>2．容错性和扩展性</vt:lpstr>
      <vt:lpstr>2．容错性和扩展性</vt:lpstr>
      <vt:lpstr>2．容错性和扩展性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大数据原理与实践</dc:title>
  <dc:creator>Administrator</dc:creator>
  <cp:lastModifiedBy>Administrator</cp:lastModifiedBy>
  <cp:revision>2299</cp:revision>
  <dcterms:created xsi:type="dcterms:W3CDTF">2016-09-07T06:19:49Z</dcterms:created>
  <dcterms:modified xsi:type="dcterms:W3CDTF">2022-03-15T05:30:52Z</dcterms:modified>
</cp:coreProperties>
</file>