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tags/tag8.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s/slide55.xml" ContentType="application/vnd.openxmlformats-officedocument.presentationml.slide+xml"/>
  <Override PartName="/ppt/slides/slide237.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slideLayouts/slideLayout21.xml" ContentType="application/vnd.openxmlformats-officedocument.presentationml.slideLayout+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tags/tag13.xml" ContentType="application/vnd.openxmlformats-officedocument.presentationml.tags+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slides/slide41.xml" ContentType="application/vnd.openxmlformats-officedocument.presentationml.slide+xml"/>
  <Override PartName="/ppt/slides/slide223.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tags/tag18.xml" ContentType="application/vnd.openxmlformats-officedocument.presentationml.tags+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239.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tags/tag3.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tags/tag19.xml" ContentType="application/vnd.openxmlformats-officedocument.presentationml.tags+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tags/tag15.xml" ContentType="application/vnd.openxmlformats-officedocument.presentationml.tags+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tags/tag22.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tags/tag11.xml" ContentType="application/vnd.openxmlformats-officedocument.presentationml.tags+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ags/tag4.xml" ContentType="application/vnd.openxmlformats-officedocument.presentationml.tags+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Layouts/slideLayout14.xml" ContentType="application/vnd.openxmlformats-officedocument.presentationml.slideLayout+xml"/>
  <Override PartName="/ppt/tags/tag1.xml" ContentType="application/vnd.openxmlformats-officedocument.presentationml.tags+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tags/tag17.xml" ContentType="application/vnd.openxmlformats-officedocument.presentationml.tags+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theme/theme3.xml" ContentType="application/vnd.openxmlformats-officedocument.them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slides/slide167.xml" ContentType="application/vnd.openxmlformats-officedocument.presentationml.slide+xml"/>
  <Override PartName="/ppt/tags/tag14.xml" ContentType="application/vnd.openxmlformats-officedocument.presentationml.tags+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61" r:id="rId2"/>
    <p:sldMasterId id="2147483674" r:id="rId3"/>
  </p:sldMasterIdLst>
  <p:notesMasterIdLst>
    <p:notesMasterId r:id="rId253"/>
  </p:notesMasterIdLst>
  <p:handoutMasterIdLst>
    <p:handoutMasterId r:id="rId254"/>
  </p:handoutMasterIdLst>
  <p:sldIdLst>
    <p:sldId id="436" r:id="rId4"/>
    <p:sldId id="439" r:id="rId5"/>
    <p:sldId id="440" r:id="rId6"/>
    <p:sldId id="530" r:id="rId7"/>
    <p:sldId id="531" r:id="rId8"/>
    <p:sldId id="532" r:id="rId9"/>
    <p:sldId id="533" r:id="rId10"/>
    <p:sldId id="534" r:id="rId11"/>
    <p:sldId id="535" r:id="rId12"/>
    <p:sldId id="536" r:id="rId13"/>
    <p:sldId id="537" r:id="rId14"/>
    <p:sldId id="538" r:id="rId15"/>
    <p:sldId id="539" r:id="rId16"/>
    <p:sldId id="540" r:id="rId17"/>
    <p:sldId id="541" r:id="rId18"/>
    <p:sldId id="542" r:id="rId19"/>
    <p:sldId id="543" r:id="rId20"/>
    <p:sldId id="544" r:id="rId21"/>
    <p:sldId id="545" r:id="rId22"/>
    <p:sldId id="546" r:id="rId23"/>
    <p:sldId id="547" r:id="rId24"/>
    <p:sldId id="548" r:id="rId25"/>
    <p:sldId id="549" r:id="rId26"/>
    <p:sldId id="550" r:id="rId27"/>
    <p:sldId id="551" r:id="rId28"/>
    <p:sldId id="552" r:id="rId29"/>
    <p:sldId id="553" r:id="rId30"/>
    <p:sldId id="554" r:id="rId31"/>
    <p:sldId id="555" r:id="rId32"/>
    <p:sldId id="556" r:id="rId33"/>
    <p:sldId id="557" r:id="rId34"/>
    <p:sldId id="558" r:id="rId35"/>
    <p:sldId id="559" r:id="rId36"/>
    <p:sldId id="561" r:id="rId37"/>
    <p:sldId id="562" r:id="rId38"/>
    <p:sldId id="563" r:id="rId39"/>
    <p:sldId id="564" r:id="rId40"/>
    <p:sldId id="565" r:id="rId41"/>
    <p:sldId id="566" r:id="rId42"/>
    <p:sldId id="567" r:id="rId43"/>
    <p:sldId id="568" r:id="rId44"/>
    <p:sldId id="569" r:id="rId45"/>
    <p:sldId id="570" r:id="rId46"/>
    <p:sldId id="571" r:id="rId47"/>
    <p:sldId id="572" r:id="rId48"/>
    <p:sldId id="573" r:id="rId49"/>
    <p:sldId id="574" r:id="rId50"/>
    <p:sldId id="575" r:id="rId51"/>
    <p:sldId id="576" r:id="rId52"/>
    <p:sldId id="577" r:id="rId53"/>
    <p:sldId id="578" r:id="rId54"/>
    <p:sldId id="579" r:id="rId55"/>
    <p:sldId id="580" r:id="rId56"/>
    <p:sldId id="581" r:id="rId57"/>
    <p:sldId id="582" r:id="rId58"/>
    <p:sldId id="583" r:id="rId59"/>
    <p:sldId id="584" r:id="rId60"/>
    <p:sldId id="585" r:id="rId61"/>
    <p:sldId id="586" r:id="rId62"/>
    <p:sldId id="587" r:id="rId63"/>
    <p:sldId id="588" r:id="rId64"/>
    <p:sldId id="589" r:id="rId65"/>
    <p:sldId id="590" r:id="rId66"/>
    <p:sldId id="591" r:id="rId67"/>
    <p:sldId id="592" r:id="rId68"/>
    <p:sldId id="593" r:id="rId69"/>
    <p:sldId id="594" r:id="rId70"/>
    <p:sldId id="595" r:id="rId71"/>
    <p:sldId id="596" r:id="rId72"/>
    <p:sldId id="597" r:id="rId73"/>
    <p:sldId id="598" r:id="rId74"/>
    <p:sldId id="599" r:id="rId75"/>
    <p:sldId id="600" r:id="rId76"/>
    <p:sldId id="601" r:id="rId77"/>
    <p:sldId id="602" r:id="rId78"/>
    <p:sldId id="603" r:id="rId79"/>
    <p:sldId id="604" r:id="rId80"/>
    <p:sldId id="605" r:id="rId81"/>
    <p:sldId id="606" r:id="rId82"/>
    <p:sldId id="607" r:id="rId83"/>
    <p:sldId id="608" r:id="rId84"/>
    <p:sldId id="609" r:id="rId85"/>
    <p:sldId id="610" r:id="rId86"/>
    <p:sldId id="611" r:id="rId87"/>
    <p:sldId id="612" r:id="rId88"/>
    <p:sldId id="613" r:id="rId89"/>
    <p:sldId id="614" r:id="rId90"/>
    <p:sldId id="616" r:id="rId91"/>
    <p:sldId id="617" r:id="rId92"/>
    <p:sldId id="618" r:id="rId93"/>
    <p:sldId id="619" r:id="rId94"/>
    <p:sldId id="620" r:id="rId95"/>
    <p:sldId id="621" r:id="rId96"/>
    <p:sldId id="622" r:id="rId97"/>
    <p:sldId id="623" r:id="rId98"/>
    <p:sldId id="624" r:id="rId99"/>
    <p:sldId id="625" r:id="rId100"/>
    <p:sldId id="626" r:id="rId101"/>
    <p:sldId id="627" r:id="rId102"/>
    <p:sldId id="628" r:id="rId103"/>
    <p:sldId id="629" r:id="rId104"/>
    <p:sldId id="630" r:id="rId105"/>
    <p:sldId id="631" r:id="rId106"/>
    <p:sldId id="632" r:id="rId107"/>
    <p:sldId id="633" r:id="rId108"/>
    <p:sldId id="634" r:id="rId109"/>
    <p:sldId id="635" r:id="rId110"/>
    <p:sldId id="636" r:id="rId111"/>
    <p:sldId id="637" r:id="rId112"/>
    <p:sldId id="638" r:id="rId113"/>
    <p:sldId id="639" r:id="rId114"/>
    <p:sldId id="640" r:id="rId115"/>
    <p:sldId id="641" r:id="rId116"/>
    <p:sldId id="642" r:id="rId117"/>
    <p:sldId id="643" r:id="rId118"/>
    <p:sldId id="644" r:id="rId119"/>
    <p:sldId id="645" r:id="rId120"/>
    <p:sldId id="646" r:id="rId121"/>
    <p:sldId id="647" r:id="rId122"/>
    <p:sldId id="648" r:id="rId123"/>
    <p:sldId id="649" r:id="rId124"/>
    <p:sldId id="650" r:id="rId125"/>
    <p:sldId id="651" r:id="rId126"/>
    <p:sldId id="652" r:id="rId127"/>
    <p:sldId id="653" r:id="rId128"/>
    <p:sldId id="654" r:id="rId129"/>
    <p:sldId id="655" r:id="rId130"/>
    <p:sldId id="656" r:id="rId131"/>
    <p:sldId id="657" r:id="rId132"/>
    <p:sldId id="658" r:id="rId133"/>
    <p:sldId id="659" r:id="rId134"/>
    <p:sldId id="660" r:id="rId135"/>
    <p:sldId id="661" r:id="rId136"/>
    <p:sldId id="662" r:id="rId137"/>
    <p:sldId id="663" r:id="rId138"/>
    <p:sldId id="664" r:id="rId139"/>
    <p:sldId id="665" r:id="rId140"/>
    <p:sldId id="666" r:id="rId141"/>
    <p:sldId id="667" r:id="rId142"/>
    <p:sldId id="668" r:id="rId143"/>
    <p:sldId id="669" r:id="rId144"/>
    <p:sldId id="670" r:id="rId145"/>
    <p:sldId id="671" r:id="rId146"/>
    <p:sldId id="672" r:id="rId147"/>
    <p:sldId id="673" r:id="rId148"/>
    <p:sldId id="674" r:id="rId149"/>
    <p:sldId id="675" r:id="rId150"/>
    <p:sldId id="678" r:id="rId151"/>
    <p:sldId id="676" r:id="rId152"/>
    <p:sldId id="677" r:id="rId153"/>
    <p:sldId id="679" r:id="rId154"/>
    <p:sldId id="680" r:id="rId155"/>
    <p:sldId id="701" r:id="rId156"/>
    <p:sldId id="681" r:id="rId157"/>
    <p:sldId id="682" r:id="rId158"/>
    <p:sldId id="683" r:id="rId159"/>
    <p:sldId id="684" r:id="rId160"/>
    <p:sldId id="688" r:id="rId161"/>
    <p:sldId id="685" r:id="rId162"/>
    <p:sldId id="686" r:id="rId163"/>
    <p:sldId id="687" r:id="rId164"/>
    <p:sldId id="689" r:id="rId165"/>
    <p:sldId id="690" r:id="rId166"/>
    <p:sldId id="691" r:id="rId167"/>
    <p:sldId id="692" r:id="rId168"/>
    <p:sldId id="693" r:id="rId169"/>
    <p:sldId id="694" r:id="rId170"/>
    <p:sldId id="695" r:id="rId171"/>
    <p:sldId id="696" r:id="rId172"/>
    <p:sldId id="697" r:id="rId173"/>
    <p:sldId id="698" r:id="rId174"/>
    <p:sldId id="700" r:id="rId175"/>
    <p:sldId id="702" r:id="rId176"/>
    <p:sldId id="703" r:id="rId177"/>
    <p:sldId id="704" r:id="rId178"/>
    <p:sldId id="705" r:id="rId179"/>
    <p:sldId id="706" r:id="rId180"/>
    <p:sldId id="707" r:id="rId181"/>
    <p:sldId id="708" r:id="rId182"/>
    <p:sldId id="709" r:id="rId183"/>
    <p:sldId id="710" r:id="rId184"/>
    <p:sldId id="711" r:id="rId185"/>
    <p:sldId id="712" r:id="rId186"/>
    <p:sldId id="714" r:id="rId187"/>
    <p:sldId id="715" r:id="rId188"/>
    <p:sldId id="716" r:id="rId189"/>
    <p:sldId id="717" r:id="rId190"/>
    <p:sldId id="718" r:id="rId191"/>
    <p:sldId id="719" r:id="rId192"/>
    <p:sldId id="721" r:id="rId193"/>
    <p:sldId id="722" r:id="rId194"/>
    <p:sldId id="723" r:id="rId195"/>
    <p:sldId id="724" r:id="rId196"/>
    <p:sldId id="725" r:id="rId197"/>
    <p:sldId id="726" r:id="rId198"/>
    <p:sldId id="727" r:id="rId199"/>
    <p:sldId id="728" r:id="rId200"/>
    <p:sldId id="729" r:id="rId201"/>
    <p:sldId id="730" r:id="rId202"/>
    <p:sldId id="731" r:id="rId203"/>
    <p:sldId id="732" r:id="rId204"/>
    <p:sldId id="733" r:id="rId205"/>
    <p:sldId id="734" r:id="rId206"/>
    <p:sldId id="735" r:id="rId207"/>
    <p:sldId id="736" r:id="rId208"/>
    <p:sldId id="737" r:id="rId209"/>
    <p:sldId id="738" r:id="rId210"/>
    <p:sldId id="739" r:id="rId211"/>
    <p:sldId id="740" r:id="rId212"/>
    <p:sldId id="741" r:id="rId213"/>
    <p:sldId id="742" r:id="rId214"/>
    <p:sldId id="743" r:id="rId215"/>
    <p:sldId id="744" r:id="rId216"/>
    <p:sldId id="745" r:id="rId217"/>
    <p:sldId id="746" r:id="rId218"/>
    <p:sldId id="747" r:id="rId219"/>
    <p:sldId id="748" r:id="rId220"/>
    <p:sldId id="749" r:id="rId221"/>
    <p:sldId id="750" r:id="rId222"/>
    <p:sldId id="751" r:id="rId223"/>
    <p:sldId id="752" r:id="rId224"/>
    <p:sldId id="754" r:id="rId225"/>
    <p:sldId id="756" r:id="rId226"/>
    <p:sldId id="753" r:id="rId227"/>
    <p:sldId id="755" r:id="rId228"/>
    <p:sldId id="757" r:id="rId229"/>
    <p:sldId id="758" r:id="rId230"/>
    <p:sldId id="759" r:id="rId231"/>
    <p:sldId id="760" r:id="rId232"/>
    <p:sldId id="761" r:id="rId233"/>
    <p:sldId id="762" r:id="rId234"/>
    <p:sldId id="763" r:id="rId235"/>
    <p:sldId id="764" r:id="rId236"/>
    <p:sldId id="765" r:id="rId237"/>
    <p:sldId id="766" r:id="rId238"/>
    <p:sldId id="767" r:id="rId239"/>
    <p:sldId id="768" r:id="rId240"/>
    <p:sldId id="769" r:id="rId241"/>
    <p:sldId id="770" r:id="rId242"/>
    <p:sldId id="771" r:id="rId243"/>
    <p:sldId id="772" r:id="rId244"/>
    <p:sldId id="773" r:id="rId245"/>
    <p:sldId id="774" r:id="rId246"/>
    <p:sldId id="775" r:id="rId247"/>
    <p:sldId id="776" r:id="rId248"/>
    <p:sldId id="777" r:id="rId249"/>
    <p:sldId id="778" r:id="rId250"/>
    <p:sldId id="779" r:id="rId251"/>
    <p:sldId id="475" r:id="rId2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976" autoAdjust="0"/>
    <p:restoredTop sz="87985" autoAdjust="0"/>
  </p:normalViewPr>
  <p:slideViewPr>
    <p:cSldViewPr>
      <p:cViewPr varScale="1">
        <p:scale>
          <a:sx n="100" d="100"/>
          <a:sy n="100" d="100"/>
        </p:scale>
        <p:origin x="-2010" y="-84"/>
      </p:cViewPr>
      <p:guideLst>
        <p:guide orient="horz" pos="2086"/>
        <p:guide pos="2900"/>
      </p:guideLst>
    </p:cSldViewPr>
  </p:slideViewPr>
  <p:notesTextViewPr>
    <p:cViewPr>
      <p:scale>
        <a:sx n="3" d="2"/>
        <a:sy n="3" d="2"/>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59" Type="http://schemas.openxmlformats.org/officeDocument/2006/relationships/slide" Target="slides/slide156.xml"/><Relationship Id="rId170" Type="http://schemas.openxmlformats.org/officeDocument/2006/relationships/slide" Target="slides/slide167.xml"/><Relationship Id="rId191" Type="http://schemas.openxmlformats.org/officeDocument/2006/relationships/slide" Target="slides/slide188.xml"/><Relationship Id="rId205" Type="http://schemas.openxmlformats.org/officeDocument/2006/relationships/slide" Target="slides/slide202.xml"/><Relationship Id="rId226" Type="http://schemas.openxmlformats.org/officeDocument/2006/relationships/slide" Target="slides/slide223.xml"/><Relationship Id="rId247" Type="http://schemas.openxmlformats.org/officeDocument/2006/relationships/slide" Target="slides/slide244.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149" Type="http://schemas.openxmlformats.org/officeDocument/2006/relationships/slide" Target="slides/slide146.xml"/><Relationship Id="rId5" Type="http://schemas.openxmlformats.org/officeDocument/2006/relationships/slide" Target="slides/slide2.xml"/><Relationship Id="rId95" Type="http://schemas.openxmlformats.org/officeDocument/2006/relationships/slide" Target="slides/slide92.xml"/><Relationship Id="rId160" Type="http://schemas.openxmlformats.org/officeDocument/2006/relationships/slide" Target="slides/slide157.xml"/><Relationship Id="rId181" Type="http://schemas.openxmlformats.org/officeDocument/2006/relationships/slide" Target="slides/slide178.xml"/><Relationship Id="rId216" Type="http://schemas.openxmlformats.org/officeDocument/2006/relationships/slide" Target="slides/slide213.xml"/><Relationship Id="rId237" Type="http://schemas.openxmlformats.org/officeDocument/2006/relationships/slide" Target="slides/slide234.xml"/><Relationship Id="rId258" Type="http://schemas.openxmlformats.org/officeDocument/2006/relationships/tableStyles" Target="tableStyles.xml"/><Relationship Id="rId22" Type="http://schemas.openxmlformats.org/officeDocument/2006/relationships/slide" Target="slides/slide19.xml"/><Relationship Id="rId43" Type="http://schemas.openxmlformats.org/officeDocument/2006/relationships/slide" Target="slides/slide40.xml"/><Relationship Id="rId64" Type="http://schemas.openxmlformats.org/officeDocument/2006/relationships/slide" Target="slides/slide61.xml"/><Relationship Id="rId118" Type="http://schemas.openxmlformats.org/officeDocument/2006/relationships/slide" Target="slides/slide115.xml"/><Relationship Id="rId139" Type="http://schemas.openxmlformats.org/officeDocument/2006/relationships/slide" Target="slides/slide136.xml"/><Relationship Id="rId85" Type="http://schemas.openxmlformats.org/officeDocument/2006/relationships/slide" Target="slides/slide82.xml"/><Relationship Id="rId150" Type="http://schemas.openxmlformats.org/officeDocument/2006/relationships/slide" Target="slides/slide147.xml"/><Relationship Id="rId171" Type="http://schemas.openxmlformats.org/officeDocument/2006/relationships/slide" Target="slides/slide168.xml"/><Relationship Id="rId192" Type="http://schemas.openxmlformats.org/officeDocument/2006/relationships/slide" Target="slides/slide189.xml"/><Relationship Id="rId206" Type="http://schemas.openxmlformats.org/officeDocument/2006/relationships/slide" Target="slides/slide203.xml"/><Relationship Id="rId227" Type="http://schemas.openxmlformats.org/officeDocument/2006/relationships/slide" Target="slides/slide224.xml"/><Relationship Id="rId248" Type="http://schemas.openxmlformats.org/officeDocument/2006/relationships/slide" Target="slides/slide245.xml"/><Relationship Id="rId12" Type="http://schemas.openxmlformats.org/officeDocument/2006/relationships/slide" Target="slides/slide9.xml"/><Relationship Id="rId33" Type="http://schemas.openxmlformats.org/officeDocument/2006/relationships/slide" Target="slides/slide30.xml"/><Relationship Id="rId108" Type="http://schemas.openxmlformats.org/officeDocument/2006/relationships/slide" Target="slides/slide105.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slide" Target="slides/slide137.xml"/><Relationship Id="rId145" Type="http://schemas.openxmlformats.org/officeDocument/2006/relationships/slide" Target="slides/slide142.xml"/><Relationship Id="rId161" Type="http://schemas.openxmlformats.org/officeDocument/2006/relationships/slide" Target="slides/slide158.xml"/><Relationship Id="rId166" Type="http://schemas.openxmlformats.org/officeDocument/2006/relationships/slide" Target="slides/slide163.xml"/><Relationship Id="rId182" Type="http://schemas.openxmlformats.org/officeDocument/2006/relationships/slide" Target="slides/slide179.xml"/><Relationship Id="rId187" Type="http://schemas.openxmlformats.org/officeDocument/2006/relationships/slide" Target="slides/slide184.xml"/><Relationship Id="rId217" Type="http://schemas.openxmlformats.org/officeDocument/2006/relationships/slide" Target="slides/slide214.xml"/><Relationship Id="rId1" Type="http://schemas.openxmlformats.org/officeDocument/2006/relationships/slideMaster" Target="slideMasters/slideMaster1.xml"/><Relationship Id="rId6" Type="http://schemas.openxmlformats.org/officeDocument/2006/relationships/slide" Target="slides/slide3.xml"/><Relationship Id="rId212" Type="http://schemas.openxmlformats.org/officeDocument/2006/relationships/slide" Target="slides/slide209.xml"/><Relationship Id="rId233" Type="http://schemas.openxmlformats.org/officeDocument/2006/relationships/slide" Target="slides/slide230.xml"/><Relationship Id="rId238" Type="http://schemas.openxmlformats.org/officeDocument/2006/relationships/slide" Target="slides/slide235.xml"/><Relationship Id="rId254" Type="http://schemas.openxmlformats.org/officeDocument/2006/relationships/handoutMaster" Target="handoutMasters/handoutMaster1.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slide" Target="slides/slide132.xml"/><Relationship Id="rId151" Type="http://schemas.openxmlformats.org/officeDocument/2006/relationships/slide" Target="slides/slide148.xml"/><Relationship Id="rId156" Type="http://schemas.openxmlformats.org/officeDocument/2006/relationships/slide" Target="slides/slide153.xml"/><Relationship Id="rId177" Type="http://schemas.openxmlformats.org/officeDocument/2006/relationships/slide" Target="slides/slide174.xml"/><Relationship Id="rId198" Type="http://schemas.openxmlformats.org/officeDocument/2006/relationships/slide" Target="slides/slide195.xml"/><Relationship Id="rId172" Type="http://schemas.openxmlformats.org/officeDocument/2006/relationships/slide" Target="slides/slide169.xml"/><Relationship Id="rId193" Type="http://schemas.openxmlformats.org/officeDocument/2006/relationships/slide" Target="slides/slide190.xml"/><Relationship Id="rId202" Type="http://schemas.openxmlformats.org/officeDocument/2006/relationships/slide" Target="slides/slide199.xml"/><Relationship Id="rId207" Type="http://schemas.openxmlformats.org/officeDocument/2006/relationships/slide" Target="slides/slide204.xml"/><Relationship Id="rId223" Type="http://schemas.openxmlformats.org/officeDocument/2006/relationships/slide" Target="slides/slide220.xml"/><Relationship Id="rId228" Type="http://schemas.openxmlformats.org/officeDocument/2006/relationships/slide" Target="slides/slide225.xml"/><Relationship Id="rId244" Type="http://schemas.openxmlformats.org/officeDocument/2006/relationships/slide" Target="slides/slide241.xml"/><Relationship Id="rId249" Type="http://schemas.openxmlformats.org/officeDocument/2006/relationships/slide" Target="slides/slide24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167" Type="http://schemas.openxmlformats.org/officeDocument/2006/relationships/slide" Target="slides/slide164.xml"/><Relationship Id="rId188" Type="http://schemas.openxmlformats.org/officeDocument/2006/relationships/slide" Target="slides/slide185.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162" Type="http://schemas.openxmlformats.org/officeDocument/2006/relationships/slide" Target="slides/slide159.xml"/><Relationship Id="rId183" Type="http://schemas.openxmlformats.org/officeDocument/2006/relationships/slide" Target="slides/slide180.xml"/><Relationship Id="rId213" Type="http://schemas.openxmlformats.org/officeDocument/2006/relationships/slide" Target="slides/slide210.xml"/><Relationship Id="rId218" Type="http://schemas.openxmlformats.org/officeDocument/2006/relationships/slide" Target="slides/slide215.xml"/><Relationship Id="rId234" Type="http://schemas.openxmlformats.org/officeDocument/2006/relationships/slide" Target="slides/slide231.xml"/><Relationship Id="rId239" Type="http://schemas.openxmlformats.org/officeDocument/2006/relationships/slide" Target="slides/slide236.xml"/><Relationship Id="rId2" Type="http://schemas.openxmlformats.org/officeDocument/2006/relationships/slideMaster" Target="slideMasters/slideMaster2.xml"/><Relationship Id="rId29" Type="http://schemas.openxmlformats.org/officeDocument/2006/relationships/slide" Target="slides/slide26.xml"/><Relationship Id="rId250" Type="http://schemas.openxmlformats.org/officeDocument/2006/relationships/slide" Target="slides/slide247.xml"/><Relationship Id="rId255" Type="http://schemas.openxmlformats.org/officeDocument/2006/relationships/presProps" Target="presProps.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157" Type="http://schemas.openxmlformats.org/officeDocument/2006/relationships/slide" Target="slides/slide154.xml"/><Relationship Id="rId178" Type="http://schemas.openxmlformats.org/officeDocument/2006/relationships/slide" Target="slides/slide175.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slide" Target="slides/slide149.xml"/><Relationship Id="rId173" Type="http://schemas.openxmlformats.org/officeDocument/2006/relationships/slide" Target="slides/slide170.xml"/><Relationship Id="rId194" Type="http://schemas.openxmlformats.org/officeDocument/2006/relationships/slide" Target="slides/slide191.xml"/><Relationship Id="rId199" Type="http://schemas.openxmlformats.org/officeDocument/2006/relationships/slide" Target="slides/slide196.xml"/><Relationship Id="rId203" Type="http://schemas.openxmlformats.org/officeDocument/2006/relationships/slide" Target="slides/slide200.xml"/><Relationship Id="rId208" Type="http://schemas.openxmlformats.org/officeDocument/2006/relationships/slide" Target="slides/slide205.xml"/><Relationship Id="rId229" Type="http://schemas.openxmlformats.org/officeDocument/2006/relationships/slide" Target="slides/slide226.xml"/><Relationship Id="rId19" Type="http://schemas.openxmlformats.org/officeDocument/2006/relationships/slide" Target="slides/slide16.xml"/><Relationship Id="rId224" Type="http://schemas.openxmlformats.org/officeDocument/2006/relationships/slide" Target="slides/slide221.xml"/><Relationship Id="rId240" Type="http://schemas.openxmlformats.org/officeDocument/2006/relationships/slide" Target="slides/slide237.xml"/><Relationship Id="rId245" Type="http://schemas.openxmlformats.org/officeDocument/2006/relationships/slide" Target="slides/slide242.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168" Type="http://schemas.openxmlformats.org/officeDocument/2006/relationships/slide" Target="slides/slide165.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163" Type="http://schemas.openxmlformats.org/officeDocument/2006/relationships/slide" Target="slides/slide160.xml"/><Relationship Id="rId184" Type="http://schemas.openxmlformats.org/officeDocument/2006/relationships/slide" Target="slides/slide181.xml"/><Relationship Id="rId189" Type="http://schemas.openxmlformats.org/officeDocument/2006/relationships/slide" Target="slides/slide186.xml"/><Relationship Id="rId219" Type="http://schemas.openxmlformats.org/officeDocument/2006/relationships/slide" Target="slides/slide216.xml"/><Relationship Id="rId3" Type="http://schemas.openxmlformats.org/officeDocument/2006/relationships/slideMaster" Target="slideMasters/slideMaster3.xml"/><Relationship Id="rId214" Type="http://schemas.openxmlformats.org/officeDocument/2006/relationships/slide" Target="slides/slide211.xml"/><Relationship Id="rId230" Type="http://schemas.openxmlformats.org/officeDocument/2006/relationships/slide" Target="slides/slide227.xml"/><Relationship Id="rId235" Type="http://schemas.openxmlformats.org/officeDocument/2006/relationships/slide" Target="slides/slide232.xml"/><Relationship Id="rId251" Type="http://schemas.openxmlformats.org/officeDocument/2006/relationships/slide" Target="slides/slide248.xml"/><Relationship Id="rId256" Type="http://schemas.openxmlformats.org/officeDocument/2006/relationships/viewProps" Target="viewProps.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 Id="rId174" Type="http://schemas.openxmlformats.org/officeDocument/2006/relationships/slide" Target="slides/slide171.xml"/><Relationship Id="rId179" Type="http://schemas.openxmlformats.org/officeDocument/2006/relationships/slide" Target="slides/slide176.xml"/><Relationship Id="rId195" Type="http://schemas.openxmlformats.org/officeDocument/2006/relationships/slide" Target="slides/slide192.xml"/><Relationship Id="rId209" Type="http://schemas.openxmlformats.org/officeDocument/2006/relationships/slide" Target="slides/slide206.xml"/><Relationship Id="rId190" Type="http://schemas.openxmlformats.org/officeDocument/2006/relationships/slide" Target="slides/slide187.xml"/><Relationship Id="rId204" Type="http://schemas.openxmlformats.org/officeDocument/2006/relationships/slide" Target="slides/slide201.xml"/><Relationship Id="rId220" Type="http://schemas.openxmlformats.org/officeDocument/2006/relationships/slide" Target="slides/slide217.xml"/><Relationship Id="rId225" Type="http://schemas.openxmlformats.org/officeDocument/2006/relationships/slide" Target="slides/slide222.xml"/><Relationship Id="rId241" Type="http://schemas.openxmlformats.org/officeDocument/2006/relationships/slide" Target="slides/slide238.xml"/><Relationship Id="rId246" Type="http://schemas.openxmlformats.org/officeDocument/2006/relationships/slide" Target="slides/slide243.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slide" Target="slides/slide145.xml"/><Relationship Id="rId164" Type="http://schemas.openxmlformats.org/officeDocument/2006/relationships/slide" Target="slides/slide161.xml"/><Relationship Id="rId169" Type="http://schemas.openxmlformats.org/officeDocument/2006/relationships/slide" Target="slides/slide166.xml"/><Relationship Id="rId185" Type="http://schemas.openxmlformats.org/officeDocument/2006/relationships/slide" Target="slides/slide182.xml"/><Relationship Id="rId4" Type="http://schemas.openxmlformats.org/officeDocument/2006/relationships/slide" Target="slides/slide1.xml"/><Relationship Id="rId9" Type="http://schemas.openxmlformats.org/officeDocument/2006/relationships/slide" Target="slides/slide6.xml"/><Relationship Id="rId180" Type="http://schemas.openxmlformats.org/officeDocument/2006/relationships/slide" Target="slides/slide177.xml"/><Relationship Id="rId210" Type="http://schemas.openxmlformats.org/officeDocument/2006/relationships/slide" Target="slides/slide207.xml"/><Relationship Id="rId215" Type="http://schemas.openxmlformats.org/officeDocument/2006/relationships/slide" Target="slides/slide212.xml"/><Relationship Id="rId236" Type="http://schemas.openxmlformats.org/officeDocument/2006/relationships/slide" Target="slides/slide233.xml"/><Relationship Id="rId257" Type="http://schemas.openxmlformats.org/officeDocument/2006/relationships/theme" Target="theme/theme1.xml"/><Relationship Id="rId26" Type="http://schemas.openxmlformats.org/officeDocument/2006/relationships/slide" Target="slides/slide23.xml"/><Relationship Id="rId231" Type="http://schemas.openxmlformats.org/officeDocument/2006/relationships/slide" Target="slides/slide228.xml"/><Relationship Id="rId252" Type="http://schemas.openxmlformats.org/officeDocument/2006/relationships/slide" Target="slides/slide249.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54" Type="http://schemas.openxmlformats.org/officeDocument/2006/relationships/slide" Target="slides/slide151.xml"/><Relationship Id="rId175" Type="http://schemas.openxmlformats.org/officeDocument/2006/relationships/slide" Target="slides/slide172.xml"/><Relationship Id="rId196" Type="http://schemas.openxmlformats.org/officeDocument/2006/relationships/slide" Target="slides/slide193.xml"/><Relationship Id="rId200" Type="http://schemas.openxmlformats.org/officeDocument/2006/relationships/slide" Target="slides/slide197.xml"/><Relationship Id="rId16" Type="http://schemas.openxmlformats.org/officeDocument/2006/relationships/slide" Target="slides/slide13.xml"/><Relationship Id="rId221" Type="http://schemas.openxmlformats.org/officeDocument/2006/relationships/slide" Target="slides/slide218.xml"/><Relationship Id="rId242" Type="http://schemas.openxmlformats.org/officeDocument/2006/relationships/slide" Target="slides/slide239.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slide" Target="slides/slide141.xml"/><Relationship Id="rId90" Type="http://schemas.openxmlformats.org/officeDocument/2006/relationships/slide" Target="slides/slide87.xml"/><Relationship Id="rId165" Type="http://schemas.openxmlformats.org/officeDocument/2006/relationships/slide" Target="slides/slide162.xml"/><Relationship Id="rId186" Type="http://schemas.openxmlformats.org/officeDocument/2006/relationships/slide" Target="slides/slide183.xml"/><Relationship Id="rId211" Type="http://schemas.openxmlformats.org/officeDocument/2006/relationships/slide" Target="slides/slide208.xml"/><Relationship Id="rId232" Type="http://schemas.openxmlformats.org/officeDocument/2006/relationships/slide" Target="slides/slide229.xml"/><Relationship Id="rId253" Type="http://schemas.openxmlformats.org/officeDocument/2006/relationships/notesMaster" Target="notesMasters/notesMaster1.xml"/><Relationship Id="rId27" Type="http://schemas.openxmlformats.org/officeDocument/2006/relationships/slide" Target="slides/slide24.xml"/><Relationship Id="rId48" Type="http://schemas.openxmlformats.org/officeDocument/2006/relationships/slide" Target="slides/slide45.xml"/><Relationship Id="rId69" Type="http://schemas.openxmlformats.org/officeDocument/2006/relationships/slide" Target="slides/slide66.xml"/><Relationship Id="rId113" Type="http://schemas.openxmlformats.org/officeDocument/2006/relationships/slide" Target="slides/slide110.xml"/><Relationship Id="rId134" Type="http://schemas.openxmlformats.org/officeDocument/2006/relationships/slide" Target="slides/slide131.xml"/><Relationship Id="rId80" Type="http://schemas.openxmlformats.org/officeDocument/2006/relationships/slide" Target="slides/slide77.xml"/><Relationship Id="rId155" Type="http://schemas.openxmlformats.org/officeDocument/2006/relationships/slide" Target="slides/slide152.xml"/><Relationship Id="rId176" Type="http://schemas.openxmlformats.org/officeDocument/2006/relationships/slide" Target="slides/slide173.xml"/><Relationship Id="rId197" Type="http://schemas.openxmlformats.org/officeDocument/2006/relationships/slide" Target="slides/slide194.xml"/><Relationship Id="rId201" Type="http://schemas.openxmlformats.org/officeDocument/2006/relationships/slide" Target="slides/slide198.xml"/><Relationship Id="rId222" Type="http://schemas.openxmlformats.org/officeDocument/2006/relationships/slide" Target="slides/slide219.xml"/><Relationship Id="rId243" Type="http://schemas.openxmlformats.org/officeDocument/2006/relationships/slide" Target="slides/slide240.xml"/><Relationship Id="rId17" Type="http://schemas.openxmlformats.org/officeDocument/2006/relationships/slide" Target="slides/slide14.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24" Type="http://schemas.openxmlformats.org/officeDocument/2006/relationships/slide" Target="slides/slide12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2020/10/19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BAB383-4A76-4CD1-B7B1-43AD60ACBB94}" type="datetimeFigureOut">
              <a:rPr lang="zh-CN" altLang="en-US" smtClean="0"/>
              <a:pPr/>
              <a:t>2020/10/19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7495D0-29A8-4400-9B86-1EAD1B2AD48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0D79B44-B6C6-4285-9B75-5FB0023F9667}" type="slidenum">
              <a:rPr lang="en-US" altLang="zh-CN">
                <a:solidFill>
                  <a:srgbClr val="000000"/>
                </a:solidFill>
                <a:latin typeface="微软雅黑" panose="020B0503020204020204" pitchFamily="34" charset="-122"/>
              </a:rPr>
              <a:pPr/>
              <a:t>1</a:t>
            </a:fld>
            <a:endParaRPr lang="en-US" altLang="zh-CN" dirty="0">
              <a:solidFill>
                <a:srgbClr val="000000"/>
              </a:solidFill>
              <a:latin typeface="微软雅黑" panose="020B0503020204020204" pitchFamily="34" charset="-122"/>
            </a:endParaRPr>
          </a:p>
        </p:txBody>
      </p:sp>
      <p:sp>
        <p:nvSpPr>
          <p:cNvPr id="7171" name="Rectangle 2"/>
          <p:cNvSpPr>
            <a:spLocks noGrp="1" noRot="1" noChangeAspect="1" noChangeArrowheads="1" noTextEdit="1"/>
          </p:cNvSpPr>
          <p:nvPr>
            <p:ph type="sldImg"/>
          </p:nvPr>
        </p:nvSpPr>
        <p:spPr/>
      </p:sp>
      <p:sp>
        <p:nvSpPr>
          <p:cNvPr id="7172" name="Rectangle 3"/>
          <p:cNvSpPr>
            <a:spLocks noGrp="1" noChangeArrowheads="1"/>
          </p:cNvSpPr>
          <p:nvPr>
            <p:ph type="body" idx="1"/>
          </p:nvPr>
        </p:nvSpPr>
        <p:spPr>
          <a:noFill/>
        </p:spPr>
        <p:txBody>
          <a:bodyPr/>
          <a:lstStyle/>
          <a:p>
            <a:pPr eaLnBrk="1" hangingPunct="1"/>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7495D0-29A8-4400-9B86-1EAD1B2AD48B}"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D82344D-DFBB-4634-A380-E7D1AC983794}" type="slidenum">
              <a:rPr lang="en-US" altLang="zh-CN">
                <a:solidFill>
                  <a:srgbClr val="000000"/>
                </a:solidFill>
                <a:latin typeface="微软雅黑" panose="020B0503020204020204" pitchFamily="34" charset="-122"/>
              </a:rPr>
              <a:pPr/>
              <a:t>249</a:t>
            </a:fld>
            <a:endParaRPr lang="en-US" altLang="zh-CN" dirty="0">
              <a:solidFill>
                <a:srgbClr val="000000"/>
              </a:solidFill>
              <a:latin typeface="微软雅黑" panose="020B0503020204020204" pitchFamily="34" charset="-122"/>
            </a:endParaRPr>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xfrm>
            <a:off x="914400" y="4343400"/>
            <a:ext cx="5029200" cy="4114800"/>
          </a:xfrm>
          <a:noFill/>
        </p:spPr>
        <p:txBody>
          <a:bodyPr/>
          <a:lstStyle/>
          <a:p>
            <a:pPr eaLnBrk="1" hangingPunct="1"/>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5"/>
          <p:cNvSpPr>
            <a:spLocks noChangeArrowheads="1"/>
          </p:cNvSpPr>
          <p:nvPr userDrawn="1"/>
        </p:nvSpPr>
        <p:spPr bwMode="auto">
          <a:xfrm>
            <a:off x="0" y="5734050"/>
            <a:ext cx="8893175" cy="792163"/>
          </a:xfrm>
          <a:prstGeom prst="rect">
            <a:avLst/>
          </a:prstGeom>
          <a:solidFill>
            <a:srgbClr val="00509B"/>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dirty="0">
              <a:solidFill>
                <a:srgbClr val="333333"/>
              </a:solidFill>
              <a:latin typeface="微软雅黑" panose="020B0503020204020204" pitchFamily="34" charset="-122"/>
            </a:endParaRPr>
          </a:p>
        </p:txBody>
      </p:sp>
      <p:sp>
        <p:nvSpPr>
          <p:cNvPr id="5" name="Rectangle 16"/>
          <p:cNvSpPr>
            <a:spLocks noChangeArrowheads="1"/>
          </p:cNvSpPr>
          <p:nvPr userDrawn="1"/>
        </p:nvSpPr>
        <p:spPr bwMode="auto">
          <a:xfrm>
            <a:off x="468313" y="6092825"/>
            <a:ext cx="898525" cy="244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1000">
                <a:solidFill>
                  <a:srgbClr val="FFFFFF"/>
                </a:solidFill>
                <a:latin typeface="Frutiger LT 55 Roman" pitchFamily="34" charset="0"/>
              </a:rPr>
              <a:t>3 Sept. 2008</a:t>
            </a:r>
          </a:p>
        </p:txBody>
      </p:sp>
      <p:sp>
        <p:nvSpPr>
          <p:cNvPr id="6" name="Text Box 17"/>
          <p:cNvSpPr txBox="1">
            <a:spLocks noChangeArrowheads="1"/>
          </p:cNvSpPr>
          <p:nvPr userDrawn="1"/>
        </p:nvSpPr>
        <p:spPr bwMode="auto">
          <a:xfrm>
            <a:off x="468313" y="6237288"/>
            <a:ext cx="2878137" cy="244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defTabSz="904875">
              <a:defRPr>
                <a:solidFill>
                  <a:schemeClr val="tx1"/>
                </a:solidFill>
                <a:latin typeface="Arial" panose="020B0604020202020204" pitchFamily="34" charset="0"/>
                <a:ea typeface="宋体" panose="02010600030101010101" pitchFamily="2" charset="-122"/>
              </a:defRPr>
            </a:lvl1pPr>
            <a:lvl2pPr defTabSz="904875">
              <a:defRPr>
                <a:solidFill>
                  <a:schemeClr val="tx1"/>
                </a:solidFill>
                <a:latin typeface="Arial" panose="020B0604020202020204" pitchFamily="34" charset="0"/>
                <a:ea typeface="宋体" panose="02010600030101010101" pitchFamily="2" charset="-122"/>
              </a:defRPr>
            </a:lvl2pPr>
            <a:lvl3pPr defTabSz="904875">
              <a:defRPr>
                <a:solidFill>
                  <a:schemeClr val="tx1"/>
                </a:solidFill>
                <a:latin typeface="Arial" panose="020B0604020202020204" pitchFamily="34" charset="0"/>
                <a:ea typeface="宋体" panose="02010600030101010101" pitchFamily="2" charset="-122"/>
              </a:defRPr>
            </a:lvl3pPr>
            <a:lvl4pPr defTabSz="904875">
              <a:defRPr>
                <a:solidFill>
                  <a:schemeClr val="tx1"/>
                </a:solidFill>
                <a:latin typeface="Arial" panose="020B0604020202020204" pitchFamily="34" charset="0"/>
                <a:ea typeface="宋体" panose="02010600030101010101" pitchFamily="2" charset="-122"/>
              </a:defRPr>
            </a:lvl4pPr>
            <a:lvl5pPr defTabSz="904875">
              <a:defRPr>
                <a:solidFill>
                  <a:schemeClr val="tx1"/>
                </a:solidFill>
                <a:latin typeface="Arial" panose="020B0604020202020204" pitchFamily="34" charset="0"/>
                <a:ea typeface="宋体" panose="02010600030101010101" pitchFamily="2" charset="-122"/>
              </a:defRPr>
            </a:lvl5pPr>
            <a:lvl6pPr defTabSz="9048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9048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9048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9048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defRPr/>
            </a:pPr>
            <a:r>
              <a:rPr lang="en-US" altLang="zh-CN" sz="1000">
                <a:solidFill>
                  <a:srgbClr val="FFFFFF"/>
                </a:solidFill>
                <a:latin typeface="Frutiger LT 55 Roman" pitchFamily="34" charset="0"/>
              </a:rPr>
              <a:t>© Neusoft Confidential</a:t>
            </a:r>
          </a:p>
        </p:txBody>
      </p:sp>
      <p:pic>
        <p:nvPicPr>
          <p:cNvPr id="7" name="Picture 25" descr="未标题-1"/>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7164388" y="5962650"/>
            <a:ext cx="1250950" cy="331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434" name="Rectangle 2"/>
          <p:cNvSpPr>
            <a:spLocks noGrp="1" noChangeArrowheads="1"/>
          </p:cNvSpPr>
          <p:nvPr>
            <p:ph type="ctrTitle"/>
          </p:nvPr>
        </p:nvSpPr>
        <p:spPr>
          <a:xfrm>
            <a:off x="539750" y="692150"/>
            <a:ext cx="6550025" cy="1944688"/>
          </a:xfrm>
        </p:spPr>
        <p:txBody>
          <a:bodyPr/>
          <a:lstStyle>
            <a:lvl1pPr>
              <a:defRPr sz="4000"/>
            </a:lvl1pPr>
          </a:lstStyle>
          <a:p>
            <a:pPr lvl="0"/>
            <a:r>
              <a:rPr lang="en-US" altLang="zh-CN" noProof="0"/>
              <a:t>Click to edit Master title style</a:t>
            </a:r>
          </a:p>
        </p:txBody>
      </p:sp>
      <p:sp>
        <p:nvSpPr>
          <p:cNvPr id="18435" name="Rectangle 3"/>
          <p:cNvSpPr>
            <a:spLocks noGrp="1" noChangeArrowheads="1"/>
          </p:cNvSpPr>
          <p:nvPr>
            <p:ph type="subTitle" idx="1"/>
          </p:nvPr>
        </p:nvSpPr>
        <p:spPr>
          <a:xfrm>
            <a:off x="539750" y="4365625"/>
            <a:ext cx="6551613" cy="1368425"/>
          </a:xfrm>
        </p:spPr>
        <p:txBody>
          <a:bodyPr/>
          <a:lstStyle>
            <a:lvl1pPr marL="0" indent="0">
              <a:buFontTx/>
              <a:buNone/>
              <a:defRPr/>
            </a:lvl1pPr>
          </a:lstStyle>
          <a:p>
            <a:pPr lvl="0"/>
            <a:r>
              <a:rPr lang="en-US" altLang="zh-CN" noProof="0"/>
              <a:t>Click to edit Master subtitle style</a:t>
            </a:r>
          </a:p>
        </p:txBody>
      </p:sp>
      <p:sp>
        <p:nvSpPr>
          <p:cNvPr id="8" name="Rectangle 4"/>
          <p:cNvSpPr>
            <a:spLocks noGrp="1" noChangeArrowheads="1"/>
          </p:cNvSpPr>
          <p:nvPr>
            <p:ph type="dt" sz="half" idx="10"/>
          </p:nvPr>
        </p:nvSpPr>
        <p:spPr/>
        <p:txBody>
          <a:bodyPr/>
          <a:lstStyle>
            <a:lvl1pPr>
              <a:defRPr smtClean="0"/>
            </a:lvl1pPr>
          </a:lstStyle>
          <a:p>
            <a:pPr>
              <a:defRPr/>
            </a:pPr>
            <a:endParaRPr lang="en-US" altLang="zh-CN">
              <a:solidFill>
                <a:srgbClr val="333333"/>
              </a:solidFill>
            </a:endParaRPr>
          </a:p>
        </p:txBody>
      </p:sp>
      <p:sp>
        <p:nvSpPr>
          <p:cNvPr id="9" name="Rectangle 5"/>
          <p:cNvSpPr>
            <a:spLocks noGrp="1" noChangeArrowheads="1"/>
          </p:cNvSpPr>
          <p:nvPr>
            <p:ph type="ftr" sz="quarter" idx="11"/>
          </p:nvPr>
        </p:nvSpPr>
        <p:spPr/>
        <p:txBody>
          <a:bodyPr/>
          <a:lstStyle>
            <a:lvl1pPr>
              <a:defRPr smtClean="0"/>
            </a:lvl1pPr>
          </a:lstStyle>
          <a:p>
            <a:pPr>
              <a:defRPr/>
            </a:pPr>
            <a:endParaRPr lang="en-US" altLang="zh-CN">
              <a:solidFill>
                <a:srgbClr val="333333"/>
              </a:solidFill>
            </a:endParaRPr>
          </a:p>
        </p:txBody>
      </p:sp>
      <p:sp>
        <p:nvSpPr>
          <p:cNvPr id="10" name="Rectangle 6"/>
          <p:cNvSpPr>
            <a:spLocks noGrp="1" noChangeArrowheads="1"/>
          </p:cNvSpPr>
          <p:nvPr>
            <p:ph type="sldNum" sz="quarter" idx="12"/>
          </p:nvPr>
        </p:nvSpPr>
        <p:spPr/>
        <p:txBody>
          <a:bodyPr/>
          <a:lstStyle>
            <a:lvl1pPr>
              <a:defRPr smtClean="0"/>
            </a:lvl1pPr>
          </a:lstStyle>
          <a:p>
            <a:pPr>
              <a:defRPr/>
            </a:pPr>
            <a:fld id="{7B4E2ED7-C65F-4E9D-949B-AE9F7FD86CD2}"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EBE5FC0-2E74-4534-83FD-84FF20E13D8B}"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541963" y="274638"/>
            <a:ext cx="1693862" cy="50990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4932363" cy="50990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83EFB14-9B2C-4CAF-AAAC-8F178680D83D}"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778625"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6778625" cy="3773488"/>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6" name="Rectangle 6"/>
          <p:cNvSpPr>
            <a:spLocks noGrp="1" noChangeArrowheads="1"/>
          </p:cNvSpPr>
          <p:nvPr>
            <p:ph type="sldNum" sz="quarter" idx="12"/>
          </p:nvPr>
        </p:nvSpPr>
        <p:spPr/>
        <p:txBody>
          <a:bodyPr/>
          <a:lstStyle>
            <a:lvl1pPr>
              <a:defRPr/>
            </a:lvl1pPr>
          </a:lstStyle>
          <a:p>
            <a:pPr>
              <a:defRPr/>
            </a:pPr>
            <a:fld id="{EF7C5990-32B1-4B3E-BDAB-22A6FC72EF7D}"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5"/>
          <p:cNvSpPr>
            <a:spLocks noChangeArrowheads="1"/>
          </p:cNvSpPr>
          <p:nvPr userDrawn="1"/>
        </p:nvSpPr>
        <p:spPr bwMode="auto">
          <a:xfrm>
            <a:off x="0" y="5734050"/>
            <a:ext cx="8893175" cy="792163"/>
          </a:xfrm>
          <a:prstGeom prst="rect">
            <a:avLst/>
          </a:prstGeom>
          <a:solidFill>
            <a:srgbClr val="00509B"/>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dirty="0">
              <a:solidFill>
                <a:srgbClr val="333333"/>
              </a:solidFill>
              <a:latin typeface="微软雅黑" panose="020B0503020204020204" pitchFamily="34" charset="-122"/>
            </a:endParaRPr>
          </a:p>
        </p:txBody>
      </p:sp>
      <p:sp>
        <p:nvSpPr>
          <p:cNvPr id="5" name="Rectangle 16"/>
          <p:cNvSpPr>
            <a:spLocks noChangeArrowheads="1"/>
          </p:cNvSpPr>
          <p:nvPr userDrawn="1"/>
        </p:nvSpPr>
        <p:spPr bwMode="auto">
          <a:xfrm>
            <a:off x="468313" y="6092825"/>
            <a:ext cx="898525" cy="244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1000">
                <a:solidFill>
                  <a:srgbClr val="FFFFFF"/>
                </a:solidFill>
                <a:latin typeface="Frutiger LT 55 Roman" pitchFamily="34" charset="0"/>
              </a:rPr>
              <a:t>3 Sept. 2008</a:t>
            </a:r>
          </a:p>
        </p:txBody>
      </p:sp>
      <p:sp>
        <p:nvSpPr>
          <p:cNvPr id="6" name="Text Box 17"/>
          <p:cNvSpPr txBox="1">
            <a:spLocks noChangeArrowheads="1"/>
          </p:cNvSpPr>
          <p:nvPr userDrawn="1"/>
        </p:nvSpPr>
        <p:spPr bwMode="auto">
          <a:xfrm>
            <a:off x="468313" y="6237288"/>
            <a:ext cx="2878137" cy="244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defTabSz="904875">
              <a:defRPr>
                <a:solidFill>
                  <a:schemeClr val="tx1"/>
                </a:solidFill>
                <a:latin typeface="Arial" panose="020B0604020202020204" pitchFamily="34" charset="0"/>
                <a:ea typeface="宋体" panose="02010600030101010101" pitchFamily="2" charset="-122"/>
              </a:defRPr>
            </a:lvl1pPr>
            <a:lvl2pPr defTabSz="904875">
              <a:defRPr>
                <a:solidFill>
                  <a:schemeClr val="tx1"/>
                </a:solidFill>
                <a:latin typeface="Arial" panose="020B0604020202020204" pitchFamily="34" charset="0"/>
                <a:ea typeface="宋体" panose="02010600030101010101" pitchFamily="2" charset="-122"/>
              </a:defRPr>
            </a:lvl2pPr>
            <a:lvl3pPr defTabSz="904875">
              <a:defRPr>
                <a:solidFill>
                  <a:schemeClr val="tx1"/>
                </a:solidFill>
                <a:latin typeface="Arial" panose="020B0604020202020204" pitchFamily="34" charset="0"/>
                <a:ea typeface="宋体" panose="02010600030101010101" pitchFamily="2" charset="-122"/>
              </a:defRPr>
            </a:lvl3pPr>
            <a:lvl4pPr defTabSz="904875">
              <a:defRPr>
                <a:solidFill>
                  <a:schemeClr val="tx1"/>
                </a:solidFill>
                <a:latin typeface="Arial" panose="020B0604020202020204" pitchFamily="34" charset="0"/>
                <a:ea typeface="宋体" panose="02010600030101010101" pitchFamily="2" charset="-122"/>
              </a:defRPr>
            </a:lvl4pPr>
            <a:lvl5pPr defTabSz="904875">
              <a:defRPr>
                <a:solidFill>
                  <a:schemeClr val="tx1"/>
                </a:solidFill>
                <a:latin typeface="Arial" panose="020B0604020202020204" pitchFamily="34" charset="0"/>
                <a:ea typeface="宋体" panose="02010600030101010101" pitchFamily="2" charset="-122"/>
              </a:defRPr>
            </a:lvl5pPr>
            <a:lvl6pPr defTabSz="9048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9048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9048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9048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defRPr/>
            </a:pPr>
            <a:r>
              <a:rPr lang="en-US" altLang="zh-CN" sz="1000">
                <a:solidFill>
                  <a:srgbClr val="FFFFFF"/>
                </a:solidFill>
                <a:latin typeface="Frutiger LT 55 Roman" pitchFamily="34" charset="0"/>
              </a:rPr>
              <a:t>© Neusoft Confidential</a:t>
            </a:r>
          </a:p>
        </p:txBody>
      </p:sp>
      <p:pic>
        <p:nvPicPr>
          <p:cNvPr id="7" name="Picture 25" descr="未标题-1"/>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7164388" y="5962650"/>
            <a:ext cx="1250950" cy="331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434" name="Rectangle 2"/>
          <p:cNvSpPr>
            <a:spLocks noGrp="1" noChangeArrowheads="1"/>
          </p:cNvSpPr>
          <p:nvPr>
            <p:ph type="ctrTitle"/>
          </p:nvPr>
        </p:nvSpPr>
        <p:spPr>
          <a:xfrm>
            <a:off x="539750" y="692150"/>
            <a:ext cx="6550025" cy="1944688"/>
          </a:xfrm>
        </p:spPr>
        <p:txBody>
          <a:bodyPr/>
          <a:lstStyle>
            <a:lvl1pPr>
              <a:defRPr sz="4000"/>
            </a:lvl1pPr>
          </a:lstStyle>
          <a:p>
            <a:pPr lvl="0"/>
            <a:r>
              <a:rPr lang="en-US" altLang="zh-CN" noProof="0"/>
              <a:t>Click to edit Master title style</a:t>
            </a:r>
          </a:p>
        </p:txBody>
      </p:sp>
      <p:sp>
        <p:nvSpPr>
          <p:cNvPr id="18435" name="Rectangle 3"/>
          <p:cNvSpPr>
            <a:spLocks noGrp="1" noChangeArrowheads="1"/>
          </p:cNvSpPr>
          <p:nvPr>
            <p:ph type="subTitle" idx="1"/>
          </p:nvPr>
        </p:nvSpPr>
        <p:spPr>
          <a:xfrm>
            <a:off x="539750" y="4365625"/>
            <a:ext cx="6551613" cy="1368425"/>
          </a:xfrm>
        </p:spPr>
        <p:txBody>
          <a:bodyPr/>
          <a:lstStyle>
            <a:lvl1pPr marL="0" indent="0">
              <a:buFontTx/>
              <a:buNone/>
              <a:defRPr/>
            </a:lvl1pPr>
          </a:lstStyle>
          <a:p>
            <a:pPr lvl="0"/>
            <a:r>
              <a:rPr lang="en-US" altLang="zh-CN" noProof="0"/>
              <a:t>Click to edit Master subtitle style</a:t>
            </a:r>
          </a:p>
        </p:txBody>
      </p:sp>
      <p:sp>
        <p:nvSpPr>
          <p:cNvPr id="8" name="Rectangle 4"/>
          <p:cNvSpPr>
            <a:spLocks noGrp="1" noChangeArrowheads="1"/>
          </p:cNvSpPr>
          <p:nvPr>
            <p:ph type="dt" sz="half" idx="10"/>
          </p:nvPr>
        </p:nvSpPr>
        <p:spPr/>
        <p:txBody>
          <a:bodyPr/>
          <a:lstStyle>
            <a:lvl1pPr>
              <a:defRPr smtClean="0"/>
            </a:lvl1pPr>
          </a:lstStyle>
          <a:p>
            <a:pPr>
              <a:defRPr/>
            </a:pPr>
            <a:endParaRPr lang="en-US" altLang="zh-CN">
              <a:solidFill>
                <a:srgbClr val="333333"/>
              </a:solidFill>
            </a:endParaRPr>
          </a:p>
        </p:txBody>
      </p:sp>
      <p:sp>
        <p:nvSpPr>
          <p:cNvPr id="9" name="Rectangle 5"/>
          <p:cNvSpPr>
            <a:spLocks noGrp="1" noChangeArrowheads="1"/>
          </p:cNvSpPr>
          <p:nvPr>
            <p:ph type="ftr" sz="quarter" idx="11"/>
          </p:nvPr>
        </p:nvSpPr>
        <p:spPr/>
        <p:txBody>
          <a:bodyPr/>
          <a:lstStyle>
            <a:lvl1pPr>
              <a:defRPr smtClean="0"/>
            </a:lvl1pPr>
          </a:lstStyle>
          <a:p>
            <a:pPr>
              <a:defRPr/>
            </a:pPr>
            <a:endParaRPr lang="en-US" altLang="zh-CN">
              <a:solidFill>
                <a:srgbClr val="333333"/>
              </a:solidFill>
            </a:endParaRPr>
          </a:p>
        </p:txBody>
      </p:sp>
      <p:sp>
        <p:nvSpPr>
          <p:cNvPr id="10" name="Rectangle 6"/>
          <p:cNvSpPr>
            <a:spLocks noGrp="1" noChangeArrowheads="1"/>
          </p:cNvSpPr>
          <p:nvPr>
            <p:ph type="sldNum" sz="quarter" idx="12"/>
          </p:nvPr>
        </p:nvSpPr>
        <p:spPr/>
        <p:txBody>
          <a:bodyPr/>
          <a:lstStyle>
            <a:lvl1pPr>
              <a:defRPr smtClean="0"/>
            </a:lvl1pPr>
          </a:lstStyle>
          <a:p>
            <a:pPr>
              <a:defRPr/>
            </a:pPr>
            <a:fld id="{7B4E2ED7-C65F-4E9D-949B-AE9F7FD86CD2}"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6" name="Rectangle 6"/>
          <p:cNvSpPr>
            <a:spLocks noGrp="1" noChangeArrowheads="1"/>
          </p:cNvSpPr>
          <p:nvPr>
            <p:ph type="sldNum" sz="quarter" idx="12"/>
          </p:nvPr>
        </p:nvSpPr>
        <p:spPr/>
        <p:txBody>
          <a:bodyPr/>
          <a:lstStyle>
            <a:lvl1pPr>
              <a:defRPr/>
            </a:lvl1pPr>
          </a:lstStyle>
          <a:p>
            <a:pPr>
              <a:defRPr/>
            </a:pPr>
            <a:fld id="{44B47CC0-E1A8-4387-9E73-D5A3379A4277}"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EB012D5-88DE-48BF-999B-5986A3425749}"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3313113" cy="3773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922713" y="1600200"/>
            <a:ext cx="3313112" cy="3773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4F24D13-7F0C-4CA5-AC07-62A574560DF1}"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9" name="Rectangle 6"/>
          <p:cNvSpPr>
            <a:spLocks noGrp="1" noChangeArrowheads="1"/>
          </p:cNvSpPr>
          <p:nvPr>
            <p:ph type="sldNum" sz="quarter" idx="12"/>
          </p:nvPr>
        </p:nvSpPr>
        <p:spPr/>
        <p:txBody>
          <a:bodyPr/>
          <a:lstStyle>
            <a:lvl1pPr>
              <a:defRPr/>
            </a:lvl1pPr>
          </a:lstStyle>
          <a:p>
            <a:pPr>
              <a:defRPr/>
            </a:pPr>
            <a:fld id="{2133018E-C2C4-4E4D-999F-DF7B95B478D8}"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5" name="Rectangle 6"/>
          <p:cNvSpPr>
            <a:spLocks noGrp="1" noChangeArrowheads="1"/>
          </p:cNvSpPr>
          <p:nvPr>
            <p:ph type="sldNum" sz="quarter" idx="12"/>
          </p:nvPr>
        </p:nvSpPr>
        <p:spPr/>
        <p:txBody>
          <a:bodyPr/>
          <a:lstStyle>
            <a:lvl1pPr>
              <a:defRPr/>
            </a:lvl1pPr>
          </a:lstStyle>
          <a:p>
            <a:pPr>
              <a:defRPr/>
            </a:pPr>
            <a:fld id="{874CFC2D-0D37-4146-8097-CE002C1916A9}"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4" name="Rectangle 6"/>
          <p:cNvSpPr>
            <a:spLocks noGrp="1" noChangeArrowheads="1"/>
          </p:cNvSpPr>
          <p:nvPr>
            <p:ph type="sldNum" sz="quarter" idx="12"/>
          </p:nvPr>
        </p:nvSpPr>
        <p:spPr/>
        <p:txBody>
          <a:bodyPr/>
          <a:lstStyle>
            <a:lvl1pPr>
              <a:defRPr/>
            </a:lvl1pPr>
          </a:lstStyle>
          <a:p>
            <a:pPr>
              <a:defRPr/>
            </a:pPr>
            <a:fld id="{372BA3B9-226D-412F-9BF7-F940CA9F1635}"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6" name="Rectangle 6"/>
          <p:cNvSpPr>
            <a:spLocks noGrp="1" noChangeArrowheads="1"/>
          </p:cNvSpPr>
          <p:nvPr>
            <p:ph type="sldNum" sz="quarter" idx="12"/>
          </p:nvPr>
        </p:nvSpPr>
        <p:spPr/>
        <p:txBody>
          <a:bodyPr/>
          <a:lstStyle>
            <a:lvl1pPr>
              <a:defRPr/>
            </a:lvl1pPr>
          </a:lstStyle>
          <a:p>
            <a:pPr>
              <a:defRPr/>
            </a:pPr>
            <a:fld id="{44B47CC0-E1A8-4387-9E73-D5A3379A4277}"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7" name="Rectangle 6"/>
          <p:cNvSpPr>
            <a:spLocks noGrp="1" noChangeArrowheads="1"/>
          </p:cNvSpPr>
          <p:nvPr>
            <p:ph type="sldNum" sz="quarter" idx="12"/>
          </p:nvPr>
        </p:nvSpPr>
        <p:spPr/>
        <p:txBody>
          <a:bodyPr/>
          <a:lstStyle>
            <a:lvl1pPr>
              <a:defRPr/>
            </a:lvl1pPr>
          </a:lstStyle>
          <a:p>
            <a:pPr>
              <a:defRPr/>
            </a:pPr>
            <a:fld id="{A95A50E8-E4D7-4CAD-A293-E93293232F0D}"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7" name="Rectangle 6"/>
          <p:cNvSpPr>
            <a:spLocks noGrp="1" noChangeArrowheads="1"/>
          </p:cNvSpPr>
          <p:nvPr>
            <p:ph type="sldNum" sz="quarter" idx="12"/>
          </p:nvPr>
        </p:nvSpPr>
        <p:spPr/>
        <p:txBody>
          <a:bodyPr/>
          <a:lstStyle>
            <a:lvl1pPr>
              <a:defRPr/>
            </a:lvl1pPr>
          </a:lstStyle>
          <a:p>
            <a:pPr>
              <a:defRPr/>
            </a:pPr>
            <a:fld id="{504FB292-E07D-4C5E-B2D7-CB6CC548D76E}"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EBE5FC0-2E74-4534-83FD-84FF20E13D8B}"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541963" y="274638"/>
            <a:ext cx="1693862" cy="50990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4932363" cy="50990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83EFB14-9B2C-4CAF-AAAC-8F178680D83D}"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778625"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6778625" cy="3773488"/>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6" name="Rectangle 6"/>
          <p:cNvSpPr>
            <a:spLocks noGrp="1" noChangeArrowheads="1"/>
          </p:cNvSpPr>
          <p:nvPr>
            <p:ph type="sldNum" sz="quarter" idx="12"/>
          </p:nvPr>
        </p:nvSpPr>
        <p:spPr/>
        <p:txBody>
          <a:bodyPr/>
          <a:lstStyle>
            <a:lvl1pPr>
              <a:defRPr/>
            </a:lvl1pPr>
          </a:lstStyle>
          <a:p>
            <a:pPr>
              <a:defRPr/>
            </a:pPr>
            <a:fld id="{EF7C5990-32B1-4B3E-BDAB-22A6FC72EF7D}"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5"/>
          <p:cNvSpPr>
            <a:spLocks noChangeArrowheads="1"/>
          </p:cNvSpPr>
          <p:nvPr userDrawn="1"/>
        </p:nvSpPr>
        <p:spPr bwMode="auto">
          <a:xfrm>
            <a:off x="0" y="5734050"/>
            <a:ext cx="8893175" cy="792163"/>
          </a:xfrm>
          <a:prstGeom prst="rect">
            <a:avLst/>
          </a:prstGeom>
          <a:solidFill>
            <a:srgbClr val="00509B"/>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dirty="0">
              <a:solidFill>
                <a:srgbClr val="333333"/>
              </a:solidFill>
              <a:latin typeface="微软雅黑" panose="020B0503020204020204" pitchFamily="34" charset="-122"/>
            </a:endParaRPr>
          </a:p>
        </p:txBody>
      </p:sp>
      <p:sp>
        <p:nvSpPr>
          <p:cNvPr id="5" name="Rectangle 16"/>
          <p:cNvSpPr>
            <a:spLocks noChangeArrowheads="1"/>
          </p:cNvSpPr>
          <p:nvPr userDrawn="1"/>
        </p:nvSpPr>
        <p:spPr bwMode="auto">
          <a:xfrm>
            <a:off x="468313" y="6092825"/>
            <a:ext cx="898525" cy="244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1000">
                <a:solidFill>
                  <a:srgbClr val="FFFFFF"/>
                </a:solidFill>
                <a:latin typeface="Frutiger LT 55 Roman" pitchFamily="34" charset="0"/>
              </a:rPr>
              <a:t>3 Sept. 2008</a:t>
            </a:r>
          </a:p>
        </p:txBody>
      </p:sp>
      <p:sp>
        <p:nvSpPr>
          <p:cNvPr id="6" name="Text Box 17"/>
          <p:cNvSpPr txBox="1">
            <a:spLocks noChangeArrowheads="1"/>
          </p:cNvSpPr>
          <p:nvPr userDrawn="1"/>
        </p:nvSpPr>
        <p:spPr bwMode="auto">
          <a:xfrm>
            <a:off x="468313" y="6237288"/>
            <a:ext cx="2878137" cy="244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defTabSz="904875">
              <a:defRPr>
                <a:solidFill>
                  <a:schemeClr val="tx1"/>
                </a:solidFill>
                <a:latin typeface="Arial" panose="020B0604020202020204" pitchFamily="34" charset="0"/>
                <a:ea typeface="宋体" panose="02010600030101010101" pitchFamily="2" charset="-122"/>
              </a:defRPr>
            </a:lvl1pPr>
            <a:lvl2pPr defTabSz="904875">
              <a:defRPr>
                <a:solidFill>
                  <a:schemeClr val="tx1"/>
                </a:solidFill>
                <a:latin typeface="Arial" panose="020B0604020202020204" pitchFamily="34" charset="0"/>
                <a:ea typeface="宋体" panose="02010600030101010101" pitchFamily="2" charset="-122"/>
              </a:defRPr>
            </a:lvl2pPr>
            <a:lvl3pPr defTabSz="904875">
              <a:defRPr>
                <a:solidFill>
                  <a:schemeClr val="tx1"/>
                </a:solidFill>
                <a:latin typeface="Arial" panose="020B0604020202020204" pitchFamily="34" charset="0"/>
                <a:ea typeface="宋体" panose="02010600030101010101" pitchFamily="2" charset="-122"/>
              </a:defRPr>
            </a:lvl3pPr>
            <a:lvl4pPr defTabSz="904875">
              <a:defRPr>
                <a:solidFill>
                  <a:schemeClr val="tx1"/>
                </a:solidFill>
                <a:latin typeface="Arial" panose="020B0604020202020204" pitchFamily="34" charset="0"/>
                <a:ea typeface="宋体" panose="02010600030101010101" pitchFamily="2" charset="-122"/>
              </a:defRPr>
            </a:lvl4pPr>
            <a:lvl5pPr defTabSz="904875">
              <a:defRPr>
                <a:solidFill>
                  <a:schemeClr val="tx1"/>
                </a:solidFill>
                <a:latin typeface="Arial" panose="020B0604020202020204" pitchFamily="34" charset="0"/>
                <a:ea typeface="宋体" panose="02010600030101010101" pitchFamily="2" charset="-122"/>
              </a:defRPr>
            </a:lvl5pPr>
            <a:lvl6pPr defTabSz="9048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9048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9048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9048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defRPr/>
            </a:pPr>
            <a:r>
              <a:rPr lang="en-US" altLang="zh-CN" sz="1000">
                <a:solidFill>
                  <a:srgbClr val="FFFFFF"/>
                </a:solidFill>
                <a:latin typeface="Frutiger LT 55 Roman" pitchFamily="34" charset="0"/>
              </a:rPr>
              <a:t>© Neusoft Confidential</a:t>
            </a:r>
          </a:p>
        </p:txBody>
      </p:sp>
      <p:pic>
        <p:nvPicPr>
          <p:cNvPr id="7" name="Picture 25" descr="未标题-1"/>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7164388" y="5962650"/>
            <a:ext cx="1250950" cy="331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434" name="Rectangle 2"/>
          <p:cNvSpPr>
            <a:spLocks noGrp="1" noChangeArrowheads="1"/>
          </p:cNvSpPr>
          <p:nvPr>
            <p:ph type="ctrTitle"/>
          </p:nvPr>
        </p:nvSpPr>
        <p:spPr>
          <a:xfrm>
            <a:off x="539750" y="692150"/>
            <a:ext cx="6550025" cy="1944688"/>
          </a:xfrm>
        </p:spPr>
        <p:txBody>
          <a:bodyPr/>
          <a:lstStyle>
            <a:lvl1pPr>
              <a:defRPr sz="4000"/>
            </a:lvl1pPr>
          </a:lstStyle>
          <a:p>
            <a:pPr lvl="0"/>
            <a:r>
              <a:rPr lang="en-US" altLang="zh-CN" noProof="0"/>
              <a:t>Click to edit Master title style</a:t>
            </a:r>
          </a:p>
        </p:txBody>
      </p:sp>
      <p:sp>
        <p:nvSpPr>
          <p:cNvPr id="18435" name="Rectangle 3"/>
          <p:cNvSpPr>
            <a:spLocks noGrp="1" noChangeArrowheads="1"/>
          </p:cNvSpPr>
          <p:nvPr>
            <p:ph type="subTitle" idx="1"/>
          </p:nvPr>
        </p:nvSpPr>
        <p:spPr>
          <a:xfrm>
            <a:off x="539750" y="4365625"/>
            <a:ext cx="6551613" cy="1368425"/>
          </a:xfrm>
        </p:spPr>
        <p:txBody>
          <a:bodyPr/>
          <a:lstStyle>
            <a:lvl1pPr marL="0" indent="0">
              <a:buFontTx/>
              <a:buNone/>
              <a:defRPr/>
            </a:lvl1pPr>
          </a:lstStyle>
          <a:p>
            <a:pPr lvl="0"/>
            <a:r>
              <a:rPr lang="en-US" altLang="zh-CN" noProof="0"/>
              <a:t>Click to edit Master subtitle style</a:t>
            </a:r>
          </a:p>
        </p:txBody>
      </p:sp>
      <p:sp>
        <p:nvSpPr>
          <p:cNvPr id="8" name="Rectangle 4"/>
          <p:cNvSpPr>
            <a:spLocks noGrp="1" noChangeArrowheads="1"/>
          </p:cNvSpPr>
          <p:nvPr>
            <p:ph type="dt" sz="half" idx="10"/>
          </p:nvPr>
        </p:nvSpPr>
        <p:spPr/>
        <p:txBody>
          <a:bodyPr/>
          <a:lstStyle>
            <a:lvl1pPr>
              <a:defRPr smtClean="0"/>
            </a:lvl1pPr>
          </a:lstStyle>
          <a:p>
            <a:pPr>
              <a:defRPr/>
            </a:pPr>
            <a:endParaRPr lang="en-US" altLang="zh-CN">
              <a:solidFill>
                <a:srgbClr val="333333"/>
              </a:solidFill>
            </a:endParaRPr>
          </a:p>
        </p:txBody>
      </p:sp>
      <p:sp>
        <p:nvSpPr>
          <p:cNvPr id="9" name="Rectangle 5"/>
          <p:cNvSpPr>
            <a:spLocks noGrp="1" noChangeArrowheads="1"/>
          </p:cNvSpPr>
          <p:nvPr>
            <p:ph type="ftr" sz="quarter" idx="11"/>
          </p:nvPr>
        </p:nvSpPr>
        <p:spPr/>
        <p:txBody>
          <a:bodyPr/>
          <a:lstStyle>
            <a:lvl1pPr>
              <a:defRPr smtClean="0"/>
            </a:lvl1pPr>
          </a:lstStyle>
          <a:p>
            <a:pPr>
              <a:defRPr/>
            </a:pPr>
            <a:endParaRPr lang="en-US" altLang="zh-CN">
              <a:solidFill>
                <a:srgbClr val="333333"/>
              </a:solidFill>
            </a:endParaRPr>
          </a:p>
        </p:txBody>
      </p:sp>
      <p:sp>
        <p:nvSpPr>
          <p:cNvPr id="10" name="Rectangle 6"/>
          <p:cNvSpPr>
            <a:spLocks noGrp="1" noChangeArrowheads="1"/>
          </p:cNvSpPr>
          <p:nvPr>
            <p:ph type="sldNum" sz="quarter" idx="12"/>
          </p:nvPr>
        </p:nvSpPr>
        <p:spPr/>
        <p:txBody>
          <a:bodyPr/>
          <a:lstStyle>
            <a:lvl1pPr>
              <a:defRPr smtClean="0"/>
            </a:lvl1pPr>
          </a:lstStyle>
          <a:p>
            <a:pPr>
              <a:defRPr/>
            </a:pPr>
            <a:fld id="{7B4E2ED7-C65F-4E9D-949B-AE9F7FD86CD2}"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6" name="Rectangle 6"/>
          <p:cNvSpPr>
            <a:spLocks noGrp="1" noChangeArrowheads="1"/>
          </p:cNvSpPr>
          <p:nvPr>
            <p:ph type="sldNum" sz="quarter" idx="12"/>
          </p:nvPr>
        </p:nvSpPr>
        <p:spPr/>
        <p:txBody>
          <a:bodyPr/>
          <a:lstStyle>
            <a:lvl1pPr>
              <a:defRPr/>
            </a:lvl1pPr>
          </a:lstStyle>
          <a:p>
            <a:pPr>
              <a:defRPr/>
            </a:pPr>
            <a:fld id="{44B47CC0-E1A8-4387-9E73-D5A3379A4277}"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EB012D5-88DE-48BF-999B-5986A3425749}"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3313113" cy="3773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922713" y="1600200"/>
            <a:ext cx="3313112" cy="3773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4F24D13-7F0C-4CA5-AC07-62A574560DF1}"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9" name="Rectangle 6"/>
          <p:cNvSpPr>
            <a:spLocks noGrp="1" noChangeArrowheads="1"/>
          </p:cNvSpPr>
          <p:nvPr>
            <p:ph type="sldNum" sz="quarter" idx="12"/>
          </p:nvPr>
        </p:nvSpPr>
        <p:spPr/>
        <p:txBody>
          <a:bodyPr/>
          <a:lstStyle>
            <a:lvl1pPr>
              <a:defRPr/>
            </a:lvl1pPr>
          </a:lstStyle>
          <a:p>
            <a:pPr>
              <a:defRPr/>
            </a:pPr>
            <a:fld id="{2133018E-C2C4-4E4D-999F-DF7B95B478D8}"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EB012D5-88DE-48BF-999B-5986A3425749}"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5" name="Rectangle 6"/>
          <p:cNvSpPr>
            <a:spLocks noGrp="1" noChangeArrowheads="1"/>
          </p:cNvSpPr>
          <p:nvPr>
            <p:ph type="sldNum" sz="quarter" idx="12"/>
          </p:nvPr>
        </p:nvSpPr>
        <p:spPr/>
        <p:txBody>
          <a:bodyPr/>
          <a:lstStyle>
            <a:lvl1pPr>
              <a:defRPr/>
            </a:lvl1pPr>
          </a:lstStyle>
          <a:p>
            <a:pPr>
              <a:defRPr/>
            </a:pPr>
            <a:fld id="{874CFC2D-0D37-4146-8097-CE002C1916A9}"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4" name="Rectangle 6"/>
          <p:cNvSpPr>
            <a:spLocks noGrp="1" noChangeArrowheads="1"/>
          </p:cNvSpPr>
          <p:nvPr>
            <p:ph type="sldNum" sz="quarter" idx="12"/>
          </p:nvPr>
        </p:nvSpPr>
        <p:spPr/>
        <p:txBody>
          <a:bodyPr/>
          <a:lstStyle>
            <a:lvl1pPr>
              <a:defRPr/>
            </a:lvl1pPr>
          </a:lstStyle>
          <a:p>
            <a:pPr>
              <a:defRPr/>
            </a:pPr>
            <a:fld id="{372BA3B9-226D-412F-9BF7-F940CA9F1635}"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7" name="Rectangle 6"/>
          <p:cNvSpPr>
            <a:spLocks noGrp="1" noChangeArrowheads="1"/>
          </p:cNvSpPr>
          <p:nvPr>
            <p:ph type="sldNum" sz="quarter" idx="12"/>
          </p:nvPr>
        </p:nvSpPr>
        <p:spPr/>
        <p:txBody>
          <a:bodyPr/>
          <a:lstStyle>
            <a:lvl1pPr>
              <a:defRPr/>
            </a:lvl1pPr>
          </a:lstStyle>
          <a:p>
            <a:pPr>
              <a:defRPr/>
            </a:pPr>
            <a:fld id="{A95A50E8-E4D7-4CAD-A293-E93293232F0D}"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7" name="Rectangle 6"/>
          <p:cNvSpPr>
            <a:spLocks noGrp="1" noChangeArrowheads="1"/>
          </p:cNvSpPr>
          <p:nvPr>
            <p:ph type="sldNum" sz="quarter" idx="12"/>
          </p:nvPr>
        </p:nvSpPr>
        <p:spPr/>
        <p:txBody>
          <a:bodyPr/>
          <a:lstStyle>
            <a:lvl1pPr>
              <a:defRPr/>
            </a:lvl1pPr>
          </a:lstStyle>
          <a:p>
            <a:pPr>
              <a:defRPr/>
            </a:pPr>
            <a:fld id="{504FB292-E07D-4C5E-B2D7-CB6CC548D76E}"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EBE5FC0-2E74-4534-83FD-84FF20E13D8B}"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541963" y="274638"/>
            <a:ext cx="1693862" cy="50990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4932363" cy="50990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83EFB14-9B2C-4CAF-AAAC-8F178680D83D}"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778625"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6778625" cy="3773488"/>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6" name="Rectangle 6"/>
          <p:cNvSpPr>
            <a:spLocks noGrp="1" noChangeArrowheads="1"/>
          </p:cNvSpPr>
          <p:nvPr>
            <p:ph type="sldNum" sz="quarter" idx="12"/>
          </p:nvPr>
        </p:nvSpPr>
        <p:spPr/>
        <p:txBody>
          <a:bodyPr/>
          <a:lstStyle>
            <a:lvl1pPr>
              <a:defRPr/>
            </a:lvl1pPr>
          </a:lstStyle>
          <a:p>
            <a:pPr>
              <a:defRPr/>
            </a:pPr>
            <a:fld id="{EF7C5990-32B1-4B3E-BDAB-22A6FC72EF7D}"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3313113" cy="3773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922713" y="1600200"/>
            <a:ext cx="3313112" cy="3773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4F24D13-7F0C-4CA5-AC07-62A574560DF1}"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9" name="Rectangle 6"/>
          <p:cNvSpPr>
            <a:spLocks noGrp="1" noChangeArrowheads="1"/>
          </p:cNvSpPr>
          <p:nvPr>
            <p:ph type="sldNum" sz="quarter" idx="12"/>
          </p:nvPr>
        </p:nvSpPr>
        <p:spPr/>
        <p:txBody>
          <a:bodyPr/>
          <a:lstStyle>
            <a:lvl1pPr>
              <a:defRPr/>
            </a:lvl1pPr>
          </a:lstStyle>
          <a:p>
            <a:pPr>
              <a:defRPr/>
            </a:pPr>
            <a:fld id="{2133018E-C2C4-4E4D-999F-DF7B95B478D8}"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5" name="Rectangle 6"/>
          <p:cNvSpPr>
            <a:spLocks noGrp="1" noChangeArrowheads="1"/>
          </p:cNvSpPr>
          <p:nvPr>
            <p:ph type="sldNum" sz="quarter" idx="12"/>
          </p:nvPr>
        </p:nvSpPr>
        <p:spPr/>
        <p:txBody>
          <a:bodyPr/>
          <a:lstStyle>
            <a:lvl1pPr>
              <a:defRPr/>
            </a:lvl1pPr>
          </a:lstStyle>
          <a:p>
            <a:pPr>
              <a:defRPr/>
            </a:pPr>
            <a:fld id="{874CFC2D-0D37-4146-8097-CE002C1916A9}"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4" name="Rectangle 6"/>
          <p:cNvSpPr>
            <a:spLocks noGrp="1" noChangeArrowheads="1"/>
          </p:cNvSpPr>
          <p:nvPr>
            <p:ph type="sldNum" sz="quarter" idx="12"/>
          </p:nvPr>
        </p:nvSpPr>
        <p:spPr/>
        <p:txBody>
          <a:bodyPr/>
          <a:lstStyle>
            <a:lvl1pPr>
              <a:defRPr/>
            </a:lvl1pPr>
          </a:lstStyle>
          <a:p>
            <a:pPr>
              <a:defRPr/>
            </a:pPr>
            <a:fld id="{372BA3B9-226D-412F-9BF7-F940CA9F1635}"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7" name="Rectangle 6"/>
          <p:cNvSpPr>
            <a:spLocks noGrp="1" noChangeArrowheads="1"/>
          </p:cNvSpPr>
          <p:nvPr>
            <p:ph type="sldNum" sz="quarter" idx="12"/>
          </p:nvPr>
        </p:nvSpPr>
        <p:spPr/>
        <p:txBody>
          <a:bodyPr/>
          <a:lstStyle>
            <a:lvl1pPr>
              <a:defRPr/>
            </a:lvl1pPr>
          </a:lstStyle>
          <a:p>
            <a:pPr>
              <a:defRPr/>
            </a:pPr>
            <a:fld id="{A95A50E8-E4D7-4CAD-A293-E93293232F0D}"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333333"/>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333333"/>
              </a:solidFill>
            </a:endParaRPr>
          </a:p>
        </p:txBody>
      </p:sp>
      <p:sp>
        <p:nvSpPr>
          <p:cNvPr id="7" name="Rectangle 6"/>
          <p:cNvSpPr>
            <a:spLocks noGrp="1" noChangeArrowheads="1"/>
          </p:cNvSpPr>
          <p:nvPr>
            <p:ph type="sldNum" sz="quarter" idx="12"/>
          </p:nvPr>
        </p:nvSpPr>
        <p:spPr/>
        <p:txBody>
          <a:bodyPr/>
          <a:lstStyle>
            <a:lvl1pPr>
              <a:defRPr/>
            </a:lvl1pPr>
          </a:lstStyle>
          <a:p>
            <a:pPr>
              <a:defRPr/>
            </a:pPr>
            <a:fld id="{504FB292-E07D-4C5E-B2D7-CB6CC548D76E}" type="slidenum">
              <a:rPr lang="en-US" altLang="zh-CN">
                <a:solidFill>
                  <a:srgbClr val="333333"/>
                </a:solidFill>
              </a:rPr>
              <a:pPr>
                <a:defRPr/>
              </a:pPr>
              <a:t>‹#›</a:t>
            </a:fld>
            <a:endParaRPr lang="en-US" altLang="zh-CN">
              <a:solidFill>
                <a:srgbClr val="333333"/>
              </a:solidFill>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5734050"/>
            <a:ext cx="8893175" cy="792163"/>
          </a:xfrm>
          <a:prstGeom prst="rect">
            <a:avLst/>
          </a:prstGeom>
          <a:solidFill>
            <a:srgbClr val="00509B"/>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dirty="0">
              <a:solidFill>
                <a:srgbClr val="333333"/>
              </a:solidFill>
              <a:latin typeface="微软雅黑" panose="020B0503020204020204" pitchFamily="34" charset="-122"/>
            </a:endParaRPr>
          </a:p>
        </p:txBody>
      </p:sp>
      <p:sp>
        <p:nvSpPr>
          <p:cNvPr id="1027" name="Rectangle 2"/>
          <p:cNvSpPr>
            <a:spLocks noGrp="1" noChangeArrowheads="1"/>
          </p:cNvSpPr>
          <p:nvPr>
            <p:ph type="title"/>
          </p:nvPr>
        </p:nvSpPr>
        <p:spPr bwMode="auto">
          <a:xfrm>
            <a:off x="457200" y="274638"/>
            <a:ext cx="6778625"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a:t>Click to edit Master title style</a:t>
            </a:r>
          </a:p>
        </p:txBody>
      </p:sp>
      <p:sp>
        <p:nvSpPr>
          <p:cNvPr id="1028" name="Rectangle 3"/>
          <p:cNvSpPr>
            <a:spLocks noGrp="1" noChangeArrowheads="1"/>
          </p:cNvSpPr>
          <p:nvPr>
            <p:ph type="body" idx="1"/>
          </p:nvPr>
        </p:nvSpPr>
        <p:spPr bwMode="auto">
          <a:xfrm>
            <a:off x="457200" y="1600200"/>
            <a:ext cx="6778625" cy="3773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smtClean="0">
                <a:latin typeface="微软雅黑" panose="020B0503020204020204" pitchFamily="34" charset="-122"/>
              </a:defRPr>
            </a:lvl1pPr>
          </a:lstStyle>
          <a:p>
            <a:pPr fontAlgn="base">
              <a:spcBef>
                <a:spcPct val="0"/>
              </a:spcBef>
              <a:spcAft>
                <a:spcPct val="0"/>
              </a:spcAft>
              <a:defRPr/>
            </a:pPr>
            <a:endParaRPr lang="en-US" altLang="zh-CN" dirty="0">
              <a:solidFill>
                <a:srgbClr val="333333"/>
              </a:solidFill>
              <a:ea typeface="宋体" panose="02010600030101010101" pitchFamily="2" charset="-122"/>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smtClean="0">
                <a:latin typeface="微软雅黑" panose="020B0503020204020204" pitchFamily="34" charset="-122"/>
              </a:defRPr>
            </a:lvl1pPr>
          </a:lstStyle>
          <a:p>
            <a:pPr fontAlgn="base">
              <a:spcBef>
                <a:spcPct val="0"/>
              </a:spcBef>
              <a:spcAft>
                <a:spcPct val="0"/>
              </a:spcAft>
              <a:defRPr/>
            </a:pPr>
            <a:endParaRPr lang="en-US" altLang="zh-CN" dirty="0">
              <a:solidFill>
                <a:srgbClr val="333333"/>
              </a:solidFill>
              <a:ea typeface="宋体" panose="02010600030101010101" pitchFamily="2" charset="-122"/>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smtClean="0">
                <a:latin typeface="微软雅黑" panose="020B0503020204020204" pitchFamily="34" charset="-122"/>
              </a:defRPr>
            </a:lvl1pPr>
          </a:lstStyle>
          <a:p>
            <a:pPr fontAlgn="base">
              <a:spcBef>
                <a:spcPct val="0"/>
              </a:spcBef>
              <a:spcAft>
                <a:spcPct val="0"/>
              </a:spcAft>
              <a:defRPr/>
            </a:pPr>
            <a:fld id="{3E3D242C-719A-485B-840E-0F68E669CDA8}" type="slidenum">
              <a:rPr lang="en-US" altLang="zh-CN" smtClean="0">
                <a:solidFill>
                  <a:srgbClr val="333333"/>
                </a:solidFill>
                <a:ea typeface="宋体" panose="02010600030101010101" pitchFamily="2" charset="-122"/>
              </a:rPr>
              <a:pPr fontAlgn="base">
                <a:spcBef>
                  <a:spcPct val="0"/>
                </a:spcBef>
                <a:spcAft>
                  <a:spcPct val="0"/>
                </a:spcAft>
                <a:defRPr/>
              </a:pPr>
              <a:t>‹#›</a:t>
            </a:fld>
            <a:endParaRPr lang="en-US" altLang="zh-CN" dirty="0">
              <a:solidFill>
                <a:srgbClr val="333333"/>
              </a:solidFill>
              <a:ea typeface="宋体" panose="02010600030101010101" pitchFamily="2" charset="-122"/>
            </a:endParaRPr>
          </a:p>
        </p:txBody>
      </p:sp>
      <p:sp>
        <p:nvSpPr>
          <p:cNvPr id="1032" name="Rectangle 9"/>
          <p:cNvSpPr>
            <a:spLocks noChangeArrowheads="1"/>
          </p:cNvSpPr>
          <p:nvPr userDrawn="1"/>
        </p:nvSpPr>
        <p:spPr bwMode="auto">
          <a:xfrm>
            <a:off x="468313" y="6092825"/>
            <a:ext cx="898525" cy="244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1000">
                <a:solidFill>
                  <a:srgbClr val="FFFFFF"/>
                </a:solidFill>
                <a:latin typeface="Frutiger LT 55 Roman" pitchFamily="34" charset="0"/>
              </a:rPr>
              <a:t>3 Sept. 2008</a:t>
            </a:r>
          </a:p>
        </p:txBody>
      </p:sp>
      <p:sp>
        <p:nvSpPr>
          <p:cNvPr id="1034" name="Text Box 10"/>
          <p:cNvSpPr txBox="1">
            <a:spLocks noChangeArrowheads="1"/>
          </p:cNvSpPr>
          <p:nvPr userDrawn="1"/>
        </p:nvSpPr>
        <p:spPr bwMode="auto">
          <a:xfrm>
            <a:off x="468313" y="6237288"/>
            <a:ext cx="2878137" cy="244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defTabSz="904875">
              <a:defRPr>
                <a:solidFill>
                  <a:schemeClr val="tx1"/>
                </a:solidFill>
                <a:latin typeface="Arial" panose="020B0604020202020204" pitchFamily="34" charset="0"/>
                <a:ea typeface="宋体" panose="02010600030101010101" pitchFamily="2" charset="-122"/>
              </a:defRPr>
            </a:lvl1pPr>
            <a:lvl2pPr defTabSz="904875">
              <a:defRPr>
                <a:solidFill>
                  <a:schemeClr val="tx1"/>
                </a:solidFill>
                <a:latin typeface="Arial" panose="020B0604020202020204" pitchFamily="34" charset="0"/>
                <a:ea typeface="宋体" panose="02010600030101010101" pitchFamily="2" charset="-122"/>
              </a:defRPr>
            </a:lvl2pPr>
            <a:lvl3pPr defTabSz="904875">
              <a:defRPr>
                <a:solidFill>
                  <a:schemeClr val="tx1"/>
                </a:solidFill>
                <a:latin typeface="Arial" panose="020B0604020202020204" pitchFamily="34" charset="0"/>
                <a:ea typeface="宋体" panose="02010600030101010101" pitchFamily="2" charset="-122"/>
              </a:defRPr>
            </a:lvl3pPr>
            <a:lvl4pPr defTabSz="904875">
              <a:defRPr>
                <a:solidFill>
                  <a:schemeClr val="tx1"/>
                </a:solidFill>
                <a:latin typeface="Arial" panose="020B0604020202020204" pitchFamily="34" charset="0"/>
                <a:ea typeface="宋体" panose="02010600030101010101" pitchFamily="2" charset="-122"/>
              </a:defRPr>
            </a:lvl4pPr>
            <a:lvl5pPr defTabSz="904875">
              <a:defRPr>
                <a:solidFill>
                  <a:schemeClr val="tx1"/>
                </a:solidFill>
                <a:latin typeface="Arial" panose="020B0604020202020204" pitchFamily="34" charset="0"/>
                <a:ea typeface="宋体" panose="02010600030101010101" pitchFamily="2" charset="-122"/>
              </a:defRPr>
            </a:lvl5pPr>
            <a:lvl6pPr defTabSz="9048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9048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9048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9048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defRPr/>
            </a:pPr>
            <a:r>
              <a:rPr lang="en-US" altLang="zh-CN" sz="1000">
                <a:solidFill>
                  <a:srgbClr val="FFFFFF"/>
                </a:solidFill>
                <a:latin typeface="Frutiger LT 55 Roman" pitchFamily="34" charset="0"/>
              </a:rPr>
              <a:t>Confidential</a:t>
            </a:r>
          </a:p>
        </p:txBody>
      </p:sp>
      <p:pic>
        <p:nvPicPr>
          <p:cNvPr id="3" name="Picture 22" descr="未标题-1"/>
          <p:cNvPicPr>
            <a:picLocks noChangeAspect="1" noChangeArrowheads="1"/>
          </p:cNvPicPr>
          <p:nvPr userDrawn="1"/>
        </p:nvPicPr>
        <p:blipFill>
          <a:blip r:embed="rId14">
            <a:extLst>
              <a:ext uri="{28A0092B-C50C-407E-A947-70E740481C1C}">
                <a14:useLocalDpi xmlns:a14="http://schemas.microsoft.com/office/drawing/2010/main" xmlns="" val="0"/>
              </a:ext>
            </a:extLst>
          </a:blip>
          <a:srcRect/>
          <a:stretch>
            <a:fillRect/>
          </a:stretch>
        </p:blipFill>
        <p:spPr bwMode="auto">
          <a:xfrm>
            <a:off x="7164388" y="5962650"/>
            <a:ext cx="1250950" cy="331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lvl1pPr algn="l" rtl="0" eaLnBrk="0" fontAlgn="base" hangingPunct="0">
        <a:spcBef>
          <a:spcPct val="0"/>
        </a:spcBef>
        <a:spcAft>
          <a:spcPct val="0"/>
        </a:spcAft>
        <a:defRPr sz="3600" b="1" kern="1200">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Frutiger LT 45 Light" pitchFamily="34" charset="0"/>
          <a:ea typeface="黑体" panose="02010609060101010101" pitchFamily="49" charset="-122"/>
        </a:defRPr>
      </a:lvl2pPr>
      <a:lvl3pPr algn="l" rtl="0" eaLnBrk="0" fontAlgn="base" hangingPunct="0">
        <a:spcBef>
          <a:spcPct val="0"/>
        </a:spcBef>
        <a:spcAft>
          <a:spcPct val="0"/>
        </a:spcAft>
        <a:defRPr sz="3600" b="1">
          <a:solidFill>
            <a:schemeClr val="tx2"/>
          </a:solidFill>
          <a:latin typeface="Frutiger LT 45 Light" pitchFamily="34" charset="0"/>
          <a:ea typeface="黑体" panose="02010609060101010101" pitchFamily="49" charset="-122"/>
        </a:defRPr>
      </a:lvl3pPr>
      <a:lvl4pPr algn="l" rtl="0" eaLnBrk="0" fontAlgn="base" hangingPunct="0">
        <a:spcBef>
          <a:spcPct val="0"/>
        </a:spcBef>
        <a:spcAft>
          <a:spcPct val="0"/>
        </a:spcAft>
        <a:defRPr sz="3600" b="1">
          <a:solidFill>
            <a:schemeClr val="tx2"/>
          </a:solidFill>
          <a:latin typeface="Frutiger LT 45 Light" pitchFamily="34" charset="0"/>
          <a:ea typeface="黑体" panose="02010609060101010101" pitchFamily="49" charset="-122"/>
        </a:defRPr>
      </a:lvl4pPr>
      <a:lvl5pPr algn="l" rtl="0" eaLnBrk="0" fontAlgn="base" hangingPunct="0">
        <a:spcBef>
          <a:spcPct val="0"/>
        </a:spcBef>
        <a:spcAft>
          <a:spcPct val="0"/>
        </a:spcAft>
        <a:defRPr sz="3600" b="1">
          <a:solidFill>
            <a:schemeClr val="tx2"/>
          </a:solidFill>
          <a:latin typeface="Frutiger LT 45 Light" pitchFamily="34" charset="0"/>
          <a:ea typeface="黑体" panose="02010609060101010101" pitchFamily="49" charset="-122"/>
        </a:defRPr>
      </a:lvl5pPr>
      <a:lvl6pPr marL="457200" algn="l" rtl="0" fontAlgn="base">
        <a:spcBef>
          <a:spcPct val="0"/>
        </a:spcBef>
        <a:spcAft>
          <a:spcPct val="0"/>
        </a:spcAft>
        <a:defRPr sz="3600" b="1">
          <a:solidFill>
            <a:schemeClr val="tx2"/>
          </a:solidFill>
          <a:latin typeface="Frutiger LT 45 Light" pitchFamily="34" charset="0"/>
          <a:ea typeface="黑体" panose="02010609060101010101" pitchFamily="49" charset="-122"/>
        </a:defRPr>
      </a:lvl6pPr>
      <a:lvl7pPr marL="914400" algn="l" rtl="0" fontAlgn="base">
        <a:spcBef>
          <a:spcPct val="0"/>
        </a:spcBef>
        <a:spcAft>
          <a:spcPct val="0"/>
        </a:spcAft>
        <a:defRPr sz="3600" b="1">
          <a:solidFill>
            <a:schemeClr val="tx2"/>
          </a:solidFill>
          <a:latin typeface="Frutiger LT 45 Light" pitchFamily="34" charset="0"/>
          <a:ea typeface="黑体" panose="02010609060101010101" pitchFamily="49" charset="-122"/>
        </a:defRPr>
      </a:lvl7pPr>
      <a:lvl8pPr marL="1371600" algn="l" rtl="0" fontAlgn="base">
        <a:spcBef>
          <a:spcPct val="0"/>
        </a:spcBef>
        <a:spcAft>
          <a:spcPct val="0"/>
        </a:spcAft>
        <a:defRPr sz="3600" b="1">
          <a:solidFill>
            <a:schemeClr val="tx2"/>
          </a:solidFill>
          <a:latin typeface="Frutiger LT 45 Light" pitchFamily="34" charset="0"/>
          <a:ea typeface="黑体" panose="02010609060101010101" pitchFamily="49" charset="-122"/>
        </a:defRPr>
      </a:lvl8pPr>
      <a:lvl9pPr marL="1828800" algn="l" rtl="0" fontAlgn="base">
        <a:spcBef>
          <a:spcPct val="0"/>
        </a:spcBef>
        <a:spcAft>
          <a:spcPct val="0"/>
        </a:spcAft>
        <a:defRPr sz="3600" b="1">
          <a:solidFill>
            <a:schemeClr val="tx2"/>
          </a:solidFill>
          <a:latin typeface="Frutiger LT 45 Light" pitchFamily="34" charset="0"/>
          <a:ea typeface="黑体" panose="02010609060101010101" pitchFamily="49" charset="-122"/>
        </a:defRPr>
      </a:lvl9pPr>
    </p:titleStyle>
    <p:bodyStyle>
      <a:lvl1pPr marL="342900" indent="-342900" algn="l" rtl="0" eaLnBrk="0" fontAlgn="base" hangingPunct="0">
        <a:spcBef>
          <a:spcPct val="0"/>
        </a:spcBef>
        <a:spcAft>
          <a:spcPct val="0"/>
        </a:spcAft>
        <a:buClr>
          <a:srgbClr val="777777"/>
        </a:buClr>
        <a:buSzPct val="85000"/>
        <a:buChar char="•"/>
        <a:defRPr sz="2200" kern="1200">
          <a:solidFill>
            <a:schemeClr val="tx1"/>
          </a:solidFill>
          <a:latin typeface="+mn-lt"/>
          <a:ea typeface="+mn-ea"/>
          <a:cs typeface="+mn-cs"/>
        </a:defRPr>
      </a:lvl1pPr>
      <a:lvl2pPr marL="742950" indent="-285750" algn="l" rtl="0" eaLnBrk="0" fontAlgn="base" hangingPunct="0">
        <a:spcBef>
          <a:spcPct val="0"/>
        </a:spcBef>
        <a:spcAft>
          <a:spcPct val="0"/>
        </a:spcAft>
        <a:buClr>
          <a:srgbClr val="777777"/>
        </a:buClr>
        <a:buSzPct val="85000"/>
        <a:buChar char="–"/>
        <a:defRPr sz="2200" kern="1200">
          <a:solidFill>
            <a:schemeClr val="tx1"/>
          </a:solidFill>
          <a:latin typeface="+mn-lt"/>
          <a:ea typeface="+mn-ea"/>
          <a:cs typeface="+mn-cs"/>
        </a:defRPr>
      </a:lvl2pPr>
      <a:lvl3pPr marL="1143000" indent="-228600" algn="l" rtl="0" eaLnBrk="0" fontAlgn="base" hangingPunct="0">
        <a:spcBef>
          <a:spcPct val="0"/>
        </a:spcBef>
        <a:spcAft>
          <a:spcPct val="0"/>
        </a:spcAft>
        <a:buClr>
          <a:srgbClr val="777777"/>
        </a:buClr>
        <a:buSzPct val="85000"/>
        <a:buChar char="•"/>
        <a:defRPr sz="2200" kern="1200">
          <a:solidFill>
            <a:schemeClr val="tx1"/>
          </a:solidFill>
          <a:latin typeface="+mn-lt"/>
          <a:ea typeface="+mn-ea"/>
          <a:cs typeface="+mn-cs"/>
        </a:defRPr>
      </a:lvl3pPr>
      <a:lvl4pPr marL="1600200" indent="-228600" algn="l" rtl="0" eaLnBrk="0" fontAlgn="base" hangingPunct="0">
        <a:spcBef>
          <a:spcPct val="0"/>
        </a:spcBef>
        <a:spcAft>
          <a:spcPct val="0"/>
        </a:spcAft>
        <a:buClr>
          <a:srgbClr val="777777"/>
        </a:buClr>
        <a:buSzPct val="85000"/>
        <a:buChar char="–"/>
        <a:defRPr sz="2200" kern="1200">
          <a:solidFill>
            <a:schemeClr val="tx1"/>
          </a:solidFill>
          <a:latin typeface="+mn-lt"/>
          <a:ea typeface="+mn-ea"/>
          <a:cs typeface="+mn-cs"/>
        </a:defRPr>
      </a:lvl4pPr>
      <a:lvl5pPr marL="2057400" indent="-228600" algn="l" rtl="0" eaLnBrk="0" fontAlgn="base" hangingPunct="0">
        <a:spcBef>
          <a:spcPct val="0"/>
        </a:spcBef>
        <a:spcAft>
          <a:spcPct val="0"/>
        </a:spcAft>
        <a:buClr>
          <a:srgbClr val="777777"/>
        </a:buClr>
        <a:buSzPct val="8500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5734050"/>
            <a:ext cx="8893175" cy="792163"/>
          </a:xfrm>
          <a:prstGeom prst="rect">
            <a:avLst/>
          </a:prstGeom>
          <a:solidFill>
            <a:srgbClr val="00509B"/>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dirty="0">
              <a:solidFill>
                <a:srgbClr val="333333"/>
              </a:solidFill>
              <a:latin typeface="微软雅黑" panose="020B0503020204020204" pitchFamily="34" charset="-122"/>
            </a:endParaRPr>
          </a:p>
        </p:txBody>
      </p:sp>
      <p:sp>
        <p:nvSpPr>
          <p:cNvPr id="1027" name="Rectangle 2"/>
          <p:cNvSpPr>
            <a:spLocks noGrp="1" noChangeArrowheads="1"/>
          </p:cNvSpPr>
          <p:nvPr>
            <p:ph type="title"/>
          </p:nvPr>
        </p:nvSpPr>
        <p:spPr bwMode="auto">
          <a:xfrm>
            <a:off x="457200" y="274638"/>
            <a:ext cx="6778625"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a:t>Click to edit Master title style</a:t>
            </a:r>
          </a:p>
        </p:txBody>
      </p:sp>
      <p:sp>
        <p:nvSpPr>
          <p:cNvPr id="1028" name="Rectangle 3"/>
          <p:cNvSpPr>
            <a:spLocks noGrp="1" noChangeArrowheads="1"/>
          </p:cNvSpPr>
          <p:nvPr>
            <p:ph type="body" idx="1"/>
          </p:nvPr>
        </p:nvSpPr>
        <p:spPr bwMode="auto">
          <a:xfrm>
            <a:off x="457200" y="1600200"/>
            <a:ext cx="6778625" cy="3773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smtClean="0">
                <a:latin typeface="微软雅黑" panose="020B0503020204020204" pitchFamily="34" charset="-122"/>
              </a:defRPr>
            </a:lvl1pPr>
          </a:lstStyle>
          <a:p>
            <a:pPr fontAlgn="base">
              <a:spcBef>
                <a:spcPct val="0"/>
              </a:spcBef>
              <a:spcAft>
                <a:spcPct val="0"/>
              </a:spcAft>
              <a:defRPr/>
            </a:pPr>
            <a:endParaRPr lang="en-US" altLang="zh-CN" dirty="0">
              <a:solidFill>
                <a:srgbClr val="333333"/>
              </a:solidFill>
              <a:ea typeface="宋体" panose="02010600030101010101" pitchFamily="2" charset="-122"/>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smtClean="0">
                <a:latin typeface="微软雅黑" panose="020B0503020204020204" pitchFamily="34" charset="-122"/>
              </a:defRPr>
            </a:lvl1pPr>
          </a:lstStyle>
          <a:p>
            <a:pPr fontAlgn="base">
              <a:spcBef>
                <a:spcPct val="0"/>
              </a:spcBef>
              <a:spcAft>
                <a:spcPct val="0"/>
              </a:spcAft>
              <a:defRPr/>
            </a:pPr>
            <a:endParaRPr lang="en-US" altLang="zh-CN" dirty="0">
              <a:solidFill>
                <a:srgbClr val="333333"/>
              </a:solidFill>
              <a:ea typeface="宋体" panose="02010600030101010101" pitchFamily="2" charset="-122"/>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smtClean="0">
                <a:latin typeface="微软雅黑" panose="020B0503020204020204" pitchFamily="34" charset="-122"/>
              </a:defRPr>
            </a:lvl1pPr>
          </a:lstStyle>
          <a:p>
            <a:pPr fontAlgn="base">
              <a:spcBef>
                <a:spcPct val="0"/>
              </a:spcBef>
              <a:spcAft>
                <a:spcPct val="0"/>
              </a:spcAft>
              <a:defRPr/>
            </a:pPr>
            <a:fld id="{3E3D242C-719A-485B-840E-0F68E669CDA8}" type="slidenum">
              <a:rPr lang="en-US" altLang="zh-CN" smtClean="0">
                <a:solidFill>
                  <a:srgbClr val="333333"/>
                </a:solidFill>
                <a:ea typeface="宋体" panose="02010600030101010101" pitchFamily="2" charset="-122"/>
              </a:rPr>
              <a:pPr fontAlgn="base">
                <a:spcBef>
                  <a:spcPct val="0"/>
                </a:spcBef>
                <a:spcAft>
                  <a:spcPct val="0"/>
                </a:spcAft>
                <a:defRPr/>
              </a:pPr>
              <a:t>‹#›</a:t>
            </a:fld>
            <a:endParaRPr lang="en-US" altLang="zh-CN" dirty="0">
              <a:solidFill>
                <a:srgbClr val="333333"/>
              </a:solidFill>
              <a:ea typeface="宋体" panose="02010600030101010101" pitchFamily="2" charset="-122"/>
            </a:endParaRPr>
          </a:p>
        </p:txBody>
      </p:sp>
      <p:sp>
        <p:nvSpPr>
          <p:cNvPr id="1032" name="Rectangle 9"/>
          <p:cNvSpPr>
            <a:spLocks noChangeArrowheads="1"/>
          </p:cNvSpPr>
          <p:nvPr userDrawn="1"/>
        </p:nvSpPr>
        <p:spPr bwMode="auto">
          <a:xfrm>
            <a:off x="468313" y="6092825"/>
            <a:ext cx="898525" cy="244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1000">
                <a:solidFill>
                  <a:srgbClr val="FFFFFF"/>
                </a:solidFill>
                <a:latin typeface="Frutiger LT 55 Roman" pitchFamily="34" charset="0"/>
              </a:rPr>
              <a:t>3 Sept. 2008</a:t>
            </a:r>
          </a:p>
        </p:txBody>
      </p:sp>
      <p:sp>
        <p:nvSpPr>
          <p:cNvPr id="1034" name="Text Box 10"/>
          <p:cNvSpPr txBox="1">
            <a:spLocks noChangeArrowheads="1"/>
          </p:cNvSpPr>
          <p:nvPr userDrawn="1"/>
        </p:nvSpPr>
        <p:spPr bwMode="auto">
          <a:xfrm>
            <a:off x="468313" y="6237288"/>
            <a:ext cx="2878137" cy="244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defTabSz="904875">
              <a:defRPr>
                <a:solidFill>
                  <a:schemeClr val="tx1"/>
                </a:solidFill>
                <a:latin typeface="Arial" panose="020B0604020202020204" pitchFamily="34" charset="0"/>
                <a:ea typeface="宋体" panose="02010600030101010101" pitchFamily="2" charset="-122"/>
              </a:defRPr>
            </a:lvl1pPr>
            <a:lvl2pPr defTabSz="904875">
              <a:defRPr>
                <a:solidFill>
                  <a:schemeClr val="tx1"/>
                </a:solidFill>
                <a:latin typeface="Arial" panose="020B0604020202020204" pitchFamily="34" charset="0"/>
                <a:ea typeface="宋体" panose="02010600030101010101" pitchFamily="2" charset="-122"/>
              </a:defRPr>
            </a:lvl2pPr>
            <a:lvl3pPr defTabSz="904875">
              <a:defRPr>
                <a:solidFill>
                  <a:schemeClr val="tx1"/>
                </a:solidFill>
                <a:latin typeface="Arial" panose="020B0604020202020204" pitchFamily="34" charset="0"/>
                <a:ea typeface="宋体" panose="02010600030101010101" pitchFamily="2" charset="-122"/>
              </a:defRPr>
            </a:lvl3pPr>
            <a:lvl4pPr defTabSz="904875">
              <a:defRPr>
                <a:solidFill>
                  <a:schemeClr val="tx1"/>
                </a:solidFill>
                <a:latin typeface="Arial" panose="020B0604020202020204" pitchFamily="34" charset="0"/>
                <a:ea typeface="宋体" panose="02010600030101010101" pitchFamily="2" charset="-122"/>
              </a:defRPr>
            </a:lvl4pPr>
            <a:lvl5pPr defTabSz="904875">
              <a:defRPr>
                <a:solidFill>
                  <a:schemeClr val="tx1"/>
                </a:solidFill>
                <a:latin typeface="Arial" panose="020B0604020202020204" pitchFamily="34" charset="0"/>
                <a:ea typeface="宋体" panose="02010600030101010101" pitchFamily="2" charset="-122"/>
              </a:defRPr>
            </a:lvl5pPr>
            <a:lvl6pPr defTabSz="9048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9048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9048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9048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defRPr/>
            </a:pPr>
            <a:r>
              <a:rPr lang="en-US" altLang="zh-CN" sz="1000">
                <a:solidFill>
                  <a:srgbClr val="FFFFFF"/>
                </a:solidFill>
                <a:latin typeface="Frutiger LT 55 Roman" pitchFamily="34" charset="0"/>
              </a:rPr>
              <a:t>Confidential</a:t>
            </a:r>
          </a:p>
        </p:txBody>
      </p:sp>
      <p:pic>
        <p:nvPicPr>
          <p:cNvPr id="3" name="Picture 22" descr="未标题-1"/>
          <p:cNvPicPr>
            <a:picLocks noChangeAspect="1" noChangeArrowheads="1"/>
          </p:cNvPicPr>
          <p:nvPr userDrawn="1"/>
        </p:nvPicPr>
        <p:blipFill>
          <a:blip r:embed="rId14">
            <a:extLst>
              <a:ext uri="{28A0092B-C50C-407E-A947-70E740481C1C}">
                <a14:useLocalDpi xmlns:a14="http://schemas.microsoft.com/office/drawing/2010/main" xmlns="" val="0"/>
              </a:ext>
            </a:extLst>
          </a:blip>
          <a:srcRect/>
          <a:stretch>
            <a:fillRect/>
          </a:stretch>
        </p:blipFill>
        <p:spPr bwMode="auto">
          <a:xfrm>
            <a:off x="7164388" y="5962650"/>
            <a:ext cx="1250950" cy="331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txStyles>
    <p:titleStyle>
      <a:lvl1pPr algn="l" rtl="0" eaLnBrk="0" fontAlgn="base" hangingPunct="0">
        <a:spcBef>
          <a:spcPct val="0"/>
        </a:spcBef>
        <a:spcAft>
          <a:spcPct val="0"/>
        </a:spcAft>
        <a:defRPr sz="3600" b="1" kern="1200">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Frutiger LT 45 Light" pitchFamily="34" charset="0"/>
          <a:ea typeface="黑体" panose="02010609060101010101" pitchFamily="49" charset="-122"/>
        </a:defRPr>
      </a:lvl2pPr>
      <a:lvl3pPr algn="l" rtl="0" eaLnBrk="0" fontAlgn="base" hangingPunct="0">
        <a:spcBef>
          <a:spcPct val="0"/>
        </a:spcBef>
        <a:spcAft>
          <a:spcPct val="0"/>
        </a:spcAft>
        <a:defRPr sz="3600" b="1">
          <a:solidFill>
            <a:schemeClr val="tx2"/>
          </a:solidFill>
          <a:latin typeface="Frutiger LT 45 Light" pitchFamily="34" charset="0"/>
          <a:ea typeface="黑体" panose="02010609060101010101" pitchFamily="49" charset="-122"/>
        </a:defRPr>
      </a:lvl3pPr>
      <a:lvl4pPr algn="l" rtl="0" eaLnBrk="0" fontAlgn="base" hangingPunct="0">
        <a:spcBef>
          <a:spcPct val="0"/>
        </a:spcBef>
        <a:spcAft>
          <a:spcPct val="0"/>
        </a:spcAft>
        <a:defRPr sz="3600" b="1">
          <a:solidFill>
            <a:schemeClr val="tx2"/>
          </a:solidFill>
          <a:latin typeface="Frutiger LT 45 Light" pitchFamily="34" charset="0"/>
          <a:ea typeface="黑体" panose="02010609060101010101" pitchFamily="49" charset="-122"/>
        </a:defRPr>
      </a:lvl4pPr>
      <a:lvl5pPr algn="l" rtl="0" eaLnBrk="0" fontAlgn="base" hangingPunct="0">
        <a:spcBef>
          <a:spcPct val="0"/>
        </a:spcBef>
        <a:spcAft>
          <a:spcPct val="0"/>
        </a:spcAft>
        <a:defRPr sz="3600" b="1">
          <a:solidFill>
            <a:schemeClr val="tx2"/>
          </a:solidFill>
          <a:latin typeface="Frutiger LT 45 Light" pitchFamily="34" charset="0"/>
          <a:ea typeface="黑体" panose="02010609060101010101" pitchFamily="49" charset="-122"/>
        </a:defRPr>
      </a:lvl5pPr>
      <a:lvl6pPr marL="457200" algn="l" rtl="0" fontAlgn="base">
        <a:spcBef>
          <a:spcPct val="0"/>
        </a:spcBef>
        <a:spcAft>
          <a:spcPct val="0"/>
        </a:spcAft>
        <a:defRPr sz="3600" b="1">
          <a:solidFill>
            <a:schemeClr val="tx2"/>
          </a:solidFill>
          <a:latin typeface="Frutiger LT 45 Light" pitchFamily="34" charset="0"/>
          <a:ea typeface="黑体" panose="02010609060101010101" pitchFamily="49" charset="-122"/>
        </a:defRPr>
      </a:lvl6pPr>
      <a:lvl7pPr marL="914400" algn="l" rtl="0" fontAlgn="base">
        <a:spcBef>
          <a:spcPct val="0"/>
        </a:spcBef>
        <a:spcAft>
          <a:spcPct val="0"/>
        </a:spcAft>
        <a:defRPr sz="3600" b="1">
          <a:solidFill>
            <a:schemeClr val="tx2"/>
          </a:solidFill>
          <a:latin typeface="Frutiger LT 45 Light" pitchFamily="34" charset="0"/>
          <a:ea typeface="黑体" panose="02010609060101010101" pitchFamily="49" charset="-122"/>
        </a:defRPr>
      </a:lvl7pPr>
      <a:lvl8pPr marL="1371600" algn="l" rtl="0" fontAlgn="base">
        <a:spcBef>
          <a:spcPct val="0"/>
        </a:spcBef>
        <a:spcAft>
          <a:spcPct val="0"/>
        </a:spcAft>
        <a:defRPr sz="3600" b="1">
          <a:solidFill>
            <a:schemeClr val="tx2"/>
          </a:solidFill>
          <a:latin typeface="Frutiger LT 45 Light" pitchFamily="34" charset="0"/>
          <a:ea typeface="黑体" panose="02010609060101010101" pitchFamily="49" charset="-122"/>
        </a:defRPr>
      </a:lvl8pPr>
      <a:lvl9pPr marL="1828800" algn="l" rtl="0" fontAlgn="base">
        <a:spcBef>
          <a:spcPct val="0"/>
        </a:spcBef>
        <a:spcAft>
          <a:spcPct val="0"/>
        </a:spcAft>
        <a:defRPr sz="3600" b="1">
          <a:solidFill>
            <a:schemeClr val="tx2"/>
          </a:solidFill>
          <a:latin typeface="Frutiger LT 45 Light" pitchFamily="34" charset="0"/>
          <a:ea typeface="黑体" panose="02010609060101010101" pitchFamily="49" charset="-122"/>
        </a:defRPr>
      </a:lvl9pPr>
    </p:titleStyle>
    <p:bodyStyle>
      <a:lvl1pPr marL="342900" indent="-342900" algn="l" rtl="0" eaLnBrk="0" fontAlgn="base" hangingPunct="0">
        <a:spcBef>
          <a:spcPct val="0"/>
        </a:spcBef>
        <a:spcAft>
          <a:spcPct val="0"/>
        </a:spcAft>
        <a:buClr>
          <a:srgbClr val="777777"/>
        </a:buClr>
        <a:buSzPct val="85000"/>
        <a:buChar char="•"/>
        <a:defRPr sz="2200" kern="1200">
          <a:solidFill>
            <a:schemeClr val="tx1"/>
          </a:solidFill>
          <a:latin typeface="+mn-lt"/>
          <a:ea typeface="+mn-ea"/>
          <a:cs typeface="+mn-cs"/>
        </a:defRPr>
      </a:lvl1pPr>
      <a:lvl2pPr marL="742950" indent="-285750" algn="l" rtl="0" eaLnBrk="0" fontAlgn="base" hangingPunct="0">
        <a:spcBef>
          <a:spcPct val="0"/>
        </a:spcBef>
        <a:spcAft>
          <a:spcPct val="0"/>
        </a:spcAft>
        <a:buClr>
          <a:srgbClr val="777777"/>
        </a:buClr>
        <a:buSzPct val="85000"/>
        <a:buChar char="–"/>
        <a:defRPr sz="2200" kern="1200">
          <a:solidFill>
            <a:schemeClr val="tx1"/>
          </a:solidFill>
          <a:latin typeface="+mn-lt"/>
          <a:ea typeface="+mn-ea"/>
          <a:cs typeface="+mn-cs"/>
        </a:defRPr>
      </a:lvl2pPr>
      <a:lvl3pPr marL="1143000" indent="-228600" algn="l" rtl="0" eaLnBrk="0" fontAlgn="base" hangingPunct="0">
        <a:spcBef>
          <a:spcPct val="0"/>
        </a:spcBef>
        <a:spcAft>
          <a:spcPct val="0"/>
        </a:spcAft>
        <a:buClr>
          <a:srgbClr val="777777"/>
        </a:buClr>
        <a:buSzPct val="85000"/>
        <a:buChar char="•"/>
        <a:defRPr sz="2200" kern="1200">
          <a:solidFill>
            <a:schemeClr val="tx1"/>
          </a:solidFill>
          <a:latin typeface="+mn-lt"/>
          <a:ea typeface="+mn-ea"/>
          <a:cs typeface="+mn-cs"/>
        </a:defRPr>
      </a:lvl3pPr>
      <a:lvl4pPr marL="1600200" indent="-228600" algn="l" rtl="0" eaLnBrk="0" fontAlgn="base" hangingPunct="0">
        <a:spcBef>
          <a:spcPct val="0"/>
        </a:spcBef>
        <a:spcAft>
          <a:spcPct val="0"/>
        </a:spcAft>
        <a:buClr>
          <a:srgbClr val="777777"/>
        </a:buClr>
        <a:buSzPct val="85000"/>
        <a:buChar char="–"/>
        <a:defRPr sz="2200" kern="1200">
          <a:solidFill>
            <a:schemeClr val="tx1"/>
          </a:solidFill>
          <a:latin typeface="+mn-lt"/>
          <a:ea typeface="+mn-ea"/>
          <a:cs typeface="+mn-cs"/>
        </a:defRPr>
      </a:lvl4pPr>
      <a:lvl5pPr marL="2057400" indent="-228600" algn="l" rtl="0" eaLnBrk="0" fontAlgn="base" hangingPunct="0">
        <a:spcBef>
          <a:spcPct val="0"/>
        </a:spcBef>
        <a:spcAft>
          <a:spcPct val="0"/>
        </a:spcAft>
        <a:buClr>
          <a:srgbClr val="777777"/>
        </a:buClr>
        <a:buSzPct val="8500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5734050"/>
            <a:ext cx="8893175" cy="792163"/>
          </a:xfrm>
          <a:prstGeom prst="rect">
            <a:avLst/>
          </a:prstGeom>
          <a:solidFill>
            <a:srgbClr val="00509B"/>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dirty="0">
              <a:solidFill>
                <a:srgbClr val="333333"/>
              </a:solidFill>
              <a:latin typeface="微软雅黑" panose="020B0503020204020204" pitchFamily="34" charset="-122"/>
            </a:endParaRPr>
          </a:p>
        </p:txBody>
      </p:sp>
      <p:sp>
        <p:nvSpPr>
          <p:cNvPr id="1027" name="Rectangle 2"/>
          <p:cNvSpPr>
            <a:spLocks noGrp="1" noChangeArrowheads="1"/>
          </p:cNvSpPr>
          <p:nvPr>
            <p:ph type="title"/>
          </p:nvPr>
        </p:nvSpPr>
        <p:spPr bwMode="auto">
          <a:xfrm>
            <a:off x="457200" y="274638"/>
            <a:ext cx="6778625"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a:t>Click to edit Master title style</a:t>
            </a:r>
          </a:p>
        </p:txBody>
      </p:sp>
      <p:sp>
        <p:nvSpPr>
          <p:cNvPr id="1028" name="Rectangle 3"/>
          <p:cNvSpPr>
            <a:spLocks noGrp="1" noChangeArrowheads="1"/>
          </p:cNvSpPr>
          <p:nvPr>
            <p:ph type="body" idx="1"/>
          </p:nvPr>
        </p:nvSpPr>
        <p:spPr bwMode="auto">
          <a:xfrm>
            <a:off x="457200" y="1600200"/>
            <a:ext cx="6778625" cy="3773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smtClean="0">
                <a:latin typeface="微软雅黑" panose="020B0503020204020204" pitchFamily="34" charset="-122"/>
              </a:defRPr>
            </a:lvl1pPr>
          </a:lstStyle>
          <a:p>
            <a:pPr fontAlgn="base">
              <a:spcBef>
                <a:spcPct val="0"/>
              </a:spcBef>
              <a:spcAft>
                <a:spcPct val="0"/>
              </a:spcAft>
              <a:defRPr/>
            </a:pPr>
            <a:endParaRPr lang="en-US" altLang="zh-CN" dirty="0">
              <a:solidFill>
                <a:srgbClr val="333333"/>
              </a:solidFill>
              <a:ea typeface="宋体" panose="02010600030101010101" pitchFamily="2" charset="-122"/>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smtClean="0">
                <a:latin typeface="微软雅黑" panose="020B0503020204020204" pitchFamily="34" charset="-122"/>
              </a:defRPr>
            </a:lvl1pPr>
          </a:lstStyle>
          <a:p>
            <a:pPr fontAlgn="base">
              <a:spcBef>
                <a:spcPct val="0"/>
              </a:spcBef>
              <a:spcAft>
                <a:spcPct val="0"/>
              </a:spcAft>
              <a:defRPr/>
            </a:pPr>
            <a:endParaRPr lang="en-US" altLang="zh-CN" dirty="0">
              <a:solidFill>
                <a:srgbClr val="333333"/>
              </a:solidFill>
              <a:ea typeface="宋体" panose="02010600030101010101" pitchFamily="2" charset="-122"/>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smtClean="0">
                <a:latin typeface="微软雅黑" panose="020B0503020204020204" pitchFamily="34" charset="-122"/>
              </a:defRPr>
            </a:lvl1pPr>
          </a:lstStyle>
          <a:p>
            <a:pPr fontAlgn="base">
              <a:spcBef>
                <a:spcPct val="0"/>
              </a:spcBef>
              <a:spcAft>
                <a:spcPct val="0"/>
              </a:spcAft>
              <a:defRPr/>
            </a:pPr>
            <a:fld id="{3E3D242C-719A-485B-840E-0F68E669CDA8}" type="slidenum">
              <a:rPr lang="en-US" altLang="zh-CN" smtClean="0">
                <a:solidFill>
                  <a:srgbClr val="333333"/>
                </a:solidFill>
                <a:ea typeface="宋体" panose="02010600030101010101" pitchFamily="2" charset="-122"/>
              </a:rPr>
              <a:pPr fontAlgn="base">
                <a:spcBef>
                  <a:spcPct val="0"/>
                </a:spcBef>
                <a:spcAft>
                  <a:spcPct val="0"/>
                </a:spcAft>
                <a:defRPr/>
              </a:pPr>
              <a:t>‹#›</a:t>
            </a:fld>
            <a:endParaRPr lang="en-US" altLang="zh-CN" dirty="0">
              <a:solidFill>
                <a:srgbClr val="333333"/>
              </a:solidFill>
              <a:ea typeface="宋体" panose="02010600030101010101" pitchFamily="2" charset="-122"/>
            </a:endParaRPr>
          </a:p>
        </p:txBody>
      </p:sp>
      <p:sp>
        <p:nvSpPr>
          <p:cNvPr id="1032" name="Rectangle 9"/>
          <p:cNvSpPr>
            <a:spLocks noChangeArrowheads="1"/>
          </p:cNvSpPr>
          <p:nvPr userDrawn="1"/>
        </p:nvSpPr>
        <p:spPr bwMode="auto">
          <a:xfrm>
            <a:off x="468313" y="6092825"/>
            <a:ext cx="898525" cy="244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1000">
                <a:solidFill>
                  <a:srgbClr val="FFFFFF"/>
                </a:solidFill>
                <a:latin typeface="Frutiger LT 55 Roman" pitchFamily="34" charset="0"/>
              </a:rPr>
              <a:t>3 Sept. 2008</a:t>
            </a:r>
          </a:p>
        </p:txBody>
      </p:sp>
      <p:sp>
        <p:nvSpPr>
          <p:cNvPr id="1034" name="Text Box 10"/>
          <p:cNvSpPr txBox="1">
            <a:spLocks noChangeArrowheads="1"/>
          </p:cNvSpPr>
          <p:nvPr userDrawn="1"/>
        </p:nvSpPr>
        <p:spPr bwMode="auto">
          <a:xfrm>
            <a:off x="468313" y="6237288"/>
            <a:ext cx="2878137" cy="244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defTabSz="904875">
              <a:defRPr>
                <a:solidFill>
                  <a:schemeClr val="tx1"/>
                </a:solidFill>
                <a:latin typeface="Arial" panose="020B0604020202020204" pitchFamily="34" charset="0"/>
                <a:ea typeface="宋体" panose="02010600030101010101" pitchFamily="2" charset="-122"/>
              </a:defRPr>
            </a:lvl1pPr>
            <a:lvl2pPr defTabSz="904875">
              <a:defRPr>
                <a:solidFill>
                  <a:schemeClr val="tx1"/>
                </a:solidFill>
                <a:latin typeface="Arial" panose="020B0604020202020204" pitchFamily="34" charset="0"/>
                <a:ea typeface="宋体" panose="02010600030101010101" pitchFamily="2" charset="-122"/>
              </a:defRPr>
            </a:lvl2pPr>
            <a:lvl3pPr defTabSz="904875">
              <a:defRPr>
                <a:solidFill>
                  <a:schemeClr val="tx1"/>
                </a:solidFill>
                <a:latin typeface="Arial" panose="020B0604020202020204" pitchFamily="34" charset="0"/>
                <a:ea typeface="宋体" panose="02010600030101010101" pitchFamily="2" charset="-122"/>
              </a:defRPr>
            </a:lvl3pPr>
            <a:lvl4pPr defTabSz="904875">
              <a:defRPr>
                <a:solidFill>
                  <a:schemeClr val="tx1"/>
                </a:solidFill>
                <a:latin typeface="Arial" panose="020B0604020202020204" pitchFamily="34" charset="0"/>
                <a:ea typeface="宋体" panose="02010600030101010101" pitchFamily="2" charset="-122"/>
              </a:defRPr>
            </a:lvl4pPr>
            <a:lvl5pPr defTabSz="904875">
              <a:defRPr>
                <a:solidFill>
                  <a:schemeClr val="tx1"/>
                </a:solidFill>
                <a:latin typeface="Arial" panose="020B0604020202020204" pitchFamily="34" charset="0"/>
                <a:ea typeface="宋体" panose="02010600030101010101" pitchFamily="2" charset="-122"/>
              </a:defRPr>
            </a:lvl5pPr>
            <a:lvl6pPr defTabSz="9048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9048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9048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9048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defRPr/>
            </a:pPr>
            <a:r>
              <a:rPr lang="en-US" altLang="zh-CN" sz="1000">
                <a:solidFill>
                  <a:srgbClr val="FFFFFF"/>
                </a:solidFill>
                <a:latin typeface="Frutiger LT 55 Roman" pitchFamily="34" charset="0"/>
              </a:rPr>
              <a:t>Confidential</a:t>
            </a:r>
          </a:p>
        </p:txBody>
      </p:sp>
      <p:pic>
        <p:nvPicPr>
          <p:cNvPr id="3" name="Picture 22" descr="未标题-1"/>
          <p:cNvPicPr>
            <a:picLocks noChangeAspect="1" noChangeArrowheads="1"/>
          </p:cNvPicPr>
          <p:nvPr userDrawn="1"/>
        </p:nvPicPr>
        <p:blipFill>
          <a:blip r:embed="rId14">
            <a:extLst>
              <a:ext uri="{28A0092B-C50C-407E-A947-70E740481C1C}">
                <a14:useLocalDpi xmlns:a14="http://schemas.microsoft.com/office/drawing/2010/main" xmlns="" val="0"/>
              </a:ext>
            </a:extLst>
          </a:blip>
          <a:srcRect/>
          <a:stretch>
            <a:fillRect/>
          </a:stretch>
        </p:blipFill>
        <p:spPr bwMode="auto">
          <a:xfrm>
            <a:off x="7164388" y="5962650"/>
            <a:ext cx="1250950" cy="331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p:txStyles>
    <p:titleStyle>
      <a:lvl1pPr algn="l" rtl="0" eaLnBrk="0" fontAlgn="base" hangingPunct="0">
        <a:spcBef>
          <a:spcPct val="0"/>
        </a:spcBef>
        <a:spcAft>
          <a:spcPct val="0"/>
        </a:spcAft>
        <a:defRPr sz="3600" b="1" kern="1200">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Frutiger LT 45 Light" pitchFamily="34" charset="0"/>
          <a:ea typeface="黑体" panose="02010609060101010101" pitchFamily="49" charset="-122"/>
        </a:defRPr>
      </a:lvl2pPr>
      <a:lvl3pPr algn="l" rtl="0" eaLnBrk="0" fontAlgn="base" hangingPunct="0">
        <a:spcBef>
          <a:spcPct val="0"/>
        </a:spcBef>
        <a:spcAft>
          <a:spcPct val="0"/>
        </a:spcAft>
        <a:defRPr sz="3600" b="1">
          <a:solidFill>
            <a:schemeClr val="tx2"/>
          </a:solidFill>
          <a:latin typeface="Frutiger LT 45 Light" pitchFamily="34" charset="0"/>
          <a:ea typeface="黑体" panose="02010609060101010101" pitchFamily="49" charset="-122"/>
        </a:defRPr>
      </a:lvl3pPr>
      <a:lvl4pPr algn="l" rtl="0" eaLnBrk="0" fontAlgn="base" hangingPunct="0">
        <a:spcBef>
          <a:spcPct val="0"/>
        </a:spcBef>
        <a:spcAft>
          <a:spcPct val="0"/>
        </a:spcAft>
        <a:defRPr sz="3600" b="1">
          <a:solidFill>
            <a:schemeClr val="tx2"/>
          </a:solidFill>
          <a:latin typeface="Frutiger LT 45 Light" pitchFamily="34" charset="0"/>
          <a:ea typeface="黑体" panose="02010609060101010101" pitchFamily="49" charset="-122"/>
        </a:defRPr>
      </a:lvl4pPr>
      <a:lvl5pPr algn="l" rtl="0" eaLnBrk="0" fontAlgn="base" hangingPunct="0">
        <a:spcBef>
          <a:spcPct val="0"/>
        </a:spcBef>
        <a:spcAft>
          <a:spcPct val="0"/>
        </a:spcAft>
        <a:defRPr sz="3600" b="1">
          <a:solidFill>
            <a:schemeClr val="tx2"/>
          </a:solidFill>
          <a:latin typeface="Frutiger LT 45 Light" pitchFamily="34" charset="0"/>
          <a:ea typeface="黑体" panose="02010609060101010101" pitchFamily="49" charset="-122"/>
        </a:defRPr>
      </a:lvl5pPr>
      <a:lvl6pPr marL="457200" algn="l" rtl="0" fontAlgn="base">
        <a:spcBef>
          <a:spcPct val="0"/>
        </a:spcBef>
        <a:spcAft>
          <a:spcPct val="0"/>
        </a:spcAft>
        <a:defRPr sz="3600" b="1">
          <a:solidFill>
            <a:schemeClr val="tx2"/>
          </a:solidFill>
          <a:latin typeface="Frutiger LT 45 Light" pitchFamily="34" charset="0"/>
          <a:ea typeface="黑体" panose="02010609060101010101" pitchFamily="49" charset="-122"/>
        </a:defRPr>
      </a:lvl6pPr>
      <a:lvl7pPr marL="914400" algn="l" rtl="0" fontAlgn="base">
        <a:spcBef>
          <a:spcPct val="0"/>
        </a:spcBef>
        <a:spcAft>
          <a:spcPct val="0"/>
        </a:spcAft>
        <a:defRPr sz="3600" b="1">
          <a:solidFill>
            <a:schemeClr val="tx2"/>
          </a:solidFill>
          <a:latin typeface="Frutiger LT 45 Light" pitchFamily="34" charset="0"/>
          <a:ea typeface="黑体" panose="02010609060101010101" pitchFamily="49" charset="-122"/>
        </a:defRPr>
      </a:lvl7pPr>
      <a:lvl8pPr marL="1371600" algn="l" rtl="0" fontAlgn="base">
        <a:spcBef>
          <a:spcPct val="0"/>
        </a:spcBef>
        <a:spcAft>
          <a:spcPct val="0"/>
        </a:spcAft>
        <a:defRPr sz="3600" b="1">
          <a:solidFill>
            <a:schemeClr val="tx2"/>
          </a:solidFill>
          <a:latin typeface="Frutiger LT 45 Light" pitchFamily="34" charset="0"/>
          <a:ea typeface="黑体" panose="02010609060101010101" pitchFamily="49" charset="-122"/>
        </a:defRPr>
      </a:lvl8pPr>
      <a:lvl9pPr marL="1828800" algn="l" rtl="0" fontAlgn="base">
        <a:spcBef>
          <a:spcPct val="0"/>
        </a:spcBef>
        <a:spcAft>
          <a:spcPct val="0"/>
        </a:spcAft>
        <a:defRPr sz="3600" b="1">
          <a:solidFill>
            <a:schemeClr val="tx2"/>
          </a:solidFill>
          <a:latin typeface="Frutiger LT 45 Light" pitchFamily="34" charset="0"/>
          <a:ea typeface="黑体" panose="02010609060101010101" pitchFamily="49" charset="-122"/>
        </a:defRPr>
      </a:lvl9pPr>
    </p:titleStyle>
    <p:bodyStyle>
      <a:lvl1pPr marL="342900" indent="-342900" algn="l" rtl="0" eaLnBrk="0" fontAlgn="base" hangingPunct="0">
        <a:spcBef>
          <a:spcPct val="0"/>
        </a:spcBef>
        <a:spcAft>
          <a:spcPct val="0"/>
        </a:spcAft>
        <a:buClr>
          <a:srgbClr val="777777"/>
        </a:buClr>
        <a:buSzPct val="85000"/>
        <a:buChar char="•"/>
        <a:defRPr sz="2200" kern="1200">
          <a:solidFill>
            <a:schemeClr val="tx1"/>
          </a:solidFill>
          <a:latin typeface="+mn-lt"/>
          <a:ea typeface="+mn-ea"/>
          <a:cs typeface="+mn-cs"/>
        </a:defRPr>
      </a:lvl1pPr>
      <a:lvl2pPr marL="742950" indent="-285750" algn="l" rtl="0" eaLnBrk="0" fontAlgn="base" hangingPunct="0">
        <a:spcBef>
          <a:spcPct val="0"/>
        </a:spcBef>
        <a:spcAft>
          <a:spcPct val="0"/>
        </a:spcAft>
        <a:buClr>
          <a:srgbClr val="777777"/>
        </a:buClr>
        <a:buSzPct val="85000"/>
        <a:buChar char="–"/>
        <a:defRPr sz="2200" kern="1200">
          <a:solidFill>
            <a:schemeClr val="tx1"/>
          </a:solidFill>
          <a:latin typeface="+mn-lt"/>
          <a:ea typeface="+mn-ea"/>
          <a:cs typeface="+mn-cs"/>
        </a:defRPr>
      </a:lvl2pPr>
      <a:lvl3pPr marL="1143000" indent="-228600" algn="l" rtl="0" eaLnBrk="0" fontAlgn="base" hangingPunct="0">
        <a:spcBef>
          <a:spcPct val="0"/>
        </a:spcBef>
        <a:spcAft>
          <a:spcPct val="0"/>
        </a:spcAft>
        <a:buClr>
          <a:srgbClr val="777777"/>
        </a:buClr>
        <a:buSzPct val="85000"/>
        <a:buChar char="•"/>
        <a:defRPr sz="2200" kern="1200">
          <a:solidFill>
            <a:schemeClr val="tx1"/>
          </a:solidFill>
          <a:latin typeface="+mn-lt"/>
          <a:ea typeface="+mn-ea"/>
          <a:cs typeface="+mn-cs"/>
        </a:defRPr>
      </a:lvl3pPr>
      <a:lvl4pPr marL="1600200" indent="-228600" algn="l" rtl="0" eaLnBrk="0" fontAlgn="base" hangingPunct="0">
        <a:spcBef>
          <a:spcPct val="0"/>
        </a:spcBef>
        <a:spcAft>
          <a:spcPct val="0"/>
        </a:spcAft>
        <a:buClr>
          <a:srgbClr val="777777"/>
        </a:buClr>
        <a:buSzPct val="85000"/>
        <a:buChar char="–"/>
        <a:defRPr sz="2200" kern="1200">
          <a:solidFill>
            <a:schemeClr val="tx1"/>
          </a:solidFill>
          <a:latin typeface="+mn-lt"/>
          <a:ea typeface="+mn-ea"/>
          <a:cs typeface="+mn-cs"/>
        </a:defRPr>
      </a:lvl4pPr>
      <a:lvl5pPr marL="2057400" indent="-228600" algn="l" rtl="0" eaLnBrk="0" fontAlgn="base" hangingPunct="0">
        <a:spcBef>
          <a:spcPct val="0"/>
        </a:spcBef>
        <a:spcAft>
          <a:spcPct val="0"/>
        </a:spcAft>
        <a:buClr>
          <a:srgbClr val="777777"/>
        </a:buClr>
        <a:buSzPct val="8500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9.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13.xml"/></Relationships>
</file>

<file path=ppt/slides/_rels/slide10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9.xml"/><Relationship Id="rId4" Type="http://schemas.openxmlformats.org/officeDocument/2006/relationships/image" Target="../media/image6.jpe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1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19.xml"/><Relationship Id="rId6" Type="http://schemas.openxmlformats.org/officeDocument/2006/relationships/hyperlink" Target="PassValue.java" TargetMode="External"/><Relationship Id="rId5" Type="http://schemas.openxmlformats.org/officeDocument/2006/relationships/image" Target="../media/image33.jpeg"/><Relationship Id="rId4" Type="http://schemas.openxmlformats.org/officeDocument/2006/relationships/image" Target="../media/image32.jpeg"/></Relationships>
</file>

<file path=ppt/slides/_rels/slide11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19.xml"/><Relationship Id="rId6" Type="http://schemas.openxmlformats.org/officeDocument/2006/relationships/hyperlink" Target="PassRef.java" TargetMode="External"/><Relationship Id="rId5" Type="http://schemas.openxmlformats.org/officeDocument/2006/relationships/image" Target="../media/image37.jpeg"/><Relationship Id="rId4" Type="http://schemas.openxmlformats.org/officeDocument/2006/relationships/image" Target="../media/image36.jpe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9.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9.xml"/></Relationships>
</file>

<file path=ppt/slides/_rels/slide1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9.xml"/></Relationships>
</file>

<file path=ppt/slides/_rels/slide1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9.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1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5.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9.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9.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2.xml"/></Relationships>
</file>

<file path=ppt/slides/_rels/slide21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9.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9.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9.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6.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png"/><Relationship Id="rId1" Type="http://schemas.openxmlformats.org/officeDocument/2006/relationships/slideLayout" Target="../slideLayouts/slideLayout19.xml"/></Relationships>
</file>

<file path=ppt/slides/_rels/slide22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9.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slideLayout" Target="../slideLayouts/slideLayout19.xml"/><Relationship Id="rId4" Type="http://schemas.openxmlformats.org/officeDocument/2006/relationships/tags" Target="../tags/tag19.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8.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slideLayout" Target="../slideLayouts/slideLayout19.xml"/><Relationship Id="rId4" Type="http://schemas.openxmlformats.org/officeDocument/2006/relationships/tags" Target="../tags/tag23.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9.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7.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22.png"/><Relationship Id="rId4" Type="http://schemas.openxmlformats.org/officeDocument/2006/relationships/image" Target="../media/image21.png"/></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9.xml"/></Relationships>
</file>

<file path=ppt/slides/_rels/slide9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9.xml"/></Relationships>
</file>

<file path=ppt/slides/_rels/slide9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6" descr="pic 1"/>
          <p:cNvPicPr preferRelativeResize="0">
            <a:picLocks noChangeAspect="1" noChangeArrowheads="1"/>
          </p:cNvPicPr>
          <p:nvPr/>
        </p:nvPicPr>
        <p:blipFill>
          <a:blip r:embed="rId3">
            <a:extLst>
              <a:ext uri="{28A0092B-C50C-407E-A947-70E740481C1C}">
                <a14:useLocalDpi xmlns:a14="http://schemas.microsoft.com/office/drawing/2010/main" xmlns="" val="0"/>
              </a:ext>
            </a:extLst>
          </a:blip>
          <a:srcRect r="2075"/>
          <a:stretch>
            <a:fillRect/>
          </a:stretch>
        </p:blipFill>
        <p:spPr bwMode="auto">
          <a:xfrm>
            <a:off x="0" y="0"/>
            <a:ext cx="9144000" cy="6858000"/>
          </a:xfrm>
          <a:prstGeom prst="rect">
            <a:avLst/>
          </a:prstGeom>
          <a:solidFill>
            <a:srgbClr val="B3B3B3"/>
          </a:solid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6147" name="Rectangle 10"/>
          <p:cNvSpPr>
            <a:spLocks noChangeArrowheads="1"/>
          </p:cNvSpPr>
          <p:nvPr/>
        </p:nvSpPr>
        <p:spPr bwMode="auto">
          <a:xfrm>
            <a:off x="0" y="5734050"/>
            <a:ext cx="8893175" cy="792163"/>
          </a:xfrm>
          <a:prstGeom prst="rect">
            <a:avLst/>
          </a:prstGeom>
          <a:solidFill>
            <a:srgbClr val="00509B"/>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dirty="0">
              <a:solidFill>
                <a:srgbClr val="333333"/>
              </a:solidFill>
              <a:latin typeface="微软雅黑" panose="020B0503020204020204" pitchFamily="34" charset="-122"/>
            </a:endParaRPr>
          </a:p>
        </p:txBody>
      </p:sp>
      <p:sp>
        <p:nvSpPr>
          <p:cNvPr id="6148" name="Rectangle 4"/>
          <p:cNvSpPr>
            <a:spLocks noGrp="1" noChangeArrowheads="1"/>
          </p:cNvSpPr>
          <p:nvPr>
            <p:ph type="ctrTitle"/>
          </p:nvPr>
        </p:nvSpPr>
        <p:spPr>
          <a:xfrm>
            <a:off x="523208" y="1484312"/>
            <a:ext cx="6550025" cy="1944688"/>
          </a:xfrm>
        </p:spPr>
        <p:txBody>
          <a:bodyPr/>
          <a:lstStyle/>
          <a:p>
            <a:pPr eaLnBrk="1" hangingPunct="1"/>
            <a:r>
              <a:rPr lang="en-US" altLang="zh-CN" dirty="0">
                <a:latin typeface="微软雅黑" panose="020B0503020204020204" pitchFamily="34" charset="-122"/>
                <a:ea typeface="微软雅黑" panose="020B0503020204020204" pitchFamily="34" charset="-122"/>
              </a:rPr>
              <a:t>java</a:t>
            </a:r>
            <a:r>
              <a:rPr lang="zh-CN" altLang="en-US" dirty="0">
                <a:latin typeface="微软雅黑" panose="020B0503020204020204" pitchFamily="34" charset="-122"/>
                <a:ea typeface="微软雅黑" panose="020B0503020204020204" pitchFamily="34" charset="-122"/>
              </a:rPr>
              <a:t>基础</a:t>
            </a:r>
          </a:p>
        </p:txBody>
      </p:sp>
      <p:sp>
        <p:nvSpPr>
          <p:cNvPr id="6149" name="Rectangle 5"/>
          <p:cNvSpPr>
            <a:spLocks noGrp="1" noChangeArrowheads="1"/>
          </p:cNvSpPr>
          <p:nvPr>
            <p:ph type="subTitle" idx="1"/>
          </p:nvPr>
        </p:nvSpPr>
        <p:spPr/>
        <p:txBody>
          <a:bodyPr/>
          <a:lstStyle/>
          <a:p>
            <a:pPr eaLnBrk="1" hangingPunct="1"/>
            <a:r>
              <a:rPr lang="zh-CN" altLang="en-US" sz="2000" dirty="0">
                <a:latin typeface="微软雅黑" panose="020B0503020204020204" pitchFamily="34" charset="-122"/>
                <a:ea typeface="微软雅黑" panose="020B0503020204020204" pitchFamily="34" charset="-122"/>
              </a:rPr>
              <a:t>王延磊</a:t>
            </a:r>
          </a:p>
        </p:txBody>
      </p:sp>
      <p:pic>
        <p:nvPicPr>
          <p:cNvPr id="6150" name="Picture 23" descr="未标题-1"/>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164388" y="5962650"/>
            <a:ext cx="1250950" cy="331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59288" y="170228"/>
            <a:ext cx="4032448" cy="584775"/>
          </a:xfrm>
          <a:prstGeom prst="rect">
            <a:avLst/>
          </a:prstGeom>
          <a:noFill/>
        </p:spPr>
        <p:txBody>
          <a:bodyPr wrap="square" rtlCol="0">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smtClean="0">
                <a:latin typeface="Courier New" panose="02070309020205020404" pitchFamily="49" charset="0"/>
                <a:ea typeface="新宋体" panose="02010609030101010101" pitchFamily="49" charset="-122"/>
                <a:cs typeface="Courier New" panose="02070309020205020404" pitchFamily="49" charset="0"/>
              </a:rPr>
              <a:t>语言的主要特性</a:t>
            </a:r>
            <a:endParaRPr lang="zh-CN" altLang="en-US"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3" name="TextBox 2"/>
          <p:cNvSpPr txBox="1"/>
          <p:nvPr/>
        </p:nvSpPr>
        <p:spPr>
          <a:xfrm>
            <a:off x="251773" y="860603"/>
            <a:ext cx="8712968" cy="4246245"/>
          </a:xfrm>
          <a:prstGeom prst="rect">
            <a:avLst/>
          </a:prstGeom>
          <a:noFill/>
        </p:spPr>
        <p:txBody>
          <a:bodyPr wrap="square" rtlCol="0">
            <a:spAutoFit/>
          </a:bodyPr>
          <a:lstStyle/>
          <a:p>
            <a:r>
              <a:rPr lang="en-US" altLang="zh-CN" sz="20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b="1" dirty="0">
                <a:latin typeface="Courier New" panose="02070309020205020404" pitchFamily="49" charset="0"/>
                <a:ea typeface="新宋体" panose="02010609030101010101" pitchFamily="49" charset="-122"/>
                <a:cs typeface="Courier New" panose="02070309020205020404" pitchFamily="49" charset="0"/>
              </a:rPr>
              <a:t>语言是安全的。</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通常被用在网络环境中，为此，</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提供了一个安全机制以防恶意代码的攻击。如：安全防范机制（类</a:t>
            </a:r>
            <a:r>
              <a:rPr lang="en-US" altLang="zh-CN" sz="2000" dirty="0" err="1">
                <a:latin typeface="Courier New" panose="02070309020205020404" pitchFamily="49" charset="0"/>
                <a:ea typeface="新宋体" panose="02010609030101010101" pitchFamily="49" charset="-122"/>
                <a:cs typeface="Courier New" panose="02070309020205020404" pitchFamily="49" charset="0"/>
              </a:rPr>
              <a:t>ClassLoader</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），如分配不同的名字空间以防替代本地的同名类、字节代码检查</a:t>
            </a:r>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smtClean="0">
              <a:latin typeface="Courier New" panose="02070309020205020404" pitchFamily="49" charset="0"/>
              <a:ea typeface="新宋体" panose="02010609030101010101" pitchFamily="49" charset="-122"/>
              <a:cs typeface="Courier New" panose="02070309020205020404" pitchFamily="49" charset="0"/>
            </a:endParaRPr>
          </a:p>
          <a:p>
            <a:pPr>
              <a:spcBef>
                <a:spcPts val="1200"/>
              </a:spcBef>
            </a:pPr>
            <a:r>
              <a:rPr lang="en-US" altLang="zh-CN" sz="20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b="1" dirty="0">
                <a:latin typeface="Courier New" panose="02070309020205020404" pitchFamily="49" charset="0"/>
                <a:ea typeface="新宋体" panose="02010609030101010101" pitchFamily="49" charset="-122"/>
                <a:cs typeface="Courier New" panose="02070309020205020404" pitchFamily="49" charset="0"/>
              </a:rPr>
              <a:t>语言是体系结构中立的。</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程序（后缀为</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的文件）在</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平台上被编译为体系结构中立的字节码格式（后缀为</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class</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的文件），然后可以在实现这个</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平台的任何系统中运行</a:t>
            </a:r>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a:t>
            </a:r>
            <a:endParaRPr lang="en-US" altLang="zh-CN" sz="2000" dirty="0" smtClean="0">
              <a:latin typeface="Courier New" panose="02070309020205020404" pitchFamily="49" charset="0"/>
              <a:ea typeface="新宋体" panose="02010609030101010101" pitchFamily="49" charset="-122"/>
              <a:cs typeface="Courier New" panose="02070309020205020404" pitchFamily="49" charset="0"/>
            </a:endParaRPr>
          </a:p>
          <a:p>
            <a:pPr>
              <a:spcBef>
                <a:spcPts val="1200"/>
              </a:spcBef>
            </a:pP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b="1" dirty="0">
                <a:latin typeface="Courier New" panose="02070309020205020404" pitchFamily="49" charset="0"/>
                <a:ea typeface="新宋体" panose="02010609030101010101" pitchFamily="49" charset="-122"/>
                <a:cs typeface="Courier New" panose="02070309020205020404" pitchFamily="49" charset="0"/>
              </a:rPr>
              <a:t>语言是解释型的。</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如前所述，</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程序在</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平台上被编译为字节码格式，然后可以在实现这个</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平台的任何</a:t>
            </a:r>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系统的解释器中</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运行</a:t>
            </a:r>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a:t>
            </a:r>
            <a:endParaRPr lang="en-US" altLang="zh-CN" sz="2000" dirty="0" smtClean="0">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b="1" dirty="0">
                <a:latin typeface="Courier New" panose="02070309020205020404" pitchFamily="49" charset="0"/>
                <a:ea typeface="新宋体" panose="02010609030101010101" pitchFamily="49" charset="-122"/>
                <a:cs typeface="Courier New" panose="02070309020205020404" pitchFamily="49" charset="0"/>
              </a:rPr>
              <a:t>是性能略高的。</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与那些解释型的高级脚本语言相比，</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的性能还是较优的</a:t>
            </a:r>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a:t>
            </a:r>
            <a:endParaRPr lang="en-US" altLang="zh-CN" sz="2000" dirty="0" smtClean="0">
              <a:latin typeface="Courier New" panose="02070309020205020404" pitchFamily="49" charset="0"/>
              <a:ea typeface="新宋体" panose="02010609030101010101" pitchFamily="49" charset="-122"/>
              <a:cs typeface="Courier New" panose="02070309020205020404" pitchFamily="49" charset="0"/>
            </a:endParaRPr>
          </a:p>
          <a:p>
            <a:pPr>
              <a:spcBef>
                <a:spcPts val="1200"/>
              </a:spcBef>
            </a:pP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b="1" dirty="0">
                <a:latin typeface="Courier New" panose="02070309020205020404" pitchFamily="49" charset="0"/>
                <a:ea typeface="新宋体" panose="02010609030101010101" pitchFamily="49" charset="-122"/>
                <a:cs typeface="Courier New" panose="02070309020205020404" pitchFamily="49" charset="0"/>
              </a:rPr>
              <a:t>语言是原生支持多线程的。</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在</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语言中，线程是一种特殊的对象，它必须由</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Thread</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类或其子（孙）类来创建。</a:t>
            </a: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nvSpPr>
        <p:spPr>
          <a:xfrm>
            <a:off x="2339752" y="-17936"/>
            <a:ext cx="4896544" cy="850766"/>
          </a:xfrm>
          <a:prstGeom prst="rect">
            <a:avLst/>
          </a:prstGeom>
        </p:spPr>
        <p:txBody>
          <a:bodyPr vert="horz" lIns="91440" tIns="45720" rIns="91440" bIns="45720" rtlCol="0" anchor="ctr">
            <a:normAutofit fontScale="8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r>
              <a:rPr lang="en-US" altLang="zh-CN" b="1" dirty="0" smtClean="0">
                <a:latin typeface="+mn-lt"/>
                <a:ea typeface="宋体" panose="02010600030101010101" pitchFamily="2" charset="-122"/>
                <a:cs typeface="Times New Roman" panose="02020603050405020304" pitchFamily="18" charset="0"/>
              </a:rPr>
              <a:t>3.4  </a:t>
            </a:r>
            <a:r>
              <a:rPr lang="zh-CN" altLang="en-US" b="1" dirty="0" smtClean="0">
                <a:latin typeface="+mn-lt"/>
                <a:ea typeface="宋体" panose="02010600030101010101" pitchFamily="2" charset="-122"/>
                <a:cs typeface="Times New Roman" panose="02020603050405020304" pitchFamily="18" charset="0"/>
              </a:rPr>
              <a:t>类的成员之二：方  法</a:t>
            </a:r>
          </a:p>
        </p:txBody>
      </p:sp>
      <p:sp>
        <p:nvSpPr>
          <p:cNvPr id="12291" name="Text Box 3"/>
          <p:cNvSpPr txBox="1">
            <a:spLocks noChangeArrowheads="1"/>
          </p:cNvSpPr>
          <p:nvPr/>
        </p:nvSpPr>
        <p:spPr bwMode="auto">
          <a:xfrm>
            <a:off x="179512" y="407447"/>
            <a:ext cx="8915400" cy="5515356"/>
          </a:xfrm>
          <a:prstGeom prst="rect">
            <a:avLst/>
          </a:prstGeom>
          <a:noFill/>
          <a:ln w="9525">
            <a:noFill/>
            <a:miter lim="800000"/>
          </a:ln>
        </p:spPr>
        <p:txBody>
          <a:bodyPr>
            <a:spAutoFit/>
          </a:bodyPr>
          <a:lstStyle/>
          <a:p>
            <a:pPr>
              <a:spcBef>
                <a:spcPct val="20000"/>
              </a:spcBef>
            </a:pPr>
            <a:r>
              <a:rPr lang="zh-CN" altLang="en-US" sz="2200" b="1" dirty="0">
                <a:ea typeface="宋体" panose="02010600030101010101" pitchFamily="2" charset="-122"/>
                <a:cs typeface="Times New Roman" panose="02020603050405020304" pitchFamily="18" charset="0"/>
              </a:rPr>
              <a:t>语法格式：</a:t>
            </a:r>
          </a:p>
          <a:p>
            <a:pPr>
              <a:spcBef>
                <a:spcPct val="20000"/>
              </a:spcBef>
            </a:pPr>
            <a:r>
              <a:rPr lang="zh-CN" altLang="en-US" sz="2200" b="1" dirty="0">
                <a:ea typeface="宋体" panose="02010600030101010101" pitchFamily="2" charset="-122"/>
                <a:cs typeface="Times New Roman" panose="02020603050405020304" pitchFamily="18" charset="0"/>
              </a:rPr>
              <a:t> 	</a:t>
            </a:r>
            <a:r>
              <a:rPr lang="zh-CN" altLang="en-US" sz="2200" b="1" dirty="0" smtClean="0">
                <a:solidFill>
                  <a:srgbClr val="00B050"/>
                </a:solidFill>
                <a:ea typeface="宋体" panose="02010600030101010101" pitchFamily="2" charset="-122"/>
                <a:cs typeface="Times New Roman" panose="02020603050405020304" pitchFamily="18" charset="0"/>
              </a:rPr>
              <a:t>修饰符</a:t>
            </a:r>
            <a:r>
              <a:rPr lang="en-US" altLang="zh-CN" sz="2200" b="1" dirty="0" smtClean="0">
                <a:solidFill>
                  <a:srgbClr val="00B050"/>
                </a:solidFill>
                <a:ea typeface="宋体" panose="02010600030101010101" pitchFamily="2" charset="-122"/>
                <a:cs typeface="Times New Roman" panose="02020603050405020304" pitchFamily="18" charset="0"/>
              </a:rPr>
              <a:t>  </a:t>
            </a:r>
            <a:r>
              <a:rPr lang="zh-CN" altLang="en-US" sz="2200" b="1" dirty="0" smtClean="0">
                <a:solidFill>
                  <a:srgbClr val="FF0000"/>
                </a:solidFill>
                <a:ea typeface="宋体" panose="02010600030101010101" pitchFamily="2" charset="-122"/>
                <a:cs typeface="Times New Roman" panose="02020603050405020304" pitchFamily="18" charset="0"/>
              </a:rPr>
              <a:t>返回值类型</a:t>
            </a:r>
            <a:r>
              <a:rPr lang="en-US" altLang="zh-CN" sz="2200" b="1" dirty="0" smtClean="0">
                <a:solidFill>
                  <a:srgbClr val="FF0000"/>
                </a:solidFill>
                <a:ea typeface="宋体" panose="02010600030101010101" pitchFamily="2" charset="-122"/>
                <a:cs typeface="Times New Roman" panose="02020603050405020304" pitchFamily="18" charset="0"/>
              </a:rPr>
              <a:t>  </a:t>
            </a:r>
            <a:r>
              <a:rPr lang="zh-CN" altLang="en-US" sz="2200" b="1" dirty="0" smtClean="0">
                <a:solidFill>
                  <a:srgbClr val="0000FF"/>
                </a:solidFill>
                <a:ea typeface="宋体" panose="02010600030101010101" pitchFamily="2" charset="-122"/>
                <a:cs typeface="Times New Roman" panose="02020603050405020304" pitchFamily="18" charset="0"/>
              </a:rPr>
              <a:t>方法名</a:t>
            </a:r>
            <a:r>
              <a:rPr lang="en-US" altLang="zh-CN" sz="2200" b="1" dirty="0" smtClean="0">
                <a:solidFill>
                  <a:srgbClr val="0000FF"/>
                </a:solidFill>
                <a:ea typeface="宋体" panose="02010600030101010101" pitchFamily="2" charset="-122"/>
                <a:cs typeface="Times New Roman" panose="02020603050405020304" pitchFamily="18" charset="0"/>
              </a:rPr>
              <a:t> </a:t>
            </a:r>
            <a:r>
              <a:rPr lang="en-US" altLang="zh-CN" sz="2200" b="1" dirty="0" smtClean="0">
                <a:ea typeface="宋体" panose="02010600030101010101" pitchFamily="2" charset="-122"/>
                <a:cs typeface="Times New Roman" panose="02020603050405020304" pitchFamily="18" charset="0"/>
              </a:rPr>
              <a:t>(</a:t>
            </a:r>
            <a:r>
              <a:rPr lang="en-US" altLang="zh-CN" sz="2200" b="1" dirty="0" smtClean="0">
                <a:solidFill>
                  <a:srgbClr val="00B0F0"/>
                </a:solidFill>
                <a:ea typeface="宋体" panose="02010600030101010101" pitchFamily="2" charset="-122"/>
                <a:cs typeface="Times New Roman" panose="02020603050405020304" pitchFamily="18" charset="0"/>
              </a:rPr>
              <a:t> </a:t>
            </a:r>
            <a:r>
              <a:rPr lang="zh-CN" altLang="en-US" sz="2200" b="1" dirty="0" smtClean="0">
                <a:solidFill>
                  <a:srgbClr val="00B0F0"/>
                </a:solidFill>
                <a:ea typeface="宋体" panose="02010600030101010101" pitchFamily="2" charset="-122"/>
                <a:cs typeface="Times New Roman" panose="02020603050405020304" pitchFamily="18" charset="0"/>
              </a:rPr>
              <a:t>参数列表</a:t>
            </a:r>
            <a:r>
              <a:rPr lang="en-US" altLang="zh-CN" sz="2200" b="1" dirty="0" smtClean="0">
                <a:ea typeface="宋体" panose="02010600030101010101" pitchFamily="2" charset="-122"/>
                <a:cs typeface="Times New Roman" panose="02020603050405020304" pitchFamily="18" charset="0"/>
              </a:rPr>
              <a:t>) </a:t>
            </a:r>
            <a:r>
              <a:rPr lang="en-US" altLang="zh-CN" sz="2200" b="1" dirty="0">
                <a:ea typeface="宋体" panose="02010600030101010101" pitchFamily="2" charset="-122"/>
                <a:cs typeface="Times New Roman" panose="02020603050405020304" pitchFamily="18" charset="0"/>
              </a:rPr>
              <a:t>{</a:t>
            </a:r>
          </a:p>
          <a:p>
            <a:pPr lvl="2"/>
            <a:r>
              <a:rPr lang="en-US" altLang="zh-CN" sz="2200" b="1" dirty="0">
                <a:ea typeface="宋体" panose="02010600030101010101" pitchFamily="2" charset="-122"/>
                <a:cs typeface="Times New Roman" panose="02020603050405020304" pitchFamily="18" charset="0"/>
              </a:rPr>
              <a:t>  	 </a:t>
            </a:r>
            <a:r>
              <a:rPr lang="zh-CN" altLang="en-US" sz="2200" b="1" dirty="0">
                <a:solidFill>
                  <a:schemeClr val="accent6">
                    <a:lumMod val="75000"/>
                  </a:schemeClr>
                </a:solidFill>
                <a:ea typeface="宋体" panose="02010600030101010101" pitchFamily="2" charset="-122"/>
                <a:cs typeface="Times New Roman" panose="02020603050405020304" pitchFamily="18" charset="0"/>
              </a:rPr>
              <a:t>方法体</a:t>
            </a:r>
            <a:r>
              <a:rPr lang="zh-CN" altLang="en-US" sz="2200" b="1" dirty="0" smtClean="0">
                <a:solidFill>
                  <a:schemeClr val="accent6">
                    <a:lumMod val="75000"/>
                  </a:schemeClr>
                </a:solidFill>
                <a:ea typeface="宋体" panose="02010600030101010101" pitchFamily="2" charset="-122"/>
                <a:cs typeface="Times New Roman" panose="02020603050405020304" pitchFamily="18" charset="0"/>
              </a:rPr>
              <a:t>语句；</a:t>
            </a:r>
            <a:endParaRPr lang="en-US" altLang="zh-CN" sz="2200" b="1" dirty="0">
              <a:solidFill>
                <a:schemeClr val="accent6">
                  <a:lumMod val="75000"/>
                </a:schemeClr>
              </a:solidFill>
              <a:ea typeface="宋体" panose="02010600030101010101" pitchFamily="2" charset="-122"/>
              <a:cs typeface="Times New Roman" panose="02020603050405020304" pitchFamily="18" charset="0"/>
            </a:endParaRPr>
          </a:p>
          <a:p>
            <a:pPr lvl="2"/>
            <a:r>
              <a:rPr lang="en-US" altLang="zh-CN" sz="2200" b="1" dirty="0">
                <a:ea typeface="宋体" panose="02010600030101010101" pitchFamily="2" charset="-122"/>
                <a:cs typeface="Times New Roman" panose="02020603050405020304" pitchFamily="18" charset="0"/>
              </a:rPr>
              <a:t>} </a:t>
            </a:r>
          </a:p>
          <a:p>
            <a:pPr>
              <a:spcBef>
                <a:spcPct val="50000"/>
              </a:spcBef>
            </a:pPr>
            <a:r>
              <a:rPr lang="zh-CN" altLang="en-US" sz="2200" b="1" dirty="0">
                <a:ea typeface="宋体" panose="02010600030101010101" pitchFamily="2" charset="-122"/>
                <a:cs typeface="Times New Roman" panose="02020603050405020304" pitchFamily="18" charset="0"/>
              </a:rPr>
              <a:t>说明： 修饰符：</a:t>
            </a:r>
            <a:r>
              <a:rPr lang="en-US" altLang="zh-CN" sz="2200" b="1" dirty="0">
                <a:solidFill>
                  <a:srgbClr val="00B050"/>
                </a:solidFill>
                <a:ea typeface="宋体" panose="02010600030101010101" pitchFamily="2" charset="-122"/>
                <a:cs typeface="Times New Roman" panose="02020603050405020304" pitchFamily="18" charset="0"/>
              </a:rPr>
              <a:t>public</a:t>
            </a:r>
            <a:r>
              <a:rPr lang="en-US" altLang="zh-CN" sz="2200" b="1" dirty="0" smtClean="0">
                <a:solidFill>
                  <a:srgbClr val="00B050"/>
                </a:solidFill>
                <a:ea typeface="宋体" panose="02010600030101010101" pitchFamily="2" charset="-122"/>
                <a:cs typeface="Times New Roman" panose="02020603050405020304" pitchFamily="18" charset="0"/>
              </a:rPr>
              <a:t>, private, protected</a:t>
            </a:r>
            <a:r>
              <a:rPr lang="zh-CN" altLang="en-US" sz="2200" b="1" dirty="0" smtClean="0">
                <a:ea typeface="宋体" panose="02010600030101010101" pitchFamily="2" charset="-122"/>
                <a:cs typeface="Times New Roman" panose="02020603050405020304" pitchFamily="18" charset="0"/>
              </a:rPr>
              <a:t>等</a:t>
            </a:r>
            <a:r>
              <a:rPr lang="zh-CN" altLang="en-US" sz="2200" b="1" dirty="0">
                <a:ea typeface="宋体" panose="02010600030101010101" pitchFamily="2" charset="-122"/>
                <a:cs typeface="Times New Roman" panose="02020603050405020304" pitchFamily="18" charset="0"/>
              </a:rPr>
              <a:t>。</a:t>
            </a:r>
          </a:p>
          <a:p>
            <a:pPr>
              <a:spcBef>
                <a:spcPct val="50000"/>
              </a:spcBef>
            </a:pPr>
            <a:r>
              <a:rPr lang="zh-CN" altLang="en-US" sz="2200" b="1" dirty="0">
                <a:ea typeface="宋体" panose="02010600030101010101" pitchFamily="2" charset="-122"/>
                <a:cs typeface="Times New Roman" panose="02020603050405020304" pitchFamily="18" charset="0"/>
              </a:rPr>
              <a:t>	</a:t>
            </a:r>
            <a:r>
              <a:rPr lang="zh-CN" altLang="en-US" sz="2200" b="1" dirty="0" smtClean="0">
                <a:ea typeface="宋体" panose="02010600030101010101" pitchFamily="2" charset="-122"/>
                <a:cs typeface="Times New Roman" panose="02020603050405020304" pitchFamily="18" charset="0"/>
              </a:rPr>
              <a:t>返回值类型</a:t>
            </a:r>
            <a:r>
              <a:rPr lang="zh-CN" altLang="en-US" sz="2200" b="1" dirty="0">
                <a:ea typeface="宋体" panose="02010600030101010101" pitchFamily="2" charset="-122"/>
                <a:cs typeface="Times New Roman" panose="02020603050405020304" pitchFamily="18" charset="0"/>
              </a:rPr>
              <a:t>：</a:t>
            </a:r>
            <a:r>
              <a:rPr lang="en-US" altLang="zh-CN" sz="2200" b="1" dirty="0">
                <a:solidFill>
                  <a:srgbClr val="FF0000"/>
                </a:solidFill>
                <a:ea typeface="宋体" panose="02010600030101010101" pitchFamily="2" charset="-122"/>
                <a:cs typeface="Times New Roman" panose="02020603050405020304" pitchFamily="18" charset="0"/>
              </a:rPr>
              <a:t>return</a:t>
            </a:r>
            <a:r>
              <a:rPr lang="zh-CN" altLang="en-US" sz="2200" b="1" dirty="0">
                <a:ea typeface="宋体" panose="02010600030101010101" pitchFamily="2" charset="-122"/>
                <a:cs typeface="Times New Roman" panose="02020603050405020304" pitchFamily="18" charset="0"/>
              </a:rPr>
              <a:t>语句传递返回值。没有返回值：</a:t>
            </a:r>
            <a:r>
              <a:rPr lang="en-US" altLang="zh-CN" sz="2200" b="1" dirty="0">
                <a:solidFill>
                  <a:srgbClr val="FF0000"/>
                </a:solidFill>
                <a:ea typeface="宋体" panose="02010600030101010101" pitchFamily="2" charset="-122"/>
                <a:cs typeface="Times New Roman" panose="02020603050405020304" pitchFamily="18" charset="0"/>
              </a:rPr>
              <a:t>void</a:t>
            </a:r>
            <a:r>
              <a:rPr lang="zh-CN" altLang="en-US" sz="2200" b="1" dirty="0">
                <a:ea typeface="宋体" panose="02010600030101010101" pitchFamily="2" charset="-122"/>
                <a:cs typeface="Times New Roman" panose="02020603050405020304" pitchFamily="18" charset="0"/>
              </a:rPr>
              <a:t>。</a:t>
            </a:r>
          </a:p>
          <a:p>
            <a:pPr>
              <a:spcBef>
                <a:spcPct val="50000"/>
              </a:spcBef>
            </a:pPr>
            <a:r>
              <a:rPr lang="zh-CN" altLang="en-US" sz="2200" b="1" dirty="0">
                <a:ea typeface="宋体" panose="02010600030101010101" pitchFamily="2" charset="-122"/>
                <a:cs typeface="Times New Roman" panose="02020603050405020304" pitchFamily="18" charset="0"/>
              </a:rPr>
              <a:t>举例：</a:t>
            </a:r>
          </a:p>
          <a:p>
            <a:r>
              <a:rPr lang="zh-CN" altLang="en-US" sz="2000" dirty="0">
                <a:solidFill>
                  <a:schemeClr val="folHlink"/>
                </a:solidFill>
                <a:ea typeface="宋体" panose="02010600030101010101" pitchFamily="2" charset="-122"/>
                <a:cs typeface="Times New Roman" panose="02020603050405020304" pitchFamily="18" charset="0"/>
              </a:rPr>
              <a:t>	</a:t>
            </a:r>
            <a:r>
              <a:rPr lang="en-US" altLang="zh-CN" sz="2300" dirty="0">
                <a:solidFill>
                  <a:srgbClr val="C00000"/>
                </a:solidFill>
                <a:ea typeface="宋体" panose="02010600030101010101" pitchFamily="2" charset="-122"/>
                <a:cs typeface="Times New Roman" panose="02020603050405020304" pitchFamily="18" charset="0"/>
              </a:rPr>
              <a:t>public class Person{</a:t>
            </a:r>
          </a:p>
          <a:p>
            <a:pPr lvl="2"/>
            <a:r>
              <a:rPr lang="en-US" altLang="zh-CN" sz="2300" dirty="0">
                <a:solidFill>
                  <a:srgbClr val="C00000"/>
                </a:solidFill>
                <a:ea typeface="宋体" panose="02010600030101010101" pitchFamily="2" charset="-122"/>
                <a:cs typeface="Times New Roman" panose="02020603050405020304" pitchFamily="18" charset="0"/>
              </a:rPr>
              <a:t>    private </a:t>
            </a:r>
            <a:r>
              <a:rPr lang="en-US" altLang="zh-CN" sz="2300" dirty="0" err="1">
                <a:solidFill>
                  <a:srgbClr val="C00000"/>
                </a:solidFill>
                <a:ea typeface="宋体" panose="02010600030101010101" pitchFamily="2" charset="-122"/>
                <a:cs typeface="Times New Roman" panose="02020603050405020304" pitchFamily="18" charset="0"/>
              </a:rPr>
              <a:t>int</a:t>
            </a:r>
            <a:r>
              <a:rPr lang="en-US" altLang="zh-CN" sz="2300" dirty="0">
                <a:solidFill>
                  <a:srgbClr val="C00000"/>
                </a:solidFill>
                <a:ea typeface="宋体" panose="02010600030101010101" pitchFamily="2" charset="-122"/>
                <a:cs typeface="Times New Roman" panose="02020603050405020304" pitchFamily="18" charset="0"/>
              </a:rPr>
              <a:t> age;</a:t>
            </a:r>
          </a:p>
          <a:p>
            <a:pPr lvl="2"/>
            <a:r>
              <a:rPr lang="en-US" altLang="zh-CN" sz="2300" dirty="0">
                <a:solidFill>
                  <a:srgbClr val="C00000"/>
                </a:solidFill>
                <a:ea typeface="宋体" panose="02010600030101010101" pitchFamily="2" charset="-122"/>
                <a:cs typeface="Times New Roman" panose="02020603050405020304" pitchFamily="18" charset="0"/>
              </a:rPr>
              <a:t>    public </a:t>
            </a:r>
            <a:r>
              <a:rPr lang="en-US" altLang="zh-CN" sz="2300" dirty="0" err="1">
                <a:solidFill>
                  <a:srgbClr val="C00000"/>
                </a:solidFill>
                <a:ea typeface="宋体" panose="02010600030101010101" pitchFamily="2" charset="-122"/>
                <a:cs typeface="Times New Roman" panose="02020603050405020304" pitchFamily="18" charset="0"/>
              </a:rPr>
              <a:t>int</a:t>
            </a:r>
            <a:r>
              <a:rPr lang="en-US" altLang="zh-CN" sz="2300" dirty="0">
                <a:solidFill>
                  <a:srgbClr val="C00000"/>
                </a:solidFill>
                <a:ea typeface="宋体" panose="02010600030101010101" pitchFamily="2" charset="-122"/>
                <a:cs typeface="Times New Roman" panose="02020603050405020304" pitchFamily="18" charset="0"/>
              </a:rPr>
              <a:t> </a:t>
            </a:r>
            <a:r>
              <a:rPr lang="en-US" altLang="zh-CN" sz="2300" dirty="0" err="1">
                <a:solidFill>
                  <a:srgbClr val="C00000"/>
                </a:solidFill>
                <a:ea typeface="宋体" panose="02010600030101010101" pitchFamily="2" charset="-122"/>
                <a:cs typeface="Times New Roman" panose="02020603050405020304" pitchFamily="18" charset="0"/>
              </a:rPr>
              <a:t>getAge</a:t>
            </a:r>
            <a:r>
              <a:rPr lang="en-US" altLang="zh-CN" sz="2300" dirty="0">
                <a:solidFill>
                  <a:srgbClr val="C00000"/>
                </a:solidFill>
                <a:ea typeface="宋体" panose="02010600030101010101" pitchFamily="2" charset="-122"/>
                <a:cs typeface="Times New Roman" panose="02020603050405020304" pitchFamily="18" charset="0"/>
              </a:rPr>
              <a:t>()  { return age; } </a:t>
            </a:r>
            <a:r>
              <a:rPr lang="en-US" altLang="zh-CN" sz="2300" dirty="0">
                <a:ea typeface="宋体" panose="02010600030101010101" pitchFamily="2" charset="-122"/>
                <a:cs typeface="Times New Roman" panose="02020603050405020304" pitchFamily="18" charset="0"/>
              </a:rPr>
              <a:t>//</a:t>
            </a:r>
            <a:r>
              <a:rPr lang="zh-CN" altLang="en-US" sz="2300" dirty="0">
                <a:ea typeface="宋体" panose="02010600030101010101" pitchFamily="2" charset="-122"/>
                <a:cs typeface="Times New Roman" panose="02020603050405020304" pitchFamily="18" charset="0"/>
              </a:rPr>
              <a:t>声明方法</a:t>
            </a:r>
            <a:r>
              <a:rPr lang="en-US" altLang="zh-CN" sz="2300" dirty="0" err="1">
                <a:ea typeface="宋体" panose="02010600030101010101" pitchFamily="2" charset="-122"/>
                <a:cs typeface="Times New Roman" panose="02020603050405020304" pitchFamily="18" charset="0"/>
              </a:rPr>
              <a:t>getAge</a:t>
            </a:r>
            <a:endParaRPr lang="en-US" altLang="zh-CN" sz="2300" dirty="0">
              <a:ea typeface="宋体" panose="02010600030101010101" pitchFamily="2" charset="-122"/>
              <a:cs typeface="Times New Roman" panose="02020603050405020304" pitchFamily="18" charset="0"/>
            </a:endParaRPr>
          </a:p>
          <a:p>
            <a:pPr lvl="2"/>
            <a:r>
              <a:rPr lang="en-US" altLang="zh-CN" sz="2300" dirty="0">
                <a:solidFill>
                  <a:schemeClr val="accent2"/>
                </a:solidFill>
                <a:ea typeface="宋体" panose="02010600030101010101" pitchFamily="2" charset="-122"/>
                <a:cs typeface="Times New Roman" panose="02020603050405020304" pitchFamily="18" charset="0"/>
              </a:rPr>
              <a:t>    </a:t>
            </a:r>
            <a:r>
              <a:rPr lang="en-US" altLang="zh-CN" sz="2300" dirty="0">
                <a:solidFill>
                  <a:srgbClr val="C00000"/>
                </a:solidFill>
                <a:ea typeface="宋体" panose="02010600030101010101" pitchFamily="2" charset="-122"/>
                <a:cs typeface="Times New Roman" panose="02020603050405020304" pitchFamily="18" charset="0"/>
              </a:rPr>
              <a:t>public void </a:t>
            </a:r>
            <a:r>
              <a:rPr lang="en-US" altLang="zh-CN" sz="2300" dirty="0" err="1">
                <a:solidFill>
                  <a:srgbClr val="C00000"/>
                </a:solidFill>
                <a:ea typeface="宋体" panose="02010600030101010101" pitchFamily="2" charset="-122"/>
                <a:cs typeface="Times New Roman" panose="02020603050405020304" pitchFamily="18" charset="0"/>
              </a:rPr>
              <a:t>setAge</a:t>
            </a:r>
            <a:r>
              <a:rPr lang="en-US" altLang="zh-CN" sz="2300" dirty="0">
                <a:solidFill>
                  <a:srgbClr val="C00000"/>
                </a:solidFill>
                <a:ea typeface="宋体" panose="02010600030101010101" pitchFamily="2" charset="-122"/>
                <a:cs typeface="Times New Roman" panose="02020603050405020304" pitchFamily="18" charset="0"/>
              </a:rPr>
              <a:t>(</a:t>
            </a:r>
            <a:r>
              <a:rPr lang="en-US" altLang="zh-CN" sz="2300" dirty="0" err="1">
                <a:solidFill>
                  <a:srgbClr val="C00000"/>
                </a:solidFill>
                <a:ea typeface="宋体" panose="02010600030101010101" pitchFamily="2" charset="-122"/>
                <a:cs typeface="Times New Roman" panose="02020603050405020304" pitchFamily="18" charset="0"/>
              </a:rPr>
              <a:t>int</a:t>
            </a:r>
            <a:r>
              <a:rPr lang="en-US" altLang="zh-CN" sz="2300" dirty="0">
                <a:solidFill>
                  <a:srgbClr val="C00000"/>
                </a:solidFill>
                <a:ea typeface="宋体" panose="02010600030101010101" pitchFamily="2" charset="-122"/>
                <a:cs typeface="Times New Roman" panose="02020603050405020304" pitchFamily="18" charset="0"/>
              </a:rPr>
              <a:t> </a:t>
            </a:r>
            <a:r>
              <a:rPr lang="en-US" altLang="zh-CN" sz="2300" dirty="0" err="1">
                <a:solidFill>
                  <a:srgbClr val="C00000"/>
                </a:solidFill>
                <a:ea typeface="宋体" panose="02010600030101010101" pitchFamily="2" charset="-122"/>
                <a:cs typeface="Times New Roman" panose="02020603050405020304" pitchFamily="18" charset="0"/>
              </a:rPr>
              <a:t>i</a:t>
            </a:r>
            <a:r>
              <a:rPr lang="en-US" altLang="zh-CN" sz="2300" dirty="0">
                <a:solidFill>
                  <a:srgbClr val="C00000"/>
                </a:solidFill>
                <a:ea typeface="宋体" panose="02010600030101010101" pitchFamily="2" charset="-122"/>
                <a:cs typeface="Times New Roman" panose="02020603050405020304" pitchFamily="18" charset="0"/>
              </a:rPr>
              <a:t>) {          </a:t>
            </a:r>
            <a:r>
              <a:rPr lang="en-US" altLang="zh-CN" sz="2300" dirty="0">
                <a:ea typeface="宋体" panose="02010600030101010101" pitchFamily="2" charset="-122"/>
                <a:cs typeface="Times New Roman" panose="02020603050405020304" pitchFamily="18" charset="0"/>
              </a:rPr>
              <a:t>//</a:t>
            </a:r>
            <a:r>
              <a:rPr lang="zh-CN" altLang="en-US" sz="2300" dirty="0">
                <a:ea typeface="宋体" panose="02010600030101010101" pitchFamily="2" charset="-122"/>
                <a:cs typeface="Times New Roman" panose="02020603050405020304" pitchFamily="18" charset="0"/>
              </a:rPr>
              <a:t>声明方法</a:t>
            </a:r>
            <a:r>
              <a:rPr lang="en-US" altLang="zh-CN" sz="2300" dirty="0" err="1">
                <a:ea typeface="宋体" panose="02010600030101010101" pitchFamily="2" charset="-122"/>
                <a:cs typeface="Times New Roman" panose="02020603050405020304" pitchFamily="18" charset="0"/>
              </a:rPr>
              <a:t>setAge</a:t>
            </a:r>
            <a:endParaRPr lang="en-US" altLang="zh-CN" sz="2300" dirty="0">
              <a:ea typeface="宋体" panose="02010600030101010101" pitchFamily="2" charset="-122"/>
              <a:cs typeface="Times New Roman" panose="02020603050405020304" pitchFamily="18" charset="0"/>
            </a:endParaRPr>
          </a:p>
          <a:p>
            <a:pPr lvl="2"/>
            <a:r>
              <a:rPr lang="en-US" altLang="zh-CN" sz="2300" dirty="0">
                <a:solidFill>
                  <a:schemeClr val="accent2"/>
                </a:solidFill>
                <a:ea typeface="宋体" panose="02010600030101010101" pitchFamily="2" charset="-122"/>
                <a:cs typeface="Times New Roman" panose="02020603050405020304" pitchFamily="18" charset="0"/>
              </a:rPr>
              <a:t>	  </a:t>
            </a:r>
            <a:r>
              <a:rPr lang="en-US" altLang="zh-CN" sz="2300" dirty="0">
                <a:solidFill>
                  <a:srgbClr val="C00000"/>
                </a:solidFill>
                <a:ea typeface="宋体" panose="02010600030101010101" pitchFamily="2" charset="-122"/>
                <a:cs typeface="Times New Roman" panose="02020603050405020304" pitchFamily="18" charset="0"/>
              </a:rPr>
              <a:t>age = </a:t>
            </a:r>
            <a:r>
              <a:rPr lang="en-US" altLang="zh-CN" sz="2300" dirty="0" err="1">
                <a:solidFill>
                  <a:srgbClr val="C00000"/>
                </a:solidFill>
                <a:ea typeface="宋体" panose="02010600030101010101" pitchFamily="2" charset="-122"/>
                <a:cs typeface="Times New Roman" panose="02020603050405020304" pitchFamily="18" charset="0"/>
              </a:rPr>
              <a:t>i</a:t>
            </a:r>
            <a:r>
              <a:rPr lang="en-US" altLang="zh-CN" sz="2300" dirty="0">
                <a:solidFill>
                  <a:srgbClr val="C00000"/>
                </a:solidFill>
                <a:ea typeface="宋体" panose="02010600030101010101" pitchFamily="2" charset="-122"/>
                <a:cs typeface="Times New Roman" panose="02020603050405020304" pitchFamily="18" charset="0"/>
              </a:rPr>
              <a:t>;  </a:t>
            </a:r>
            <a:r>
              <a:rPr lang="en-US" altLang="zh-CN" sz="2300" dirty="0">
                <a:solidFill>
                  <a:schemeClr val="accent2"/>
                </a:solidFill>
                <a:ea typeface="宋体" panose="02010600030101010101" pitchFamily="2" charset="-122"/>
                <a:cs typeface="Times New Roman" panose="02020603050405020304" pitchFamily="18" charset="0"/>
              </a:rPr>
              <a:t>      </a:t>
            </a:r>
            <a:r>
              <a:rPr lang="en-US" altLang="zh-CN" sz="2300" dirty="0">
                <a:ea typeface="宋体" panose="02010600030101010101" pitchFamily="2" charset="-122"/>
                <a:cs typeface="Times New Roman" panose="02020603050405020304" pitchFamily="18" charset="0"/>
              </a:rPr>
              <a:t>//</a:t>
            </a:r>
            <a:r>
              <a:rPr lang="zh-CN" altLang="en-US" sz="2300" dirty="0">
                <a:ea typeface="宋体" panose="02010600030101010101" pitchFamily="2" charset="-122"/>
                <a:cs typeface="Times New Roman" panose="02020603050405020304" pitchFamily="18" charset="0"/>
              </a:rPr>
              <a:t>将参数</a:t>
            </a:r>
            <a:r>
              <a:rPr lang="en-US" altLang="zh-CN" sz="2300" dirty="0" err="1">
                <a:ea typeface="宋体" panose="02010600030101010101" pitchFamily="2" charset="-122"/>
                <a:cs typeface="Times New Roman" panose="02020603050405020304" pitchFamily="18" charset="0"/>
              </a:rPr>
              <a:t>i</a:t>
            </a:r>
            <a:r>
              <a:rPr lang="zh-CN" altLang="en-US" sz="2300" dirty="0">
                <a:ea typeface="宋体" panose="02010600030101010101" pitchFamily="2" charset="-122"/>
                <a:cs typeface="Times New Roman" panose="02020603050405020304" pitchFamily="18" charset="0"/>
              </a:rPr>
              <a:t>的值赋给类的成员变量</a:t>
            </a:r>
            <a:r>
              <a:rPr lang="en-US" altLang="zh-CN" sz="2300" dirty="0">
                <a:ea typeface="宋体" panose="02010600030101010101" pitchFamily="2" charset="-122"/>
                <a:cs typeface="Times New Roman" panose="02020603050405020304" pitchFamily="18" charset="0"/>
              </a:rPr>
              <a:t>age</a:t>
            </a:r>
          </a:p>
          <a:p>
            <a:pPr lvl="2"/>
            <a:r>
              <a:rPr lang="en-US" altLang="zh-CN" sz="2300" dirty="0">
                <a:solidFill>
                  <a:schemeClr val="accent2"/>
                </a:solidFill>
                <a:ea typeface="宋体" panose="02010600030101010101" pitchFamily="2" charset="-122"/>
                <a:cs typeface="Times New Roman" panose="02020603050405020304" pitchFamily="18" charset="0"/>
              </a:rPr>
              <a:t>   </a:t>
            </a:r>
            <a:r>
              <a:rPr lang="en-US" altLang="zh-CN" sz="2300" dirty="0">
                <a:solidFill>
                  <a:srgbClr val="C00000"/>
                </a:solidFill>
                <a:ea typeface="宋体" panose="02010600030101010101" pitchFamily="2" charset="-122"/>
                <a:cs typeface="Times New Roman" panose="02020603050405020304" pitchFamily="18" charset="0"/>
              </a:rPr>
              <a:t> }</a:t>
            </a:r>
          </a:p>
          <a:p>
            <a:pPr lvl="2"/>
            <a:r>
              <a:rPr lang="en-US" altLang="zh-CN" sz="2300" dirty="0">
                <a:solidFill>
                  <a:srgbClr val="C00000"/>
                </a:solidFill>
                <a:ea typeface="宋体" panose="02010600030101010101" pitchFamily="2" charset="-122"/>
                <a:cs typeface="Times New Roman" panose="02020603050405020304" pitchFamily="18" charset="0"/>
              </a:rPr>
              <a:t>}</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44078" y="2591326"/>
            <a:ext cx="3643946" cy="584775"/>
          </a:xfrm>
          <a:prstGeom prst="rect">
            <a:avLst/>
          </a:prstGeom>
        </p:spPr>
        <p:txBody>
          <a:bodyPr wrap="none">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7" name="TextBox 6"/>
          <p:cNvSpPr txBox="1"/>
          <p:nvPr/>
        </p:nvSpPr>
        <p:spPr>
          <a:xfrm>
            <a:off x="1115616" y="4417948"/>
            <a:ext cx="6912768" cy="584775"/>
          </a:xfrm>
          <a:prstGeom prst="rect">
            <a:avLst/>
          </a:prstGeom>
          <a:noFill/>
        </p:spPr>
        <p:txBody>
          <a:bodyPr wrap="square" rtlCol="0">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smtClean="0">
                <a:latin typeface="Courier New" panose="02070309020205020404" pitchFamily="49" charset="0"/>
                <a:ea typeface="新宋体" panose="02010609030101010101" pitchFamily="49" charset="-122"/>
                <a:cs typeface="Courier New" panose="02070309020205020404" pitchFamily="49" charset="0"/>
              </a:rPr>
              <a:t>类的实例化，即创建类的对象</a:t>
            </a:r>
            <a:endParaRPr lang="zh-CN" altLang="en-US"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8" name="下箭头 7"/>
          <p:cNvSpPr/>
          <p:nvPr/>
        </p:nvSpPr>
        <p:spPr>
          <a:xfrm>
            <a:off x="3040434" y="3176101"/>
            <a:ext cx="451445" cy="1008112"/>
          </a:xfrm>
          <a:prstGeom prst="downArrow">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491879" y="3383414"/>
            <a:ext cx="3240361" cy="461665"/>
          </a:xfrm>
          <a:prstGeom prst="rect">
            <a:avLst/>
          </a:prstGeom>
          <a:noFill/>
        </p:spPr>
        <p:txBody>
          <a:bodyPr wrap="square" rtlCol="0">
            <a:spAutoFit/>
          </a:bodyPr>
          <a:lstStyle/>
          <a:p>
            <a:r>
              <a:rPr lang="zh-CN" altLang="en-US" sz="2400" dirty="0" smtClean="0">
                <a:solidFill>
                  <a:srgbClr val="FF0000"/>
                </a:solidFill>
                <a:latin typeface="华文新魏" panose="02010800040101010101" pitchFamily="2" charset="-122"/>
                <a:ea typeface="华文新魏" panose="02010800040101010101" pitchFamily="2" charset="-122"/>
              </a:rPr>
              <a:t>如何使用</a:t>
            </a:r>
            <a:r>
              <a:rPr lang="en-US" altLang="zh-CN" sz="2400" dirty="0" smtClean="0">
                <a:solidFill>
                  <a:srgbClr val="FF0000"/>
                </a:solidFill>
                <a:latin typeface="华文新魏" panose="02010800040101010101" pitchFamily="2" charset="-122"/>
                <a:ea typeface="华文新魏" panose="02010800040101010101" pitchFamily="2" charset="-122"/>
              </a:rPr>
              <a:t>java</a:t>
            </a:r>
            <a:r>
              <a:rPr lang="zh-CN" altLang="en-US" sz="2400" dirty="0" smtClean="0">
                <a:solidFill>
                  <a:srgbClr val="FF0000"/>
                </a:solidFill>
                <a:latin typeface="华文新魏" panose="02010800040101010101" pitchFamily="2" charset="-122"/>
                <a:ea typeface="华文新魏" panose="02010800040101010101" pitchFamily="2" charset="-122"/>
              </a:rPr>
              <a:t>类？</a:t>
            </a:r>
            <a:endParaRPr lang="zh-CN" altLang="en-US" sz="2400" dirty="0">
              <a:solidFill>
                <a:srgbClr val="FF0000"/>
              </a:solidFill>
              <a:latin typeface="华文新魏" panose="02010800040101010101" pitchFamily="2" charset="-122"/>
              <a:ea typeface="华文新魏" panose="02010800040101010101" pitchFamily="2" charset="-122"/>
            </a:endParaRPr>
          </a:p>
        </p:txBody>
      </p:sp>
      <p:sp>
        <p:nvSpPr>
          <p:cNvPr id="10" name="Rectangle 2"/>
          <p:cNvSpPr>
            <a:spLocks noGrp="1" noChangeArrowheads="1"/>
          </p:cNvSpPr>
          <p:nvPr/>
        </p:nvSpPr>
        <p:spPr>
          <a:xfrm>
            <a:off x="2051720" y="764704"/>
            <a:ext cx="5112568" cy="72008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r>
              <a:rPr lang="en-US" altLang="zh-CN" b="1" dirty="0" smtClean="0">
                <a:latin typeface="+mn-lt"/>
                <a:ea typeface="宋体" panose="02010600030101010101" pitchFamily="2" charset="-122"/>
                <a:cs typeface="Arial Unicode MS" panose="020B0604020202020204" charset="-122"/>
              </a:rPr>
              <a:t>3.5 </a:t>
            </a:r>
            <a:r>
              <a:rPr lang="zh-CN" altLang="en-US" b="1" dirty="0" smtClean="0">
                <a:latin typeface="+mn-lt"/>
                <a:ea typeface="宋体" panose="02010600030101010101" pitchFamily="2" charset="-122"/>
                <a:cs typeface="Arial Unicode MS" panose="020B0604020202020204" charset="-122"/>
              </a:rPr>
              <a:t>对象的创建和使用</a:t>
            </a: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nvSpPr>
        <p:spPr>
          <a:xfrm>
            <a:off x="2555776" y="118403"/>
            <a:ext cx="4679939" cy="7379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r>
              <a:rPr lang="zh-CN" altLang="en-US" b="1" dirty="0" smtClean="0">
                <a:latin typeface="+mn-lt"/>
                <a:ea typeface="宋体" panose="02010600030101010101" pitchFamily="2" charset="-122"/>
                <a:cs typeface="Times New Roman" panose="02020603050405020304" pitchFamily="18" charset="0"/>
              </a:rPr>
              <a:t>对象的创建和使用</a:t>
            </a:r>
          </a:p>
        </p:txBody>
      </p:sp>
      <p:sp>
        <p:nvSpPr>
          <p:cNvPr id="14339" name="Rectangle 3"/>
          <p:cNvSpPr>
            <a:spLocks noGrp="1" noChangeArrowheads="1"/>
          </p:cNvSpPr>
          <p:nvPr/>
        </p:nvSpPr>
        <p:spPr>
          <a:xfrm>
            <a:off x="179512" y="1774588"/>
            <a:ext cx="3168352" cy="25202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Clr>
                <a:schemeClr val="tx1"/>
              </a:buClr>
              <a:buFont typeface="Wingdings" panose="05000000000000000000" pitchFamily="2" charset="2"/>
              <a:buChar char="Ø"/>
            </a:pPr>
            <a:r>
              <a:rPr lang="zh-CN" altLang="en-US" sz="2400" b="1" dirty="0" smtClean="0">
                <a:ea typeface="宋体" panose="02010600030101010101" pitchFamily="2" charset="-122"/>
                <a:cs typeface="Times New Roman" panose="02020603050405020304" pitchFamily="18" charset="0"/>
              </a:rPr>
              <a:t>如果创建了一个类的多个对象，对于类中定义的属性，每个对象都拥有各自的一套副本，且互不干扰。</a:t>
            </a:r>
          </a:p>
        </p:txBody>
      </p:sp>
      <p:sp>
        <p:nvSpPr>
          <p:cNvPr id="14340" name="Rectangle 4"/>
          <p:cNvSpPr>
            <a:spLocks noChangeArrowheads="1"/>
          </p:cNvSpPr>
          <p:nvPr/>
        </p:nvSpPr>
        <p:spPr bwMode="auto">
          <a:xfrm>
            <a:off x="3203848" y="977147"/>
            <a:ext cx="5653515" cy="5266057"/>
          </a:xfrm>
          <a:prstGeom prst="rect">
            <a:avLst/>
          </a:prstGeom>
          <a:noFill/>
          <a:ln w="9525">
            <a:noFill/>
            <a:miter lim="800000"/>
          </a:ln>
        </p:spPr>
        <p:txBody>
          <a:bodyPr wrap="square">
            <a:spAutoFit/>
          </a:bodyPr>
          <a:lstStyle/>
          <a:p>
            <a:pPr>
              <a:lnSpc>
                <a:spcPct val="75000"/>
              </a:lnSpc>
              <a:spcBef>
                <a:spcPct val="50000"/>
              </a:spcBef>
            </a:pPr>
            <a:r>
              <a:rPr lang="zh-CN" altLang="en-US" sz="2000" b="1" dirty="0">
                <a:ea typeface="宋体" panose="02010600030101010101" pitchFamily="2" charset="-122"/>
                <a:cs typeface="Times New Roman" panose="02020603050405020304" pitchFamily="18" charset="0"/>
              </a:rPr>
              <a:t>举例</a:t>
            </a:r>
            <a:r>
              <a:rPr lang="en-US" altLang="zh-CN" sz="2000" b="1" dirty="0">
                <a:ea typeface="宋体" panose="02010600030101010101" pitchFamily="2" charset="-122"/>
                <a:cs typeface="Times New Roman" panose="02020603050405020304" pitchFamily="18" charset="0"/>
              </a:rPr>
              <a:t>: </a:t>
            </a: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public class Zoo{</a:t>
            </a: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public static void main(String </a:t>
            </a:r>
            <a:r>
              <a:rPr lang="en-US" altLang="zh-CN" sz="2200" b="1" dirty="0" err="1">
                <a:solidFill>
                  <a:srgbClr val="C00000"/>
                </a:solidFill>
                <a:ea typeface="宋体" panose="02010600030101010101" pitchFamily="2" charset="-122"/>
                <a:cs typeface="Times New Roman" panose="02020603050405020304" pitchFamily="18" charset="0"/>
              </a:rPr>
              <a:t>args</a:t>
            </a:r>
            <a:r>
              <a:rPr lang="en-US" altLang="zh-CN" sz="2200" b="1" dirty="0">
                <a:solidFill>
                  <a:srgbClr val="C00000"/>
                </a:solidFill>
                <a:ea typeface="宋体" panose="02010600030101010101" pitchFamily="2" charset="-122"/>
                <a:cs typeface="Times New Roman" panose="02020603050405020304" pitchFamily="18" charset="0"/>
              </a:rPr>
              <a:t>[]){</a:t>
            </a:r>
          </a:p>
          <a:p>
            <a:pPr>
              <a:lnSpc>
                <a:spcPct val="55000"/>
              </a:lnSpc>
              <a:spcBef>
                <a:spcPct val="50000"/>
              </a:spcBef>
            </a:pPr>
            <a:r>
              <a:rPr lang="en-US" altLang="zh-CN" sz="2200" b="1" dirty="0">
                <a:solidFill>
                  <a:schemeClr val="accent2"/>
                </a:solidFill>
                <a:ea typeface="宋体" panose="02010600030101010101" pitchFamily="2" charset="-122"/>
                <a:cs typeface="Times New Roman" panose="02020603050405020304" pitchFamily="18" charset="0"/>
              </a:rPr>
              <a:t>	</a:t>
            </a:r>
            <a:r>
              <a:rPr lang="en-US" altLang="zh-CN" sz="2200" b="1" dirty="0">
                <a:solidFill>
                  <a:srgbClr val="0000FF"/>
                </a:solidFill>
                <a:ea typeface="宋体" panose="02010600030101010101" pitchFamily="2" charset="-122"/>
                <a:cs typeface="Times New Roman" panose="02020603050405020304" pitchFamily="18" charset="0"/>
              </a:rPr>
              <a:t>Animal </a:t>
            </a:r>
            <a:r>
              <a:rPr lang="en-US" altLang="zh-CN" sz="2200" b="1" dirty="0" err="1">
                <a:solidFill>
                  <a:srgbClr val="0000FF"/>
                </a:solidFill>
                <a:ea typeface="宋体" panose="02010600030101010101" pitchFamily="2" charset="-122"/>
                <a:cs typeface="Times New Roman" panose="02020603050405020304" pitchFamily="18" charset="0"/>
              </a:rPr>
              <a:t>xb</a:t>
            </a:r>
            <a:r>
              <a:rPr lang="en-US" altLang="zh-CN" sz="2200" b="1" dirty="0">
                <a:solidFill>
                  <a:srgbClr val="0000FF"/>
                </a:solidFill>
                <a:ea typeface="宋体" panose="02010600030101010101" pitchFamily="2" charset="-122"/>
                <a:cs typeface="Times New Roman" panose="02020603050405020304" pitchFamily="18" charset="0"/>
              </a:rPr>
              <a:t>=new Animal();</a:t>
            </a:r>
          </a:p>
          <a:p>
            <a:pPr>
              <a:lnSpc>
                <a:spcPct val="55000"/>
              </a:lnSpc>
              <a:spcBef>
                <a:spcPct val="50000"/>
              </a:spcBef>
            </a:pPr>
            <a:r>
              <a:rPr lang="en-US" altLang="zh-CN" sz="2200" b="1" dirty="0">
                <a:solidFill>
                  <a:srgbClr val="0000FF"/>
                </a:solidFill>
                <a:ea typeface="宋体" panose="02010600030101010101" pitchFamily="2" charset="-122"/>
                <a:cs typeface="Times New Roman" panose="02020603050405020304" pitchFamily="18" charset="0"/>
              </a:rPr>
              <a:t>	Animal </a:t>
            </a:r>
            <a:r>
              <a:rPr lang="en-US" altLang="zh-CN" sz="2200" b="1" dirty="0" err="1">
                <a:solidFill>
                  <a:srgbClr val="0000FF"/>
                </a:solidFill>
                <a:ea typeface="宋体" panose="02010600030101010101" pitchFamily="2" charset="-122"/>
                <a:cs typeface="Times New Roman" panose="02020603050405020304" pitchFamily="18" charset="0"/>
              </a:rPr>
              <a:t>xh</a:t>
            </a:r>
            <a:r>
              <a:rPr lang="en-US" altLang="zh-CN" sz="2200" b="1" dirty="0">
                <a:solidFill>
                  <a:srgbClr val="0000FF"/>
                </a:solidFill>
                <a:ea typeface="宋体" panose="02010600030101010101" pitchFamily="2" charset="-122"/>
                <a:cs typeface="Times New Roman" panose="02020603050405020304" pitchFamily="18" charset="0"/>
              </a:rPr>
              <a:t>=new Animal();</a:t>
            </a: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err="1">
                <a:solidFill>
                  <a:srgbClr val="C00000"/>
                </a:solidFill>
                <a:ea typeface="宋体" panose="02010600030101010101" pitchFamily="2" charset="-122"/>
                <a:cs typeface="Times New Roman" panose="02020603050405020304" pitchFamily="18" charset="0"/>
              </a:rPr>
              <a:t>xb.legs</a:t>
            </a:r>
            <a:r>
              <a:rPr lang="en-US" altLang="zh-CN" sz="2200" b="1" dirty="0">
                <a:solidFill>
                  <a:srgbClr val="C00000"/>
                </a:solidFill>
                <a:ea typeface="宋体" panose="02010600030101010101" pitchFamily="2" charset="-122"/>
                <a:cs typeface="Times New Roman" panose="02020603050405020304" pitchFamily="18" charset="0"/>
              </a:rPr>
              <a:t>=4;</a:t>
            </a: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err="1">
                <a:solidFill>
                  <a:srgbClr val="C00000"/>
                </a:solidFill>
                <a:ea typeface="宋体" panose="02010600030101010101" pitchFamily="2" charset="-122"/>
                <a:cs typeface="Times New Roman" panose="02020603050405020304" pitchFamily="18" charset="0"/>
              </a:rPr>
              <a:t>xh.legs</a:t>
            </a:r>
            <a:r>
              <a:rPr lang="en-US" altLang="zh-CN" sz="2200" b="1" dirty="0">
                <a:solidFill>
                  <a:srgbClr val="C00000"/>
                </a:solidFill>
                <a:ea typeface="宋体" panose="02010600030101010101" pitchFamily="2" charset="-122"/>
                <a:cs typeface="Times New Roman" panose="02020603050405020304" pitchFamily="18" charset="0"/>
              </a:rPr>
              <a:t>=0;</a:t>
            </a: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err="1">
                <a:solidFill>
                  <a:srgbClr val="C00000"/>
                </a:solidFill>
                <a:ea typeface="宋体" panose="02010600030101010101" pitchFamily="2" charset="-122"/>
                <a:cs typeface="Times New Roman" panose="02020603050405020304" pitchFamily="18" charset="0"/>
              </a:rPr>
              <a:t>System.out.println</a:t>
            </a:r>
            <a:r>
              <a:rPr lang="en-US" altLang="zh-CN" sz="2200" b="1" dirty="0">
                <a:solidFill>
                  <a:srgbClr val="C00000"/>
                </a:solidFill>
                <a:ea typeface="宋体" panose="02010600030101010101" pitchFamily="2" charset="-122"/>
                <a:cs typeface="Times New Roman" panose="02020603050405020304" pitchFamily="18" charset="0"/>
              </a:rPr>
              <a:t>(</a:t>
            </a:r>
            <a:r>
              <a:rPr lang="en-US" altLang="zh-CN" sz="2200" b="1" dirty="0" err="1">
                <a:solidFill>
                  <a:srgbClr val="C00000"/>
                </a:solidFill>
                <a:ea typeface="宋体" panose="02010600030101010101" pitchFamily="2" charset="-122"/>
                <a:cs typeface="Times New Roman" panose="02020603050405020304" pitchFamily="18" charset="0"/>
              </a:rPr>
              <a:t>xb.legs</a:t>
            </a: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a:ea typeface="宋体" panose="02010600030101010101" pitchFamily="2" charset="-122"/>
                <a:cs typeface="Times New Roman" panose="02020603050405020304" pitchFamily="18" charset="0"/>
              </a:rPr>
              <a:t>//4</a:t>
            </a: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err="1">
                <a:solidFill>
                  <a:srgbClr val="C00000"/>
                </a:solidFill>
                <a:ea typeface="宋体" panose="02010600030101010101" pitchFamily="2" charset="-122"/>
                <a:cs typeface="Times New Roman" panose="02020603050405020304" pitchFamily="18" charset="0"/>
              </a:rPr>
              <a:t>System.out.println</a:t>
            </a:r>
            <a:r>
              <a:rPr lang="en-US" altLang="zh-CN" sz="2200" b="1" dirty="0">
                <a:solidFill>
                  <a:srgbClr val="C00000"/>
                </a:solidFill>
                <a:ea typeface="宋体" panose="02010600030101010101" pitchFamily="2" charset="-122"/>
                <a:cs typeface="Times New Roman" panose="02020603050405020304" pitchFamily="18" charset="0"/>
              </a:rPr>
              <a:t>(</a:t>
            </a:r>
            <a:r>
              <a:rPr lang="en-US" altLang="zh-CN" sz="2200" b="1" dirty="0" err="1">
                <a:solidFill>
                  <a:srgbClr val="C00000"/>
                </a:solidFill>
                <a:ea typeface="宋体" panose="02010600030101010101" pitchFamily="2" charset="-122"/>
                <a:cs typeface="Times New Roman" panose="02020603050405020304" pitchFamily="18" charset="0"/>
              </a:rPr>
              <a:t>xh.legs</a:t>
            </a: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a:ea typeface="宋体" panose="02010600030101010101" pitchFamily="2" charset="-122"/>
                <a:cs typeface="Times New Roman" panose="02020603050405020304" pitchFamily="18" charset="0"/>
              </a:rPr>
              <a:t>//0</a:t>
            </a: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err="1">
                <a:solidFill>
                  <a:srgbClr val="C00000"/>
                </a:solidFill>
                <a:ea typeface="宋体" panose="02010600030101010101" pitchFamily="2" charset="-122"/>
                <a:cs typeface="Times New Roman" panose="02020603050405020304" pitchFamily="18" charset="0"/>
              </a:rPr>
              <a:t>xb.legs</a:t>
            </a:r>
            <a:r>
              <a:rPr lang="en-US" altLang="zh-CN" sz="2200" b="1" dirty="0">
                <a:solidFill>
                  <a:srgbClr val="C00000"/>
                </a:solidFill>
                <a:ea typeface="宋体" panose="02010600030101010101" pitchFamily="2" charset="-122"/>
                <a:cs typeface="Times New Roman" panose="02020603050405020304" pitchFamily="18" charset="0"/>
              </a:rPr>
              <a:t>=2;</a:t>
            </a: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err="1">
                <a:solidFill>
                  <a:srgbClr val="C00000"/>
                </a:solidFill>
                <a:ea typeface="宋体" panose="02010600030101010101" pitchFamily="2" charset="-122"/>
                <a:cs typeface="Times New Roman" panose="02020603050405020304" pitchFamily="18" charset="0"/>
              </a:rPr>
              <a:t>System.out.println</a:t>
            </a:r>
            <a:r>
              <a:rPr lang="en-US" altLang="zh-CN" sz="2200" b="1" dirty="0">
                <a:solidFill>
                  <a:srgbClr val="C00000"/>
                </a:solidFill>
                <a:ea typeface="宋体" panose="02010600030101010101" pitchFamily="2" charset="-122"/>
                <a:cs typeface="Times New Roman" panose="02020603050405020304" pitchFamily="18" charset="0"/>
              </a:rPr>
              <a:t>(</a:t>
            </a:r>
            <a:r>
              <a:rPr lang="en-US" altLang="zh-CN" sz="2200" b="1" dirty="0" err="1">
                <a:solidFill>
                  <a:srgbClr val="C00000"/>
                </a:solidFill>
                <a:ea typeface="宋体" panose="02010600030101010101" pitchFamily="2" charset="-122"/>
                <a:cs typeface="Times New Roman" panose="02020603050405020304" pitchFamily="18" charset="0"/>
              </a:rPr>
              <a:t>xb.legs</a:t>
            </a: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a:ea typeface="宋体" panose="02010600030101010101" pitchFamily="2" charset="-122"/>
                <a:cs typeface="Times New Roman" panose="02020603050405020304" pitchFamily="18" charset="0"/>
              </a:rPr>
              <a:t>//2</a:t>
            </a: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err="1">
                <a:solidFill>
                  <a:srgbClr val="C00000"/>
                </a:solidFill>
                <a:ea typeface="宋体" panose="02010600030101010101" pitchFamily="2" charset="-122"/>
                <a:cs typeface="Times New Roman" panose="02020603050405020304" pitchFamily="18" charset="0"/>
              </a:rPr>
              <a:t>System.out.println</a:t>
            </a:r>
            <a:r>
              <a:rPr lang="en-US" altLang="zh-CN" sz="2200" b="1" dirty="0">
                <a:solidFill>
                  <a:srgbClr val="C00000"/>
                </a:solidFill>
                <a:ea typeface="宋体" panose="02010600030101010101" pitchFamily="2" charset="-122"/>
                <a:cs typeface="Times New Roman" panose="02020603050405020304" pitchFamily="18" charset="0"/>
              </a:rPr>
              <a:t>(</a:t>
            </a:r>
            <a:r>
              <a:rPr lang="en-US" altLang="zh-CN" sz="2200" b="1" dirty="0" err="1">
                <a:solidFill>
                  <a:srgbClr val="C00000"/>
                </a:solidFill>
                <a:ea typeface="宋体" panose="02010600030101010101" pitchFamily="2" charset="-122"/>
                <a:cs typeface="Times New Roman" panose="02020603050405020304" pitchFamily="18" charset="0"/>
              </a:rPr>
              <a:t>xh.legs</a:t>
            </a: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a:ea typeface="宋体" panose="02010600030101010101" pitchFamily="2" charset="-122"/>
                <a:cs typeface="Times New Roman" panose="02020603050405020304" pitchFamily="18" charset="0"/>
              </a:rPr>
              <a:t>//0</a:t>
            </a: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smtClean="0">
                <a:solidFill>
                  <a:srgbClr val="C00000"/>
                </a:solidFill>
                <a:ea typeface="宋体" panose="02010600030101010101" pitchFamily="2" charset="-122"/>
                <a:cs typeface="Times New Roman" panose="02020603050405020304" pitchFamily="18" charset="0"/>
              </a:rPr>
              <a:t>}  }</a:t>
            </a:r>
            <a:endParaRPr lang="en-US" altLang="zh-CN" sz="2200" b="1"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933" y="1290902"/>
            <a:ext cx="8712968" cy="461665"/>
          </a:xfrm>
          <a:prstGeom prst="rect">
            <a:avLst/>
          </a:prstGeom>
          <a:noFill/>
        </p:spPr>
        <p:txBody>
          <a:bodyPr wrap="square" rtlCol="0">
            <a:spAutoFit/>
          </a:bodyPr>
          <a:lstStyle/>
          <a:p>
            <a:r>
              <a:rPr lang="zh-CN" altLang="en-US" sz="2400" b="1" dirty="0" smtClean="0">
                <a:ea typeface="宋体" panose="02010600030101010101" pitchFamily="2" charset="-122"/>
                <a:cs typeface="Times New Roman" panose="02020603050405020304" pitchFamily="18" charset="0"/>
              </a:rPr>
              <a:t>编写教师类和学生类，并通过测试类创建对象进行测试</a:t>
            </a:r>
            <a:endParaRPr lang="zh-CN" altLang="en-US" sz="2400" b="1" dirty="0">
              <a:ea typeface="宋体" panose="02010600030101010101" pitchFamily="2" charset="-122"/>
              <a:cs typeface="Times New Roman" panose="02020603050405020304" pitchFamily="18" charset="0"/>
            </a:endParaRPr>
          </a:p>
        </p:txBody>
      </p:sp>
      <p:graphicFrame>
        <p:nvGraphicFramePr>
          <p:cNvPr id="5" name="Group 4"/>
          <p:cNvGraphicFramePr>
            <a:graphicFrameLocks noGrp="1"/>
          </p:cNvGraphicFramePr>
          <p:nvPr/>
        </p:nvGraphicFramePr>
        <p:xfrm>
          <a:off x="818539" y="1988840"/>
          <a:ext cx="3024336" cy="4224668"/>
        </p:xfrm>
        <a:graphic>
          <a:graphicData uri="http://schemas.openxmlformats.org/drawingml/2006/table">
            <a:tbl>
              <a:tblPr>
                <a:tableStyleId>{3C2FFA5D-87B4-456A-9821-1D502468CF0F}</a:tableStyleId>
              </a:tblPr>
              <a:tblGrid>
                <a:gridCol w="3024336"/>
              </a:tblGrid>
              <a:tr h="814502">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charset="-122"/>
                        </a:rPr>
                        <a:t>学生类</a:t>
                      </a:r>
                      <a:endParaRPr kumimoji="1" lang="en-US" altLang="zh-CN"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charset="-122"/>
                      </a:endParaRPr>
                    </a:p>
                  </a:txBody>
                  <a:tcPr horzOverflow="overflow"/>
                </a:tc>
              </a:tr>
              <a:tr h="209263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charset="-122"/>
                        </a:rPr>
                        <a:t>属性：</a:t>
                      </a:r>
                      <a:endPar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charset="-122"/>
                        </a:rPr>
                        <a:t>姓名</a:t>
                      </a:r>
                      <a:endParaRPr kumimoji="1" lang="en-US" altLang="zh-CN"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charset="-122"/>
                        </a:rPr>
                        <a:t>年龄</a:t>
                      </a:r>
                      <a:endParaRPr kumimoji="1" lang="en-US" altLang="zh-CN"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charset="-122"/>
                        </a:rPr>
                        <a:t>参加的课程</a:t>
                      </a:r>
                      <a:endParaRPr kumimoji="1" lang="en-US" altLang="zh-CN"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charset="-122"/>
                        </a:rPr>
                        <a:t>兴趣</a:t>
                      </a:r>
                      <a:endParaRPr kumimoji="1" lang="en-US" altLang="zh-CN"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charset="-122"/>
                      </a:endParaRPr>
                    </a:p>
                  </a:txBody>
                  <a:tcPr horzOverflow="overflow"/>
                </a:tc>
              </a:tr>
              <a:tr h="119731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charset="-122"/>
                        </a:rPr>
                        <a:t>方法：</a:t>
                      </a:r>
                      <a:endPar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charset="-122"/>
                        </a:rPr>
                        <a:t>显示学生的个人信息</a:t>
                      </a:r>
                      <a:endParaRPr kumimoji="1" lang="en-US" altLang="zh-CN"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charset="-122"/>
                      </a:endParaRPr>
                    </a:p>
                  </a:txBody>
                  <a:tcPr horzOverflow="overflow"/>
                </a:tc>
              </a:tr>
            </a:tbl>
          </a:graphicData>
        </a:graphic>
      </p:graphicFrame>
      <p:graphicFrame>
        <p:nvGraphicFramePr>
          <p:cNvPr id="6" name="Group 4"/>
          <p:cNvGraphicFramePr>
            <a:graphicFrameLocks noGrp="1"/>
          </p:cNvGraphicFramePr>
          <p:nvPr/>
        </p:nvGraphicFramePr>
        <p:xfrm>
          <a:off x="4842030" y="1988840"/>
          <a:ext cx="3024336" cy="4202754"/>
        </p:xfrm>
        <a:graphic>
          <a:graphicData uri="http://schemas.openxmlformats.org/drawingml/2006/table">
            <a:tbl>
              <a:tblPr>
                <a:tableStyleId>{3C2FFA5D-87B4-456A-9821-1D502468CF0F}</a:tableStyleId>
              </a:tblPr>
              <a:tblGrid>
                <a:gridCol w="3024336"/>
              </a:tblGrid>
              <a:tr h="80563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charset="-122"/>
                        </a:rPr>
                        <a:t>教师类</a:t>
                      </a:r>
                      <a:endParaRPr kumimoji="1" lang="en-US" altLang="zh-CN"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charset="-122"/>
                      </a:endParaRPr>
                    </a:p>
                  </a:txBody>
                  <a:tcPr horzOverflow="overflow"/>
                </a:tc>
              </a:tr>
              <a:tr h="2114549">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charset="-122"/>
                        </a:rPr>
                        <a:t>属性：</a:t>
                      </a:r>
                      <a:endPar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charset="-122"/>
                        </a:rPr>
                        <a:t>姓名</a:t>
                      </a:r>
                      <a:endParaRPr kumimoji="1" lang="en-US" altLang="zh-CN"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charset="-122"/>
                        </a:rPr>
                        <a:t>专业</a:t>
                      </a:r>
                      <a:endParaRPr kumimoji="1" lang="en-US" altLang="zh-CN"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charset="-122"/>
                        </a:rPr>
                        <a:t>教授的课程</a:t>
                      </a:r>
                      <a:endParaRPr kumimoji="1" lang="en-US" altLang="zh-CN"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charset="-122"/>
                        </a:rPr>
                        <a:t>教龄</a:t>
                      </a:r>
                      <a:endParaRPr kumimoji="1" lang="en-US" altLang="zh-CN"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charset="-122"/>
                      </a:endParaRPr>
                    </a:p>
                  </a:txBody>
                  <a:tcPr horzOverflow="overflow"/>
                </a:tc>
              </a:tr>
              <a:tr h="1184276">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charset="-122"/>
                        </a:rPr>
                        <a:t>方法：</a:t>
                      </a:r>
                      <a:endPar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charset="-122"/>
                        </a:rPr>
                        <a:t>显示教师的个人信息</a:t>
                      </a:r>
                      <a:endParaRPr kumimoji="1" lang="en-US" altLang="zh-CN"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charset="-122"/>
                      </a:endParaRPr>
                    </a:p>
                  </a:txBody>
                  <a:tcPr horzOverflow="overflow"/>
                </a:tc>
              </a:tr>
            </a:tbl>
          </a:graphicData>
        </a:graphic>
      </p:graphicFrame>
      <p:sp>
        <p:nvSpPr>
          <p:cNvPr id="7" name="TextBox 6"/>
          <p:cNvSpPr txBox="1"/>
          <p:nvPr/>
        </p:nvSpPr>
        <p:spPr>
          <a:xfrm>
            <a:off x="3851920" y="651715"/>
            <a:ext cx="1980220" cy="646331"/>
          </a:xfrm>
          <a:prstGeom prst="rect">
            <a:avLst/>
          </a:prstGeom>
          <a:noFill/>
        </p:spPr>
        <p:txBody>
          <a:bodyPr wrap="square" rtlCol="0">
            <a:spAutoFit/>
          </a:bodyPr>
          <a:lstStyle/>
          <a:p>
            <a:r>
              <a:rPr lang="zh-CN" altLang="en-US" sz="3600" b="1" dirty="0" smtClean="0">
                <a:ea typeface="宋体" panose="02010600030101010101" pitchFamily="2" charset="-122"/>
                <a:cs typeface="Times New Roman" panose="02020603050405020304" pitchFamily="18" charset="0"/>
              </a:rPr>
              <a:t>练  习 </a:t>
            </a:r>
            <a:r>
              <a:rPr lang="en-US" altLang="zh-CN" sz="3600" b="1" dirty="0" smtClean="0">
                <a:ea typeface="宋体" panose="02010600030101010101" pitchFamily="2" charset="-122"/>
                <a:cs typeface="Times New Roman" panose="02020603050405020304" pitchFamily="18" charset="0"/>
              </a:rPr>
              <a:t>1</a:t>
            </a:r>
            <a:endParaRPr lang="zh-CN" altLang="en-US" sz="3600"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nvSpPr>
        <p:spPr>
          <a:xfrm>
            <a:off x="3347864" y="620688"/>
            <a:ext cx="277183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r>
              <a:rPr lang="zh-CN" altLang="en-US" b="1" dirty="0" smtClean="0">
                <a:latin typeface="宋体" panose="02010600030101010101" pitchFamily="2" charset="-122"/>
                <a:ea typeface="宋体" panose="02010600030101010101" pitchFamily="2" charset="-122"/>
                <a:cs typeface="Arial Unicode MS" panose="020B0604020202020204" charset="-122"/>
              </a:rPr>
              <a:t>提 示</a:t>
            </a:r>
          </a:p>
        </p:txBody>
      </p:sp>
      <p:sp>
        <p:nvSpPr>
          <p:cNvPr id="15363" name="Rectangle 3"/>
          <p:cNvSpPr>
            <a:spLocks noGrp="1" noChangeArrowheads="1"/>
          </p:cNvSpPr>
          <p:nvPr/>
        </p:nvSpPr>
        <p:spPr>
          <a:xfrm>
            <a:off x="250825" y="1785926"/>
            <a:ext cx="8353624" cy="32272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eaLnBrk="1" hangingPunct="1">
              <a:buClr>
                <a:srgbClr val="000000"/>
              </a:buClr>
              <a:buFont typeface="Wingdings" panose="05000000000000000000" pitchFamily="2" charset="2"/>
              <a:buChar char="l"/>
            </a:pPr>
            <a:r>
              <a:rPr lang="zh-CN" altLang="en-US" sz="2800" b="1" dirty="0" smtClean="0">
                <a:solidFill>
                  <a:srgbClr val="000000"/>
                </a:solidFill>
                <a:latin typeface="宋体" panose="02010600030101010101" pitchFamily="2" charset="-122"/>
                <a:ea typeface="宋体" panose="02010600030101010101" pitchFamily="2" charset="-122"/>
                <a:cs typeface="Arial Unicode MS" panose="020B0604020202020204" charset="-122"/>
              </a:rPr>
              <a:t>类的访问机制：</a:t>
            </a:r>
          </a:p>
          <a:p>
            <a:pPr lvl="1" algn="just" eaLnBrk="1" hangingPunct="1">
              <a:buClr>
                <a:srgbClr val="000000"/>
              </a:buClr>
              <a:buFont typeface="Wingdings" panose="05000000000000000000" pitchFamily="2" charset="2"/>
              <a:buChar char="v"/>
            </a:pPr>
            <a:r>
              <a:rPr lang="zh-CN" altLang="en-US" sz="2400" b="1" dirty="0" smtClean="0">
                <a:solidFill>
                  <a:srgbClr val="FF0000"/>
                </a:solidFill>
                <a:latin typeface="宋体" panose="02010600030101010101" pitchFamily="2" charset="-122"/>
                <a:ea typeface="宋体" panose="02010600030101010101" pitchFamily="2" charset="-122"/>
                <a:cs typeface="Arial Unicode MS" panose="020B0604020202020204" charset="-122"/>
              </a:rPr>
              <a:t>在一个类中的访问机制：</a:t>
            </a:r>
            <a:r>
              <a:rPr lang="zh-CN" altLang="en-US" sz="2400" b="1" dirty="0" smtClean="0">
                <a:solidFill>
                  <a:srgbClr val="000000"/>
                </a:solidFill>
                <a:latin typeface="宋体" panose="02010600030101010101" pitchFamily="2" charset="-122"/>
                <a:ea typeface="宋体" panose="02010600030101010101" pitchFamily="2" charset="-122"/>
                <a:cs typeface="Arial Unicode MS" panose="020B0604020202020204" charset="-122"/>
              </a:rPr>
              <a:t>类中的方法可以直接访问类中的成员变量。（例外：</a:t>
            </a:r>
            <a:r>
              <a:rPr lang="en-US" altLang="zh-CN" sz="2400" b="1" dirty="0" smtClean="0">
                <a:solidFill>
                  <a:srgbClr val="0000FF"/>
                </a:solidFill>
                <a:latin typeface="宋体" panose="02010600030101010101" pitchFamily="2" charset="-122"/>
                <a:ea typeface="宋体" panose="02010600030101010101" pitchFamily="2" charset="-122"/>
                <a:cs typeface="Arial Unicode MS" panose="020B0604020202020204" charset="-122"/>
              </a:rPr>
              <a:t>static</a:t>
            </a:r>
            <a:r>
              <a:rPr lang="zh-CN" altLang="en-US" sz="2400" b="1" dirty="0" smtClean="0">
                <a:solidFill>
                  <a:srgbClr val="0000FF"/>
                </a:solidFill>
                <a:latin typeface="宋体" panose="02010600030101010101" pitchFamily="2" charset="-122"/>
                <a:ea typeface="宋体" panose="02010600030101010101" pitchFamily="2" charset="-122"/>
                <a:cs typeface="Arial Unicode MS" panose="020B0604020202020204" charset="-122"/>
              </a:rPr>
              <a:t>方法访问非</a:t>
            </a:r>
            <a:r>
              <a:rPr lang="en-US" altLang="zh-CN" b="1" dirty="0" smtClean="0">
                <a:solidFill>
                  <a:srgbClr val="0000FF"/>
                </a:solidFill>
                <a:latin typeface="宋体" panose="02010600030101010101" pitchFamily="2" charset="-122"/>
                <a:ea typeface="宋体" panose="02010600030101010101" pitchFamily="2" charset="-122"/>
                <a:cs typeface="Arial Unicode MS" panose="020B0604020202020204" charset="-122"/>
              </a:rPr>
              <a:t>static</a:t>
            </a:r>
            <a:r>
              <a:rPr lang="zh-CN" altLang="en-US" b="1" dirty="0" smtClean="0">
                <a:solidFill>
                  <a:srgbClr val="0000FF"/>
                </a:solidFill>
                <a:latin typeface="宋体" panose="02010600030101010101" pitchFamily="2" charset="-122"/>
                <a:ea typeface="宋体" panose="02010600030101010101" pitchFamily="2" charset="-122"/>
                <a:cs typeface="Arial Unicode MS" panose="020B0604020202020204" charset="-122"/>
              </a:rPr>
              <a:t>，</a:t>
            </a:r>
            <a:r>
              <a:rPr lang="zh-CN" altLang="en-US" sz="2400" b="1" dirty="0" smtClean="0">
                <a:solidFill>
                  <a:srgbClr val="0000FF"/>
                </a:solidFill>
                <a:latin typeface="宋体" panose="02010600030101010101" pitchFamily="2" charset="-122"/>
                <a:ea typeface="宋体" panose="02010600030101010101" pitchFamily="2" charset="-122"/>
                <a:cs typeface="Arial Unicode MS" panose="020B0604020202020204" charset="-122"/>
              </a:rPr>
              <a:t>编译不通过。</a:t>
            </a:r>
            <a:r>
              <a:rPr lang="zh-CN" altLang="en-US" sz="2400" b="1" dirty="0" smtClean="0">
                <a:solidFill>
                  <a:srgbClr val="000000"/>
                </a:solidFill>
                <a:latin typeface="宋体" panose="02010600030101010101" pitchFamily="2" charset="-122"/>
                <a:ea typeface="宋体" panose="02010600030101010101" pitchFamily="2" charset="-122"/>
                <a:cs typeface="Arial Unicode MS" panose="020B0604020202020204" charset="-122"/>
              </a:rPr>
              <a:t>）</a:t>
            </a:r>
            <a:endParaRPr lang="en-US" altLang="zh-CN" sz="2400" b="1" dirty="0" smtClean="0">
              <a:solidFill>
                <a:srgbClr val="000000"/>
              </a:solidFill>
              <a:latin typeface="宋体" panose="02010600030101010101" pitchFamily="2" charset="-122"/>
              <a:ea typeface="宋体" panose="02010600030101010101" pitchFamily="2" charset="-122"/>
              <a:cs typeface="Arial Unicode MS" panose="020B0604020202020204" charset="-122"/>
            </a:endParaRPr>
          </a:p>
          <a:p>
            <a:pPr lvl="1" algn="just" eaLnBrk="1" hangingPunct="1">
              <a:buClr>
                <a:srgbClr val="000000"/>
              </a:buClr>
              <a:buFont typeface="Wingdings" panose="05000000000000000000" pitchFamily="2" charset="2"/>
              <a:buChar char="v"/>
            </a:pPr>
            <a:endParaRPr lang="zh-CN" altLang="en-US" sz="2400" b="1" dirty="0" smtClean="0">
              <a:solidFill>
                <a:srgbClr val="000000"/>
              </a:solidFill>
              <a:latin typeface="宋体" panose="02010600030101010101" pitchFamily="2" charset="-122"/>
              <a:ea typeface="宋体" panose="02010600030101010101" pitchFamily="2" charset="-122"/>
              <a:cs typeface="Arial Unicode MS" panose="020B0604020202020204" charset="-122"/>
            </a:endParaRPr>
          </a:p>
          <a:p>
            <a:pPr lvl="1" algn="just" eaLnBrk="1" hangingPunct="1">
              <a:buClr>
                <a:srgbClr val="000000"/>
              </a:buClr>
              <a:buFont typeface="Wingdings" panose="05000000000000000000" pitchFamily="2" charset="2"/>
              <a:buChar char="v"/>
            </a:pPr>
            <a:r>
              <a:rPr lang="zh-CN" altLang="en-US" sz="2400" b="1" dirty="0" smtClean="0">
                <a:solidFill>
                  <a:srgbClr val="FF0000"/>
                </a:solidFill>
                <a:latin typeface="宋体" panose="02010600030101010101" pitchFamily="2" charset="-122"/>
                <a:ea typeface="宋体" panose="02010600030101010101" pitchFamily="2" charset="-122"/>
                <a:cs typeface="Arial Unicode MS" panose="020B0604020202020204" charset="-122"/>
              </a:rPr>
              <a:t>在不同类中的访问机制：</a:t>
            </a:r>
            <a:r>
              <a:rPr lang="zh-CN" altLang="en-US" sz="2400" b="1" dirty="0" smtClean="0">
                <a:solidFill>
                  <a:srgbClr val="000000"/>
                </a:solidFill>
                <a:latin typeface="宋体" panose="02010600030101010101" pitchFamily="2" charset="-122"/>
                <a:ea typeface="宋体" panose="02010600030101010101" pitchFamily="2" charset="-122"/>
                <a:cs typeface="Arial Unicode MS" panose="020B0604020202020204" charset="-122"/>
              </a:rPr>
              <a:t>先创建要访问类的对象，再用对象访问类中定义的成员。</a:t>
            </a:r>
          </a:p>
          <a:p>
            <a:pPr lvl="1" algn="just" eaLnBrk="1" hangingPunct="1">
              <a:buClr>
                <a:srgbClr val="000000"/>
              </a:buClr>
              <a:buFont typeface="Wingdings" panose="05000000000000000000" pitchFamily="2" charset="2"/>
              <a:buChar char="v"/>
            </a:pPr>
            <a:endParaRPr lang="zh-CN" altLang="en-US" sz="2400" b="1" dirty="0" smtClean="0">
              <a:solidFill>
                <a:srgbClr val="000000"/>
              </a:solidFill>
              <a:latin typeface="宋体" panose="02010600030101010101" pitchFamily="2" charset="-122"/>
              <a:ea typeface="宋体" panose="02010600030101010101" pitchFamily="2" charset="-122"/>
              <a:cs typeface="Arial Unicode MS" panose="020B0604020202020204" charset="-122"/>
            </a:endParaRP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nvSpPr>
        <p:spPr>
          <a:xfrm>
            <a:off x="3005600" y="-25107"/>
            <a:ext cx="3672408" cy="713151"/>
          </a:xfrm>
          <a:prstGeom prst="rect">
            <a:avLst/>
          </a:prstGeom>
          <a:noFill/>
        </p:spPr>
        <p:txBody>
          <a:bodyPr vert="horz" lIns="92075" tIns="46038" rIns="92075" bIns="46038"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r>
              <a:rPr lang="zh-CN" altLang="en-US" b="1" dirty="0" smtClean="0">
                <a:latin typeface="+mn-lt"/>
                <a:ea typeface="宋体" panose="02010600030101010101" pitchFamily="2" charset="-122"/>
                <a:cs typeface="Times New Roman" panose="02020603050405020304" pitchFamily="18" charset="0"/>
              </a:rPr>
              <a:t>对象的产生</a:t>
            </a:r>
          </a:p>
        </p:txBody>
      </p:sp>
      <p:sp>
        <p:nvSpPr>
          <p:cNvPr id="16387" name="Rectangle 3"/>
          <p:cNvSpPr>
            <a:spLocks noGrp="1" noChangeArrowheads="1"/>
          </p:cNvSpPr>
          <p:nvPr/>
        </p:nvSpPr>
        <p:spPr>
          <a:xfrm>
            <a:off x="507041" y="694973"/>
            <a:ext cx="8496300" cy="2519362"/>
          </a:xfrm>
          <a:prstGeom prst="rect">
            <a:avLst/>
          </a:prstGeom>
          <a:noFill/>
        </p:spPr>
        <p:txBody>
          <a:bodyPr vert="horz" lIns="92075" tIns="46038" rIns="92075" bIns="46038"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80000"/>
              </a:lnSpc>
              <a:buFontTx/>
              <a:buNone/>
            </a:pPr>
            <a:r>
              <a:rPr lang="en-US" altLang="zh-CN" sz="2400" b="1" dirty="0" smtClean="0">
                <a:ea typeface="宋体" panose="02010600030101010101" pitchFamily="2" charset="-122"/>
                <a:cs typeface="Times New Roman" panose="02020603050405020304" pitchFamily="18" charset="0"/>
              </a:rPr>
              <a:t>class Person{</a:t>
            </a:r>
          </a:p>
          <a:p>
            <a:pPr eaLnBrk="1" hangingPunct="1">
              <a:lnSpc>
                <a:spcPct val="80000"/>
              </a:lnSpc>
              <a:buFontTx/>
              <a:buNone/>
            </a:pPr>
            <a:r>
              <a:rPr lang="en-US" altLang="zh-CN" sz="2400" b="1" dirty="0" smtClean="0">
                <a:ea typeface="宋体" panose="02010600030101010101" pitchFamily="2" charset="-122"/>
                <a:cs typeface="Times New Roman" panose="02020603050405020304" pitchFamily="18" charset="0"/>
              </a:rPr>
              <a:t>	</a:t>
            </a:r>
            <a:r>
              <a:rPr lang="en-US" altLang="zh-CN" sz="2400" b="1" dirty="0" err="1" smtClean="0">
                <a:ea typeface="宋体" panose="02010600030101010101" pitchFamily="2" charset="-122"/>
                <a:cs typeface="Times New Roman" panose="02020603050405020304" pitchFamily="18" charset="0"/>
              </a:rPr>
              <a:t>int</a:t>
            </a:r>
            <a:r>
              <a:rPr lang="en-US" altLang="zh-CN" sz="2400" b="1" dirty="0" smtClean="0">
                <a:ea typeface="宋体" panose="02010600030101010101" pitchFamily="2" charset="-122"/>
                <a:cs typeface="Times New Roman" panose="02020603050405020304" pitchFamily="18" charset="0"/>
              </a:rPr>
              <a:t> age;</a:t>
            </a:r>
          </a:p>
          <a:p>
            <a:pPr eaLnBrk="1" hangingPunct="1">
              <a:lnSpc>
                <a:spcPct val="80000"/>
              </a:lnSpc>
              <a:buFontTx/>
              <a:buNone/>
            </a:pPr>
            <a:r>
              <a:rPr lang="en-US" altLang="zh-CN" sz="2400" b="1" dirty="0" smtClean="0">
                <a:ea typeface="宋体" panose="02010600030101010101" pitchFamily="2" charset="-122"/>
                <a:cs typeface="Times New Roman" panose="02020603050405020304" pitchFamily="18" charset="0"/>
              </a:rPr>
              <a:t>	void shout(){</a:t>
            </a:r>
          </a:p>
          <a:p>
            <a:pPr eaLnBrk="1" hangingPunct="1">
              <a:lnSpc>
                <a:spcPct val="80000"/>
              </a:lnSpc>
              <a:buFontTx/>
              <a:buNone/>
            </a:pPr>
            <a:r>
              <a:rPr lang="en-US" altLang="zh-CN" sz="2400" b="1" dirty="0" smtClean="0">
                <a:ea typeface="宋体" panose="02010600030101010101" pitchFamily="2" charset="-122"/>
                <a:cs typeface="Times New Roman" panose="02020603050405020304" pitchFamily="18" charset="0"/>
              </a:rPr>
              <a:t>		</a:t>
            </a:r>
            <a:r>
              <a:rPr lang="en-US" altLang="zh-CN" sz="2400" b="1" dirty="0" err="1" smtClean="0">
                <a:ea typeface="宋体" panose="02010600030101010101" pitchFamily="2" charset="-122"/>
                <a:cs typeface="Times New Roman" panose="02020603050405020304" pitchFamily="18" charset="0"/>
              </a:rPr>
              <a:t>System.out.println</a:t>
            </a:r>
            <a:r>
              <a:rPr lang="en-US" altLang="zh-CN" sz="2400" b="1" dirty="0" smtClean="0">
                <a:ea typeface="宋体" panose="02010600030101010101" pitchFamily="2" charset="-122"/>
                <a:cs typeface="Times New Roman" panose="02020603050405020304" pitchFamily="18" charset="0"/>
              </a:rPr>
              <a:t>(“</a:t>
            </a:r>
            <a:r>
              <a:rPr lang="en-US" altLang="zh-CN" sz="2400" b="1" dirty="0" err="1" smtClean="0">
                <a:ea typeface="宋体" panose="02010600030101010101" pitchFamily="2" charset="-122"/>
                <a:cs typeface="Times New Roman" panose="02020603050405020304" pitchFamily="18" charset="0"/>
              </a:rPr>
              <a:t>oh,my</a:t>
            </a:r>
            <a:r>
              <a:rPr lang="en-US" altLang="zh-CN" sz="2400" b="1" dirty="0" smtClean="0">
                <a:ea typeface="宋体" panose="02010600030101010101" pitchFamily="2" charset="-122"/>
                <a:cs typeface="Times New Roman" panose="02020603050405020304" pitchFamily="18" charset="0"/>
              </a:rPr>
              <a:t> god! I am ” + age);</a:t>
            </a:r>
          </a:p>
          <a:p>
            <a:pPr eaLnBrk="1" hangingPunct="1">
              <a:lnSpc>
                <a:spcPct val="80000"/>
              </a:lnSpc>
              <a:buFontTx/>
              <a:buNone/>
            </a:pPr>
            <a:r>
              <a:rPr lang="en-US" altLang="zh-CN" sz="2400" b="1" dirty="0" smtClean="0">
                <a:ea typeface="宋体" panose="02010600030101010101" pitchFamily="2" charset="-122"/>
                <a:cs typeface="Times New Roman" panose="02020603050405020304" pitchFamily="18" charset="0"/>
              </a:rPr>
              <a:t>	}</a:t>
            </a:r>
          </a:p>
          <a:p>
            <a:pPr eaLnBrk="1" hangingPunct="1">
              <a:lnSpc>
                <a:spcPct val="80000"/>
              </a:lnSpc>
              <a:buFontTx/>
              <a:buNone/>
            </a:pPr>
            <a:r>
              <a:rPr lang="en-US" altLang="zh-CN" sz="2400" b="1" dirty="0" smtClean="0">
                <a:ea typeface="宋体" panose="02010600030101010101" pitchFamily="2" charset="-122"/>
                <a:cs typeface="Times New Roman" panose="02020603050405020304" pitchFamily="18" charset="0"/>
              </a:rPr>
              <a:t>}</a:t>
            </a:r>
          </a:p>
          <a:p>
            <a:pPr eaLnBrk="1" hangingPunct="1">
              <a:lnSpc>
                <a:spcPct val="80000"/>
              </a:lnSpc>
              <a:buFontTx/>
              <a:buNone/>
            </a:pPr>
            <a:r>
              <a:rPr lang="en-US" altLang="zh-CN" sz="2400" b="1" dirty="0" smtClean="0">
                <a:solidFill>
                  <a:srgbClr val="C00000"/>
                </a:solidFill>
                <a:ea typeface="宋体" panose="02010600030101010101" pitchFamily="2" charset="-122"/>
                <a:cs typeface="Times New Roman" panose="02020603050405020304" pitchFamily="18" charset="0"/>
              </a:rPr>
              <a:t>Person p1 = new Person();</a:t>
            </a:r>
            <a:r>
              <a:rPr lang="zh-CN" altLang="en-US" sz="2400" b="1" dirty="0" smtClean="0">
                <a:solidFill>
                  <a:srgbClr val="C00000"/>
                </a:solidFill>
                <a:ea typeface="宋体" panose="02010600030101010101" pitchFamily="2" charset="-122"/>
                <a:cs typeface="Times New Roman" panose="02020603050405020304" pitchFamily="18" charset="0"/>
              </a:rPr>
              <a:t>执行完后的内存状态</a:t>
            </a:r>
          </a:p>
        </p:txBody>
      </p:sp>
      <p:pic>
        <p:nvPicPr>
          <p:cNvPr id="16388" name="Picture 4" descr="三创建对象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331640" y="3503285"/>
            <a:ext cx="6048375" cy="2244725"/>
          </a:xfrm>
          <a:prstGeom prst="rect">
            <a:avLst/>
          </a:prstGeom>
          <a:noFill/>
          <a:ln w="9525">
            <a:noFill/>
            <a:miter lim="800000"/>
            <a:headEnd/>
            <a:tailEnd/>
          </a:ln>
        </p:spPr>
      </p:pic>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nvSpPr>
        <p:spPr>
          <a:xfrm>
            <a:off x="2699792" y="333921"/>
            <a:ext cx="4005088" cy="718614"/>
          </a:xfrm>
          <a:prstGeom prst="rect">
            <a:avLst/>
          </a:prstGeom>
          <a:noFill/>
        </p:spPr>
        <p:txBody>
          <a:bodyPr vert="horz" lIns="92075" tIns="46038" rIns="92075" bIns="46038"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对象的产生</a:t>
            </a:r>
          </a:p>
        </p:txBody>
      </p:sp>
      <p:sp>
        <p:nvSpPr>
          <p:cNvPr id="17411" name="Rectangle 3"/>
          <p:cNvSpPr>
            <a:spLocks noGrp="1" noChangeArrowheads="1"/>
          </p:cNvSpPr>
          <p:nvPr/>
        </p:nvSpPr>
        <p:spPr>
          <a:xfrm>
            <a:off x="179512" y="981993"/>
            <a:ext cx="8640762" cy="1223963"/>
          </a:xfrm>
          <a:prstGeom prst="rect">
            <a:avLst/>
          </a:prstGeom>
          <a:noFill/>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Tx/>
              <a:buNone/>
            </a:pPr>
            <a:r>
              <a:rPr lang="en-US" altLang="zh-CN" sz="22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当一个对象被创建时，会对其中各种类型的</a:t>
            </a:r>
            <a:r>
              <a:rPr lang="zh-CN" altLang="en-US" sz="24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成员变量</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自动进行初始化赋值。除了基本数据类型之外的变量类型都是引用类型，如上面的</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Person</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及前面讲过的数组。 </a:t>
            </a:r>
          </a:p>
        </p:txBody>
      </p:sp>
      <p:graphicFrame>
        <p:nvGraphicFramePr>
          <p:cNvPr id="5" name="表格 4"/>
          <p:cNvGraphicFramePr>
            <a:graphicFrameLocks noGrp="1"/>
          </p:cNvGraphicFramePr>
          <p:nvPr>
            <p:custDataLst>
              <p:tags r:id="rId1"/>
            </p:custDataLst>
          </p:nvPr>
        </p:nvGraphicFramePr>
        <p:xfrm>
          <a:off x="1187624" y="2206129"/>
          <a:ext cx="6336704" cy="3962400"/>
        </p:xfrm>
        <a:graphic>
          <a:graphicData uri="http://schemas.openxmlformats.org/drawingml/2006/table">
            <a:tbl>
              <a:tblPr firstRow="1" bandRow="1">
                <a:tableStyleId>{35758FB7-9AC5-4552-8A53-C91805E547FA}</a:tableStyleId>
              </a:tblPr>
              <a:tblGrid>
                <a:gridCol w="3168352"/>
                <a:gridCol w="3168352"/>
              </a:tblGrid>
              <a:tr h="317031">
                <a:tc>
                  <a:txBody>
                    <a:bodyPr/>
                    <a:lstStyle/>
                    <a:p>
                      <a:pPr algn="ctr"/>
                      <a:r>
                        <a:rPr lang="zh-CN" altLang="en-US" sz="2000" dirty="0" smtClean="0">
                          <a:solidFill>
                            <a:schemeClr val="tx2"/>
                          </a:solidFill>
                          <a:latin typeface="宋体" panose="02010600030101010101" pitchFamily="2" charset="-122"/>
                          <a:ea typeface="宋体" panose="02010600030101010101" pitchFamily="2" charset="-122"/>
                          <a:cs typeface="Times New Roman" panose="02020603050405020304" pitchFamily="18" charset="0"/>
                        </a:rPr>
                        <a:t>成员变量类型</a:t>
                      </a:r>
                    </a:p>
                  </a:txBody>
                  <a:tcPr/>
                </a:tc>
                <a:tc>
                  <a:txBody>
                    <a:bodyPr/>
                    <a:lstStyle/>
                    <a:p>
                      <a:pPr algn="ctr"/>
                      <a:r>
                        <a:rPr lang="zh-CN" altLang="en-US" sz="2000" dirty="0" smtClean="0">
                          <a:solidFill>
                            <a:schemeClr val="tx2"/>
                          </a:solidFill>
                          <a:latin typeface="宋体" panose="02010600030101010101" pitchFamily="2" charset="-122"/>
                          <a:ea typeface="宋体" panose="02010600030101010101" pitchFamily="2" charset="-122"/>
                          <a:cs typeface="Times New Roman" panose="02020603050405020304" pitchFamily="18" charset="0"/>
                        </a:rPr>
                        <a:t>初始值</a:t>
                      </a:r>
                    </a:p>
                  </a:txBody>
                  <a:tcPr/>
                </a:tc>
              </a:tr>
              <a:tr h="317031">
                <a:tc>
                  <a:txBody>
                    <a:bodyPr/>
                    <a:lstStyle/>
                    <a:p>
                      <a:pPr algn="ctr"/>
                      <a:r>
                        <a:rPr lang="en-US" altLang="zh-CN" sz="2000" dirty="0" smtClean="0">
                          <a:latin typeface="+mn-ea"/>
                          <a:ea typeface="+mn-ea"/>
                          <a:cs typeface="Times New Roman" panose="02020603050405020304" pitchFamily="18" charset="0"/>
                        </a:rPr>
                        <a:t>byte</a:t>
                      </a:r>
                      <a:endParaRPr lang="zh-CN" altLang="en-US" sz="2000" dirty="0">
                        <a:latin typeface="+mn-ea"/>
                        <a:ea typeface="+mn-ea"/>
                        <a:cs typeface="Times New Roman" panose="02020603050405020304" pitchFamily="18" charset="0"/>
                      </a:endParaRPr>
                    </a:p>
                  </a:txBody>
                  <a:tcPr/>
                </a:tc>
                <a:tc>
                  <a:txBody>
                    <a:bodyPr/>
                    <a:lstStyle/>
                    <a:p>
                      <a:pPr algn="ctr"/>
                      <a:r>
                        <a:rPr lang="en-US" altLang="zh-CN" sz="2000" dirty="0" smtClean="0">
                          <a:latin typeface="+mn-ea"/>
                          <a:ea typeface="+mn-ea"/>
                          <a:cs typeface="Times New Roman" panose="02020603050405020304" pitchFamily="18" charset="0"/>
                        </a:rPr>
                        <a:t>0</a:t>
                      </a:r>
                      <a:endParaRPr lang="zh-CN" altLang="en-US" sz="2000" dirty="0">
                        <a:latin typeface="+mn-ea"/>
                        <a:ea typeface="+mn-ea"/>
                        <a:cs typeface="Times New Roman" panose="02020603050405020304" pitchFamily="18" charset="0"/>
                      </a:endParaRPr>
                    </a:p>
                  </a:txBody>
                  <a:tcPr/>
                </a:tc>
              </a:tr>
              <a:tr h="317031">
                <a:tc>
                  <a:txBody>
                    <a:bodyPr/>
                    <a:lstStyle/>
                    <a:p>
                      <a:pPr algn="ctr"/>
                      <a:r>
                        <a:rPr lang="en-US" altLang="zh-CN" sz="2000" dirty="0" smtClean="0">
                          <a:latin typeface="+mn-ea"/>
                          <a:ea typeface="+mn-ea"/>
                          <a:cs typeface="Times New Roman" panose="02020603050405020304" pitchFamily="18" charset="0"/>
                        </a:rPr>
                        <a:t>short</a:t>
                      </a:r>
                      <a:endParaRPr lang="zh-CN" altLang="en-US" sz="2000" dirty="0">
                        <a:latin typeface="+mn-ea"/>
                        <a:ea typeface="+mn-ea"/>
                        <a:cs typeface="Times New Roman" panose="02020603050405020304" pitchFamily="18" charset="0"/>
                      </a:endParaRPr>
                    </a:p>
                  </a:txBody>
                  <a:tcPr/>
                </a:tc>
                <a:tc>
                  <a:txBody>
                    <a:bodyPr/>
                    <a:lstStyle/>
                    <a:p>
                      <a:pPr algn="ctr"/>
                      <a:r>
                        <a:rPr lang="en-US" altLang="zh-CN" sz="2000" dirty="0" smtClean="0">
                          <a:latin typeface="+mn-ea"/>
                          <a:ea typeface="+mn-ea"/>
                          <a:cs typeface="Times New Roman" panose="02020603050405020304" pitchFamily="18" charset="0"/>
                        </a:rPr>
                        <a:t>0</a:t>
                      </a:r>
                    </a:p>
                  </a:txBody>
                  <a:tcPr/>
                </a:tc>
              </a:tr>
              <a:tr h="317031">
                <a:tc>
                  <a:txBody>
                    <a:bodyPr/>
                    <a:lstStyle/>
                    <a:p>
                      <a:pPr algn="ctr"/>
                      <a:r>
                        <a:rPr lang="en-US" altLang="zh-CN" sz="2000" dirty="0" err="1" smtClean="0">
                          <a:latin typeface="+mn-ea"/>
                          <a:ea typeface="+mn-ea"/>
                          <a:cs typeface="Times New Roman" panose="02020603050405020304" pitchFamily="18" charset="0"/>
                        </a:rPr>
                        <a:t>int</a:t>
                      </a:r>
                      <a:endParaRPr lang="zh-CN" altLang="en-US" sz="2000" dirty="0">
                        <a:latin typeface="+mn-ea"/>
                        <a:ea typeface="+mn-ea"/>
                        <a:cs typeface="Times New Roman" panose="02020603050405020304" pitchFamily="18" charset="0"/>
                      </a:endParaRPr>
                    </a:p>
                  </a:txBody>
                  <a:tcPr/>
                </a:tc>
                <a:tc>
                  <a:txBody>
                    <a:bodyPr/>
                    <a:lstStyle/>
                    <a:p>
                      <a:pPr algn="ctr"/>
                      <a:r>
                        <a:rPr lang="en-US" altLang="zh-CN" sz="2000" dirty="0" smtClean="0">
                          <a:latin typeface="+mn-ea"/>
                          <a:ea typeface="+mn-ea"/>
                          <a:cs typeface="Times New Roman" panose="02020603050405020304" pitchFamily="18" charset="0"/>
                        </a:rPr>
                        <a:t>0</a:t>
                      </a:r>
                      <a:endParaRPr lang="zh-CN" altLang="en-US" sz="2000" dirty="0">
                        <a:latin typeface="+mn-ea"/>
                        <a:ea typeface="+mn-ea"/>
                        <a:cs typeface="Times New Roman" panose="02020603050405020304" pitchFamily="18" charset="0"/>
                      </a:endParaRPr>
                    </a:p>
                  </a:txBody>
                  <a:tcPr/>
                </a:tc>
              </a:tr>
              <a:tr h="317031">
                <a:tc>
                  <a:txBody>
                    <a:bodyPr/>
                    <a:lstStyle/>
                    <a:p>
                      <a:pPr algn="ctr"/>
                      <a:r>
                        <a:rPr lang="en-US" altLang="zh-CN" sz="2000" dirty="0" smtClean="0">
                          <a:latin typeface="+mn-ea"/>
                          <a:ea typeface="+mn-ea"/>
                          <a:cs typeface="Times New Roman" panose="02020603050405020304" pitchFamily="18" charset="0"/>
                        </a:rPr>
                        <a:t>long</a:t>
                      </a:r>
                      <a:endParaRPr lang="zh-CN" altLang="en-US" sz="2000" dirty="0">
                        <a:latin typeface="+mn-ea"/>
                        <a:ea typeface="+mn-ea"/>
                        <a:cs typeface="Times New Roman" panose="02020603050405020304" pitchFamily="18" charset="0"/>
                      </a:endParaRPr>
                    </a:p>
                  </a:txBody>
                  <a:tcPr/>
                </a:tc>
                <a:tc>
                  <a:txBody>
                    <a:bodyPr/>
                    <a:lstStyle/>
                    <a:p>
                      <a:pPr algn="ctr"/>
                      <a:r>
                        <a:rPr lang="en-US" altLang="zh-CN" sz="2000" dirty="0" smtClean="0">
                          <a:latin typeface="+mn-ea"/>
                          <a:ea typeface="+mn-ea"/>
                          <a:cs typeface="Times New Roman" panose="02020603050405020304" pitchFamily="18" charset="0"/>
                        </a:rPr>
                        <a:t>0L</a:t>
                      </a:r>
                      <a:endParaRPr lang="zh-CN" altLang="en-US" sz="2000" dirty="0">
                        <a:latin typeface="+mn-ea"/>
                        <a:ea typeface="+mn-ea"/>
                        <a:cs typeface="Times New Roman" panose="02020603050405020304" pitchFamily="18" charset="0"/>
                      </a:endParaRPr>
                    </a:p>
                  </a:txBody>
                  <a:tcPr/>
                </a:tc>
              </a:tr>
              <a:tr h="317031">
                <a:tc>
                  <a:txBody>
                    <a:bodyPr/>
                    <a:lstStyle/>
                    <a:p>
                      <a:pPr algn="ctr"/>
                      <a:r>
                        <a:rPr lang="en-US" altLang="zh-CN" sz="2000" dirty="0" smtClean="0">
                          <a:latin typeface="+mn-ea"/>
                          <a:ea typeface="+mn-ea"/>
                          <a:cs typeface="Times New Roman" panose="02020603050405020304" pitchFamily="18" charset="0"/>
                        </a:rPr>
                        <a:t>float</a:t>
                      </a:r>
                      <a:endParaRPr lang="zh-CN" altLang="en-US" sz="2000" dirty="0">
                        <a:latin typeface="+mn-ea"/>
                        <a:ea typeface="+mn-ea"/>
                        <a:cs typeface="Times New Roman" panose="02020603050405020304" pitchFamily="18" charset="0"/>
                      </a:endParaRPr>
                    </a:p>
                  </a:txBody>
                  <a:tcPr/>
                </a:tc>
                <a:tc>
                  <a:txBody>
                    <a:bodyPr/>
                    <a:lstStyle/>
                    <a:p>
                      <a:pPr algn="ctr"/>
                      <a:r>
                        <a:rPr lang="en-US" altLang="zh-CN" sz="2000" dirty="0" smtClean="0">
                          <a:latin typeface="+mn-ea"/>
                          <a:ea typeface="+mn-ea"/>
                          <a:cs typeface="Times New Roman" panose="02020603050405020304" pitchFamily="18" charset="0"/>
                        </a:rPr>
                        <a:t>0.0F</a:t>
                      </a:r>
                      <a:endParaRPr lang="zh-CN" altLang="en-US" sz="2000" dirty="0">
                        <a:latin typeface="+mn-ea"/>
                        <a:ea typeface="+mn-ea"/>
                        <a:cs typeface="Times New Roman" panose="02020603050405020304" pitchFamily="18" charset="0"/>
                      </a:endParaRPr>
                    </a:p>
                  </a:txBody>
                  <a:tcPr/>
                </a:tc>
              </a:tr>
              <a:tr h="317031">
                <a:tc>
                  <a:txBody>
                    <a:bodyPr/>
                    <a:lstStyle/>
                    <a:p>
                      <a:pPr algn="ctr"/>
                      <a:r>
                        <a:rPr lang="en-US" altLang="zh-CN" sz="2000" dirty="0" smtClean="0">
                          <a:latin typeface="+mn-ea"/>
                          <a:ea typeface="+mn-ea"/>
                          <a:cs typeface="Times New Roman" panose="02020603050405020304" pitchFamily="18" charset="0"/>
                        </a:rPr>
                        <a:t>double</a:t>
                      </a:r>
                      <a:endParaRPr lang="zh-CN" altLang="en-US" sz="2000" dirty="0">
                        <a:latin typeface="+mn-ea"/>
                        <a:ea typeface="+mn-ea"/>
                        <a:cs typeface="Times New Roman" panose="02020603050405020304" pitchFamily="18" charset="0"/>
                      </a:endParaRPr>
                    </a:p>
                  </a:txBody>
                  <a:tcPr/>
                </a:tc>
                <a:tc>
                  <a:txBody>
                    <a:bodyPr/>
                    <a:lstStyle/>
                    <a:p>
                      <a:pPr algn="ctr"/>
                      <a:r>
                        <a:rPr lang="en-US" altLang="zh-CN" sz="2000" dirty="0" smtClean="0">
                          <a:latin typeface="+mn-ea"/>
                          <a:ea typeface="+mn-ea"/>
                          <a:cs typeface="Times New Roman" panose="02020603050405020304" pitchFamily="18" charset="0"/>
                        </a:rPr>
                        <a:t>0.0D</a:t>
                      </a:r>
                      <a:endParaRPr lang="zh-CN" altLang="en-US" sz="2000" dirty="0">
                        <a:latin typeface="+mn-ea"/>
                        <a:ea typeface="+mn-ea"/>
                        <a:cs typeface="Times New Roman" panose="02020603050405020304" pitchFamily="18" charset="0"/>
                      </a:endParaRPr>
                    </a:p>
                  </a:txBody>
                  <a:tcPr/>
                </a:tc>
              </a:tr>
              <a:tr h="317031">
                <a:tc>
                  <a:txBody>
                    <a:bodyPr/>
                    <a:lstStyle/>
                    <a:p>
                      <a:pPr algn="ctr"/>
                      <a:r>
                        <a:rPr lang="en-US" altLang="zh-CN" sz="2000" dirty="0" smtClean="0">
                          <a:latin typeface="+mn-ea"/>
                          <a:ea typeface="+mn-ea"/>
                          <a:cs typeface="Times New Roman" panose="02020603050405020304" pitchFamily="18" charset="0"/>
                        </a:rPr>
                        <a:t>char</a:t>
                      </a:r>
                      <a:endParaRPr lang="zh-CN" altLang="en-US" sz="2000" dirty="0">
                        <a:latin typeface="+mn-ea"/>
                        <a:ea typeface="+mn-ea"/>
                        <a:cs typeface="Times New Roman" panose="02020603050405020304" pitchFamily="18" charset="0"/>
                      </a:endParaRPr>
                    </a:p>
                  </a:txBody>
                  <a:tcPr/>
                </a:tc>
                <a:tc>
                  <a:txBody>
                    <a:bodyPr/>
                    <a:lstStyle/>
                    <a:p>
                      <a:pPr algn="ctr"/>
                      <a:r>
                        <a:rPr lang="en-US" altLang="zh-CN" sz="2000" dirty="0" smtClean="0">
                          <a:latin typeface="+mn-ea"/>
                          <a:ea typeface="+mn-ea"/>
                          <a:cs typeface="Times New Roman" panose="02020603050405020304" pitchFamily="18" charset="0"/>
                        </a:rPr>
                        <a:t>‘\u0000’(</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表示为空</a:t>
                      </a:r>
                      <a:r>
                        <a:rPr lang="en-US" altLang="zh-CN" sz="2000" dirty="0" smtClean="0">
                          <a:latin typeface="+mn-ea"/>
                          <a:ea typeface="+mn-ea"/>
                          <a:cs typeface="Times New Roman" panose="02020603050405020304" pitchFamily="18" charset="0"/>
                        </a:rPr>
                        <a:t>)</a:t>
                      </a:r>
                    </a:p>
                  </a:txBody>
                  <a:tcPr/>
                </a:tc>
              </a:tr>
              <a:tr h="317031">
                <a:tc>
                  <a:txBody>
                    <a:bodyPr/>
                    <a:lstStyle/>
                    <a:p>
                      <a:pPr algn="ctr"/>
                      <a:r>
                        <a:rPr lang="en-US" altLang="zh-CN" sz="2000" dirty="0" err="1" smtClean="0">
                          <a:latin typeface="+mn-ea"/>
                          <a:ea typeface="+mn-ea"/>
                          <a:cs typeface="Times New Roman" panose="02020603050405020304" pitchFamily="18" charset="0"/>
                        </a:rPr>
                        <a:t>boolean</a:t>
                      </a:r>
                      <a:endParaRPr lang="zh-CN" altLang="en-US" sz="2000" dirty="0">
                        <a:latin typeface="+mn-ea"/>
                        <a:ea typeface="+mn-ea"/>
                        <a:cs typeface="Times New Roman" panose="02020603050405020304" pitchFamily="18" charset="0"/>
                      </a:endParaRPr>
                    </a:p>
                  </a:txBody>
                  <a:tcPr/>
                </a:tc>
                <a:tc>
                  <a:txBody>
                    <a:bodyPr/>
                    <a:lstStyle/>
                    <a:p>
                      <a:pPr algn="ctr"/>
                      <a:r>
                        <a:rPr lang="en-US" altLang="zh-CN" sz="2000" dirty="0" smtClean="0">
                          <a:latin typeface="+mn-ea"/>
                          <a:ea typeface="+mn-ea"/>
                          <a:cs typeface="Times New Roman" panose="02020603050405020304" pitchFamily="18" charset="0"/>
                        </a:rPr>
                        <a:t>false</a:t>
                      </a:r>
                      <a:endParaRPr lang="zh-CN" altLang="en-US" sz="2000" dirty="0">
                        <a:latin typeface="+mn-ea"/>
                        <a:ea typeface="+mn-ea"/>
                        <a:cs typeface="Times New Roman" panose="02020603050405020304" pitchFamily="18" charset="0"/>
                      </a:endParaRPr>
                    </a:p>
                  </a:txBody>
                  <a:tcPr/>
                </a:tc>
              </a:tr>
              <a:tr h="317031">
                <a:tc>
                  <a:txBody>
                    <a:bodyPr/>
                    <a:lstStyle/>
                    <a:p>
                      <a:pPr algn="ct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引用类型</a:t>
                      </a: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a:txBody>
                  <a:tcPr/>
                </a:tc>
                <a:tc>
                  <a:txBody>
                    <a:bodyPr/>
                    <a:lstStyle/>
                    <a:p>
                      <a:pPr algn="ctr"/>
                      <a:r>
                        <a:rPr lang="en-US" altLang="zh-CN" sz="2000" dirty="0" smtClean="0">
                          <a:latin typeface="+mn-ea"/>
                          <a:ea typeface="+mn-ea"/>
                          <a:cs typeface="Times New Roman" panose="02020603050405020304" pitchFamily="18" charset="0"/>
                        </a:rPr>
                        <a:t>null</a:t>
                      </a:r>
                      <a:endParaRPr lang="zh-CN" altLang="en-US" sz="2000" dirty="0">
                        <a:latin typeface="+mn-ea"/>
                        <a:ea typeface="+mn-ea"/>
                        <a:cs typeface="Times New Roman" panose="02020603050405020304" pitchFamily="18" charset="0"/>
                      </a:endParaRPr>
                    </a:p>
                  </a:txBody>
                  <a:tcPr/>
                </a:tc>
              </a:tr>
            </a:tbl>
          </a:graphicData>
        </a:graphic>
      </p:graphicFrame>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nvSpPr>
        <p:spPr>
          <a:xfrm>
            <a:off x="3059832" y="46648"/>
            <a:ext cx="3816424" cy="72008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r>
              <a:rPr lang="zh-CN" altLang="en-US" b="1" dirty="0" smtClean="0">
                <a:latin typeface="+mn-lt"/>
                <a:ea typeface="宋体" panose="02010600030101010101" pitchFamily="2" charset="-122"/>
                <a:cs typeface="Times New Roman" panose="02020603050405020304" pitchFamily="18" charset="0"/>
              </a:rPr>
              <a:t>对象的使用</a:t>
            </a:r>
          </a:p>
        </p:txBody>
      </p:sp>
      <p:sp>
        <p:nvSpPr>
          <p:cNvPr id="18435" name="Rectangle 3"/>
          <p:cNvSpPr>
            <a:spLocks noGrp="1" noChangeArrowheads="1"/>
          </p:cNvSpPr>
          <p:nvPr/>
        </p:nvSpPr>
        <p:spPr>
          <a:xfrm>
            <a:off x="179512" y="766728"/>
            <a:ext cx="8716233" cy="396044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70000"/>
              </a:lnSpc>
              <a:buFontTx/>
              <a:buNone/>
            </a:pPr>
            <a:r>
              <a:rPr lang="en-US" altLang="zh-CN" sz="2400" b="1" dirty="0" smtClean="0">
                <a:ea typeface="宋体" panose="02010600030101010101" pitchFamily="2" charset="-122"/>
                <a:cs typeface="Times New Roman" panose="02020603050405020304" pitchFamily="18" charset="0"/>
              </a:rPr>
              <a:t>class </a:t>
            </a:r>
            <a:r>
              <a:rPr lang="en-US" altLang="zh-CN" sz="2400" b="1" dirty="0" err="1" smtClean="0">
                <a:ea typeface="宋体" panose="02010600030101010101" pitchFamily="2" charset="-122"/>
                <a:cs typeface="Times New Roman" panose="02020603050405020304" pitchFamily="18" charset="0"/>
              </a:rPr>
              <a:t>TestPerson</a:t>
            </a:r>
            <a:r>
              <a:rPr lang="en-US" altLang="zh-CN" sz="2400" b="1" dirty="0" smtClean="0">
                <a:ea typeface="宋体" panose="02010600030101010101" pitchFamily="2" charset="-122"/>
                <a:cs typeface="Times New Roman" panose="02020603050405020304" pitchFamily="18" charset="0"/>
              </a:rPr>
              <a:t>{</a:t>
            </a:r>
          </a:p>
          <a:p>
            <a:pPr>
              <a:lnSpc>
                <a:spcPct val="70000"/>
              </a:lnSpc>
              <a:buNone/>
            </a:pPr>
            <a:r>
              <a:rPr lang="en-US" altLang="zh-CN" sz="2400" b="1" dirty="0" smtClean="0">
                <a:ea typeface="宋体" panose="02010600030101010101" pitchFamily="2" charset="-122"/>
                <a:cs typeface="Times New Roman" panose="02020603050405020304" pitchFamily="18" charset="0"/>
              </a:rPr>
              <a:t>	public static void main(String[] </a:t>
            </a:r>
            <a:r>
              <a:rPr lang="en-US" altLang="zh-CN" sz="2400" b="1" dirty="0" err="1" smtClean="0">
                <a:ea typeface="宋体" panose="02010600030101010101" pitchFamily="2" charset="-122"/>
                <a:cs typeface="Times New Roman" panose="02020603050405020304" pitchFamily="18" charset="0"/>
              </a:rPr>
              <a:t>args</a:t>
            </a:r>
            <a:r>
              <a:rPr lang="en-US" altLang="zh-CN" sz="2400" b="1" dirty="0" smtClean="0">
                <a:ea typeface="宋体" panose="02010600030101010101" pitchFamily="2" charset="-122"/>
                <a:cs typeface="Times New Roman" panose="02020603050405020304" pitchFamily="18" charset="0"/>
              </a:rPr>
              <a:t>) {   //</a:t>
            </a:r>
            <a:r>
              <a:rPr lang="zh-CN" altLang="en-US" sz="1800" b="1" dirty="0" smtClean="0">
                <a:solidFill>
                  <a:schemeClr val="hlink"/>
                </a:solidFill>
                <a:ea typeface="宋体" panose="02010600030101010101" pitchFamily="2" charset="-122"/>
                <a:cs typeface="Times New Roman" panose="02020603050405020304" pitchFamily="18" charset="0"/>
              </a:rPr>
              <a:t>程序运行的内存布局如下图</a:t>
            </a:r>
            <a:r>
              <a:rPr lang="zh-CN" altLang="en-US" sz="1800" b="1" dirty="0" smtClean="0">
                <a:ea typeface="宋体" panose="02010600030101010101" pitchFamily="2" charset="-122"/>
                <a:cs typeface="Times New Roman" panose="02020603050405020304" pitchFamily="18" charset="0"/>
              </a:rPr>
              <a:t> </a:t>
            </a:r>
          </a:p>
          <a:p>
            <a:pPr eaLnBrk="1" hangingPunct="1">
              <a:lnSpc>
                <a:spcPct val="70000"/>
              </a:lnSpc>
              <a:buFontTx/>
              <a:buNone/>
            </a:pPr>
            <a:r>
              <a:rPr lang="zh-CN" altLang="en-US" sz="2400" b="1" dirty="0" smtClean="0">
                <a:ea typeface="宋体" panose="02010600030101010101" pitchFamily="2" charset="-122"/>
                <a:cs typeface="Times New Roman" panose="02020603050405020304" pitchFamily="18" charset="0"/>
              </a:rPr>
              <a:t>	</a:t>
            </a:r>
            <a:r>
              <a:rPr lang="en-US" altLang="zh-CN" sz="2400" b="1" dirty="0" smtClean="0">
                <a:ea typeface="宋体" panose="02010600030101010101" pitchFamily="2" charset="-122"/>
                <a:cs typeface="Times New Roman" panose="02020603050405020304" pitchFamily="18" charset="0"/>
              </a:rPr>
              <a:t>	Person p1 = new Person();</a:t>
            </a:r>
          </a:p>
          <a:p>
            <a:pPr eaLnBrk="1" hangingPunct="1">
              <a:lnSpc>
                <a:spcPct val="70000"/>
              </a:lnSpc>
              <a:buFontTx/>
              <a:buNone/>
            </a:pPr>
            <a:r>
              <a:rPr lang="en-US" altLang="zh-CN" sz="2400" b="1" dirty="0" smtClean="0">
                <a:ea typeface="宋体" panose="02010600030101010101" pitchFamily="2" charset="-122"/>
                <a:cs typeface="Times New Roman" panose="02020603050405020304" pitchFamily="18" charset="0"/>
              </a:rPr>
              <a:t>		Person p2 =new Person();</a:t>
            </a:r>
          </a:p>
          <a:p>
            <a:pPr eaLnBrk="1" hangingPunct="1">
              <a:lnSpc>
                <a:spcPct val="70000"/>
              </a:lnSpc>
              <a:buFontTx/>
              <a:buNone/>
            </a:pPr>
            <a:r>
              <a:rPr lang="en-US" altLang="zh-CN" sz="2400" b="1" dirty="0" smtClean="0">
                <a:ea typeface="宋体" panose="02010600030101010101" pitchFamily="2" charset="-122"/>
                <a:cs typeface="Times New Roman" panose="02020603050405020304" pitchFamily="18" charset="0"/>
              </a:rPr>
              <a:t>		p1.age = -30;</a:t>
            </a:r>
          </a:p>
          <a:p>
            <a:pPr eaLnBrk="1" hangingPunct="1">
              <a:lnSpc>
                <a:spcPct val="70000"/>
              </a:lnSpc>
              <a:buFontTx/>
              <a:buNone/>
            </a:pPr>
            <a:r>
              <a:rPr lang="en-US" altLang="zh-CN" sz="2400" b="1" dirty="0" smtClean="0">
                <a:ea typeface="宋体" panose="02010600030101010101" pitchFamily="2" charset="-122"/>
                <a:cs typeface="Times New Roman" panose="02020603050405020304" pitchFamily="18" charset="0"/>
              </a:rPr>
              <a:t>		p1.shout();</a:t>
            </a:r>
          </a:p>
          <a:p>
            <a:pPr eaLnBrk="1" hangingPunct="1">
              <a:lnSpc>
                <a:spcPct val="70000"/>
              </a:lnSpc>
              <a:buFontTx/>
              <a:buNone/>
            </a:pPr>
            <a:r>
              <a:rPr lang="en-US" altLang="zh-CN" sz="2400" b="1" dirty="0" smtClean="0">
                <a:ea typeface="宋体" panose="02010600030101010101" pitchFamily="2" charset="-122"/>
                <a:cs typeface="Times New Roman" panose="02020603050405020304" pitchFamily="18" charset="0"/>
              </a:rPr>
              <a:t>		p2.shout();</a:t>
            </a:r>
          </a:p>
          <a:p>
            <a:pPr eaLnBrk="1" hangingPunct="1">
              <a:lnSpc>
                <a:spcPct val="70000"/>
              </a:lnSpc>
              <a:buFontTx/>
              <a:buNone/>
            </a:pPr>
            <a:r>
              <a:rPr lang="en-US" altLang="zh-CN" sz="2400" b="1" dirty="0" smtClean="0">
                <a:ea typeface="宋体" panose="02010600030101010101" pitchFamily="2" charset="-122"/>
                <a:cs typeface="Times New Roman" panose="02020603050405020304" pitchFamily="18" charset="0"/>
              </a:rPr>
              <a:t>	}</a:t>
            </a:r>
          </a:p>
          <a:p>
            <a:pPr eaLnBrk="1" hangingPunct="1">
              <a:lnSpc>
                <a:spcPct val="70000"/>
              </a:lnSpc>
              <a:buFontTx/>
              <a:buNone/>
            </a:pPr>
            <a:r>
              <a:rPr lang="en-US" altLang="zh-CN" sz="2400" b="1" dirty="0" smtClean="0">
                <a:ea typeface="宋体" panose="02010600030101010101" pitchFamily="2" charset="-122"/>
                <a:cs typeface="Times New Roman" panose="02020603050405020304" pitchFamily="18" charset="0"/>
              </a:rPr>
              <a:t>}</a:t>
            </a:r>
          </a:p>
        </p:txBody>
      </p:sp>
      <p:pic>
        <p:nvPicPr>
          <p:cNvPr id="18436" name="Picture 4" descr="三创建对象2"/>
          <p:cNvPicPr>
            <a:picLocks noGrp="1" noChangeAspect="1" noChangeArrowheads="1"/>
          </p:cNvPicPr>
          <p:nvPr/>
        </p:nvPicPr>
        <p:blipFill>
          <a:blip r:embed="rId2">
            <a:clrChange>
              <a:clrFrom>
                <a:srgbClr val="FFFFFF"/>
              </a:clrFrom>
              <a:clrTo>
                <a:srgbClr val="FFFFFF">
                  <a:alpha val="0"/>
                </a:srgbClr>
              </a:clrTo>
            </a:clrChange>
          </a:blip>
          <a:srcRect/>
          <a:stretch>
            <a:fillRect/>
          </a:stretch>
        </p:blipFill>
        <p:spPr>
          <a:xfrm>
            <a:off x="2483768" y="3142992"/>
            <a:ext cx="6332441" cy="2736304"/>
          </a:xfrm>
          <a:prstGeom prst="rect">
            <a:avLst/>
          </a:prstGeom>
          <a:noFill/>
        </p:spPr>
      </p:pic>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nvSpPr>
        <p:spPr>
          <a:xfrm>
            <a:off x="3203848" y="620688"/>
            <a:ext cx="3096344"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r>
              <a:rPr lang="zh-CN" altLang="en-US" b="1" dirty="0" smtClean="0">
                <a:latin typeface="宋体" panose="02010600030101010101" pitchFamily="2" charset="-122"/>
                <a:ea typeface="宋体" panose="02010600030101010101" pitchFamily="2" charset="-122"/>
                <a:cs typeface="Arial Unicode MS" panose="020B0604020202020204" charset="-122"/>
              </a:rPr>
              <a:t>匿名对象 </a:t>
            </a:r>
          </a:p>
        </p:txBody>
      </p:sp>
      <p:sp>
        <p:nvSpPr>
          <p:cNvPr id="20483" name="Rectangle 3"/>
          <p:cNvSpPr>
            <a:spLocks noGrp="1" noChangeArrowheads="1"/>
          </p:cNvSpPr>
          <p:nvPr/>
        </p:nvSpPr>
        <p:spPr>
          <a:xfrm>
            <a:off x="250825" y="1700213"/>
            <a:ext cx="8642350" cy="38890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Wingdings" panose="05000000000000000000" pitchFamily="2" charset="2"/>
              <a:buChar char="l"/>
            </a:pPr>
            <a:r>
              <a:rPr lang="zh-CN" altLang="en-US" dirty="0" smtClean="0">
                <a:latin typeface="宋体" panose="02010600030101010101" pitchFamily="2" charset="-122"/>
                <a:ea typeface="宋体" panose="02010600030101010101" pitchFamily="2" charset="-122"/>
                <a:cs typeface="Arial Unicode MS" panose="020B0604020202020204" charset="-122"/>
              </a:rPr>
              <a:t>我们也可以不定义对象的句柄，而直接调用这个对象的方法。这样的对象叫做匿名对象。</a:t>
            </a:r>
            <a:endParaRPr lang="en-US" altLang="zh-CN" dirty="0" smtClean="0">
              <a:latin typeface="宋体" panose="02010600030101010101" pitchFamily="2" charset="-122"/>
              <a:ea typeface="宋体" panose="02010600030101010101" pitchFamily="2" charset="-122"/>
              <a:cs typeface="Arial Unicode MS" panose="020B0604020202020204" charset="-122"/>
            </a:endParaRPr>
          </a:p>
          <a:p>
            <a:pPr lvl="1">
              <a:buFont typeface="Wingdings" panose="05000000000000000000" pitchFamily="2" charset="2"/>
              <a:buChar char="Ø"/>
            </a:pPr>
            <a:r>
              <a:rPr lang="zh-CN" altLang="en-US" dirty="0" smtClean="0">
                <a:latin typeface="宋体" panose="02010600030101010101" pitchFamily="2" charset="-122"/>
                <a:ea typeface="宋体" panose="02010600030101010101" pitchFamily="2" charset="-122"/>
                <a:cs typeface="Arial Unicode MS" panose="020B0604020202020204" charset="-122"/>
              </a:rPr>
              <a:t>如：</a:t>
            </a:r>
            <a:r>
              <a:rPr lang="en-US" altLang="zh-CN" b="1" dirty="0" smtClean="0">
                <a:solidFill>
                  <a:srgbClr val="C00000"/>
                </a:solidFill>
                <a:ea typeface="宋体" panose="02010600030101010101" pitchFamily="2" charset="-122"/>
                <a:cs typeface="Arial Unicode MS" panose="020B0604020202020204" charset="-122"/>
              </a:rPr>
              <a:t>new Person().shout(); </a:t>
            </a:r>
          </a:p>
          <a:p>
            <a:pPr marL="0" indent="0" eaLnBrk="1" hangingPunct="1">
              <a:buNone/>
            </a:pPr>
            <a:endParaRPr lang="en-US" altLang="zh-CN" dirty="0" smtClean="0">
              <a:latin typeface="宋体" panose="02010600030101010101" pitchFamily="2" charset="-122"/>
              <a:ea typeface="宋体" panose="02010600030101010101" pitchFamily="2" charset="-122"/>
              <a:cs typeface="Arial Unicode MS" panose="020B0604020202020204" charset="-122"/>
            </a:endParaRPr>
          </a:p>
          <a:p>
            <a:pPr eaLnBrk="1" hangingPunct="1">
              <a:buFont typeface="Wingdings" panose="05000000000000000000" pitchFamily="2" charset="2"/>
              <a:buChar char="l"/>
            </a:pPr>
            <a:r>
              <a:rPr lang="zh-CN" altLang="en-US" dirty="0" smtClean="0">
                <a:latin typeface="宋体" panose="02010600030101010101" pitchFamily="2" charset="-122"/>
                <a:ea typeface="宋体" panose="02010600030101010101" pitchFamily="2" charset="-122"/>
                <a:cs typeface="Arial Unicode MS" panose="020B0604020202020204" charset="-122"/>
              </a:rPr>
              <a:t>使用情况</a:t>
            </a:r>
            <a:endParaRPr lang="en-US" altLang="zh-CN" dirty="0" smtClean="0">
              <a:latin typeface="宋体" panose="02010600030101010101" pitchFamily="2" charset="-122"/>
              <a:ea typeface="宋体" panose="02010600030101010101" pitchFamily="2" charset="-122"/>
              <a:cs typeface="Arial Unicode MS" panose="020B0604020202020204" charset="-122"/>
            </a:endParaRPr>
          </a:p>
          <a:p>
            <a:pPr lvl="1">
              <a:buFont typeface="Wingdings" panose="05000000000000000000" pitchFamily="2" charset="2"/>
              <a:buChar char="Ø"/>
            </a:pPr>
            <a:r>
              <a:rPr lang="zh-CN" altLang="en-US" dirty="0" smtClean="0">
                <a:latin typeface="宋体" panose="02010600030101010101" pitchFamily="2" charset="-122"/>
                <a:ea typeface="宋体" panose="02010600030101010101" pitchFamily="2" charset="-122"/>
                <a:cs typeface="Arial Unicode MS" panose="020B0604020202020204" charset="-122"/>
              </a:rPr>
              <a:t>如果对一个对象只需要进行一次方法调用，那么就可以使用匿名对象。 </a:t>
            </a:r>
          </a:p>
          <a:p>
            <a:pPr lvl="1">
              <a:buFont typeface="Wingdings" panose="05000000000000000000" pitchFamily="2" charset="2"/>
              <a:buChar char="Ø"/>
            </a:pPr>
            <a:r>
              <a:rPr lang="zh-CN" altLang="en-US" dirty="0" smtClean="0">
                <a:latin typeface="宋体" panose="02010600030101010101" pitchFamily="2" charset="-122"/>
                <a:ea typeface="宋体" panose="02010600030101010101" pitchFamily="2" charset="-122"/>
                <a:cs typeface="Arial Unicode MS" panose="020B0604020202020204" charset="-122"/>
              </a:rPr>
              <a:t>我们经常将匿名对象作为实参传递给一个</a:t>
            </a:r>
            <a:r>
              <a:rPr lang="zh-CN" altLang="en-US" dirty="0">
                <a:latin typeface="宋体" panose="02010600030101010101" pitchFamily="2" charset="-122"/>
                <a:ea typeface="宋体" panose="02010600030101010101" pitchFamily="2" charset="-122"/>
                <a:cs typeface="Arial Unicode MS" panose="020B0604020202020204" charset="-122"/>
              </a:rPr>
              <a:t>方法</a:t>
            </a:r>
            <a:r>
              <a:rPr lang="zh-CN" altLang="en-US" dirty="0" smtClean="0">
                <a:latin typeface="宋体" panose="02010600030101010101" pitchFamily="2" charset="-122"/>
                <a:ea typeface="宋体" panose="02010600030101010101" pitchFamily="2" charset="-122"/>
                <a:cs typeface="Arial Unicode MS" panose="020B0604020202020204" charset="-122"/>
              </a:rPr>
              <a:t>调用。 </a:t>
            </a: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nvSpPr>
        <p:spPr>
          <a:xfrm>
            <a:off x="2844314" y="-96862"/>
            <a:ext cx="4430880" cy="916247"/>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r>
              <a:rPr lang="en-US" altLang="zh-CN" sz="3600" b="1" dirty="0" smtClean="0">
                <a:latin typeface="+mn-lt"/>
                <a:ea typeface="宋体" panose="02010600030101010101" pitchFamily="2" charset="-122"/>
                <a:cs typeface="Times New Roman" panose="02020603050405020304" pitchFamily="18" charset="0"/>
              </a:rPr>
              <a:t>3.6 </a:t>
            </a:r>
            <a:r>
              <a:rPr lang="zh-CN" altLang="en-US" sz="3600" b="1" dirty="0" smtClean="0">
                <a:latin typeface="+mn-lt"/>
                <a:ea typeface="宋体" panose="02010600030101010101" pitchFamily="2" charset="-122"/>
                <a:cs typeface="Times New Roman" panose="02020603050405020304" pitchFamily="18" charset="0"/>
              </a:rPr>
              <a:t>再谈方法</a:t>
            </a:r>
            <a:r>
              <a:rPr lang="en-US" altLang="zh-CN" sz="3600" b="1" dirty="0" smtClean="0">
                <a:latin typeface="+mn-lt"/>
                <a:ea typeface="宋体" panose="02010600030101010101" pitchFamily="2" charset="-122"/>
                <a:cs typeface="Times New Roman" panose="02020603050405020304" pitchFamily="18" charset="0"/>
              </a:rPr>
              <a:t>(method)</a:t>
            </a:r>
            <a:endParaRPr lang="zh-CN" altLang="en-US" sz="3600" b="1" dirty="0" smtClean="0">
              <a:latin typeface="+mn-lt"/>
              <a:ea typeface="宋体" panose="02010600030101010101" pitchFamily="2" charset="-122"/>
              <a:cs typeface="Times New Roman" panose="02020603050405020304" pitchFamily="18" charset="0"/>
            </a:endParaRPr>
          </a:p>
        </p:txBody>
      </p:sp>
      <p:sp>
        <p:nvSpPr>
          <p:cNvPr id="31747" name="Text Box 3"/>
          <p:cNvSpPr txBox="1">
            <a:spLocks noChangeArrowheads="1"/>
          </p:cNvSpPr>
          <p:nvPr/>
        </p:nvSpPr>
        <p:spPr bwMode="auto">
          <a:xfrm>
            <a:off x="108934" y="706463"/>
            <a:ext cx="8820150" cy="5170646"/>
          </a:xfrm>
          <a:prstGeom prst="rect">
            <a:avLst/>
          </a:prstGeom>
          <a:noFill/>
          <a:ln w="9525">
            <a:noFill/>
            <a:miter lim="800000"/>
          </a:ln>
        </p:spPr>
        <p:txBody>
          <a:bodyPr>
            <a:spAutoFit/>
          </a:bodyPr>
          <a:lstStyle/>
          <a:p>
            <a:pPr marL="342900" indent="-342900">
              <a:buFont typeface="Wingdings" panose="05000000000000000000" pitchFamily="2" charset="2"/>
              <a:buChar char="l"/>
            </a:pPr>
            <a:r>
              <a:rPr lang="zh-CN" altLang="en-US" sz="2400" b="1" dirty="0">
                <a:solidFill>
                  <a:srgbClr val="C00000"/>
                </a:solidFill>
                <a:ea typeface="宋体" panose="02010600030101010101" pitchFamily="2" charset="-122"/>
                <a:cs typeface="Times New Roman" panose="02020603050405020304" pitchFamily="18" charset="0"/>
              </a:rPr>
              <a:t>什么</a:t>
            </a:r>
            <a:r>
              <a:rPr lang="zh-CN" altLang="en-US" sz="2400" b="1" dirty="0" smtClean="0">
                <a:solidFill>
                  <a:srgbClr val="C00000"/>
                </a:solidFill>
                <a:ea typeface="宋体" panose="02010600030101010101" pitchFamily="2" charset="-122"/>
                <a:cs typeface="Times New Roman" panose="02020603050405020304" pitchFamily="18" charset="0"/>
              </a:rPr>
              <a:t>是方法（函数）？</a:t>
            </a:r>
            <a:endParaRPr lang="zh-CN" altLang="en-US" sz="2400" b="1" dirty="0">
              <a:solidFill>
                <a:srgbClr val="C00000"/>
              </a:solidFill>
              <a:ea typeface="宋体" panose="02010600030101010101" pitchFamily="2" charset="-122"/>
              <a:cs typeface="Times New Roman" panose="02020603050405020304" pitchFamily="18" charset="0"/>
            </a:endParaRPr>
          </a:p>
          <a:p>
            <a:pPr marL="800100" lvl="1" indent="-342900">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方法是</a:t>
            </a:r>
            <a:r>
              <a:rPr lang="zh-CN" altLang="en-US" sz="2400" dirty="0">
                <a:ea typeface="宋体" panose="02010600030101010101" pitchFamily="2" charset="-122"/>
                <a:cs typeface="Times New Roman" panose="02020603050405020304" pitchFamily="18" charset="0"/>
              </a:rPr>
              <a:t>类或对象行为特征的抽象，也</a:t>
            </a:r>
            <a:r>
              <a:rPr lang="zh-CN" altLang="en-US" sz="2400" dirty="0" smtClean="0">
                <a:ea typeface="宋体" panose="02010600030101010101" pitchFamily="2" charset="-122"/>
                <a:cs typeface="Times New Roman" panose="02020603050405020304" pitchFamily="18" charset="0"/>
              </a:rPr>
              <a:t>称为函数。</a:t>
            </a:r>
            <a:r>
              <a:rPr lang="zh-CN" altLang="en-US" sz="2800" dirty="0" smtClean="0">
                <a:ea typeface="宋体" panose="02010600030101010101" pitchFamily="2" charset="-122"/>
                <a:cs typeface="Times New Roman" panose="02020603050405020304" pitchFamily="18" charset="0"/>
              </a:rPr>
              <a:t> </a:t>
            </a:r>
            <a:endParaRPr lang="en-US" altLang="zh-CN" sz="2800" dirty="0" smtClean="0">
              <a:ea typeface="宋体" panose="02010600030101010101" pitchFamily="2" charset="-122"/>
              <a:cs typeface="Times New Roman" panose="02020603050405020304" pitchFamily="18" charset="0"/>
            </a:endParaRPr>
          </a:p>
          <a:p>
            <a:pPr marL="800100" lvl="1" indent="-342900">
              <a:buFont typeface="Wingdings" panose="05000000000000000000" pitchFamily="2" charset="2"/>
              <a:buChar char="Ø"/>
            </a:pPr>
            <a:r>
              <a:rPr lang="en-US" altLang="zh-CN" sz="2400" dirty="0">
                <a:ea typeface="宋体" panose="02010600030101010101" pitchFamily="2" charset="-122"/>
                <a:cs typeface="Times New Roman" panose="02020603050405020304" pitchFamily="18" charset="0"/>
              </a:rPr>
              <a:t>Java</a:t>
            </a:r>
            <a:r>
              <a:rPr lang="zh-CN" altLang="en-US" sz="2400" dirty="0">
                <a:ea typeface="宋体" panose="02010600030101010101" pitchFamily="2" charset="-122"/>
                <a:cs typeface="Times New Roman" panose="02020603050405020304" pitchFamily="18" charset="0"/>
              </a:rPr>
              <a:t>里的方法不能独立存在，所有的方法必须定义在类里。                  </a:t>
            </a:r>
            <a:endParaRPr lang="en-US" altLang="zh-CN" sz="2400" dirty="0" smtClean="0">
              <a:ea typeface="宋体" panose="02010600030101010101" pitchFamily="2" charset="-122"/>
              <a:cs typeface="Times New Roman" panose="02020603050405020304" pitchFamily="18" charset="0"/>
            </a:endParaRPr>
          </a:p>
          <a:p>
            <a:pPr lvl="1"/>
            <a:endParaRPr lang="zh-CN" altLang="en-US" sz="2400" dirty="0" smtClean="0">
              <a:ea typeface="宋体" panose="02010600030101010101" pitchFamily="2" charset="-122"/>
              <a:cs typeface="Times New Roman" panose="02020603050405020304" pitchFamily="18" charset="0"/>
            </a:endParaRPr>
          </a:p>
          <a:p>
            <a:r>
              <a:rPr lang="zh-CN" altLang="en-US" sz="2000" b="1" dirty="0" smtClean="0">
                <a:solidFill>
                  <a:schemeClr val="accent2"/>
                </a:solidFill>
                <a:ea typeface="宋体" panose="02010600030101010101" pitchFamily="2" charset="-122"/>
                <a:cs typeface="Times New Roman" panose="02020603050405020304" pitchFamily="18" charset="0"/>
              </a:rPr>
              <a:t>    </a:t>
            </a:r>
            <a:r>
              <a:rPr lang="zh-CN" altLang="en-US" sz="2000" b="1" dirty="0" smtClean="0">
                <a:solidFill>
                  <a:srgbClr val="0000FF"/>
                </a:solidFill>
                <a:ea typeface="宋体" panose="02010600030101010101" pitchFamily="2" charset="-122"/>
                <a:cs typeface="Times New Roman" panose="02020603050405020304" pitchFamily="18" charset="0"/>
              </a:rPr>
              <a:t>修饰符</a:t>
            </a:r>
            <a:r>
              <a:rPr lang="zh-CN" altLang="en-US" sz="2000" b="1" dirty="0" smtClean="0">
                <a:solidFill>
                  <a:schemeClr val="accent2"/>
                </a:solidFill>
                <a:ea typeface="宋体" panose="02010600030101010101" pitchFamily="2" charset="-122"/>
                <a:cs typeface="Times New Roman" panose="02020603050405020304" pitchFamily="18" charset="0"/>
              </a:rPr>
              <a:t> </a:t>
            </a:r>
            <a:r>
              <a:rPr lang="zh-CN" altLang="en-US" sz="2000" b="1" dirty="0" smtClean="0">
                <a:solidFill>
                  <a:srgbClr val="C00000"/>
                </a:solidFill>
                <a:ea typeface="宋体" panose="02010600030101010101" pitchFamily="2" charset="-122"/>
                <a:cs typeface="Times New Roman" panose="02020603050405020304" pitchFamily="18" charset="0"/>
              </a:rPr>
              <a:t>返回</a:t>
            </a:r>
            <a:r>
              <a:rPr lang="zh-CN" altLang="en-US" sz="2000" b="1" dirty="0">
                <a:solidFill>
                  <a:srgbClr val="C00000"/>
                </a:solidFill>
                <a:ea typeface="宋体" panose="02010600030101010101" pitchFamily="2" charset="-122"/>
                <a:cs typeface="Times New Roman" panose="02020603050405020304" pitchFamily="18" charset="0"/>
              </a:rPr>
              <a:t>值</a:t>
            </a:r>
            <a:r>
              <a:rPr lang="zh-CN" altLang="en-US" sz="2000" b="1" dirty="0" smtClean="0">
                <a:solidFill>
                  <a:srgbClr val="C00000"/>
                </a:solidFill>
                <a:ea typeface="宋体" panose="02010600030101010101" pitchFamily="2" charset="-122"/>
                <a:cs typeface="Times New Roman" panose="02020603050405020304" pitchFamily="18" charset="0"/>
              </a:rPr>
              <a:t>类型 </a:t>
            </a:r>
            <a:r>
              <a:rPr lang="zh-CN" altLang="en-US" sz="2000" b="1" dirty="0" smtClean="0">
                <a:solidFill>
                  <a:srgbClr val="002060"/>
                </a:solidFill>
                <a:ea typeface="宋体" panose="02010600030101010101" pitchFamily="2" charset="-122"/>
                <a:cs typeface="Times New Roman" panose="02020603050405020304" pitchFamily="18" charset="0"/>
              </a:rPr>
              <a:t>方法名</a:t>
            </a:r>
            <a:r>
              <a:rPr lang="zh-CN" altLang="en-US" sz="2000" b="1" dirty="0">
                <a:solidFill>
                  <a:schemeClr val="accent2"/>
                </a:solidFill>
                <a:ea typeface="宋体" panose="02010600030101010101" pitchFamily="2" charset="-122"/>
                <a:cs typeface="Times New Roman" panose="02020603050405020304" pitchFamily="18" charset="0"/>
              </a:rPr>
              <a:t>（</a:t>
            </a:r>
            <a:r>
              <a:rPr lang="zh-CN" altLang="en-US" sz="2000" b="1" dirty="0">
                <a:solidFill>
                  <a:srgbClr val="C00000"/>
                </a:solidFill>
                <a:ea typeface="宋体" panose="02010600030101010101" pitchFamily="2" charset="-122"/>
                <a:cs typeface="Times New Roman" panose="02020603050405020304" pitchFamily="18" charset="0"/>
              </a:rPr>
              <a:t>参数类型 </a:t>
            </a:r>
            <a:r>
              <a:rPr lang="zh-CN" altLang="en-US" sz="2000" b="1" dirty="0" smtClean="0">
                <a:solidFill>
                  <a:srgbClr val="0000FF"/>
                </a:solidFill>
                <a:ea typeface="宋体" panose="02010600030101010101" pitchFamily="2" charset="-122"/>
                <a:cs typeface="Times New Roman" panose="02020603050405020304" pitchFamily="18" charset="0"/>
              </a:rPr>
              <a:t>形参</a:t>
            </a:r>
            <a:r>
              <a:rPr lang="en-US" altLang="zh-CN" sz="2000" b="1" dirty="0" smtClean="0">
                <a:solidFill>
                  <a:srgbClr val="0000FF"/>
                </a:solidFill>
                <a:ea typeface="宋体" panose="02010600030101010101" pitchFamily="2" charset="-122"/>
                <a:cs typeface="Times New Roman" panose="02020603050405020304" pitchFamily="18" charset="0"/>
              </a:rPr>
              <a:t>1</a:t>
            </a:r>
            <a:r>
              <a:rPr lang="zh-CN" altLang="en-US" sz="2000" b="1" dirty="0">
                <a:ea typeface="宋体" panose="02010600030101010101" pitchFamily="2" charset="-122"/>
                <a:cs typeface="Times New Roman" panose="02020603050405020304" pitchFamily="18" charset="0"/>
              </a:rPr>
              <a:t>，</a:t>
            </a:r>
            <a:r>
              <a:rPr lang="zh-CN" altLang="en-US" sz="2000" b="1" dirty="0">
                <a:solidFill>
                  <a:srgbClr val="C00000"/>
                </a:solidFill>
                <a:ea typeface="宋体" panose="02010600030101010101" pitchFamily="2" charset="-122"/>
                <a:cs typeface="Times New Roman" panose="02020603050405020304" pitchFamily="18" charset="0"/>
              </a:rPr>
              <a:t>参数类型 </a:t>
            </a:r>
            <a:r>
              <a:rPr lang="zh-CN" altLang="en-US" sz="2000" b="1" dirty="0" smtClean="0">
                <a:solidFill>
                  <a:srgbClr val="0000FF"/>
                </a:solidFill>
                <a:ea typeface="宋体" panose="02010600030101010101" pitchFamily="2" charset="-122"/>
                <a:cs typeface="Times New Roman" panose="02020603050405020304" pitchFamily="18" charset="0"/>
              </a:rPr>
              <a:t>形参</a:t>
            </a:r>
            <a:r>
              <a:rPr lang="en-US" altLang="zh-CN" sz="2000" b="1" dirty="0" smtClean="0">
                <a:solidFill>
                  <a:srgbClr val="0000FF"/>
                </a:solidFill>
                <a:ea typeface="宋体" panose="02010600030101010101" pitchFamily="2" charset="-122"/>
                <a:cs typeface="Times New Roman" panose="02020603050405020304" pitchFamily="18" charset="0"/>
              </a:rPr>
              <a:t>2</a:t>
            </a:r>
            <a:r>
              <a:rPr lang="zh-CN" altLang="en-US" sz="2000" b="1" dirty="0">
                <a:ea typeface="宋体" panose="02010600030101010101" pitchFamily="2" charset="-122"/>
                <a:cs typeface="Times New Roman" panose="02020603050405020304" pitchFamily="18" charset="0"/>
              </a:rPr>
              <a:t>，</a:t>
            </a:r>
            <a:r>
              <a:rPr lang="en-US" altLang="zh-CN" sz="2000" b="1" dirty="0">
                <a:solidFill>
                  <a:srgbClr val="C00000"/>
                </a:solidFill>
                <a:ea typeface="宋体" panose="02010600030101010101" pitchFamily="2" charset="-122"/>
                <a:cs typeface="Times New Roman" panose="02020603050405020304" pitchFamily="18" charset="0"/>
              </a:rPr>
              <a:t>….</a:t>
            </a:r>
            <a:r>
              <a:rPr lang="zh-CN" altLang="en-US" sz="2000" b="1" dirty="0" smtClean="0">
                <a:solidFill>
                  <a:srgbClr val="C00000"/>
                </a:solidFill>
                <a:ea typeface="宋体" panose="02010600030101010101" pitchFamily="2" charset="-122"/>
                <a:cs typeface="Times New Roman" panose="02020603050405020304" pitchFamily="18" charset="0"/>
              </a:rPr>
              <a:t>）｛</a:t>
            </a:r>
            <a:endParaRPr lang="zh-CN" altLang="en-US" sz="2000" b="1" dirty="0">
              <a:solidFill>
                <a:srgbClr val="C00000"/>
              </a:solidFill>
              <a:ea typeface="宋体" panose="02010600030101010101" pitchFamily="2" charset="-122"/>
              <a:cs typeface="Times New Roman" panose="02020603050405020304" pitchFamily="18" charset="0"/>
            </a:endParaRPr>
          </a:p>
          <a:p>
            <a:pPr lvl="1"/>
            <a:r>
              <a:rPr lang="zh-CN" altLang="en-US" sz="2000" b="1" dirty="0">
                <a:solidFill>
                  <a:srgbClr val="C00000"/>
                </a:solidFill>
                <a:ea typeface="宋体" panose="02010600030101010101" pitchFamily="2" charset="-122"/>
                <a:cs typeface="Times New Roman" panose="02020603050405020304" pitchFamily="18" charset="0"/>
              </a:rPr>
              <a:t>  程序代码</a:t>
            </a:r>
          </a:p>
          <a:p>
            <a:pPr lvl="1"/>
            <a:r>
              <a:rPr lang="zh-CN" altLang="en-US" sz="2000" b="1" dirty="0">
                <a:solidFill>
                  <a:srgbClr val="C00000"/>
                </a:solidFill>
                <a:ea typeface="宋体" panose="02010600030101010101" pitchFamily="2" charset="-122"/>
                <a:cs typeface="Times New Roman" panose="02020603050405020304" pitchFamily="18" charset="0"/>
              </a:rPr>
              <a:t>  </a:t>
            </a:r>
            <a:r>
              <a:rPr lang="en-US" altLang="zh-CN" sz="2000" b="1" dirty="0">
                <a:solidFill>
                  <a:srgbClr val="C00000"/>
                </a:solidFill>
                <a:ea typeface="宋体" panose="02010600030101010101" pitchFamily="2" charset="-122"/>
                <a:cs typeface="Times New Roman" panose="02020603050405020304" pitchFamily="18" charset="0"/>
              </a:rPr>
              <a:t>return </a:t>
            </a:r>
            <a:r>
              <a:rPr lang="zh-CN" altLang="en-US" sz="2000" b="1" dirty="0">
                <a:solidFill>
                  <a:srgbClr val="C00000"/>
                </a:solidFill>
                <a:ea typeface="宋体" panose="02010600030101010101" pitchFamily="2" charset="-122"/>
                <a:cs typeface="Times New Roman" panose="02020603050405020304" pitchFamily="18" charset="0"/>
              </a:rPr>
              <a:t>返回</a:t>
            </a:r>
            <a:r>
              <a:rPr lang="zh-CN" altLang="en-US" sz="2000" b="1" dirty="0" smtClean="0">
                <a:solidFill>
                  <a:srgbClr val="C00000"/>
                </a:solidFill>
                <a:ea typeface="宋体" panose="02010600030101010101" pitchFamily="2" charset="-122"/>
                <a:cs typeface="Times New Roman" panose="02020603050405020304" pitchFamily="18" charset="0"/>
              </a:rPr>
              <a:t>值</a:t>
            </a:r>
            <a:r>
              <a:rPr lang="en-US" altLang="zh-CN" sz="2000" b="1" dirty="0" smtClean="0">
                <a:solidFill>
                  <a:srgbClr val="C00000"/>
                </a:solidFill>
                <a:ea typeface="宋体" panose="02010600030101010101" pitchFamily="2" charset="-122"/>
                <a:cs typeface="Times New Roman" panose="02020603050405020304" pitchFamily="18" charset="0"/>
              </a:rPr>
              <a:t>;</a:t>
            </a:r>
            <a:endParaRPr lang="zh-CN" altLang="en-US" sz="2000" b="1" dirty="0">
              <a:solidFill>
                <a:srgbClr val="C00000"/>
              </a:solidFill>
              <a:ea typeface="宋体" panose="02010600030101010101" pitchFamily="2" charset="-122"/>
              <a:cs typeface="Times New Roman" panose="02020603050405020304" pitchFamily="18" charset="0"/>
            </a:endParaRPr>
          </a:p>
          <a:p>
            <a:pPr lvl="1"/>
            <a:r>
              <a:rPr lang="zh-CN" altLang="en-US" sz="2000" b="1" dirty="0">
                <a:solidFill>
                  <a:srgbClr val="C00000"/>
                </a:solidFill>
                <a:ea typeface="宋体" panose="02010600030101010101" pitchFamily="2" charset="-122"/>
                <a:cs typeface="Times New Roman" panose="02020603050405020304" pitchFamily="18" charset="0"/>
              </a:rPr>
              <a:t>｝</a:t>
            </a:r>
          </a:p>
          <a:p>
            <a:pPr lvl="1"/>
            <a:r>
              <a:rPr lang="zh-CN" altLang="en-US" sz="2000" b="1" dirty="0">
                <a:ea typeface="宋体" panose="02010600030101010101" pitchFamily="2" charset="-122"/>
                <a:cs typeface="Times New Roman" panose="02020603050405020304" pitchFamily="18" charset="0"/>
              </a:rPr>
              <a:t>其中：</a:t>
            </a:r>
          </a:p>
          <a:p>
            <a:pPr lvl="1"/>
            <a:r>
              <a:rPr lang="zh-CN" altLang="en-US" sz="2000" b="1" dirty="0">
                <a:ea typeface="宋体" panose="02010600030101010101" pitchFamily="2" charset="-122"/>
                <a:cs typeface="Times New Roman" panose="02020603050405020304" pitchFamily="18" charset="0"/>
              </a:rPr>
              <a:t>形式参数：在方法被调用时用于接收外部传入的数据的变量。</a:t>
            </a:r>
          </a:p>
          <a:p>
            <a:pPr lvl="1"/>
            <a:r>
              <a:rPr lang="zh-CN" altLang="en-US" sz="2000" b="1" dirty="0">
                <a:ea typeface="宋体" panose="02010600030101010101" pitchFamily="2" charset="-122"/>
                <a:cs typeface="Times New Roman" panose="02020603050405020304" pitchFamily="18" charset="0"/>
              </a:rPr>
              <a:t>参数类型：就是该形式参数的数据类型。</a:t>
            </a:r>
          </a:p>
          <a:p>
            <a:pPr lvl="1"/>
            <a:r>
              <a:rPr lang="zh-CN" altLang="en-US" sz="2000" b="1" dirty="0">
                <a:ea typeface="宋体" panose="02010600030101010101" pitchFamily="2" charset="-122"/>
                <a:cs typeface="Times New Roman" panose="02020603050405020304" pitchFamily="18" charset="0"/>
              </a:rPr>
              <a:t>返回值：方法在执行完毕后返还给调用它的程序的数据。</a:t>
            </a:r>
          </a:p>
          <a:p>
            <a:pPr lvl="1"/>
            <a:r>
              <a:rPr lang="zh-CN" altLang="en-US" sz="2000" b="1" dirty="0">
                <a:ea typeface="宋体" panose="02010600030101010101" pitchFamily="2" charset="-122"/>
                <a:cs typeface="Times New Roman" panose="02020603050405020304" pitchFamily="18" charset="0"/>
              </a:rPr>
              <a:t>返回值类型</a:t>
            </a:r>
            <a:r>
              <a:rPr lang="zh-CN" altLang="en-US" sz="2000" b="1" dirty="0" smtClean="0">
                <a:ea typeface="宋体" panose="02010600030101010101" pitchFamily="2" charset="-122"/>
                <a:cs typeface="Times New Roman" panose="02020603050405020304" pitchFamily="18" charset="0"/>
              </a:rPr>
              <a:t>：方法要</a:t>
            </a:r>
            <a:r>
              <a:rPr lang="zh-CN" altLang="en-US" sz="2000" b="1" dirty="0">
                <a:ea typeface="宋体" panose="02010600030101010101" pitchFamily="2" charset="-122"/>
                <a:cs typeface="Times New Roman" panose="02020603050405020304" pitchFamily="18" charset="0"/>
              </a:rPr>
              <a:t>返回的结果的数据类型。</a:t>
            </a:r>
          </a:p>
          <a:p>
            <a:pPr lvl="1"/>
            <a:r>
              <a:rPr lang="zh-CN" altLang="en-US" sz="2000" b="1" dirty="0">
                <a:ea typeface="宋体" panose="02010600030101010101" pitchFamily="2" charset="-122"/>
                <a:cs typeface="Times New Roman" panose="02020603050405020304" pitchFamily="18" charset="0"/>
              </a:rPr>
              <a:t>实参：</a:t>
            </a:r>
            <a:r>
              <a:rPr lang="zh-CN" altLang="en-US" sz="2000" b="1" dirty="0" smtClean="0">
                <a:ea typeface="宋体" panose="02010600030101010101" pitchFamily="2" charset="-122"/>
                <a:cs typeface="Times New Roman" panose="02020603050405020304" pitchFamily="18" charset="0"/>
              </a:rPr>
              <a:t>调用方法时</a:t>
            </a:r>
            <a:r>
              <a:rPr lang="zh-CN" altLang="en-US" sz="2000" b="1" dirty="0">
                <a:ea typeface="宋体" panose="02010600030101010101" pitchFamily="2" charset="-122"/>
                <a:cs typeface="Times New Roman" panose="02020603050405020304" pitchFamily="18" charset="0"/>
              </a:rPr>
              <a:t>实际传给函数形式参数的数据</a:t>
            </a:r>
            <a:r>
              <a:rPr lang="zh-CN" altLang="en-US" sz="2000" b="1" dirty="0" smtClean="0">
                <a:ea typeface="宋体" panose="02010600030101010101" pitchFamily="2" charset="-122"/>
                <a:cs typeface="Times New Roman" panose="02020603050405020304" pitchFamily="18" charset="0"/>
              </a:rPr>
              <a:t>。</a:t>
            </a:r>
            <a:endParaRPr lang="en-US" altLang="zh-CN" sz="2000" b="1" dirty="0" smtClean="0">
              <a:ea typeface="宋体" panose="02010600030101010101" pitchFamily="2" charset="-122"/>
              <a:cs typeface="Times New Roman" panose="02020603050405020304" pitchFamily="18" charset="0"/>
            </a:endParaRPr>
          </a:p>
          <a:p>
            <a:pPr lvl="1"/>
            <a:endParaRPr lang="zh-CN" altLang="en-US" sz="1000" b="1" dirty="0">
              <a:ea typeface="宋体" panose="02010600030101010101" pitchFamily="2" charset="-122"/>
              <a:cs typeface="Times New Roman" panose="02020603050405020304" pitchFamily="18" charset="0"/>
            </a:endParaRPr>
          </a:p>
          <a:p>
            <a:pPr marL="800100" lvl="1" indent="-342900">
              <a:buFont typeface="Wingdings" panose="05000000000000000000" pitchFamily="2" charset="2"/>
              <a:buChar char="u"/>
            </a:pPr>
            <a:r>
              <a:rPr lang="zh-CN" altLang="en-US" sz="2000" b="1" dirty="0" smtClean="0">
                <a:solidFill>
                  <a:srgbClr val="0000FF"/>
                </a:solidFill>
                <a:ea typeface="宋体" panose="02010600030101010101" pitchFamily="2" charset="-122"/>
                <a:cs typeface="Times New Roman" panose="02020603050405020304" pitchFamily="18" charset="0"/>
              </a:rPr>
              <a:t>如何理解</a:t>
            </a:r>
            <a:r>
              <a:rPr lang="zh-CN" altLang="en-US" sz="2000" b="1" dirty="0">
                <a:solidFill>
                  <a:srgbClr val="0000FF"/>
                </a:solidFill>
                <a:ea typeface="宋体" panose="02010600030101010101" pitchFamily="2" charset="-122"/>
                <a:cs typeface="Times New Roman" panose="02020603050405020304" pitchFamily="18" charset="0"/>
              </a:rPr>
              <a:t>方法</a:t>
            </a:r>
            <a:r>
              <a:rPr lang="zh-CN" altLang="en-US" sz="2000" b="1" dirty="0" smtClean="0">
                <a:solidFill>
                  <a:srgbClr val="0000FF"/>
                </a:solidFill>
                <a:ea typeface="宋体" panose="02010600030101010101" pitchFamily="2" charset="-122"/>
                <a:cs typeface="Times New Roman" panose="02020603050405020304" pitchFamily="18" charset="0"/>
              </a:rPr>
              <a:t>返回</a:t>
            </a:r>
            <a:r>
              <a:rPr lang="zh-CN" altLang="en-US" sz="2000" b="1" dirty="0">
                <a:solidFill>
                  <a:srgbClr val="0000FF"/>
                </a:solidFill>
                <a:ea typeface="宋体" panose="02010600030101010101" pitchFamily="2" charset="-122"/>
                <a:cs typeface="Times New Roman" panose="02020603050405020304" pitchFamily="18" charset="0"/>
              </a:rPr>
              <a:t>值类型为</a:t>
            </a:r>
            <a:r>
              <a:rPr lang="en-US" altLang="zh-CN" sz="2000" b="1" dirty="0">
                <a:solidFill>
                  <a:srgbClr val="0000FF"/>
                </a:solidFill>
                <a:ea typeface="宋体" panose="02010600030101010101" pitchFamily="2" charset="-122"/>
                <a:cs typeface="Times New Roman" panose="02020603050405020304" pitchFamily="18" charset="0"/>
              </a:rPr>
              <a:t>void</a:t>
            </a:r>
            <a:r>
              <a:rPr lang="zh-CN" altLang="en-US" sz="2000" b="1" dirty="0">
                <a:solidFill>
                  <a:srgbClr val="0000FF"/>
                </a:solidFill>
                <a:ea typeface="宋体" panose="02010600030101010101" pitchFamily="2" charset="-122"/>
                <a:cs typeface="Times New Roman" panose="02020603050405020304" pitchFamily="18" charset="0"/>
              </a:rPr>
              <a:t>的情况</a:t>
            </a:r>
            <a:r>
              <a:rPr lang="zh-CN" altLang="en-US" b="1" dirty="0">
                <a:solidFill>
                  <a:srgbClr val="0000FF"/>
                </a:solidFill>
                <a:ea typeface="宋体" panose="02010600030101010101" pitchFamily="2" charset="-122"/>
                <a:cs typeface="Times New Roman" panose="02020603050405020304" pitchFamily="18" charset="0"/>
              </a:rPr>
              <a:t> </a:t>
            </a:r>
            <a:r>
              <a:rPr lang="en-US" altLang="zh-CN" b="1" dirty="0" smtClean="0">
                <a:solidFill>
                  <a:srgbClr val="0000FF"/>
                </a:solidFill>
                <a:ea typeface="宋体" panose="02010600030101010101" pitchFamily="2" charset="-122"/>
                <a:cs typeface="Times New Roman" panose="02020603050405020304" pitchFamily="18" charset="0"/>
              </a:rPr>
              <a:t>?</a:t>
            </a:r>
            <a:endParaRPr lang="zh-CN" altLang="en-US" b="1" dirty="0">
              <a:solidFill>
                <a:srgbClr val="0000FF"/>
              </a:solidFill>
              <a:ea typeface="宋体" panose="02010600030101010101" pitchFamily="2" charset="-122"/>
              <a:cs typeface="Times New Roman" panose="02020603050405020304"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a:spLocks noChangeArrowheads="1"/>
          </p:cNvSpPr>
          <p:nvPr/>
        </p:nvSpPr>
        <p:spPr bwMode="auto">
          <a:xfrm>
            <a:off x="335593" y="864821"/>
            <a:ext cx="4846708" cy="39693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1pPr>
            <a:lvl2pPr marL="742950" indent="-28575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2pPr>
            <a:lvl3pPr marL="11430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3pPr>
            <a:lvl4pPr marL="16002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4pPr>
            <a:lvl5pPr marL="20574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9pPr>
          </a:lstStyle>
          <a:p>
            <a:pPr marL="342900" indent="-342900" eaLnBrk="1" hangingPunct="1">
              <a:buFont typeface="Wingdings" panose="05000000000000000000" pitchFamily="2" charset="2"/>
              <a:buChar char="l"/>
            </a:pPr>
            <a:r>
              <a:rPr lang="zh-CN" altLang="en-US" sz="2400" dirty="0" smtClean="0">
                <a:latin typeface="+mn-lt"/>
                <a:ea typeface="宋体" panose="02010600030101010101" pitchFamily="2" charset="-122"/>
                <a:cs typeface="Times New Roman" panose="02020603050405020304" pitchFamily="18" charset="0"/>
              </a:rPr>
              <a:t>是</a:t>
            </a:r>
            <a:r>
              <a:rPr lang="en-US" altLang="zh-CN" sz="2400" dirty="0">
                <a:latin typeface="+mn-lt"/>
                <a:ea typeface="宋体" panose="02010600030101010101" pitchFamily="2" charset="-122"/>
                <a:cs typeface="Times New Roman" panose="02020603050405020304" pitchFamily="18" charset="0"/>
              </a:rPr>
              <a:t>SUN(</a:t>
            </a:r>
            <a:r>
              <a:rPr lang="en-US" altLang="zh-CN" sz="2400" dirty="0">
                <a:solidFill>
                  <a:srgbClr val="CC3300"/>
                </a:solidFill>
                <a:latin typeface="+mn-lt"/>
                <a:ea typeface="宋体" panose="02010600030101010101" pitchFamily="2" charset="-122"/>
                <a:cs typeface="Times New Roman" panose="02020603050405020304" pitchFamily="18" charset="0"/>
              </a:rPr>
              <a:t>S</a:t>
            </a:r>
            <a:r>
              <a:rPr lang="en-US" altLang="zh-CN" sz="2400" dirty="0">
                <a:latin typeface="+mn-lt"/>
                <a:ea typeface="宋体" panose="02010600030101010101" pitchFamily="2" charset="-122"/>
                <a:cs typeface="Times New Roman" panose="02020603050405020304" pitchFamily="18" charset="0"/>
              </a:rPr>
              <a:t>tanford </a:t>
            </a:r>
            <a:r>
              <a:rPr lang="en-US" altLang="zh-CN" sz="2400" dirty="0">
                <a:solidFill>
                  <a:srgbClr val="CC3300"/>
                </a:solidFill>
                <a:latin typeface="+mn-lt"/>
                <a:ea typeface="宋体" panose="02010600030101010101" pitchFamily="2" charset="-122"/>
                <a:cs typeface="Times New Roman" panose="02020603050405020304" pitchFamily="18" charset="0"/>
              </a:rPr>
              <a:t>U</a:t>
            </a:r>
            <a:r>
              <a:rPr lang="en-US" altLang="zh-CN" sz="2400" dirty="0">
                <a:latin typeface="+mn-lt"/>
                <a:ea typeface="宋体" panose="02010600030101010101" pitchFamily="2" charset="-122"/>
                <a:cs typeface="Times New Roman" panose="02020603050405020304" pitchFamily="18" charset="0"/>
              </a:rPr>
              <a:t>niversity </a:t>
            </a:r>
            <a:r>
              <a:rPr lang="en-US" altLang="zh-CN" sz="2400" dirty="0">
                <a:solidFill>
                  <a:srgbClr val="CC3300"/>
                </a:solidFill>
                <a:latin typeface="+mn-lt"/>
                <a:ea typeface="宋体" panose="02010600030101010101" pitchFamily="2" charset="-122"/>
                <a:cs typeface="Times New Roman" panose="02020603050405020304" pitchFamily="18" charset="0"/>
              </a:rPr>
              <a:t>N</a:t>
            </a:r>
            <a:r>
              <a:rPr lang="en-US" altLang="zh-CN" sz="2400" dirty="0">
                <a:latin typeface="+mn-lt"/>
                <a:ea typeface="宋体" panose="02010600030101010101" pitchFamily="2" charset="-122"/>
                <a:cs typeface="Times New Roman" panose="02020603050405020304" pitchFamily="18" charset="0"/>
              </a:rPr>
              <a:t>etwork</a:t>
            </a:r>
            <a:r>
              <a:rPr lang="zh-CN" altLang="en-US" sz="2400" dirty="0">
                <a:latin typeface="+mn-lt"/>
                <a:ea typeface="宋体" panose="02010600030101010101" pitchFamily="2" charset="-122"/>
                <a:cs typeface="Times New Roman" panose="02020603050405020304" pitchFamily="18" charset="0"/>
              </a:rPr>
              <a:t>，斯坦福大学网络公司</a:t>
            </a:r>
            <a:r>
              <a:rPr lang="en-US" altLang="zh-CN" sz="2400" dirty="0">
                <a:latin typeface="+mn-lt"/>
                <a:ea typeface="宋体" panose="02010600030101010101" pitchFamily="2" charset="-122"/>
                <a:cs typeface="Times New Roman" panose="02020603050405020304" pitchFamily="18" charset="0"/>
              </a:rPr>
              <a:t>)1995</a:t>
            </a:r>
            <a:r>
              <a:rPr lang="zh-CN" altLang="en-US" sz="2400" dirty="0">
                <a:latin typeface="+mn-lt"/>
                <a:ea typeface="宋体" panose="02010600030101010101" pitchFamily="2" charset="-122"/>
                <a:cs typeface="Times New Roman" panose="02020603050405020304" pitchFamily="18" charset="0"/>
              </a:rPr>
              <a:t>年推出的一门高级编程语言。</a:t>
            </a:r>
          </a:p>
          <a:p>
            <a:pPr marL="1028700" lvl="1" eaLnBrk="1" hangingPunct="1">
              <a:buFont typeface="Wingdings" panose="05000000000000000000" pitchFamily="2" charset="2"/>
              <a:buChar char="Ø"/>
            </a:pPr>
            <a:r>
              <a:rPr lang="zh-CN" altLang="en-US" sz="2000" dirty="0" smtClean="0">
                <a:latin typeface="+mn-lt"/>
                <a:ea typeface="宋体" panose="02010600030101010101" pitchFamily="2" charset="-122"/>
                <a:cs typeface="Times New Roman" panose="02020603050405020304" pitchFamily="18" charset="0"/>
              </a:rPr>
              <a:t>95年</a:t>
            </a:r>
            <a:r>
              <a:rPr lang="zh-CN" altLang="en-US" sz="2000" dirty="0">
                <a:latin typeface="+mn-lt"/>
                <a:ea typeface="宋体" panose="02010600030101010101" pitchFamily="2" charset="-122"/>
                <a:cs typeface="Times New Roman" panose="02020603050405020304" pitchFamily="18" charset="0"/>
              </a:rPr>
              <a:t>，SUN发布JDK 1.0，98年，JDK1.2，后续JDK1.3， 1.4，1.5（更名为Java5.0）。</a:t>
            </a:r>
            <a:endParaRPr lang="zh-CN" altLang="en-US" sz="2400" dirty="0">
              <a:latin typeface="+mn-lt"/>
              <a:ea typeface="宋体" panose="02010600030101010101" pitchFamily="2" charset="-122"/>
              <a:cs typeface="Times New Roman" panose="02020603050405020304" pitchFamily="18" charset="0"/>
            </a:endParaRPr>
          </a:p>
          <a:p>
            <a:pPr marL="342900" indent="-342900" eaLnBrk="1" hangingPunct="1">
              <a:buFont typeface="Wingdings" panose="05000000000000000000" pitchFamily="2" charset="2"/>
              <a:buChar char="l"/>
            </a:pPr>
            <a:r>
              <a:rPr lang="zh-CN" altLang="en-US" sz="2400" dirty="0" smtClean="0">
                <a:latin typeface="+mn-lt"/>
                <a:ea typeface="宋体" panose="02010600030101010101" pitchFamily="2" charset="-122"/>
                <a:cs typeface="Times New Roman" panose="02020603050405020304" pitchFamily="18" charset="0"/>
              </a:rPr>
              <a:t>是</a:t>
            </a:r>
            <a:r>
              <a:rPr lang="zh-CN" altLang="en-US" sz="2400" dirty="0">
                <a:latin typeface="+mn-lt"/>
                <a:ea typeface="宋体" panose="02010600030101010101" pitchFamily="2" charset="-122"/>
                <a:cs typeface="Times New Roman" panose="02020603050405020304" pitchFamily="18" charset="0"/>
              </a:rPr>
              <a:t>一种面向</a:t>
            </a:r>
            <a:r>
              <a:rPr lang="en-US" altLang="zh-CN" sz="2400" dirty="0">
                <a:latin typeface="+mn-lt"/>
                <a:ea typeface="宋体" panose="02010600030101010101" pitchFamily="2" charset="-122"/>
                <a:cs typeface="Times New Roman" panose="02020603050405020304" pitchFamily="18" charset="0"/>
              </a:rPr>
              <a:t>Internet</a:t>
            </a:r>
            <a:r>
              <a:rPr lang="zh-CN" altLang="en-US" sz="2400" dirty="0">
                <a:latin typeface="+mn-lt"/>
                <a:ea typeface="宋体" panose="02010600030101010101" pitchFamily="2" charset="-122"/>
                <a:cs typeface="Times New Roman" panose="02020603050405020304" pitchFamily="18" charset="0"/>
              </a:rPr>
              <a:t>的编程语言。</a:t>
            </a:r>
          </a:p>
          <a:p>
            <a:pPr marL="342900" indent="-342900" eaLnBrk="1" hangingPunct="1">
              <a:buFont typeface="Wingdings" panose="05000000000000000000" pitchFamily="2" charset="2"/>
              <a:buChar char="l"/>
            </a:pPr>
            <a:r>
              <a:rPr lang="zh-CN" altLang="en-US" sz="2400" dirty="0" smtClean="0">
                <a:latin typeface="+mn-lt"/>
                <a:ea typeface="宋体" panose="02010600030101010101" pitchFamily="2" charset="-122"/>
                <a:cs typeface="Times New Roman" panose="02020603050405020304" pitchFamily="18" charset="0"/>
              </a:rPr>
              <a:t>随着</a:t>
            </a:r>
            <a:r>
              <a:rPr lang="en-US" altLang="zh-CN" sz="2400" dirty="0">
                <a:latin typeface="+mn-lt"/>
                <a:ea typeface="宋体" panose="02010600030101010101" pitchFamily="2" charset="-122"/>
                <a:cs typeface="Times New Roman" panose="02020603050405020304" pitchFamily="18" charset="0"/>
              </a:rPr>
              <a:t>Java</a:t>
            </a:r>
            <a:r>
              <a:rPr lang="zh-CN" altLang="en-US" sz="2400" dirty="0">
                <a:latin typeface="+mn-lt"/>
                <a:ea typeface="宋体" panose="02010600030101010101" pitchFamily="2" charset="-122"/>
                <a:cs typeface="Times New Roman" panose="02020603050405020304" pitchFamily="18" charset="0"/>
              </a:rPr>
              <a:t>技术在</a:t>
            </a:r>
            <a:r>
              <a:rPr lang="en-US" altLang="zh-CN" sz="2400" dirty="0">
                <a:latin typeface="+mn-lt"/>
                <a:ea typeface="宋体" panose="02010600030101010101" pitchFamily="2" charset="-122"/>
                <a:cs typeface="Times New Roman" panose="02020603050405020304" pitchFamily="18" charset="0"/>
              </a:rPr>
              <a:t>web</a:t>
            </a:r>
            <a:r>
              <a:rPr lang="zh-CN" altLang="en-US" sz="2400" dirty="0">
                <a:latin typeface="+mn-lt"/>
                <a:ea typeface="宋体" panose="02010600030101010101" pitchFamily="2" charset="-122"/>
                <a:cs typeface="Times New Roman" panose="02020603050405020304" pitchFamily="18" charset="0"/>
              </a:rPr>
              <a:t>方面的不断成熟，已经成为</a:t>
            </a:r>
            <a:r>
              <a:rPr lang="en-US" altLang="zh-CN" sz="2400" dirty="0">
                <a:latin typeface="+mn-lt"/>
                <a:ea typeface="宋体" panose="02010600030101010101" pitchFamily="2" charset="-122"/>
                <a:cs typeface="Times New Roman" panose="02020603050405020304" pitchFamily="18" charset="0"/>
              </a:rPr>
              <a:t>Web</a:t>
            </a:r>
            <a:r>
              <a:rPr lang="zh-CN" altLang="en-US" sz="2400" dirty="0">
                <a:latin typeface="+mn-lt"/>
                <a:ea typeface="宋体" panose="02010600030101010101" pitchFamily="2" charset="-122"/>
                <a:cs typeface="Times New Roman" panose="02020603050405020304" pitchFamily="18" charset="0"/>
              </a:rPr>
              <a:t>应用程序的首选开发语言。</a:t>
            </a:r>
          </a:p>
        </p:txBody>
      </p:sp>
      <p:pic>
        <p:nvPicPr>
          <p:cNvPr id="6" name="图片 1"/>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rcRect b="3865"/>
          <a:stretch>
            <a:fillRect/>
          </a:stretch>
        </p:blipFill>
        <p:spPr bwMode="auto">
          <a:xfrm>
            <a:off x="6216419" y="177020"/>
            <a:ext cx="2432050" cy="2338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xmlns="" val="0"/>
              </a:ext>
            </a:extLst>
          </a:blip>
          <a:srcRect t="23750" b="27435"/>
          <a:stretch>
            <a:fillRect/>
          </a:stretch>
        </p:blipFill>
        <p:spPr bwMode="auto">
          <a:xfrm>
            <a:off x="5571173" y="2577783"/>
            <a:ext cx="3486150" cy="170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图片 4"/>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bwMode="auto">
          <a:xfrm>
            <a:off x="5571173" y="4405481"/>
            <a:ext cx="3486150"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nvSpPr>
        <p:spPr>
          <a:xfrm>
            <a:off x="2987824" y="548680"/>
            <a:ext cx="3923960" cy="85875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a:latin typeface="Times New Roman" panose="02020603050405020304" pitchFamily="18" charset="0"/>
                <a:ea typeface="宋体" panose="02010600030101010101" pitchFamily="2" charset="-122"/>
                <a:cs typeface="Times New Roman" panose="02020603050405020304" pitchFamily="18" charset="0"/>
              </a:rPr>
              <a:t>方法的</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调用</a:t>
            </a:r>
          </a:p>
        </p:txBody>
      </p:sp>
      <p:sp>
        <p:nvSpPr>
          <p:cNvPr id="32771" name="Rectangle 3"/>
          <p:cNvSpPr>
            <a:spLocks noGrp="1" noChangeArrowheads="1"/>
          </p:cNvSpPr>
          <p:nvPr/>
        </p:nvSpPr>
        <p:spPr>
          <a:xfrm>
            <a:off x="467544" y="1340768"/>
            <a:ext cx="8352928" cy="374441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Wingdings" panose="05000000000000000000" pitchFamily="2" charset="2"/>
              <a:buChar char="l"/>
            </a:pP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注  意：</a:t>
            </a:r>
            <a:endPar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没有具体返回值的情况，返回值类型用关键字</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void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表示，那么该函数中的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return</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语句如果在最后一行可以省略不写</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Ø"/>
            </a:pP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定义</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方法</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时，</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方法</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的</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结果应该返回给调用者，交由</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调用者</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处理。</a:t>
            </a:r>
          </a:p>
          <a:p>
            <a:pPr marL="0" indent="0">
              <a:buNone/>
            </a:pPr>
            <a:endPar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方法</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中</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只能</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调用</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方法</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不可以</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方法</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内部定义</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方法</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Ø"/>
            </a:pP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buNone/>
            </a:pPr>
            <a:endPar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2740" y="1188041"/>
            <a:ext cx="6048671" cy="584775"/>
          </a:xfrm>
          <a:prstGeom prst="rect">
            <a:avLst/>
          </a:prstGeom>
          <a:noFill/>
        </p:spPr>
        <p:txBody>
          <a:bodyPr wrap="square" rtlCol="0">
            <a:spAutoFit/>
          </a:bodyPr>
          <a:lstStyle/>
          <a:p>
            <a:r>
              <a:rPr lang="zh-CN" altLang="en-US" sz="32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面向对象思想“落地”法则</a:t>
            </a:r>
            <a:r>
              <a:rPr lang="en-US" altLang="zh-CN" sz="32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32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一</a:t>
            </a:r>
            <a:r>
              <a:rPr lang="en-US" altLang="zh-CN" sz="32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3" name="Rectangle 3"/>
          <p:cNvSpPr txBox="1">
            <a:spLocks noChangeArrowheads="1"/>
          </p:cNvSpPr>
          <p:nvPr/>
        </p:nvSpPr>
        <p:spPr>
          <a:xfrm>
            <a:off x="450364" y="2204864"/>
            <a:ext cx="8353425" cy="35283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altLang="zh-CN" sz="2400" dirty="0">
                <a:ea typeface="宋体" panose="02010600030101010101" pitchFamily="2" charset="-122"/>
              </a:rPr>
              <a:t>1.</a:t>
            </a:r>
            <a:r>
              <a:rPr lang="zh-CN" altLang="en-US" sz="2400" dirty="0">
                <a:ea typeface="宋体" panose="02010600030101010101" pitchFamily="2" charset="-122"/>
              </a:rPr>
              <a:t>关注于类的设计，即设计类的成员：属性 、方法</a:t>
            </a:r>
          </a:p>
          <a:p>
            <a:pPr>
              <a:buFont typeface="Wingdings" panose="05000000000000000000" pitchFamily="2" charset="2"/>
              <a:buChar char="Ø"/>
            </a:pPr>
            <a:r>
              <a:rPr lang="en-US" altLang="zh-CN" sz="2400" dirty="0">
                <a:ea typeface="宋体" panose="02010600030101010101" pitchFamily="2" charset="-122"/>
              </a:rPr>
              <a:t>2.</a:t>
            </a:r>
            <a:r>
              <a:rPr lang="zh-CN" altLang="en-US" sz="2400" dirty="0">
                <a:ea typeface="宋体" panose="02010600030101010101" pitchFamily="2" charset="-122"/>
              </a:rPr>
              <a:t>类的实例化，即创建类的对象（比如：</a:t>
            </a:r>
            <a:r>
              <a:rPr lang="en-US" altLang="zh-CN" sz="2400" dirty="0">
                <a:ea typeface="宋体" panose="02010600030101010101" pitchFamily="2" charset="-122"/>
              </a:rPr>
              <a:t>Person p = new Person()</a:t>
            </a:r>
            <a:r>
              <a:rPr lang="zh-CN" altLang="en-US" sz="2400" dirty="0">
                <a:ea typeface="宋体" panose="02010600030101010101" pitchFamily="2" charset="-122"/>
              </a:rPr>
              <a:t>）</a:t>
            </a:r>
          </a:p>
          <a:p>
            <a:pPr>
              <a:buFont typeface="Wingdings" panose="05000000000000000000" pitchFamily="2" charset="2"/>
              <a:buChar char="Ø"/>
            </a:pPr>
            <a:r>
              <a:rPr lang="en-US" altLang="zh-CN" sz="2400" dirty="0">
                <a:ea typeface="宋体" panose="02010600030101010101" pitchFamily="2" charset="-122"/>
              </a:rPr>
              <a:t>3.</a:t>
            </a:r>
            <a:r>
              <a:rPr lang="zh-CN" altLang="en-US" sz="2400" dirty="0">
                <a:ea typeface="宋体" panose="02010600030101010101" pitchFamily="2" charset="-122"/>
              </a:rPr>
              <a:t>通过“</a:t>
            </a:r>
            <a:r>
              <a:rPr lang="zh-CN" altLang="en-US" sz="2400" b="1" dirty="0">
                <a:ea typeface="宋体" panose="02010600030101010101" pitchFamily="2" charset="-122"/>
              </a:rPr>
              <a:t>对象</a:t>
            </a:r>
            <a:r>
              <a:rPr lang="en-US" altLang="zh-CN" sz="2400" b="1" dirty="0">
                <a:ea typeface="宋体" panose="02010600030101010101" pitchFamily="2" charset="-122"/>
              </a:rPr>
              <a:t>.</a:t>
            </a:r>
            <a:r>
              <a:rPr lang="zh-CN" altLang="en-US" sz="2400" b="1" dirty="0">
                <a:ea typeface="宋体" panose="02010600030101010101" pitchFamily="2" charset="-122"/>
              </a:rPr>
              <a:t>属性</a:t>
            </a:r>
            <a:r>
              <a:rPr lang="zh-CN" altLang="en-US" sz="2400" dirty="0">
                <a:ea typeface="宋体" panose="02010600030101010101" pitchFamily="2" charset="-122"/>
              </a:rPr>
              <a:t>” 、 “</a:t>
            </a:r>
            <a:r>
              <a:rPr lang="zh-CN" altLang="en-US" sz="2400" b="1" dirty="0">
                <a:ea typeface="宋体" panose="02010600030101010101" pitchFamily="2" charset="-122"/>
              </a:rPr>
              <a:t>对象</a:t>
            </a:r>
            <a:r>
              <a:rPr lang="en-US" altLang="zh-CN" sz="2400" b="1" dirty="0">
                <a:ea typeface="宋体" panose="02010600030101010101" pitchFamily="2" charset="-122"/>
              </a:rPr>
              <a:t>.</a:t>
            </a:r>
            <a:r>
              <a:rPr lang="zh-CN" altLang="en-US" sz="2400" b="1" dirty="0">
                <a:ea typeface="宋体" panose="02010600030101010101" pitchFamily="2" charset="-122"/>
              </a:rPr>
              <a:t>方法</a:t>
            </a:r>
            <a:r>
              <a:rPr lang="zh-CN" altLang="en-US" sz="2400" dirty="0">
                <a:ea typeface="宋体" panose="02010600030101010101" pitchFamily="2" charset="-122"/>
              </a:rPr>
              <a:t>” 执行</a:t>
            </a:r>
            <a:endParaRPr lang="zh-CN" altLang="en-US" sz="2400" b="1"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nvSpPr>
        <p:spPr>
          <a:xfrm>
            <a:off x="2915816" y="548680"/>
            <a:ext cx="4554570" cy="77721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r>
              <a:rPr lang="zh-CN" altLang="en-US" b="1" dirty="0">
                <a:latin typeface="+mn-lt"/>
                <a:ea typeface="宋体" panose="02010600030101010101" pitchFamily="2" charset="-122"/>
                <a:cs typeface="Times New Roman" panose="02020603050405020304" pitchFamily="18" charset="0"/>
              </a:rPr>
              <a:t>方法</a:t>
            </a:r>
            <a:r>
              <a:rPr lang="zh-CN" altLang="en-US" sz="3600" b="1" dirty="0" smtClean="0">
                <a:latin typeface="+mn-lt"/>
                <a:ea typeface="宋体" panose="02010600030101010101" pitchFamily="2" charset="-122"/>
                <a:cs typeface="Times New Roman" panose="02020603050405020304" pitchFamily="18" charset="0"/>
              </a:rPr>
              <a:t>的重载</a:t>
            </a:r>
            <a:r>
              <a:rPr lang="en-US" altLang="zh-CN" sz="3600" b="1" dirty="0" smtClean="0">
                <a:latin typeface="+mn-lt"/>
                <a:ea typeface="宋体" panose="02010600030101010101" pitchFamily="2" charset="-122"/>
                <a:cs typeface="Times New Roman" panose="02020603050405020304" pitchFamily="18" charset="0"/>
              </a:rPr>
              <a:t>(overload</a:t>
            </a:r>
            <a:r>
              <a:rPr lang="en-US" altLang="zh-CN" b="1" dirty="0">
                <a:latin typeface="+mn-lt"/>
                <a:ea typeface="宋体" panose="02010600030101010101" pitchFamily="2" charset="-122"/>
                <a:cs typeface="Times New Roman" panose="02020603050405020304" pitchFamily="18" charset="0"/>
              </a:rPr>
              <a:t>)</a:t>
            </a:r>
            <a:endParaRPr lang="zh-CN" altLang="en-US" b="1" dirty="0" smtClean="0">
              <a:latin typeface="+mn-lt"/>
              <a:ea typeface="宋体" panose="02010600030101010101" pitchFamily="2" charset="-122"/>
              <a:cs typeface="Times New Roman" panose="02020603050405020304" pitchFamily="18" charset="0"/>
            </a:endParaRPr>
          </a:p>
        </p:txBody>
      </p:sp>
      <p:graphicFrame>
        <p:nvGraphicFramePr>
          <p:cNvPr id="4" name="Group 5"/>
          <p:cNvGraphicFramePr>
            <a:graphicFrameLocks noGrp="1"/>
          </p:cNvGraphicFramePr>
          <p:nvPr>
            <p:custDataLst>
              <p:tags r:id="rId1"/>
            </p:custDataLst>
          </p:nvPr>
        </p:nvGraphicFramePr>
        <p:xfrm>
          <a:off x="323528" y="1413124"/>
          <a:ext cx="8568952" cy="4968204"/>
        </p:xfrm>
        <a:graphic>
          <a:graphicData uri="http://schemas.openxmlformats.org/drawingml/2006/table">
            <a:tbl>
              <a:tblPr>
                <a:tableStyleId>{35758FB7-9AC5-4552-8A53-C91805E547FA}</a:tableStyleId>
              </a:tblPr>
              <a:tblGrid>
                <a:gridCol w="8568952"/>
              </a:tblGrid>
              <a:tr h="386672">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b="1"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重载的概念</a:t>
                      </a:r>
                      <a:endParaRPr kumimoji="0" lang="zh-CN" altLang="en-US" sz="3200" b="1" i="0" u="none" strike="noStrike" cap="none" normalizeH="0" baseline="0" dirty="0" smtClean="0">
                        <a:ln>
                          <a:noFill/>
                        </a:ln>
                        <a:solidFill>
                          <a:srgbClr val="FFFFFF"/>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7" marB="45717" horzOverflow="overflow"/>
                </a:tc>
              </a:tr>
              <a:tr h="674963">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在同一个类中，允许存在一个以上的同名方法，只要它们的参数个数或者参数类型不同即可。</a:t>
                      </a:r>
                      <a:endParaRPr kumimoji="0" lang="zh-CN" altLang="en-US" sz="22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7" marB="45717" horzOverflow="overflow"/>
                </a:tc>
              </a:tr>
              <a:tr h="388346">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重载的特点：</a:t>
                      </a:r>
                      <a:endParaRPr kumimoji="0" lang="zh-CN" altLang="en-US" sz="22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7" marB="45717" horzOverflow="overflow"/>
                </a:tc>
              </a:tr>
              <a:tr h="386672">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u="none" strike="noStrike" cap="none" normalizeH="0" baseline="0" dirty="0" smtClean="0">
                          <a:ln>
                            <a:noFill/>
                          </a:ln>
                          <a:solidFill>
                            <a:srgbClr val="C00000"/>
                          </a:solidFill>
                          <a:effectLst/>
                          <a:latin typeface="+mn-lt"/>
                          <a:ea typeface="宋体" panose="02010600030101010101" pitchFamily="2" charset="-122"/>
                          <a:cs typeface="Times New Roman" panose="02020603050405020304" pitchFamily="18" charset="0"/>
                          <a:sym typeface="Calibri" panose="020F0502020204030204" charset="0"/>
                        </a:rPr>
                        <a:t>与返回值类型无关，只看参数列表</a:t>
                      </a:r>
                      <a:r>
                        <a:rPr kumimoji="0" lang="zh-CN" altLang="en-US" sz="2200" b="1"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a:t>
                      </a:r>
                      <a:r>
                        <a:rPr kumimoji="0" lang="zh-CN" alt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且参数列表必须不同。</a:t>
                      </a:r>
                      <a:r>
                        <a:rPr kumimoji="0" lang="en-US" altLang="zh-CN"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a:t>
                      </a:r>
                      <a:r>
                        <a:rPr kumimoji="0" lang="zh-CN" alt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参数个数或参数类型</a:t>
                      </a:r>
                      <a:r>
                        <a:rPr kumimoji="0" lang="en-US" altLang="zh-CN"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a:t>
                      </a:r>
                      <a:r>
                        <a:rPr kumimoji="0" lang="zh-CN" alt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。调用时，</a:t>
                      </a:r>
                      <a:r>
                        <a:rPr lang="zh-CN" altLang="en-US" sz="2200" dirty="0" smtClean="0">
                          <a:latin typeface="+mn-lt"/>
                          <a:ea typeface="宋体" panose="02010600030101010101" pitchFamily="2" charset="-122"/>
                          <a:cs typeface="Times New Roman" panose="02020603050405020304" pitchFamily="18" charset="0"/>
                        </a:rPr>
                        <a:t>根据方法参数列表的不同来区别。</a:t>
                      </a:r>
                      <a:endParaRPr lang="zh-CN" altLang="en-US" sz="2200" b="0" dirty="0" smtClean="0">
                        <a:solidFill>
                          <a:schemeClr val="tx1"/>
                        </a:solidFill>
                        <a:latin typeface="+mn-lt"/>
                        <a:ea typeface="宋体" panose="02010600030101010101" pitchFamily="2" charset="-122"/>
                        <a:cs typeface="Times New Roman" panose="02020603050405020304" pitchFamily="18" charset="0"/>
                      </a:endParaRPr>
                    </a:p>
                  </a:txBody>
                  <a:tcPr marT="45717" marB="45717" horzOverflow="overflow"/>
                </a:tc>
              </a:tr>
              <a:tr h="386672">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重载示例：</a:t>
                      </a:r>
                      <a:endParaRPr kumimoji="0" lang="zh-CN" altLang="en-US" sz="32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7" marB="45717" horzOverflow="overflow"/>
                </a:tc>
              </a:tr>
              <a:tr h="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a:t>
                      </a:r>
                      <a:r>
                        <a:rPr kumimoji="0" lang="zh-CN" alt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返回两个整数的和</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  </a:t>
                      </a:r>
                      <a:r>
                        <a:rPr kumimoji="0" lang="en-US" sz="2200" u="none" strike="noStrike" cap="none" normalizeH="0" baseline="0" dirty="0" err="1" smtClean="0">
                          <a:ln>
                            <a:noFill/>
                          </a:ln>
                          <a:effectLst/>
                          <a:latin typeface="+mn-lt"/>
                          <a:ea typeface="宋体" panose="02010600030101010101" pitchFamily="2" charset="-122"/>
                          <a:cs typeface="Times New Roman" panose="02020603050405020304" pitchFamily="18" charset="0"/>
                          <a:sym typeface="Calibri" panose="020F0502020204030204" charset="0"/>
                        </a:rPr>
                        <a:t>int</a:t>
                      </a:r>
                      <a:r>
                        <a:rPr kumimoji="0" 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 add(</a:t>
                      </a:r>
                      <a:r>
                        <a:rPr kumimoji="0" lang="en-US" sz="2200" u="none" strike="noStrike" cap="none" normalizeH="0" baseline="0" dirty="0" err="1" smtClean="0">
                          <a:ln>
                            <a:noFill/>
                          </a:ln>
                          <a:effectLst/>
                          <a:latin typeface="+mn-lt"/>
                          <a:ea typeface="宋体" panose="02010600030101010101" pitchFamily="2" charset="-122"/>
                          <a:cs typeface="Times New Roman" panose="02020603050405020304" pitchFamily="18" charset="0"/>
                          <a:sym typeface="Calibri" panose="020F0502020204030204" charset="0"/>
                        </a:rPr>
                        <a:t>int</a:t>
                      </a:r>
                      <a:r>
                        <a:rPr kumimoji="0" 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 </a:t>
                      </a:r>
                      <a:r>
                        <a:rPr kumimoji="0" lang="en-US" sz="2200" u="none" strike="noStrike" cap="none" normalizeH="0" baseline="0" dirty="0" err="1" smtClean="0">
                          <a:ln>
                            <a:noFill/>
                          </a:ln>
                          <a:effectLst/>
                          <a:latin typeface="+mn-lt"/>
                          <a:ea typeface="宋体" panose="02010600030101010101" pitchFamily="2" charset="-122"/>
                          <a:cs typeface="Times New Roman" panose="02020603050405020304" pitchFamily="18" charset="0"/>
                          <a:sym typeface="Calibri" panose="020F0502020204030204" charset="0"/>
                        </a:rPr>
                        <a:t>x,int</a:t>
                      </a:r>
                      <a:r>
                        <a:rPr kumimoji="0" 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 y){return </a:t>
                      </a:r>
                      <a:r>
                        <a:rPr kumimoji="0" lang="en-US" sz="2200" u="none" strike="noStrike" cap="none" normalizeH="0" baseline="0" dirty="0" err="1" smtClean="0">
                          <a:ln>
                            <a:noFill/>
                          </a:ln>
                          <a:effectLst/>
                          <a:latin typeface="+mn-lt"/>
                          <a:ea typeface="宋体" panose="02010600030101010101" pitchFamily="2" charset="-122"/>
                          <a:cs typeface="Times New Roman" panose="02020603050405020304" pitchFamily="18" charset="0"/>
                          <a:sym typeface="Calibri" panose="020F0502020204030204" charset="0"/>
                        </a:rPr>
                        <a:t>x+y</a:t>
                      </a:r>
                      <a:r>
                        <a:rPr kumimoji="0" 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a:t>
                      </a:r>
                      <a:r>
                        <a:rPr kumimoji="0" lang="zh-CN" alt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返回三个整数的和</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  </a:t>
                      </a:r>
                      <a:r>
                        <a:rPr kumimoji="0" lang="en-US" sz="2200" u="none" strike="noStrike" cap="none" normalizeH="0" baseline="0" dirty="0" err="1" smtClean="0">
                          <a:ln>
                            <a:noFill/>
                          </a:ln>
                          <a:effectLst/>
                          <a:latin typeface="+mn-lt"/>
                          <a:ea typeface="宋体" panose="02010600030101010101" pitchFamily="2" charset="-122"/>
                          <a:cs typeface="Times New Roman" panose="02020603050405020304" pitchFamily="18" charset="0"/>
                          <a:sym typeface="Calibri" panose="020F0502020204030204" charset="0"/>
                        </a:rPr>
                        <a:t>int</a:t>
                      </a:r>
                      <a:r>
                        <a:rPr kumimoji="0" 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 add(</a:t>
                      </a:r>
                      <a:r>
                        <a:rPr kumimoji="0" lang="en-US" sz="2200" u="none" strike="noStrike" cap="none" normalizeH="0" baseline="0" dirty="0" err="1" smtClean="0">
                          <a:ln>
                            <a:noFill/>
                          </a:ln>
                          <a:effectLst/>
                          <a:latin typeface="+mn-lt"/>
                          <a:ea typeface="宋体" panose="02010600030101010101" pitchFamily="2" charset="-122"/>
                          <a:cs typeface="Times New Roman" panose="02020603050405020304" pitchFamily="18" charset="0"/>
                          <a:sym typeface="Calibri" panose="020F0502020204030204" charset="0"/>
                        </a:rPr>
                        <a:t>int</a:t>
                      </a:r>
                      <a:r>
                        <a:rPr kumimoji="0" 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 </a:t>
                      </a:r>
                      <a:r>
                        <a:rPr kumimoji="0" lang="en-US" sz="2200" u="none" strike="noStrike" cap="none" normalizeH="0" baseline="0" dirty="0" err="1" smtClean="0">
                          <a:ln>
                            <a:noFill/>
                          </a:ln>
                          <a:effectLst/>
                          <a:latin typeface="+mn-lt"/>
                          <a:ea typeface="宋体" panose="02010600030101010101" pitchFamily="2" charset="-122"/>
                          <a:cs typeface="Times New Roman" panose="02020603050405020304" pitchFamily="18" charset="0"/>
                          <a:sym typeface="Calibri" panose="020F0502020204030204" charset="0"/>
                        </a:rPr>
                        <a:t>x,int</a:t>
                      </a:r>
                      <a:r>
                        <a:rPr kumimoji="0" 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 </a:t>
                      </a:r>
                      <a:r>
                        <a:rPr kumimoji="0" lang="en-US" sz="2200" u="none" strike="noStrike" cap="none" normalizeH="0" baseline="0" dirty="0" err="1" smtClean="0">
                          <a:ln>
                            <a:noFill/>
                          </a:ln>
                          <a:effectLst/>
                          <a:latin typeface="+mn-lt"/>
                          <a:ea typeface="宋体" panose="02010600030101010101" pitchFamily="2" charset="-122"/>
                          <a:cs typeface="Times New Roman" panose="02020603050405020304" pitchFamily="18" charset="0"/>
                          <a:sym typeface="Calibri" panose="020F0502020204030204" charset="0"/>
                        </a:rPr>
                        <a:t>y,int</a:t>
                      </a:r>
                      <a:r>
                        <a:rPr kumimoji="0" 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 z){return </a:t>
                      </a:r>
                      <a:r>
                        <a:rPr kumimoji="0" lang="en-US" sz="2200" u="none" strike="noStrike" cap="none" normalizeH="0" baseline="0" dirty="0" err="1" smtClean="0">
                          <a:ln>
                            <a:noFill/>
                          </a:ln>
                          <a:effectLst/>
                          <a:latin typeface="+mn-lt"/>
                          <a:ea typeface="宋体" panose="02010600030101010101" pitchFamily="2" charset="-122"/>
                          <a:cs typeface="Times New Roman" panose="02020603050405020304" pitchFamily="18" charset="0"/>
                          <a:sym typeface="Calibri" panose="020F0502020204030204" charset="0"/>
                        </a:rPr>
                        <a:t>x+y+z</a:t>
                      </a:r>
                      <a:r>
                        <a:rPr kumimoji="0" 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a:t>
                      </a:r>
                      <a:r>
                        <a:rPr kumimoji="0" lang="zh-CN" alt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返回两个小数的和</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  </a:t>
                      </a:r>
                      <a:r>
                        <a:rPr kumimoji="0" 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double add(double </a:t>
                      </a:r>
                      <a:r>
                        <a:rPr kumimoji="0" lang="en-US" sz="2200" u="none" strike="noStrike" cap="none" normalizeH="0" baseline="0" dirty="0" err="1" smtClean="0">
                          <a:ln>
                            <a:noFill/>
                          </a:ln>
                          <a:effectLst/>
                          <a:latin typeface="+mn-lt"/>
                          <a:ea typeface="宋体" panose="02010600030101010101" pitchFamily="2" charset="-122"/>
                          <a:cs typeface="Times New Roman" panose="02020603050405020304" pitchFamily="18" charset="0"/>
                          <a:sym typeface="Calibri" panose="020F0502020204030204" charset="0"/>
                        </a:rPr>
                        <a:t>x,double</a:t>
                      </a:r>
                      <a:r>
                        <a:rPr kumimoji="0" 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 y){return </a:t>
                      </a:r>
                      <a:r>
                        <a:rPr kumimoji="0" lang="en-US" sz="2200" u="none" strike="noStrike" cap="none" normalizeH="0" baseline="0" dirty="0" err="1" smtClean="0">
                          <a:ln>
                            <a:noFill/>
                          </a:ln>
                          <a:effectLst/>
                          <a:latin typeface="+mn-lt"/>
                          <a:ea typeface="宋体" panose="02010600030101010101" pitchFamily="2" charset="-122"/>
                          <a:cs typeface="Times New Roman" panose="02020603050405020304" pitchFamily="18" charset="0"/>
                          <a:sym typeface="Calibri" panose="020F0502020204030204" charset="0"/>
                        </a:rPr>
                        <a:t>x+y</a:t>
                      </a:r>
                      <a:r>
                        <a:rPr kumimoji="0" 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a:t>
                      </a:r>
                      <a:endParaRPr kumimoji="0" lang="en-US" sz="22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7" marB="45717" horzOverflow="overflow"/>
                </a:tc>
              </a:tr>
            </a:tbl>
          </a:graphicData>
        </a:graphic>
      </p:graphicFrame>
      <p:sp>
        <p:nvSpPr>
          <p:cNvPr id="5" name="流程图: 摘录 4"/>
          <p:cNvSpPr/>
          <p:nvPr/>
        </p:nvSpPr>
        <p:spPr>
          <a:xfrm>
            <a:off x="2555776" y="836712"/>
            <a:ext cx="360040" cy="288032"/>
          </a:xfrm>
          <a:prstGeom prst="flowChartExtra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nvSpPr>
        <p:spPr>
          <a:xfrm>
            <a:off x="323528" y="1413788"/>
            <a:ext cx="8640960" cy="4608512"/>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altLang="zh-CN" dirty="0" smtClean="0">
                <a:ea typeface="宋体" panose="02010600030101010101" pitchFamily="2" charset="-122"/>
                <a:cs typeface="Times New Roman" panose="02020603050405020304" pitchFamily="18" charset="0"/>
              </a:rPr>
              <a:t>1.</a:t>
            </a:r>
            <a:r>
              <a:rPr lang="zh-CN" altLang="en-US" dirty="0" smtClean="0">
                <a:ea typeface="宋体" panose="02010600030101010101" pitchFamily="2" charset="-122"/>
                <a:cs typeface="Times New Roman" panose="02020603050405020304" pitchFamily="18" charset="0"/>
              </a:rPr>
              <a:t>判 断：</a:t>
            </a:r>
            <a:endParaRPr lang="en-US" altLang="zh-CN" dirty="0" smtClean="0">
              <a:ea typeface="宋体" panose="02010600030101010101" pitchFamily="2" charset="-122"/>
              <a:cs typeface="Times New Roman" panose="02020603050405020304" pitchFamily="18" charset="0"/>
            </a:endParaRPr>
          </a:p>
          <a:p>
            <a:pPr marL="0" indent="0">
              <a:lnSpc>
                <a:spcPct val="110000"/>
              </a:lnSpc>
              <a:buNone/>
            </a:pPr>
            <a:r>
              <a:rPr lang="zh-CN" altLang="en-US" dirty="0" smtClean="0">
                <a:ea typeface="宋体" panose="02010600030101010101" pitchFamily="2" charset="-122"/>
                <a:cs typeface="Times New Roman" panose="02020603050405020304" pitchFamily="18" charset="0"/>
              </a:rPr>
              <a:t>与</a:t>
            </a:r>
            <a:r>
              <a:rPr lang="en-US" altLang="zh-CN" dirty="0">
                <a:ea typeface="宋体" panose="02010600030101010101" pitchFamily="2" charset="-122"/>
                <a:cs typeface="Times New Roman" panose="02020603050405020304" pitchFamily="18" charset="0"/>
              </a:rPr>
              <a:t>void show(</a:t>
            </a:r>
            <a:r>
              <a:rPr lang="en-US" altLang="zh-CN" dirty="0" err="1">
                <a:ea typeface="宋体" panose="02010600030101010101" pitchFamily="2" charset="-122"/>
                <a:cs typeface="Times New Roman" panose="02020603050405020304" pitchFamily="18" charset="0"/>
              </a:rPr>
              <a:t>int</a:t>
            </a:r>
            <a:r>
              <a:rPr lang="en-US" altLang="zh-CN" dirty="0">
                <a:ea typeface="宋体" panose="02010600030101010101" pitchFamily="2" charset="-122"/>
                <a:cs typeface="Times New Roman" panose="02020603050405020304" pitchFamily="18" charset="0"/>
              </a:rPr>
              <a:t> </a:t>
            </a:r>
            <a:r>
              <a:rPr lang="en-US" altLang="zh-CN" dirty="0" err="1">
                <a:ea typeface="宋体" panose="02010600030101010101" pitchFamily="2" charset="-122"/>
                <a:cs typeface="Times New Roman" panose="02020603050405020304" pitchFamily="18" charset="0"/>
              </a:rPr>
              <a:t>a,char</a:t>
            </a:r>
            <a:r>
              <a:rPr lang="en-US" altLang="zh-CN" dirty="0">
                <a:ea typeface="宋体" panose="02010600030101010101" pitchFamily="2" charset="-122"/>
                <a:cs typeface="Times New Roman" panose="02020603050405020304" pitchFamily="18" charset="0"/>
              </a:rPr>
              <a:t> </a:t>
            </a:r>
            <a:r>
              <a:rPr lang="en-US" altLang="zh-CN" dirty="0" err="1">
                <a:ea typeface="宋体" panose="02010600030101010101" pitchFamily="2" charset="-122"/>
                <a:cs typeface="Times New Roman" panose="02020603050405020304" pitchFamily="18" charset="0"/>
              </a:rPr>
              <a:t>b,double</a:t>
            </a:r>
            <a:r>
              <a:rPr lang="en-US" altLang="zh-CN" dirty="0">
                <a:ea typeface="宋体" panose="02010600030101010101" pitchFamily="2" charset="-122"/>
                <a:cs typeface="Times New Roman" panose="02020603050405020304" pitchFamily="18" charset="0"/>
              </a:rPr>
              <a:t> c</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构成重载的有：</a:t>
            </a:r>
            <a:endParaRPr lang="en-US" altLang="zh-CN" dirty="0" smtClean="0">
              <a:ea typeface="宋体" panose="02010600030101010101" pitchFamily="2" charset="-122"/>
              <a:cs typeface="Times New Roman" panose="02020603050405020304" pitchFamily="18" charset="0"/>
            </a:endParaRPr>
          </a:p>
          <a:p>
            <a:pPr marL="457200" indent="-457200">
              <a:buAutoNum type="alphaLcParenR"/>
            </a:pPr>
            <a:r>
              <a:rPr lang="en-US" altLang="zh-CN" sz="2400" dirty="0" smtClean="0">
                <a:ea typeface="宋体" panose="02010600030101010101" pitchFamily="2" charset="-122"/>
                <a:cs typeface="Times New Roman" panose="02020603050405020304" pitchFamily="18" charset="0"/>
              </a:rPr>
              <a:t>void </a:t>
            </a:r>
            <a:r>
              <a:rPr lang="en-US" altLang="zh-CN" sz="2400" dirty="0">
                <a:ea typeface="宋体" panose="02010600030101010101" pitchFamily="2" charset="-122"/>
                <a:cs typeface="Times New Roman" panose="02020603050405020304" pitchFamily="18" charset="0"/>
              </a:rPr>
              <a:t>show(</a:t>
            </a:r>
            <a:r>
              <a:rPr lang="en-US" altLang="zh-CN" sz="2400" dirty="0" err="1">
                <a:ea typeface="宋体" panose="02010600030101010101" pitchFamily="2" charset="-122"/>
                <a:cs typeface="Times New Roman" panose="02020603050405020304" pitchFamily="18" charset="0"/>
              </a:rPr>
              <a:t>int</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x,char</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y,double</a:t>
            </a:r>
            <a:r>
              <a:rPr lang="en-US" altLang="zh-CN" sz="2400" dirty="0">
                <a:ea typeface="宋体" panose="02010600030101010101" pitchFamily="2" charset="-122"/>
                <a:cs typeface="Times New Roman" panose="02020603050405020304" pitchFamily="18" charset="0"/>
              </a:rPr>
              <a:t> z</a:t>
            </a:r>
            <a:r>
              <a:rPr lang="en-US" altLang="zh-CN" sz="2400" dirty="0" smtClean="0">
                <a:ea typeface="宋体" panose="02010600030101010101" pitchFamily="2" charset="-122"/>
                <a:cs typeface="Times New Roman" panose="02020603050405020304" pitchFamily="18" charset="0"/>
              </a:rPr>
              <a:t>){}   //</a:t>
            </a:r>
          </a:p>
          <a:p>
            <a:pPr marL="457200" indent="-457200">
              <a:buAutoNum type="alphaLcParenR"/>
            </a:pPr>
            <a:r>
              <a:rPr lang="en-US" altLang="zh-CN" sz="2400" dirty="0" err="1" smtClean="0">
                <a:ea typeface="宋体" panose="02010600030101010101" pitchFamily="2" charset="-122"/>
                <a:cs typeface="Times New Roman" panose="02020603050405020304" pitchFamily="18" charset="0"/>
              </a:rPr>
              <a:t>int</a:t>
            </a:r>
            <a:r>
              <a:rPr lang="en-US" altLang="zh-CN" sz="2400" dirty="0" smtClean="0">
                <a:ea typeface="宋体" panose="02010600030101010101" pitchFamily="2" charset="-122"/>
                <a:cs typeface="Times New Roman" panose="02020603050405020304" pitchFamily="18" charset="0"/>
              </a:rPr>
              <a:t> show(</a:t>
            </a:r>
            <a:r>
              <a:rPr lang="en-US" altLang="zh-CN" sz="2400" dirty="0" err="1" smtClean="0">
                <a:ea typeface="宋体" panose="02010600030101010101" pitchFamily="2" charset="-122"/>
                <a:cs typeface="Times New Roman" panose="02020603050405020304" pitchFamily="18" charset="0"/>
              </a:rPr>
              <a:t>int</a:t>
            </a:r>
            <a:r>
              <a:rPr lang="en-US" altLang="zh-CN" sz="2400" dirty="0" smtClean="0">
                <a:ea typeface="宋体" panose="02010600030101010101" pitchFamily="2" charset="-122"/>
                <a:cs typeface="Times New Roman" panose="02020603050405020304" pitchFamily="18" charset="0"/>
              </a:rPr>
              <a:t> </a:t>
            </a:r>
            <a:r>
              <a:rPr lang="en-US" altLang="zh-CN" sz="2400" dirty="0" err="1" smtClean="0">
                <a:ea typeface="宋体" panose="02010600030101010101" pitchFamily="2" charset="-122"/>
                <a:cs typeface="Times New Roman" panose="02020603050405020304" pitchFamily="18" charset="0"/>
              </a:rPr>
              <a:t>a,double</a:t>
            </a:r>
            <a:r>
              <a:rPr lang="en-US" altLang="zh-CN" sz="2400" dirty="0" smtClean="0">
                <a:ea typeface="宋体" panose="02010600030101010101" pitchFamily="2" charset="-122"/>
                <a:cs typeface="Times New Roman" panose="02020603050405020304" pitchFamily="18" charset="0"/>
              </a:rPr>
              <a:t> </a:t>
            </a:r>
            <a:r>
              <a:rPr lang="en-US" altLang="zh-CN" sz="2400" dirty="0" err="1" smtClean="0">
                <a:ea typeface="宋体" panose="02010600030101010101" pitchFamily="2" charset="-122"/>
                <a:cs typeface="Times New Roman" panose="02020603050405020304" pitchFamily="18" charset="0"/>
              </a:rPr>
              <a:t>c,char</a:t>
            </a:r>
            <a:r>
              <a:rPr lang="en-US" altLang="zh-CN" sz="2400" dirty="0" smtClean="0">
                <a:ea typeface="宋体" panose="02010600030101010101" pitchFamily="2" charset="-122"/>
                <a:cs typeface="Times New Roman" panose="02020603050405020304" pitchFamily="18" charset="0"/>
              </a:rPr>
              <a:t> b){}   //</a:t>
            </a:r>
            <a:endParaRPr lang="zh-CN" altLang="en-US" sz="2400" dirty="0" smtClean="0">
              <a:ea typeface="宋体" panose="02010600030101010101" pitchFamily="2" charset="-122"/>
              <a:cs typeface="Times New Roman" panose="02020603050405020304" pitchFamily="18" charset="0"/>
            </a:endParaRPr>
          </a:p>
          <a:p>
            <a:pPr marL="0" indent="0">
              <a:buNone/>
            </a:pPr>
            <a:r>
              <a:rPr lang="en-US" altLang="zh-CN" sz="2400" dirty="0" smtClean="0">
                <a:ea typeface="宋体" panose="02010600030101010101" pitchFamily="2" charset="-122"/>
                <a:cs typeface="Times New Roman" panose="02020603050405020304" pitchFamily="18" charset="0"/>
              </a:rPr>
              <a:t>c)  void </a:t>
            </a:r>
            <a:r>
              <a:rPr lang="en-US" altLang="zh-CN" sz="2400" dirty="0">
                <a:ea typeface="宋体" panose="02010600030101010101" pitchFamily="2" charset="-122"/>
                <a:cs typeface="Times New Roman" panose="02020603050405020304" pitchFamily="18" charset="0"/>
              </a:rPr>
              <a:t>show(</a:t>
            </a:r>
            <a:r>
              <a:rPr lang="en-US" altLang="zh-CN" sz="2400" dirty="0" err="1">
                <a:ea typeface="宋体" panose="02010600030101010101" pitchFamily="2" charset="-122"/>
                <a:cs typeface="Times New Roman" panose="02020603050405020304" pitchFamily="18" charset="0"/>
              </a:rPr>
              <a:t>int</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a</a:t>
            </a:r>
            <a:r>
              <a:rPr lang="en-US" altLang="zh-CN" sz="2400" i="1" dirty="0" err="1">
                <a:ea typeface="宋体" panose="02010600030101010101" pitchFamily="2" charset="-122"/>
                <a:cs typeface="Times New Roman" panose="02020603050405020304" pitchFamily="18" charset="0"/>
              </a:rPr>
              <a:t>,</a:t>
            </a:r>
            <a:r>
              <a:rPr lang="en-US" altLang="zh-CN" sz="2400" dirty="0" err="1">
                <a:ea typeface="宋体" panose="02010600030101010101" pitchFamily="2" charset="-122"/>
                <a:cs typeface="Times New Roman" panose="02020603050405020304" pitchFamily="18" charset="0"/>
              </a:rPr>
              <a:t>double</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c,char</a:t>
            </a:r>
            <a:r>
              <a:rPr lang="en-US" altLang="zh-CN" sz="2400" dirty="0">
                <a:ea typeface="宋体" panose="02010600030101010101" pitchFamily="2" charset="-122"/>
                <a:cs typeface="Times New Roman" panose="02020603050405020304" pitchFamily="18" charset="0"/>
              </a:rPr>
              <a:t> b</a:t>
            </a:r>
            <a:r>
              <a:rPr lang="en-US" altLang="zh-CN" sz="2400" dirty="0" smtClean="0">
                <a:ea typeface="宋体" panose="02010600030101010101" pitchFamily="2" charset="-122"/>
                <a:cs typeface="Times New Roman" panose="02020603050405020304" pitchFamily="18" charset="0"/>
              </a:rPr>
              <a:t>){}  //</a:t>
            </a:r>
            <a:endParaRPr lang="zh-CN" altLang="en-US" sz="2400" dirty="0">
              <a:ea typeface="宋体" panose="02010600030101010101" pitchFamily="2" charset="-122"/>
              <a:cs typeface="Times New Roman" panose="02020603050405020304" pitchFamily="18" charset="0"/>
            </a:endParaRPr>
          </a:p>
          <a:p>
            <a:pPr marL="0" indent="0">
              <a:buNone/>
            </a:pPr>
            <a:r>
              <a:rPr lang="en-US" altLang="zh-CN" sz="2400" dirty="0" smtClean="0">
                <a:ea typeface="宋体" panose="02010600030101010101" pitchFamily="2" charset="-122"/>
                <a:cs typeface="Times New Roman" panose="02020603050405020304" pitchFamily="18" charset="0"/>
              </a:rPr>
              <a:t>d)  </a:t>
            </a:r>
            <a:r>
              <a:rPr lang="en-US" altLang="zh-CN" sz="2400" dirty="0" err="1" smtClean="0">
                <a:ea typeface="宋体" panose="02010600030101010101" pitchFamily="2" charset="-122"/>
                <a:cs typeface="Times New Roman" panose="02020603050405020304" pitchFamily="18" charset="0"/>
              </a:rPr>
              <a:t>boolean</a:t>
            </a:r>
            <a:r>
              <a:rPr lang="en-US" altLang="zh-CN" sz="2400" dirty="0" smtClean="0">
                <a:ea typeface="宋体" panose="02010600030101010101" pitchFamily="2" charset="-122"/>
                <a:cs typeface="Times New Roman" panose="02020603050405020304" pitchFamily="18" charset="0"/>
              </a:rPr>
              <a:t> </a:t>
            </a:r>
            <a:r>
              <a:rPr lang="en-US" altLang="zh-CN" sz="2400" dirty="0">
                <a:ea typeface="宋体" panose="02010600030101010101" pitchFamily="2" charset="-122"/>
                <a:cs typeface="Times New Roman" panose="02020603050405020304" pitchFamily="18" charset="0"/>
              </a:rPr>
              <a:t>show(</a:t>
            </a:r>
            <a:r>
              <a:rPr lang="en-US" altLang="zh-CN" sz="2400" dirty="0" err="1">
                <a:ea typeface="宋体" panose="02010600030101010101" pitchFamily="2" charset="-122"/>
                <a:cs typeface="Times New Roman" panose="02020603050405020304" pitchFamily="18" charset="0"/>
              </a:rPr>
              <a:t>int</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c,char</a:t>
            </a:r>
            <a:r>
              <a:rPr lang="en-US" altLang="zh-CN" sz="2400" dirty="0">
                <a:ea typeface="宋体" panose="02010600030101010101" pitchFamily="2" charset="-122"/>
                <a:cs typeface="Times New Roman" panose="02020603050405020304" pitchFamily="18" charset="0"/>
              </a:rPr>
              <a:t> b</a:t>
            </a:r>
            <a:r>
              <a:rPr lang="en-US" altLang="zh-CN" sz="2400" dirty="0" smtClean="0">
                <a:ea typeface="宋体" panose="02010600030101010101" pitchFamily="2" charset="-122"/>
                <a:cs typeface="Times New Roman" panose="02020603050405020304" pitchFamily="18" charset="0"/>
              </a:rPr>
              <a:t>){}  //</a:t>
            </a:r>
            <a:endParaRPr lang="zh-CN" altLang="en-US" sz="2400" dirty="0">
              <a:ea typeface="宋体" panose="02010600030101010101" pitchFamily="2" charset="-122"/>
              <a:cs typeface="Times New Roman" panose="02020603050405020304" pitchFamily="18" charset="0"/>
            </a:endParaRPr>
          </a:p>
          <a:p>
            <a:pPr marL="0" indent="0">
              <a:buNone/>
            </a:pPr>
            <a:r>
              <a:rPr lang="en-US" altLang="zh-CN" sz="2400" dirty="0" smtClean="0">
                <a:ea typeface="宋体" panose="02010600030101010101" pitchFamily="2" charset="-122"/>
                <a:cs typeface="Times New Roman" panose="02020603050405020304" pitchFamily="18" charset="0"/>
              </a:rPr>
              <a:t>e)  void </a:t>
            </a:r>
            <a:r>
              <a:rPr lang="en-US" altLang="zh-CN" sz="2400" dirty="0">
                <a:ea typeface="宋体" panose="02010600030101010101" pitchFamily="2" charset="-122"/>
                <a:cs typeface="Times New Roman" panose="02020603050405020304" pitchFamily="18" charset="0"/>
              </a:rPr>
              <a:t>show(double c</a:t>
            </a:r>
            <a:r>
              <a:rPr lang="en-US" altLang="zh-CN" sz="2400" dirty="0" smtClean="0">
                <a:ea typeface="宋体" panose="02010600030101010101" pitchFamily="2" charset="-122"/>
                <a:cs typeface="Times New Roman" panose="02020603050405020304" pitchFamily="18" charset="0"/>
              </a:rPr>
              <a:t>){}  //</a:t>
            </a:r>
            <a:endParaRPr lang="zh-CN" altLang="en-US" sz="2400" dirty="0">
              <a:ea typeface="宋体" panose="02010600030101010101" pitchFamily="2" charset="-122"/>
              <a:cs typeface="Times New Roman" panose="02020603050405020304" pitchFamily="18" charset="0"/>
            </a:endParaRPr>
          </a:p>
          <a:p>
            <a:pPr marL="0" indent="0">
              <a:buNone/>
            </a:pPr>
            <a:r>
              <a:rPr lang="en-US" altLang="zh-CN" sz="2400" dirty="0" smtClean="0">
                <a:ea typeface="宋体" panose="02010600030101010101" pitchFamily="2" charset="-122"/>
                <a:cs typeface="Times New Roman" panose="02020603050405020304" pitchFamily="18" charset="0"/>
              </a:rPr>
              <a:t>f)  double </a:t>
            </a:r>
            <a:r>
              <a:rPr lang="en-US" altLang="zh-CN" sz="2400" dirty="0">
                <a:ea typeface="宋体" panose="02010600030101010101" pitchFamily="2" charset="-122"/>
                <a:cs typeface="Times New Roman" panose="02020603050405020304" pitchFamily="18" charset="0"/>
              </a:rPr>
              <a:t>show(</a:t>
            </a:r>
            <a:r>
              <a:rPr lang="en-US" altLang="zh-CN" sz="2400" dirty="0" err="1">
                <a:ea typeface="宋体" panose="02010600030101010101" pitchFamily="2" charset="-122"/>
                <a:cs typeface="Times New Roman" panose="02020603050405020304" pitchFamily="18" charset="0"/>
              </a:rPr>
              <a:t>int</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x,char</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y,double</a:t>
            </a:r>
            <a:r>
              <a:rPr lang="en-US" altLang="zh-CN" sz="2400" dirty="0">
                <a:ea typeface="宋体" panose="02010600030101010101" pitchFamily="2" charset="-122"/>
                <a:cs typeface="Times New Roman" panose="02020603050405020304" pitchFamily="18" charset="0"/>
              </a:rPr>
              <a:t> z</a:t>
            </a:r>
            <a:r>
              <a:rPr lang="en-US" altLang="zh-CN" sz="2400" dirty="0" smtClean="0">
                <a:ea typeface="宋体" panose="02010600030101010101" pitchFamily="2" charset="-122"/>
                <a:cs typeface="Times New Roman" panose="02020603050405020304" pitchFamily="18" charset="0"/>
              </a:rPr>
              <a:t>){}  //</a:t>
            </a:r>
          </a:p>
          <a:p>
            <a:pPr marL="0" indent="0">
              <a:buNone/>
            </a:pPr>
            <a:r>
              <a:rPr lang="en-US" altLang="zh-CN" sz="2400" dirty="0" smtClean="0">
                <a:ea typeface="宋体" panose="02010600030101010101" pitchFamily="2" charset="-122"/>
                <a:cs typeface="Times New Roman" panose="02020603050405020304" pitchFamily="18" charset="0"/>
              </a:rPr>
              <a:t>g)  void shows(){double c}  //</a:t>
            </a:r>
            <a:endParaRPr lang="zh-CN" altLang="en-US" sz="2400" dirty="0" smtClean="0">
              <a:ea typeface="宋体" panose="02010600030101010101" pitchFamily="2" charset="-122"/>
              <a:cs typeface="Times New Roman" panose="02020603050405020304" pitchFamily="18" charset="0"/>
            </a:endParaRPr>
          </a:p>
        </p:txBody>
      </p:sp>
      <p:sp>
        <p:nvSpPr>
          <p:cNvPr id="479235" name="Rectangle 3"/>
          <p:cNvSpPr>
            <a:spLocks noGrp="1" noChangeArrowheads="1"/>
          </p:cNvSpPr>
          <p:nvPr/>
        </p:nvSpPr>
        <p:spPr>
          <a:xfrm>
            <a:off x="3131840" y="477684"/>
            <a:ext cx="3168352" cy="648072"/>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b="1" dirty="0" smtClean="0">
                <a:latin typeface="+mn-lt"/>
                <a:ea typeface="宋体" panose="02010600030101010101" pitchFamily="2" charset="-122"/>
                <a:cs typeface="Arial Unicode MS" panose="020B0604020202020204" charset="-122"/>
              </a:rPr>
              <a:t>练习</a:t>
            </a:r>
            <a:r>
              <a:rPr lang="en-US" altLang="zh-CN" b="1" dirty="0">
                <a:latin typeface="+mn-lt"/>
                <a:ea typeface="宋体" panose="02010600030101010101" pitchFamily="2" charset="-122"/>
                <a:cs typeface="Arial Unicode MS" panose="020B0604020202020204" charset="-122"/>
              </a:rPr>
              <a:t>3</a:t>
            </a:r>
            <a:endParaRPr lang="en-US" altLang="zh-CN" b="1" dirty="0" smtClean="0">
              <a:latin typeface="+mn-lt"/>
              <a:ea typeface="宋体" panose="02010600030101010101" pitchFamily="2" charset="-122"/>
              <a:cs typeface="Arial Unicode MS" panose="020B0604020202020204" charset="-122"/>
            </a:endParaRP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16069" y="371112"/>
            <a:ext cx="4032448" cy="584775"/>
          </a:xfrm>
          <a:prstGeom prst="rect">
            <a:avLst/>
          </a:prstGeom>
          <a:noFill/>
        </p:spPr>
        <p:txBody>
          <a:bodyPr wrap="square" rtlCol="0">
            <a:spAutoFit/>
          </a:bodyPr>
          <a:lstStyle/>
          <a:p>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体会可变</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个数</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的形参</a:t>
            </a:r>
            <a:endParaRPr lang="zh-CN" altLang="en-US" sz="32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TextBox 4"/>
          <p:cNvSpPr txBox="1"/>
          <p:nvPr/>
        </p:nvSpPr>
        <p:spPr>
          <a:xfrm>
            <a:off x="332331" y="1054001"/>
            <a:ext cx="8496944" cy="1978362"/>
          </a:xfrm>
          <a:prstGeom prst="rect">
            <a:avLst/>
          </a:prstGeom>
          <a:noFill/>
        </p:spPr>
        <p:txBody>
          <a:bodyPr wrap="square" rtlCol="0">
            <a:spAutoFit/>
          </a:bodyPr>
          <a:lstStyle/>
          <a:p>
            <a:pPr>
              <a:lnSpc>
                <a:spcPct val="120000"/>
              </a:lnSpc>
            </a:pPr>
            <a:r>
              <a:rPr lang="en-US" altLang="zh-CN" sz="2400" dirty="0" smtClean="0">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下面采用数组形参来定义方法</a:t>
            </a:r>
            <a:endParaRPr lang="en-US" altLang="zh-CN" sz="2400" dirty="0" smtClean="0">
              <a:latin typeface="宋体" panose="02010600030101010101" pitchFamily="2" charset="-122"/>
              <a:ea typeface="宋体" panose="02010600030101010101" pitchFamily="2" charset="-122"/>
            </a:endParaRPr>
          </a:p>
          <a:p>
            <a:pPr>
              <a:lnSpc>
                <a:spcPct val="120000"/>
              </a:lnSpc>
            </a:pPr>
            <a:r>
              <a:rPr lang="en-US" altLang="zh-CN" sz="2800" b="1" dirty="0">
                <a:solidFill>
                  <a:srgbClr val="C00000"/>
                </a:solidFill>
              </a:rPr>
              <a:t>p</a:t>
            </a:r>
            <a:r>
              <a:rPr lang="en-US" altLang="zh-CN" sz="2800" b="1" dirty="0" smtClean="0">
                <a:solidFill>
                  <a:srgbClr val="C00000"/>
                </a:solidFill>
              </a:rPr>
              <a:t>ublic static void test(</a:t>
            </a:r>
            <a:r>
              <a:rPr lang="en-US" altLang="zh-CN" sz="2800" b="1" dirty="0" err="1" smtClean="0">
                <a:solidFill>
                  <a:srgbClr val="C00000"/>
                </a:solidFill>
              </a:rPr>
              <a:t>int</a:t>
            </a:r>
            <a:r>
              <a:rPr lang="en-US" altLang="zh-CN" sz="2800" b="1" dirty="0" smtClean="0">
                <a:solidFill>
                  <a:srgbClr val="C00000"/>
                </a:solidFill>
              </a:rPr>
              <a:t> a ,String[] books);</a:t>
            </a:r>
          </a:p>
          <a:p>
            <a:pPr>
              <a:lnSpc>
                <a:spcPct val="120000"/>
              </a:lnSpc>
            </a:pPr>
            <a:r>
              <a:rPr lang="en-US" altLang="zh-CN" sz="2400" dirty="0" smtClean="0">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以可变个数形参来定义方法</a:t>
            </a:r>
            <a:endParaRPr lang="en-US" altLang="zh-CN" sz="2400" dirty="0" smtClean="0">
              <a:latin typeface="宋体" panose="02010600030101010101" pitchFamily="2" charset="-122"/>
              <a:ea typeface="宋体" panose="02010600030101010101" pitchFamily="2" charset="-122"/>
            </a:endParaRPr>
          </a:p>
          <a:p>
            <a:pPr>
              <a:lnSpc>
                <a:spcPct val="120000"/>
              </a:lnSpc>
            </a:pPr>
            <a:r>
              <a:rPr lang="en-US" altLang="zh-CN" sz="2800" b="1" dirty="0">
                <a:solidFill>
                  <a:srgbClr val="C00000"/>
                </a:solidFill>
              </a:rPr>
              <a:t>p</a:t>
            </a:r>
            <a:r>
              <a:rPr lang="en-US" altLang="zh-CN" sz="2800" b="1" dirty="0" smtClean="0">
                <a:solidFill>
                  <a:srgbClr val="C00000"/>
                </a:solidFill>
              </a:rPr>
              <a:t>ublic static void test(</a:t>
            </a:r>
            <a:r>
              <a:rPr lang="en-US" altLang="zh-CN" sz="2800" b="1" dirty="0" err="1" smtClean="0">
                <a:solidFill>
                  <a:srgbClr val="C00000"/>
                </a:solidFill>
              </a:rPr>
              <a:t>int</a:t>
            </a:r>
            <a:r>
              <a:rPr lang="en-US" altLang="zh-CN" sz="2800" b="1" dirty="0" smtClean="0">
                <a:solidFill>
                  <a:srgbClr val="C00000"/>
                </a:solidFill>
              </a:rPr>
              <a:t> a ,String…books);</a:t>
            </a:r>
            <a:endParaRPr lang="zh-CN" altLang="en-US" sz="2800" b="1" dirty="0">
              <a:solidFill>
                <a:srgbClr val="C00000"/>
              </a:solidFill>
            </a:endParaRPr>
          </a:p>
        </p:txBody>
      </p:sp>
      <p:sp>
        <p:nvSpPr>
          <p:cNvPr id="2" name="TextBox 1"/>
          <p:cNvSpPr txBox="1"/>
          <p:nvPr/>
        </p:nvSpPr>
        <p:spPr>
          <a:xfrm>
            <a:off x="380167" y="3358257"/>
            <a:ext cx="8401272" cy="2234458"/>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说明</a:t>
            </a:r>
            <a:r>
              <a:rPr lang="zh-CN" altLang="en-US" sz="2400" b="1" dirty="0" smtClean="0">
                <a:latin typeface="宋体" panose="02010600030101010101" pitchFamily="2" charset="-122"/>
                <a:ea typeface="宋体" panose="02010600030101010101" pitchFamily="2" charset="-122"/>
              </a:rPr>
              <a:t>：</a:t>
            </a:r>
            <a:endParaRPr lang="en-US" altLang="zh-CN" sz="2400" b="1" dirty="0" smtClean="0">
              <a:latin typeface="宋体" panose="02010600030101010101" pitchFamily="2" charset="-122"/>
              <a:ea typeface="宋体" panose="02010600030101010101" pitchFamily="2" charset="-122"/>
            </a:endParaRPr>
          </a:p>
          <a:p>
            <a:pPr>
              <a:lnSpc>
                <a:spcPct val="120000"/>
              </a:lnSpc>
            </a:pPr>
            <a:r>
              <a:rPr lang="en-US" altLang="zh-CN" sz="2400" dirty="0" smtClean="0">
                <a:latin typeface="宋体" panose="02010600030101010101" pitchFamily="2" charset="-122"/>
                <a:ea typeface="宋体" panose="02010600030101010101" pitchFamily="2" charset="-122"/>
              </a:rPr>
              <a:t>1.</a:t>
            </a:r>
            <a:r>
              <a:rPr lang="zh-CN" altLang="en-US" sz="2400" dirty="0" smtClean="0">
                <a:latin typeface="宋体" panose="02010600030101010101" pitchFamily="2" charset="-122"/>
                <a:ea typeface="宋体" panose="02010600030101010101" pitchFamily="2" charset="-122"/>
              </a:rPr>
              <a:t>可变参数：方法参数部分指定类型</a:t>
            </a:r>
            <a:r>
              <a:rPr lang="zh-CN" altLang="en-US" sz="2400" dirty="0">
                <a:latin typeface="宋体" panose="02010600030101010101" pitchFamily="2" charset="-122"/>
                <a:ea typeface="宋体" panose="02010600030101010101" pitchFamily="2" charset="-122"/>
              </a:rPr>
              <a:t>的参数</a:t>
            </a:r>
            <a:r>
              <a:rPr lang="zh-CN" altLang="en-US" sz="2400" dirty="0" smtClean="0">
                <a:latin typeface="宋体" panose="02010600030101010101" pitchFamily="2" charset="-122"/>
                <a:ea typeface="宋体" panose="02010600030101010101" pitchFamily="2" charset="-122"/>
              </a:rPr>
              <a:t>个数是可变多个</a:t>
            </a:r>
            <a:endParaRPr lang="en-US" altLang="zh-CN" sz="2400" dirty="0" smtClean="0">
              <a:latin typeface="宋体" panose="02010600030101010101" pitchFamily="2" charset="-122"/>
              <a:ea typeface="宋体" panose="02010600030101010101" pitchFamily="2" charset="-122"/>
            </a:endParaRPr>
          </a:p>
          <a:p>
            <a:pPr>
              <a:lnSpc>
                <a:spcPct val="120000"/>
              </a:lnSpc>
            </a:pPr>
            <a:r>
              <a:rPr lang="en-US" altLang="zh-CN" sz="2400" dirty="0" smtClean="0">
                <a:latin typeface="宋体" panose="02010600030101010101" pitchFamily="2" charset="-122"/>
                <a:ea typeface="宋体" panose="02010600030101010101" pitchFamily="2" charset="-122"/>
              </a:rPr>
              <a:t>2.</a:t>
            </a:r>
            <a:r>
              <a:rPr lang="zh-CN" altLang="en-US" sz="2400" dirty="0" smtClean="0">
                <a:latin typeface="宋体" panose="02010600030101010101" pitchFamily="2" charset="-122"/>
                <a:ea typeface="宋体" panose="02010600030101010101" pitchFamily="2" charset="-122"/>
              </a:rPr>
              <a:t>声明方式：方法名（参数的类型名</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参数名）</a:t>
            </a:r>
            <a:endParaRPr lang="en-US" altLang="zh-CN" sz="2400" dirty="0" smtClean="0">
              <a:latin typeface="宋体" panose="02010600030101010101" pitchFamily="2" charset="-122"/>
              <a:ea typeface="宋体" panose="02010600030101010101" pitchFamily="2" charset="-122"/>
            </a:endParaRPr>
          </a:p>
          <a:p>
            <a:pPr>
              <a:lnSpc>
                <a:spcPct val="120000"/>
              </a:lnSpc>
            </a:pPr>
            <a:r>
              <a:rPr lang="en-US" altLang="zh-CN" sz="2400" dirty="0" smtClean="0">
                <a:latin typeface="宋体" panose="02010600030101010101" pitchFamily="2" charset="-122"/>
                <a:ea typeface="宋体" panose="02010600030101010101" pitchFamily="2" charset="-122"/>
              </a:rPr>
              <a:t>3.</a:t>
            </a:r>
            <a:r>
              <a:rPr lang="zh-CN" altLang="en-US" sz="2400" dirty="0" smtClean="0">
                <a:latin typeface="宋体" panose="02010600030101010101" pitchFamily="2" charset="-122"/>
                <a:ea typeface="宋体" panose="02010600030101010101" pitchFamily="2" charset="-122"/>
              </a:rPr>
              <a:t>可变参数方法的使用与方法参数部分使用数组是一致的</a:t>
            </a:r>
            <a:endParaRPr lang="en-US" altLang="zh-CN" sz="2400" dirty="0" smtClean="0">
              <a:latin typeface="宋体" panose="02010600030101010101" pitchFamily="2" charset="-122"/>
              <a:ea typeface="宋体" panose="02010600030101010101" pitchFamily="2" charset="-122"/>
            </a:endParaRPr>
          </a:p>
          <a:p>
            <a:pPr>
              <a:lnSpc>
                <a:spcPct val="120000"/>
              </a:lnSpc>
            </a:pPr>
            <a:r>
              <a:rPr lang="en-US" altLang="zh-CN" sz="2400" dirty="0" smtClean="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方法的参数部分有可变形参，需要放在形参声明的最后</a:t>
            </a: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292874"/>
            <a:ext cx="8496944" cy="5324535"/>
          </a:xfrm>
          <a:prstGeom prst="rect">
            <a:avLst/>
          </a:prstGeom>
          <a:noFill/>
        </p:spPr>
        <p:txBody>
          <a:bodyPr wrap="square" rtlCol="0">
            <a:spAutoFit/>
          </a:bodyPr>
          <a:lstStyle/>
          <a:p>
            <a:r>
              <a:rPr lang="en-US" altLang="zh-CN" sz="2000" dirty="0">
                <a:ea typeface="宋体" panose="02010600030101010101" pitchFamily="2" charset="-122"/>
              </a:rPr>
              <a:t>public void </a:t>
            </a:r>
            <a:r>
              <a:rPr lang="en-US" altLang="zh-CN" sz="2000" dirty="0" smtClean="0">
                <a:ea typeface="宋体" panose="02010600030101010101" pitchFamily="2" charset="-122"/>
              </a:rPr>
              <a:t>test(String[] </a:t>
            </a:r>
            <a:r>
              <a:rPr lang="en-US" altLang="zh-CN" sz="2000" dirty="0" err="1">
                <a:ea typeface="宋体" panose="02010600030101010101" pitchFamily="2" charset="-122"/>
              </a:rPr>
              <a:t>msg</a:t>
            </a:r>
            <a:r>
              <a:rPr lang="en-US" altLang="zh-CN" sz="2000" dirty="0" smtClean="0">
                <a:ea typeface="宋体" panose="02010600030101010101" pitchFamily="2" charset="-122"/>
              </a:rPr>
              <a:t>){</a:t>
            </a:r>
            <a:endParaRPr lang="en-US" altLang="zh-CN" sz="2000" dirty="0">
              <a:ea typeface="宋体" panose="02010600030101010101" pitchFamily="2" charset="-122"/>
            </a:endParaRPr>
          </a:p>
          <a:p>
            <a:r>
              <a:rPr lang="en-US" altLang="zh-CN" sz="2000" dirty="0" smtClean="0">
                <a:ea typeface="宋体" panose="02010600030101010101" pitchFamily="2" charset="-122"/>
              </a:rPr>
              <a:t>	</a:t>
            </a:r>
            <a:r>
              <a:rPr lang="en-US" altLang="zh-CN" sz="2000" dirty="0" err="1" smtClean="0">
                <a:ea typeface="宋体" panose="02010600030101010101" pitchFamily="2" charset="-122"/>
              </a:rPr>
              <a:t>System.out.println</a:t>
            </a:r>
            <a:r>
              <a:rPr lang="en-US" altLang="zh-CN" sz="2000" dirty="0" smtClean="0">
                <a:ea typeface="宋体" panose="02010600030101010101" pitchFamily="2" charset="-122"/>
              </a:rPr>
              <a:t>(“</a:t>
            </a:r>
            <a:r>
              <a:rPr lang="zh-CN" altLang="en-US" sz="2000" dirty="0" smtClean="0">
                <a:ea typeface="宋体" panose="02010600030101010101" pitchFamily="2" charset="-122"/>
              </a:rPr>
              <a:t>含字符串数组参数</a:t>
            </a:r>
            <a:r>
              <a:rPr lang="zh-CN" altLang="en-US" sz="2000" dirty="0">
                <a:ea typeface="宋体" panose="02010600030101010101" pitchFamily="2" charset="-122"/>
              </a:rPr>
              <a:t>的</a:t>
            </a:r>
            <a:r>
              <a:rPr lang="en-US" altLang="zh-CN" sz="2000" dirty="0">
                <a:ea typeface="宋体" panose="02010600030101010101" pitchFamily="2" charset="-122"/>
              </a:rPr>
              <a:t>test</a:t>
            </a:r>
            <a:r>
              <a:rPr lang="zh-CN" altLang="en-US" sz="2000" dirty="0">
                <a:ea typeface="宋体" panose="02010600030101010101" pitchFamily="2" charset="-122"/>
              </a:rPr>
              <a:t>方法 </a:t>
            </a:r>
            <a:r>
              <a:rPr lang="en-US" altLang="zh-CN" sz="2000" dirty="0">
                <a:ea typeface="宋体" panose="02010600030101010101" pitchFamily="2" charset="-122"/>
              </a:rPr>
              <a:t>");</a:t>
            </a:r>
          </a:p>
          <a:p>
            <a:r>
              <a:rPr lang="en-US" altLang="zh-CN" sz="2000" dirty="0" smtClean="0">
                <a:ea typeface="宋体" panose="02010600030101010101" pitchFamily="2" charset="-122"/>
              </a:rPr>
              <a:t>}</a:t>
            </a:r>
            <a:endParaRPr lang="en-US" altLang="zh-CN" sz="2000" dirty="0">
              <a:ea typeface="宋体" panose="02010600030101010101" pitchFamily="2" charset="-122"/>
            </a:endParaRPr>
          </a:p>
          <a:p>
            <a:r>
              <a:rPr lang="en-US" altLang="zh-CN" sz="2000" dirty="0">
                <a:ea typeface="宋体" panose="02010600030101010101" pitchFamily="2" charset="-122"/>
              </a:rPr>
              <a:t>public void </a:t>
            </a:r>
            <a:r>
              <a:rPr lang="en-US" altLang="zh-CN" sz="2000" dirty="0" smtClean="0">
                <a:ea typeface="宋体" panose="02010600030101010101" pitchFamily="2" charset="-122"/>
              </a:rPr>
              <a:t>test1(String book){</a:t>
            </a:r>
            <a:endParaRPr lang="en-US" altLang="zh-CN" sz="2000" dirty="0">
              <a:ea typeface="宋体" panose="02010600030101010101" pitchFamily="2" charset="-122"/>
            </a:endParaRPr>
          </a:p>
          <a:p>
            <a:r>
              <a:rPr lang="en-US" altLang="zh-CN" sz="2000" dirty="0">
                <a:ea typeface="宋体" panose="02010600030101010101" pitchFamily="2" charset="-122"/>
              </a:rPr>
              <a:t>	</a:t>
            </a:r>
            <a:r>
              <a:rPr lang="en-US" altLang="zh-CN" sz="2000" dirty="0" err="1">
                <a:ea typeface="宋体" panose="02010600030101010101" pitchFamily="2" charset="-122"/>
              </a:rPr>
              <a:t>System.out.println</a:t>
            </a:r>
            <a:r>
              <a:rPr lang="en-US" altLang="zh-CN" sz="2000" dirty="0" smtClean="0">
                <a:ea typeface="宋体" panose="02010600030101010101" pitchFamily="2" charset="-122"/>
              </a:rPr>
              <a:t>(“</a:t>
            </a:r>
            <a:r>
              <a:rPr lang="zh-CN" altLang="en-US" sz="2000" dirty="0" smtClean="0">
                <a:ea typeface="宋体" panose="02010600030101010101" pitchFamily="2" charset="-122"/>
              </a:rPr>
              <a:t>****</a:t>
            </a:r>
            <a:r>
              <a:rPr lang="zh-CN" altLang="en-US" sz="2000" b="1" dirty="0" smtClean="0">
                <a:ea typeface="宋体" panose="02010600030101010101" pitchFamily="2" charset="-122"/>
              </a:rPr>
              <a:t>与可变形参方法构成重载的</a:t>
            </a:r>
            <a:r>
              <a:rPr lang="en-US" altLang="zh-CN" sz="2000" b="1" dirty="0" smtClean="0">
                <a:ea typeface="宋体" panose="02010600030101010101" pitchFamily="2" charset="-122"/>
              </a:rPr>
              <a:t>test1</a:t>
            </a:r>
            <a:r>
              <a:rPr lang="zh-CN" altLang="en-US" sz="2000" b="1" dirty="0" smtClean="0">
                <a:ea typeface="宋体" panose="02010600030101010101" pitchFamily="2" charset="-122"/>
              </a:rPr>
              <a:t>方法</a:t>
            </a:r>
            <a:r>
              <a:rPr lang="zh-CN" altLang="en-US" sz="2000" dirty="0">
                <a:ea typeface="宋体" panose="02010600030101010101" pitchFamily="2" charset="-122"/>
              </a:rPr>
              <a:t>****</a:t>
            </a:r>
            <a:r>
              <a:rPr lang="en-US" altLang="zh-CN" sz="2000" dirty="0">
                <a:ea typeface="宋体" panose="02010600030101010101" pitchFamily="2" charset="-122"/>
              </a:rPr>
              <a:t>");</a:t>
            </a:r>
          </a:p>
          <a:p>
            <a:r>
              <a:rPr lang="en-US" altLang="zh-CN" sz="2000" dirty="0" smtClean="0">
                <a:ea typeface="宋体" panose="02010600030101010101" pitchFamily="2" charset="-122"/>
              </a:rPr>
              <a:t>}</a:t>
            </a:r>
            <a:r>
              <a:rPr lang="en-US" altLang="zh-CN" sz="2000" dirty="0">
                <a:ea typeface="宋体" panose="02010600030101010101" pitchFamily="2" charset="-122"/>
              </a:rPr>
              <a:t>	</a:t>
            </a:r>
            <a:endParaRPr lang="zh-CN" altLang="en-US" sz="2000" dirty="0">
              <a:ea typeface="宋体" panose="02010600030101010101" pitchFamily="2" charset="-122"/>
            </a:endParaRPr>
          </a:p>
          <a:p>
            <a:r>
              <a:rPr lang="en-US" altLang="zh-CN" sz="2000" dirty="0" smtClean="0">
                <a:ea typeface="宋体" panose="02010600030101010101" pitchFamily="2" charset="-122"/>
              </a:rPr>
              <a:t>public </a:t>
            </a:r>
            <a:r>
              <a:rPr lang="en-US" altLang="zh-CN" sz="2000" dirty="0">
                <a:ea typeface="宋体" panose="02010600030101010101" pitchFamily="2" charset="-122"/>
              </a:rPr>
              <a:t>void </a:t>
            </a:r>
            <a:r>
              <a:rPr lang="en-US" altLang="zh-CN" sz="2000" dirty="0" smtClean="0">
                <a:ea typeface="宋体" panose="02010600030101010101" pitchFamily="2" charset="-122"/>
              </a:rPr>
              <a:t>test1(String ... </a:t>
            </a:r>
            <a:r>
              <a:rPr lang="en-US" altLang="zh-CN" sz="2000" dirty="0">
                <a:ea typeface="宋体" panose="02010600030101010101" pitchFamily="2" charset="-122"/>
              </a:rPr>
              <a:t>books</a:t>
            </a:r>
            <a:r>
              <a:rPr lang="en-US" altLang="zh-CN" sz="2000" dirty="0" smtClean="0">
                <a:ea typeface="宋体" panose="02010600030101010101" pitchFamily="2" charset="-122"/>
              </a:rPr>
              <a:t>){</a:t>
            </a:r>
            <a:endParaRPr lang="en-US" altLang="zh-CN" sz="2000" dirty="0">
              <a:ea typeface="宋体" panose="02010600030101010101" pitchFamily="2" charset="-122"/>
            </a:endParaRPr>
          </a:p>
          <a:p>
            <a:r>
              <a:rPr lang="en-US" altLang="zh-CN" sz="2000" dirty="0">
                <a:ea typeface="宋体" panose="02010600030101010101" pitchFamily="2" charset="-122"/>
              </a:rPr>
              <a:t>	</a:t>
            </a:r>
            <a:r>
              <a:rPr lang="en-US" altLang="zh-CN" sz="2000" dirty="0" err="1" smtClean="0">
                <a:ea typeface="宋体" panose="02010600030101010101" pitchFamily="2" charset="-122"/>
              </a:rPr>
              <a:t>System.out.println</a:t>
            </a:r>
            <a:r>
              <a:rPr lang="en-US" altLang="zh-CN" sz="2000" dirty="0">
                <a:ea typeface="宋体" panose="02010600030101010101" pitchFamily="2" charset="-122"/>
              </a:rPr>
              <a:t>("****</a:t>
            </a:r>
            <a:r>
              <a:rPr lang="zh-CN" altLang="en-US" sz="2000" dirty="0">
                <a:ea typeface="宋体" panose="02010600030101010101" pitchFamily="2" charset="-122"/>
              </a:rPr>
              <a:t>形参长度可变的</a:t>
            </a:r>
            <a:r>
              <a:rPr lang="en-US" altLang="zh-CN" sz="2000" dirty="0" smtClean="0">
                <a:ea typeface="宋体" panose="02010600030101010101" pitchFamily="2" charset="-122"/>
              </a:rPr>
              <a:t>test1</a:t>
            </a:r>
            <a:r>
              <a:rPr lang="zh-CN" altLang="en-US" sz="2000" dirty="0" smtClean="0">
                <a:ea typeface="宋体" panose="02010600030101010101" pitchFamily="2" charset="-122"/>
              </a:rPr>
              <a:t>方法</a:t>
            </a:r>
            <a:r>
              <a:rPr lang="zh-CN" altLang="en-US" sz="2000" dirty="0">
                <a:ea typeface="宋体" panose="02010600030101010101" pitchFamily="2" charset="-122"/>
              </a:rPr>
              <a:t>****</a:t>
            </a:r>
            <a:r>
              <a:rPr lang="en-US" altLang="zh-CN" sz="2000" dirty="0">
                <a:ea typeface="宋体" panose="02010600030101010101" pitchFamily="2" charset="-122"/>
              </a:rPr>
              <a:t>");</a:t>
            </a:r>
          </a:p>
          <a:p>
            <a:r>
              <a:rPr lang="en-US" altLang="zh-CN" sz="2000" dirty="0" smtClean="0">
                <a:ea typeface="宋体" panose="02010600030101010101" pitchFamily="2" charset="-122"/>
              </a:rPr>
              <a:t>}</a:t>
            </a:r>
            <a:endParaRPr lang="en-US" altLang="zh-CN" sz="2000" dirty="0">
              <a:ea typeface="宋体" panose="02010600030101010101" pitchFamily="2" charset="-122"/>
            </a:endParaRPr>
          </a:p>
          <a:p>
            <a:r>
              <a:rPr lang="en-US" altLang="zh-CN" sz="2000" dirty="0" smtClean="0">
                <a:ea typeface="宋体" panose="02010600030101010101" pitchFamily="2" charset="-122"/>
              </a:rPr>
              <a:t>public </a:t>
            </a:r>
            <a:r>
              <a:rPr lang="en-US" altLang="zh-CN" sz="2000" dirty="0">
                <a:ea typeface="宋体" panose="02010600030101010101" pitchFamily="2" charset="-122"/>
              </a:rPr>
              <a:t>static void main(String[] </a:t>
            </a:r>
            <a:r>
              <a:rPr lang="en-US" altLang="zh-CN" sz="2000" dirty="0" err="1">
                <a:ea typeface="宋体" panose="02010600030101010101" pitchFamily="2" charset="-122"/>
              </a:rPr>
              <a:t>args</a:t>
            </a:r>
            <a:r>
              <a:rPr lang="en-US" altLang="zh-CN" sz="2000" dirty="0" smtClean="0">
                <a:ea typeface="宋体" panose="02010600030101010101" pitchFamily="2" charset="-122"/>
              </a:rPr>
              <a:t>){</a:t>
            </a:r>
            <a:endParaRPr lang="en-US" altLang="zh-CN" sz="2000" dirty="0">
              <a:ea typeface="宋体" panose="02010600030101010101" pitchFamily="2" charset="-122"/>
            </a:endParaRPr>
          </a:p>
          <a:p>
            <a:r>
              <a:rPr lang="en-US" altLang="zh-CN" sz="2000" dirty="0">
                <a:ea typeface="宋体" panose="02010600030101010101" pitchFamily="2" charset="-122"/>
              </a:rPr>
              <a:t>	</a:t>
            </a:r>
            <a:r>
              <a:rPr lang="en-US" altLang="zh-CN" sz="2000" dirty="0" err="1" smtClean="0">
                <a:ea typeface="宋体" panose="02010600030101010101" pitchFamily="2" charset="-122"/>
              </a:rPr>
              <a:t>TestOverload</a:t>
            </a:r>
            <a:r>
              <a:rPr lang="en-US" altLang="zh-CN" sz="2000" dirty="0" smtClean="0">
                <a:ea typeface="宋体" panose="02010600030101010101" pitchFamily="2" charset="-122"/>
              </a:rPr>
              <a:t> to </a:t>
            </a:r>
            <a:r>
              <a:rPr lang="en-US" altLang="zh-CN" sz="2000" dirty="0">
                <a:ea typeface="宋体" panose="02010600030101010101" pitchFamily="2" charset="-122"/>
              </a:rPr>
              <a:t>= new </a:t>
            </a:r>
            <a:r>
              <a:rPr lang="en-US" altLang="zh-CN" sz="2000" dirty="0" err="1" smtClean="0">
                <a:ea typeface="宋体" panose="02010600030101010101" pitchFamily="2" charset="-122"/>
              </a:rPr>
              <a:t>TestOverload</a:t>
            </a:r>
            <a:r>
              <a:rPr lang="en-US" altLang="zh-CN" sz="2000" dirty="0" smtClean="0">
                <a:ea typeface="宋体" panose="02010600030101010101" pitchFamily="2" charset="-122"/>
              </a:rPr>
              <a:t>();</a:t>
            </a:r>
            <a:endParaRPr lang="en-US" altLang="zh-CN" sz="2000" dirty="0">
              <a:ea typeface="宋体" panose="02010600030101010101" pitchFamily="2" charset="-122"/>
            </a:endParaRPr>
          </a:p>
          <a:p>
            <a:r>
              <a:rPr lang="en-US" altLang="zh-CN" sz="2000" dirty="0">
                <a:ea typeface="宋体" panose="02010600030101010101" pitchFamily="2" charset="-122"/>
              </a:rPr>
              <a:t>	</a:t>
            </a:r>
            <a:r>
              <a:rPr lang="en-US" altLang="zh-CN" sz="2000" dirty="0" smtClean="0">
                <a:ea typeface="宋体" panose="02010600030101010101" pitchFamily="2" charset="-122"/>
              </a:rPr>
              <a:t>//</a:t>
            </a:r>
            <a:r>
              <a:rPr lang="zh-CN" altLang="en-US" sz="2000" dirty="0">
                <a:ea typeface="宋体" panose="02010600030101010101" pitchFamily="2" charset="-122"/>
              </a:rPr>
              <a:t>下面两次调用将执行第二个</a:t>
            </a:r>
            <a:r>
              <a:rPr lang="en-US" altLang="zh-CN" sz="2000" dirty="0">
                <a:ea typeface="宋体" panose="02010600030101010101" pitchFamily="2" charset="-122"/>
              </a:rPr>
              <a:t>test</a:t>
            </a:r>
            <a:r>
              <a:rPr lang="zh-CN" altLang="en-US" sz="2000" dirty="0">
                <a:ea typeface="宋体" panose="02010600030101010101" pitchFamily="2" charset="-122"/>
              </a:rPr>
              <a:t>方法</a:t>
            </a:r>
          </a:p>
          <a:p>
            <a:r>
              <a:rPr lang="zh-CN" altLang="en-US" sz="2000" dirty="0">
                <a:ea typeface="宋体" panose="02010600030101010101" pitchFamily="2" charset="-122"/>
              </a:rPr>
              <a:t>	</a:t>
            </a:r>
            <a:r>
              <a:rPr lang="en-US" altLang="zh-CN" sz="2000" dirty="0" smtClean="0">
                <a:ea typeface="宋体" panose="02010600030101010101" pitchFamily="2" charset="-122"/>
              </a:rPr>
              <a:t>to.test1();</a:t>
            </a:r>
            <a:endParaRPr lang="en-US" altLang="zh-CN" sz="2000" dirty="0">
              <a:ea typeface="宋体" panose="02010600030101010101" pitchFamily="2" charset="-122"/>
            </a:endParaRPr>
          </a:p>
          <a:p>
            <a:r>
              <a:rPr lang="en-US" altLang="zh-CN" sz="2000" dirty="0">
                <a:ea typeface="宋体" panose="02010600030101010101" pitchFamily="2" charset="-122"/>
              </a:rPr>
              <a:t>	</a:t>
            </a:r>
            <a:r>
              <a:rPr lang="en-US" altLang="zh-CN" sz="2000" dirty="0" smtClean="0">
                <a:ea typeface="宋体" panose="02010600030101010101" pitchFamily="2" charset="-122"/>
              </a:rPr>
              <a:t>to.test1("</a:t>
            </a:r>
            <a:r>
              <a:rPr lang="en-US" altLang="zh-CN" sz="2000" dirty="0" err="1">
                <a:ea typeface="宋体" panose="02010600030101010101" pitchFamily="2" charset="-122"/>
              </a:rPr>
              <a:t>aa</a:t>
            </a:r>
            <a:r>
              <a:rPr lang="en-US" altLang="zh-CN" sz="2000" dirty="0">
                <a:ea typeface="宋体" panose="02010600030101010101" pitchFamily="2" charset="-122"/>
              </a:rPr>
              <a:t>" , "bb");</a:t>
            </a:r>
          </a:p>
          <a:p>
            <a:r>
              <a:rPr lang="en-US" altLang="zh-CN" sz="2000" dirty="0">
                <a:ea typeface="宋体" panose="02010600030101010101" pitchFamily="2" charset="-122"/>
              </a:rPr>
              <a:t>	</a:t>
            </a:r>
            <a:r>
              <a:rPr lang="en-US" altLang="zh-CN" sz="2000" dirty="0" smtClean="0">
                <a:ea typeface="宋体" panose="02010600030101010101" pitchFamily="2" charset="-122"/>
              </a:rPr>
              <a:t>//</a:t>
            </a:r>
            <a:r>
              <a:rPr lang="zh-CN" altLang="en-US" sz="2000" dirty="0">
                <a:ea typeface="宋体" panose="02010600030101010101" pitchFamily="2" charset="-122"/>
              </a:rPr>
              <a:t>下面将执行第一个</a:t>
            </a:r>
            <a:r>
              <a:rPr lang="en-US" altLang="zh-CN" sz="2000" dirty="0">
                <a:ea typeface="宋体" panose="02010600030101010101" pitchFamily="2" charset="-122"/>
              </a:rPr>
              <a:t>test</a:t>
            </a:r>
            <a:r>
              <a:rPr lang="zh-CN" altLang="en-US" sz="2000" dirty="0">
                <a:ea typeface="宋体" panose="02010600030101010101" pitchFamily="2" charset="-122"/>
              </a:rPr>
              <a:t>方法</a:t>
            </a:r>
          </a:p>
          <a:p>
            <a:r>
              <a:rPr lang="zh-CN" altLang="en-US" sz="2000" dirty="0">
                <a:ea typeface="宋体" panose="02010600030101010101" pitchFamily="2" charset="-122"/>
              </a:rPr>
              <a:t>	</a:t>
            </a:r>
            <a:r>
              <a:rPr lang="en-US" altLang="zh-CN" sz="2000" dirty="0" err="1" smtClean="0">
                <a:ea typeface="宋体" panose="02010600030101010101" pitchFamily="2" charset="-122"/>
              </a:rPr>
              <a:t>to.test</a:t>
            </a:r>
            <a:r>
              <a:rPr lang="en-US" altLang="zh-CN" sz="2000" dirty="0" smtClean="0">
                <a:ea typeface="宋体" panose="02010600030101010101" pitchFamily="2" charset="-122"/>
              </a:rPr>
              <a:t>(new </a:t>
            </a:r>
            <a:r>
              <a:rPr lang="en-US" altLang="zh-CN" sz="2000" dirty="0">
                <a:ea typeface="宋体" panose="02010600030101010101" pitchFamily="2" charset="-122"/>
              </a:rPr>
              <a:t>String[]{"</a:t>
            </a:r>
            <a:r>
              <a:rPr lang="en-US" altLang="zh-CN" sz="2000" dirty="0" err="1">
                <a:ea typeface="宋体" panose="02010600030101010101" pitchFamily="2" charset="-122"/>
              </a:rPr>
              <a:t>aa</a:t>
            </a:r>
            <a:r>
              <a:rPr lang="en-US" altLang="zh-CN" sz="2000" dirty="0">
                <a:ea typeface="宋体" panose="02010600030101010101" pitchFamily="2" charset="-122"/>
              </a:rPr>
              <a:t>"});</a:t>
            </a:r>
          </a:p>
          <a:p>
            <a:r>
              <a:rPr lang="en-US" altLang="zh-CN" sz="2000" dirty="0" smtClean="0">
                <a:ea typeface="宋体" panose="02010600030101010101" pitchFamily="2" charset="-122"/>
              </a:rPr>
              <a:t>}</a:t>
            </a:r>
            <a:endParaRPr lang="zh-CN" altLang="en-US" sz="2000" dirty="0">
              <a:ea typeface="宋体" panose="02010600030101010101" pitchFamily="2" charset="-122"/>
            </a:endParaRP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3131840" y="645913"/>
            <a:ext cx="3911285" cy="6806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anose="02010600030101010101" pitchFamily="2" charset="-122"/>
              </a:rPr>
              <a:t>方法的参数传递</a:t>
            </a:r>
            <a:endParaRPr lang="zh-CN" altLang="en-US" b="1" dirty="0">
              <a:latin typeface="+mn-lt"/>
              <a:ea typeface="宋体" panose="02010600030101010101" pitchFamily="2" charset="-122"/>
            </a:endParaRPr>
          </a:p>
        </p:txBody>
      </p:sp>
      <p:sp>
        <p:nvSpPr>
          <p:cNvPr id="3" name="内容占位符 2"/>
          <p:cNvSpPr>
            <a:spLocks noGrp="1"/>
          </p:cNvSpPr>
          <p:nvPr/>
        </p:nvSpPr>
        <p:spPr>
          <a:xfrm>
            <a:off x="457200" y="1456690"/>
            <a:ext cx="8229600" cy="47091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zh-CN" altLang="en-US" b="1" dirty="0" smtClean="0">
                <a:ea typeface="宋体" panose="02010600030101010101" pitchFamily="2" charset="-122"/>
              </a:rPr>
              <a:t>方法，必须有其所在类或对象调用才有意义。若方法含有参数：</a:t>
            </a:r>
            <a:endParaRPr lang="en-US" altLang="zh-CN" b="1" dirty="0" smtClean="0">
              <a:ea typeface="宋体" panose="02010600030101010101" pitchFamily="2" charset="-122"/>
            </a:endParaRPr>
          </a:p>
          <a:p>
            <a:pPr>
              <a:buFont typeface="Wingdings" panose="05000000000000000000" pitchFamily="2" charset="2"/>
              <a:buChar char="Ø"/>
            </a:pPr>
            <a:r>
              <a:rPr lang="zh-CN" altLang="en-US" b="1" dirty="0" smtClean="0">
                <a:ea typeface="宋体" panose="02010600030101010101" pitchFamily="2" charset="-122"/>
              </a:rPr>
              <a:t>形参</a:t>
            </a:r>
            <a:r>
              <a:rPr lang="zh-CN" altLang="en-US" dirty="0" smtClean="0">
                <a:ea typeface="宋体" panose="02010600030101010101" pitchFamily="2" charset="-122"/>
              </a:rPr>
              <a:t>：方法声明时的参数</a:t>
            </a:r>
            <a:endParaRPr lang="en-US" altLang="zh-CN" dirty="0" smtClean="0">
              <a:ea typeface="宋体" panose="02010600030101010101" pitchFamily="2" charset="-122"/>
            </a:endParaRPr>
          </a:p>
          <a:p>
            <a:pPr>
              <a:buFont typeface="Wingdings" panose="05000000000000000000" pitchFamily="2" charset="2"/>
              <a:buChar char="Ø"/>
            </a:pPr>
            <a:r>
              <a:rPr lang="zh-CN" altLang="en-US" b="1" dirty="0" smtClean="0">
                <a:ea typeface="宋体" panose="02010600030101010101" pitchFamily="2" charset="-122"/>
              </a:rPr>
              <a:t>实参：</a:t>
            </a:r>
            <a:r>
              <a:rPr lang="zh-CN" altLang="en-US" dirty="0" smtClean="0">
                <a:ea typeface="宋体" panose="02010600030101010101" pitchFamily="2" charset="-122"/>
              </a:rPr>
              <a:t>方法调用时</a:t>
            </a:r>
            <a:r>
              <a:rPr lang="zh-CN" altLang="en-US" dirty="0">
                <a:ea typeface="宋体" panose="02010600030101010101" pitchFamily="2" charset="-122"/>
                <a:cs typeface="Times New Roman" panose="02020603050405020304" pitchFamily="18" charset="0"/>
              </a:rPr>
              <a:t>实际传给形参的参数值</a:t>
            </a:r>
            <a:endParaRPr lang="en-US" altLang="zh-CN" dirty="0" smtClean="0">
              <a:ea typeface="宋体" panose="02010600030101010101" pitchFamily="2" charset="-122"/>
            </a:endParaRPr>
          </a:p>
          <a:p>
            <a:pPr marL="0" indent="0">
              <a:buNone/>
            </a:pPr>
            <a:endParaRPr lang="en-US" altLang="zh-CN" sz="1800" dirty="0" smtClean="0">
              <a:solidFill>
                <a:srgbClr val="FF0000"/>
              </a:solidFill>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en-US" altLang="zh-CN" dirty="0" smtClean="0">
                <a:solidFill>
                  <a:srgbClr val="FF0000"/>
                </a:solidFill>
                <a:ea typeface="宋体" panose="02010600030101010101" pitchFamily="2" charset="-122"/>
                <a:cs typeface="Times New Roman" panose="02020603050405020304" pitchFamily="18" charset="0"/>
              </a:rPr>
              <a:t>Java</a:t>
            </a:r>
            <a:r>
              <a:rPr lang="zh-CN" altLang="en-US" dirty="0">
                <a:solidFill>
                  <a:srgbClr val="FF0000"/>
                </a:solidFill>
                <a:ea typeface="宋体" panose="02010600030101010101" pitchFamily="2" charset="-122"/>
                <a:cs typeface="Times New Roman" panose="02020603050405020304" pitchFamily="18" charset="0"/>
              </a:rPr>
              <a:t>的实参值如何传入方法呢？</a:t>
            </a:r>
            <a:endParaRPr lang="en-US" altLang="zh-CN" dirty="0">
              <a:solidFill>
                <a:srgbClr val="FF0000"/>
              </a:solidFill>
              <a:ea typeface="宋体" panose="02010600030101010101" pitchFamily="2" charset="-122"/>
              <a:cs typeface="Times New Roman" panose="02020603050405020304" pitchFamily="18" charset="0"/>
            </a:endParaRPr>
          </a:p>
          <a:p>
            <a:pPr marL="0" indent="0">
              <a:buNone/>
            </a:pPr>
            <a:r>
              <a:rPr lang="en-US" altLang="zh-CN" dirty="0">
                <a:ea typeface="宋体" panose="02010600030101010101" pitchFamily="2" charset="-122"/>
                <a:cs typeface="Times New Roman" panose="02020603050405020304" pitchFamily="18" charset="0"/>
              </a:rPr>
              <a:t> </a:t>
            </a:r>
            <a:r>
              <a:rPr lang="en-US" altLang="zh-CN" dirty="0" smtClean="0">
                <a:ea typeface="宋体" panose="02010600030101010101" pitchFamily="2" charset="-122"/>
                <a:cs typeface="Times New Roman" panose="02020603050405020304" pitchFamily="18" charset="0"/>
              </a:rPr>
              <a:t>       Java</a:t>
            </a:r>
            <a:r>
              <a:rPr lang="zh-CN" altLang="en-US" dirty="0">
                <a:ea typeface="宋体" panose="02010600030101010101" pitchFamily="2" charset="-122"/>
                <a:cs typeface="Times New Roman" panose="02020603050405020304" pitchFamily="18" charset="0"/>
              </a:rPr>
              <a:t>里方法的参数传递方式只有一种：</a:t>
            </a:r>
            <a:r>
              <a:rPr lang="zh-CN" altLang="en-US" dirty="0">
                <a:solidFill>
                  <a:srgbClr val="C00000"/>
                </a:solidFill>
                <a:ea typeface="宋体" panose="02010600030101010101" pitchFamily="2" charset="-122"/>
                <a:cs typeface="Times New Roman" panose="02020603050405020304" pitchFamily="18" charset="0"/>
              </a:rPr>
              <a:t>值传递</a:t>
            </a:r>
            <a:r>
              <a:rPr lang="zh-CN" altLang="en-US" dirty="0">
                <a:ea typeface="宋体" panose="02010600030101010101" pitchFamily="2" charset="-122"/>
                <a:cs typeface="Times New Roman" panose="02020603050405020304" pitchFamily="18" charset="0"/>
              </a:rPr>
              <a:t>。  即将实际参数值的副本（复制品）传入方法内，而参数本身不受影响。</a:t>
            </a:r>
          </a:p>
        </p:txBody>
      </p:sp>
      <p:sp>
        <p:nvSpPr>
          <p:cNvPr id="4" name="五角星 3"/>
          <p:cNvSpPr/>
          <p:nvPr/>
        </p:nvSpPr>
        <p:spPr>
          <a:xfrm>
            <a:off x="2411760" y="734213"/>
            <a:ext cx="504056" cy="504056"/>
          </a:xfrm>
          <a:prstGeom prst="star5">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nvSpPr>
        <p:spPr>
          <a:xfrm>
            <a:off x="899592" y="764704"/>
            <a:ext cx="7740351" cy="1150275"/>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r>
              <a:rPr lang="zh-CN" altLang="en-US" sz="4000" b="1" dirty="0">
                <a:latin typeface="Times New Roman" panose="02020603050405020304" pitchFamily="18" charset="0"/>
                <a:ea typeface="宋体" panose="02010600030101010101" pitchFamily="2" charset="-122"/>
                <a:cs typeface="Times New Roman" panose="02020603050405020304" pitchFamily="18" charset="0"/>
              </a:rPr>
              <a:t>方法</a:t>
            </a:r>
            <a:r>
              <a:rPr lang="zh-CN" altLang="en-US" sz="4000" b="1" dirty="0" smtClean="0">
                <a:latin typeface="Times New Roman" panose="02020603050405020304" pitchFamily="18" charset="0"/>
                <a:ea typeface="宋体" panose="02010600030101010101" pitchFamily="2" charset="-122"/>
                <a:cs typeface="Times New Roman" panose="02020603050405020304" pitchFamily="18" charset="0"/>
              </a:rPr>
              <a:t>的参数传递</a:t>
            </a:r>
            <a:r>
              <a:rPr lang="zh-CN" altLang="en-US" sz="4000" dirty="0" smtClean="0">
                <a:latin typeface="Times New Roman" panose="02020603050405020304" pitchFamily="18" charset="0"/>
                <a:ea typeface="宋体" panose="02010600030101010101" pitchFamily="2" charset="-122"/>
                <a:cs typeface="Times New Roman" panose="02020603050405020304" pitchFamily="18" charset="0"/>
              </a:rPr>
              <a:t/>
            </a:r>
            <a:br>
              <a:rPr lang="zh-CN" altLang="en-US" sz="4000" dirty="0" smtClean="0">
                <a:latin typeface="Times New Roman" panose="02020603050405020304" pitchFamily="18" charset="0"/>
                <a:ea typeface="宋体" panose="02010600030101010101" pitchFamily="2" charset="-122"/>
                <a:cs typeface="Times New Roman" panose="02020603050405020304" pitchFamily="18" charset="0"/>
              </a:rPr>
            </a:br>
            <a:r>
              <a:rPr lang="zh-CN" altLang="en-US" sz="40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4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基本数据类型的参数传递</a:t>
            </a:r>
            <a:r>
              <a:rPr lang="zh-CN" altLang="en-US" sz="4000" dirty="0" smtClean="0">
                <a:latin typeface="Times New Roman" panose="02020603050405020304" pitchFamily="18" charset="0"/>
                <a:ea typeface="宋体" panose="02010600030101010101" pitchFamily="2" charset="-122"/>
                <a:cs typeface="Times New Roman" panose="02020603050405020304" pitchFamily="18" charset="0"/>
              </a:rPr>
              <a:t> </a:t>
            </a:r>
          </a:p>
        </p:txBody>
      </p:sp>
      <p:pic>
        <p:nvPicPr>
          <p:cNvPr id="41987" name="Picture 3" descr="传值1"/>
          <p:cNvPicPr>
            <a:picLocks noGrp="1" noChangeAspect="1" noChangeArrowheads="1"/>
          </p:cNvPicPr>
          <p:nvPr/>
        </p:nvPicPr>
        <p:blipFill>
          <a:blip r:embed="rId2"/>
          <a:srcRect/>
          <a:stretch>
            <a:fillRect/>
          </a:stretch>
        </p:blipFill>
        <p:spPr>
          <a:xfrm>
            <a:off x="968405" y="2134858"/>
            <a:ext cx="6192837" cy="1125538"/>
          </a:xfrm>
          <a:prstGeom prst="rect">
            <a:avLst/>
          </a:prstGeom>
          <a:noFill/>
        </p:spPr>
      </p:pic>
      <p:pic>
        <p:nvPicPr>
          <p:cNvPr id="41988" name="Picture 4" descr="传值2"/>
          <p:cNvPicPr>
            <a:picLocks noGrp="1" noChangeAspect="1" noChangeArrowheads="1"/>
          </p:cNvPicPr>
          <p:nvPr/>
        </p:nvPicPr>
        <p:blipFill>
          <a:blip r:embed="rId3"/>
          <a:srcRect/>
          <a:stretch>
            <a:fillRect/>
          </a:stretch>
        </p:blipFill>
        <p:spPr>
          <a:xfrm>
            <a:off x="968405" y="3404858"/>
            <a:ext cx="6192837" cy="804863"/>
          </a:xfrm>
          <a:prstGeom prst="rect">
            <a:avLst/>
          </a:prstGeom>
          <a:noFill/>
        </p:spPr>
      </p:pic>
      <p:pic>
        <p:nvPicPr>
          <p:cNvPr id="41989" name="Picture 5" descr="传值3"/>
          <p:cNvPicPr>
            <a:picLocks noGrp="1" noChangeAspect="1" noChangeArrowheads="1"/>
          </p:cNvPicPr>
          <p:nvPr/>
        </p:nvPicPr>
        <p:blipFill>
          <a:blip r:embed="rId4"/>
          <a:srcRect/>
          <a:stretch>
            <a:fillRect/>
          </a:stretch>
        </p:blipFill>
        <p:spPr>
          <a:xfrm>
            <a:off x="968405" y="4197021"/>
            <a:ext cx="6192837" cy="1008062"/>
          </a:xfrm>
          <a:prstGeom prst="rect">
            <a:avLst/>
          </a:prstGeom>
          <a:noFill/>
        </p:spPr>
      </p:pic>
      <p:pic>
        <p:nvPicPr>
          <p:cNvPr id="41990" name="Picture 6" descr="传值4"/>
          <p:cNvPicPr>
            <a:picLocks noGrp="1" noChangeAspect="1" noChangeArrowheads="1"/>
          </p:cNvPicPr>
          <p:nvPr/>
        </p:nvPicPr>
        <p:blipFill>
          <a:blip r:embed="rId5"/>
          <a:srcRect/>
          <a:stretch>
            <a:fillRect/>
          </a:stretch>
        </p:blipFill>
        <p:spPr>
          <a:xfrm>
            <a:off x="968405" y="5205083"/>
            <a:ext cx="6192837" cy="901700"/>
          </a:xfrm>
          <a:prstGeom prst="rect">
            <a:avLst/>
          </a:prstGeom>
          <a:noFill/>
        </p:spPr>
      </p:pic>
      <p:sp>
        <p:nvSpPr>
          <p:cNvPr id="41991" name="Text Box 7">
            <a:hlinkClick r:id="rId6" action="ppaction://hlinkfile"/>
          </p:cNvPr>
          <p:cNvSpPr txBox="1">
            <a:spLocks noChangeArrowheads="1"/>
          </p:cNvSpPr>
          <p:nvPr/>
        </p:nvSpPr>
        <p:spPr bwMode="auto">
          <a:xfrm>
            <a:off x="7517130" y="2214554"/>
            <a:ext cx="461665" cy="3889375"/>
          </a:xfrm>
          <a:prstGeom prst="rect">
            <a:avLst/>
          </a:prstGeom>
          <a:noFill/>
          <a:ln w="9525">
            <a:noFill/>
            <a:miter lim="800000"/>
          </a:ln>
        </p:spPr>
        <p:txBody>
          <a:bodyPr vert="eaVert">
            <a:spAutoFit/>
          </a:bodyPr>
          <a:lstStyle/>
          <a:p>
            <a:pPr>
              <a:spcBef>
                <a:spcPct val="50000"/>
              </a:spcBef>
            </a:pPr>
            <a:endParaRPr lang="zh-CN" altLang="zh-CN">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nvSpPr>
        <p:spPr>
          <a:xfrm>
            <a:off x="395288" y="836712"/>
            <a:ext cx="8424862" cy="1152128"/>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sz="4000" b="1" dirty="0">
                <a:latin typeface="Times New Roman" panose="02020603050405020304" pitchFamily="18" charset="0"/>
                <a:ea typeface="宋体" panose="02010600030101010101" pitchFamily="2" charset="-122"/>
                <a:cs typeface="Times New Roman" panose="02020603050405020304" pitchFamily="18" charset="0"/>
              </a:rPr>
              <a:t>方法的</a:t>
            </a:r>
            <a:r>
              <a:rPr lang="zh-CN" altLang="en-US" sz="4000" b="1" dirty="0" smtClean="0">
                <a:latin typeface="Times New Roman" panose="02020603050405020304" pitchFamily="18" charset="0"/>
                <a:ea typeface="宋体" panose="02010600030101010101" pitchFamily="2" charset="-122"/>
                <a:cs typeface="Times New Roman" panose="02020603050405020304" pitchFamily="18" charset="0"/>
              </a:rPr>
              <a:t>参数传递</a:t>
            </a:r>
            <a:r>
              <a:rPr lang="zh-CN" altLang="en-US" sz="4000" dirty="0" smtClean="0">
                <a:latin typeface="Times New Roman" panose="02020603050405020304" pitchFamily="18" charset="0"/>
                <a:ea typeface="宋体" panose="02010600030101010101" pitchFamily="2" charset="-122"/>
                <a:cs typeface="Times New Roman" panose="02020603050405020304" pitchFamily="18" charset="0"/>
              </a:rPr>
              <a:t/>
            </a:r>
            <a:br>
              <a:rPr lang="zh-CN" altLang="en-US" sz="4000" dirty="0" smtClean="0">
                <a:latin typeface="Times New Roman" panose="02020603050405020304" pitchFamily="18" charset="0"/>
                <a:ea typeface="宋体" panose="02010600030101010101" pitchFamily="2" charset="-122"/>
                <a:cs typeface="Times New Roman" panose="02020603050405020304" pitchFamily="18" charset="0"/>
              </a:rPr>
            </a:br>
            <a:r>
              <a:rPr lang="zh-CN" altLang="en-US" sz="40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4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引用数据类型的参数传递</a:t>
            </a:r>
          </a:p>
        </p:txBody>
      </p:sp>
      <p:pic>
        <p:nvPicPr>
          <p:cNvPr id="43011" name="Picture 3" descr="传引用1"/>
          <p:cNvPicPr>
            <a:picLocks noGrp="1" noChangeAspect="1" noChangeArrowheads="1"/>
          </p:cNvPicPr>
          <p:nvPr/>
        </p:nvPicPr>
        <p:blipFill>
          <a:blip r:embed="rId2"/>
          <a:srcRect/>
          <a:stretch>
            <a:fillRect/>
          </a:stretch>
        </p:blipFill>
        <p:spPr>
          <a:xfrm>
            <a:off x="144561" y="1988840"/>
            <a:ext cx="4492527" cy="2251396"/>
          </a:xfrm>
          <a:prstGeom prst="rect">
            <a:avLst/>
          </a:prstGeom>
          <a:noFill/>
        </p:spPr>
      </p:pic>
      <p:pic>
        <p:nvPicPr>
          <p:cNvPr id="43012" name="Picture 4" descr="传引用2"/>
          <p:cNvPicPr>
            <a:picLocks noGrp="1" noChangeAspect="1" noChangeArrowheads="1"/>
          </p:cNvPicPr>
          <p:nvPr/>
        </p:nvPicPr>
        <p:blipFill>
          <a:blip r:embed="rId3"/>
          <a:srcRect/>
          <a:stretch>
            <a:fillRect/>
          </a:stretch>
        </p:blipFill>
        <p:spPr>
          <a:xfrm>
            <a:off x="4645550" y="2059806"/>
            <a:ext cx="4174600" cy="2017266"/>
          </a:xfrm>
          <a:prstGeom prst="rect">
            <a:avLst/>
          </a:prstGeom>
          <a:noFill/>
        </p:spPr>
      </p:pic>
      <p:pic>
        <p:nvPicPr>
          <p:cNvPr id="43013" name="Picture 5" descr="传引用4"/>
          <p:cNvPicPr>
            <a:picLocks noGrp="1" noChangeAspect="1" noChangeArrowheads="1"/>
          </p:cNvPicPr>
          <p:nvPr/>
        </p:nvPicPr>
        <p:blipFill>
          <a:blip r:embed="rId4"/>
          <a:srcRect/>
          <a:stretch>
            <a:fillRect/>
          </a:stretch>
        </p:blipFill>
        <p:spPr>
          <a:xfrm>
            <a:off x="4400550" y="4509120"/>
            <a:ext cx="4356457" cy="1928813"/>
          </a:xfrm>
          <a:prstGeom prst="rect">
            <a:avLst/>
          </a:prstGeom>
          <a:noFill/>
        </p:spPr>
      </p:pic>
      <p:pic>
        <p:nvPicPr>
          <p:cNvPr id="43014" name="Picture 6" descr="传引用3"/>
          <p:cNvPicPr>
            <a:picLocks noGrp="1" noChangeAspect="1" noChangeArrowheads="1"/>
          </p:cNvPicPr>
          <p:nvPr/>
        </p:nvPicPr>
        <p:blipFill>
          <a:blip r:embed="rId5"/>
          <a:srcRect/>
          <a:stretch>
            <a:fillRect/>
          </a:stretch>
        </p:blipFill>
        <p:spPr>
          <a:xfrm>
            <a:off x="468313" y="4527574"/>
            <a:ext cx="4529890" cy="1873250"/>
          </a:xfrm>
          <a:prstGeom prst="rect">
            <a:avLst/>
          </a:prstGeom>
          <a:noFill/>
        </p:spPr>
      </p:pic>
      <p:sp>
        <p:nvSpPr>
          <p:cNvPr id="43015" name="Text Box 7">
            <a:hlinkClick r:id="rId6" action="ppaction://hlinkfile"/>
          </p:cNvPr>
          <p:cNvSpPr txBox="1">
            <a:spLocks noChangeArrowheads="1"/>
          </p:cNvSpPr>
          <p:nvPr/>
        </p:nvSpPr>
        <p:spPr bwMode="auto">
          <a:xfrm>
            <a:off x="395288" y="6400824"/>
            <a:ext cx="8424862" cy="369332"/>
          </a:xfrm>
          <a:prstGeom prst="rect">
            <a:avLst/>
          </a:prstGeom>
          <a:noFill/>
          <a:ln w="9525">
            <a:noFill/>
            <a:miter lim="800000"/>
          </a:ln>
        </p:spPr>
        <p:txBody>
          <a:bodyPr>
            <a:spAutoFit/>
          </a:bodyPr>
          <a:lstStyle/>
          <a:p>
            <a:pPr>
              <a:spcBef>
                <a:spcPct val="50000"/>
              </a:spcBef>
            </a:pPr>
            <a:endParaRPr lang="zh-CN" altLang="zh-CN">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19872" y="59129"/>
            <a:ext cx="3672408" cy="646331"/>
          </a:xfrm>
          <a:prstGeom prst="rect">
            <a:avLst/>
          </a:prstGeom>
          <a:noFill/>
        </p:spPr>
        <p:txBody>
          <a:bodyPr wrap="square" rtlCol="0">
            <a:spAutoFit/>
          </a:bodyPr>
          <a:lstStyle/>
          <a:p>
            <a:r>
              <a:rPr lang="zh-CN" altLang="en-US" sz="3600" b="1" dirty="0">
                <a:ea typeface="宋体" panose="02010600030101010101" pitchFamily="2" charset="-122"/>
                <a:cs typeface="Times New Roman" panose="02020603050405020304" pitchFamily="18" charset="0"/>
              </a:rPr>
              <a:t>方法的参数</a:t>
            </a:r>
            <a:r>
              <a:rPr lang="zh-CN" altLang="en-US" sz="3600" b="1" dirty="0" smtClean="0">
                <a:ea typeface="宋体" panose="02010600030101010101" pitchFamily="2" charset="-122"/>
                <a:cs typeface="Times New Roman" panose="02020603050405020304" pitchFamily="18" charset="0"/>
              </a:rPr>
              <a:t>传递</a:t>
            </a:r>
            <a:endParaRPr lang="zh-CN" altLang="en-US" sz="3600" dirty="0">
              <a:ea typeface="宋体" panose="02010600030101010101" pitchFamily="2" charset="-122"/>
            </a:endParaRPr>
          </a:p>
        </p:txBody>
      </p:sp>
      <p:sp>
        <p:nvSpPr>
          <p:cNvPr id="2" name="TextBox 1"/>
          <p:cNvSpPr txBox="1"/>
          <p:nvPr/>
        </p:nvSpPr>
        <p:spPr>
          <a:xfrm>
            <a:off x="179512" y="509433"/>
            <a:ext cx="8784976" cy="5632311"/>
          </a:xfrm>
          <a:prstGeom prst="rect">
            <a:avLst/>
          </a:prstGeom>
          <a:noFill/>
        </p:spPr>
        <p:txBody>
          <a:bodyPr wrap="square" rtlCol="0">
            <a:spAutoFit/>
          </a:bodyPr>
          <a:lstStyle/>
          <a:p>
            <a:r>
              <a:rPr lang="en-US" altLang="zh-CN" sz="2400" dirty="0">
                <a:solidFill>
                  <a:srgbClr val="C00000"/>
                </a:solidFill>
                <a:ea typeface="宋体" panose="02010600030101010101" pitchFamily="2" charset="-122"/>
              </a:rPr>
              <a:t>public class </a:t>
            </a:r>
            <a:r>
              <a:rPr lang="en-US" altLang="zh-CN" sz="2400" dirty="0" err="1">
                <a:solidFill>
                  <a:srgbClr val="C00000"/>
                </a:solidFill>
                <a:ea typeface="宋体" panose="02010600030101010101" pitchFamily="2" charset="-122"/>
              </a:rPr>
              <a:t>Test</a:t>
            </a:r>
            <a:r>
              <a:rPr lang="en-US" altLang="zh-CN" sz="2400" dirty="0" err="1" smtClean="0">
                <a:solidFill>
                  <a:srgbClr val="C00000"/>
                </a:solidFill>
                <a:ea typeface="宋体" panose="02010600030101010101" pitchFamily="2" charset="-122"/>
              </a:rPr>
              <a:t>Transfer</a:t>
            </a:r>
            <a:r>
              <a:rPr lang="en-US" altLang="zh-CN" sz="2400" dirty="0" smtClean="0">
                <a:solidFill>
                  <a:srgbClr val="C00000"/>
                </a:solidFill>
                <a:ea typeface="宋体" panose="02010600030101010101" pitchFamily="2" charset="-122"/>
              </a:rPr>
              <a:t> {</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public static void swap(</a:t>
            </a:r>
            <a:r>
              <a:rPr lang="en-US" altLang="zh-CN" sz="2400" dirty="0" err="1">
                <a:solidFill>
                  <a:srgbClr val="C00000"/>
                </a:solidFill>
                <a:ea typeface="宋体" panose="02010600030101010101" pitchFamily="2" charset="-122"/>
              </a:rPr>
              <a:t>int</a:t>
            </a:r>
            <a:r>
              <a:rPr lang="en-US" altLang="zh-CN" sz="2400" dirty="0">
                <a:solidFill>
                  <a:srgbClr val="C00000"/>
                </a:solidFill>
                <a:ea typeface="宋体" panose="02010600030101010101" pitchFamily="2" charset="-122"/>
              </a:rPr>
              <a:t> </a:t>
            </a:r>
            <a:r>
              <a:rPr lang="en-US" altLang="zh-CN" sz="2400" dirty="0" smtClean="0">
                <a:solidFill>
                  <a:srgbClr val="C00000"/>
                </a:solidFill>
                <a:ea typeface="宋体" panose="02010600030101010101" pitchFamily="2" charset="-122"/>
              </a:rPr>
              <a:t>a </a:t>
            </a:r>
            <a:r>
              <a:rPr lang="en-US" altLang="zh-CN" sz="2400" dirty="0">
                <a:solidFill>
                  <a:srgbClr val="C00000"/>
                </a:solidFill>
                <a:ea typeface="宋体" panose="02010600030101010101" pitchFamily="2" charset="-122"/>
              </a:rPr>
              <a:t>, </a:t>
            </a:r>
            <a:r>
              <a:rPr lang="en-US" altLang="zh-CN" sz="2400" dirty="0" err="1">
                <a:solidFill>
                  <a:srgbClr val="C00000"/>
                </a:solidFill>
                <a:ea typeface="宋体" panose="02010600030101010101" pitchFamily="2" charset="-122"/>
              </a:rPr>
              <a:t>int</a:t>
            </a:r>
            <a:r>
              <a:rPr lang="en-US" altLang="zh-CN" sz="2400" dirty="0">
                <a:solidFill>
                  <a:srgbClr val="C00000"/>
                </a:solidFill>
                <a:ea typeface="宋体" panose="02010600030101010101" pitchFamily="2" charset="-122"/>
              </a:rPr>
              <a:t> </a:t>
            </a:r>
            <a:r>
              <a:rPr lang="en-US" altLang="zh-CN" sz="2400" dirty="0" smtClean="0">
                <a:solidFill>
                  <a:srgbClr val="C00000"/>
                </a:solidFill>
                <a:ea typeface="宋体" panose="02010600030101010101" pitchFamily="2" charset="-122"/>
              </a:rPr>
              <a:t>b){</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a:t>
            </a:r>
            <a:r>
              <a:rPr lang="en-US" altLang="zh-CN" sz="2400" dirty="0" err="1" smtClean="0">
                <a:solidFill>
                  <a:srgbClr val="C00000"/>
                </a:solidFill>
                <a:ea typeface="宋体" panose="02010600030101010101" pitchFamily="2" charset="-122"/>
              </a:rPr>
              <a:t>int</a:t>
            </a:r>
            <a:r>
              <a:rPr lang="en-US" altLang="zh-CN" sz="2400" dirty="0" smtClean="0">
                <a:solidFill>
                  <a:srgbClr val="C00000"/>
                </a:solidFill>
                <a:ea typeface="宋体" panose="02010600030101010101" pitchFamily="2" charset="-122"/>
              </a:rPr>
              <a:t> </a:t>
            </a:r>
            <a:r>
              <a:rPr lang="en-US" altLang="zh-CN" sz="2400" dirty="0" err="1">
                <a:solidFill>
                  <a:srgbClr val="C00000"/>
                </a:solidFill>
                <a:ea typeface="宋体" panose="02010600030101010101" pitchFamily="2" charset="-122"/>
              </a:rPr>
              <a:t>tmp</a:t>
            </a:r>
            <a:r>
              <a:rPr lang="en-US" altLang="zh-CN" sz="2400" dirty="0">
                <a:solidFill>
                  <a:srgbClr val="C00000"/>
                </a:solidFill>
                <a:ea typeface="宋体" panose="02010600030101010101" pitchFamily="2" charset="-122"/>
              </a:rPr>
              <a:t> = </a:t>
            </a:r>
            <a:r>
              <a:rPr lang="en-US" altLang="zh-CN" sz="2400" dirty="0" smtClean="0">
                <a:solidFill>
                  <a:srgbClr val="C00000"/>
                </a:solidFill>
                <a:ea typeface="宋体" panose="02010600030101010101" pitchFamily="2" charset="-122"/>
              </a:rPr>
              <a:t>a;</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a:t>
            </a:r>
            <a:r>
              <a:rPr lang="en-US" altLang="zh-CN" sz="2400" dirty="0" smtClean="0">
                <a:solidFill>
                  <a:srgbClr val="C00000"/>
                </a:solidFill>
                <a:ea typeface="宋体" panose="02010600030101010101" pitchFamily="2" charset="-122"/>
              </a:rPr>
              <a:t>a </a:t>
            </a:r>
            <a:r>
              <a:rPr lang="en-US" altLang="zh-CN" sz="2400" dirty="0">
                <a:solidFill>
                  <a:srgbClr val="C00000"/>
                </a:solidFill>
                <a:ea typeface="宋体" panose="02010600030101010101" pitchFamily="2" charset="-122"/>
              </a:rPr>
              <a:t>= </a:t>
            </a:r>
            <a:r>
              <a:rPr lang="en-US" altLang="zh-CN" sz="2400" dirty="0" smtClean="0">
                <a:solidFill>
                  <a:srgbClr val="C00000"/>
                </a:solidFill>
                <a:ea typeface="宋体" panose="02010600030101010101" pitchFamily="2" charset="-122"/>
              </a:rPr>
              <a:t>b;</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a:t>
            </a:r>
            <a:r>
              <a:rPr lang="en-US" altLang="zh-CN" sz="2400" dirty="0" smtClean="0">
                <a:solidFill>
                  <a:srgbClr val="C00000"/>
                </a:solidFill>
                <a:ea typeface="宋体" panose="02010600030101010101" pitchFamily="2" charset="-122"/>
              </a:rPr>
              <a:t>b </a:t>
            </a:r>
            <a:r>
              <a:rPr lang="en-US" altLang="zh-CN" sz="2400" dirty="0">
                <a:solidFill>
                  <a:srgbClr val="C00000"/>
                </a:solidFill>
                <a:ea typeface="宋体" panose="02010600030101010101" pitchFamily="2" charset="-122"/>
              </a:rPr>
              <a:t>= </a:t>
            </a:r>
            <a:r>
              <a:rPr lang="en-US" altLang="zh-CN" sz="2400" dirty="0" err="1">
                <a:solidFill>
                  <a:srgbClr val="C00000"/>
                </a:solidFill>
                <a:ea typeface="宋体" panose="02010600030101010101" pitchFamily="2" charset="-122"/>
              </a:rPr>
              <a:t>tmp</a:t>
            </a:r>
            <a:r>
              <a:rPr lang="en-US" altLang="zh-CN" sz="2400" dirty="0">
                <a:solidFill>
                  <a:srgbClr val="C00000"/>
                </a:solidFill>
                <a:ea typeface="宋体" panose="02010600030101010101" pitchFamily="2" charset="-122"/>
              </a:rPr>
              <a:t>;</a:t>
            </a:r>
          </a:p>
          <a:p>
            <a:r>
              <a:rPr lang="en-US" altLang="zh-CN" sz="2400" dirty="0">
                <a:solidFill>
                  <a:srgbClr val="C00000"/>
                </a:solidFill>
                <a:ea typeface="宋体" panose="02010600030101010101" pitchFamily="2" charset="-122"/>
              </a:rPr>
              <a:t>		</a:t>
            </a:r>
            <a:r>
              <a:rPr lang="en-US" altLang="zh-CN" sz="2400" dirty="0" err="1">
                <a:solidFill>
                  <a:srgbClr val="C00000"/>
                </a:solidFill>
                <a:ea typeface="宋体" panose="02010600030101010101" pitchFamily="2" charset="-122"/>
              </a:rPr>
              <a:t>System.out.println</a:t>
            </a:r>
            <a:r>
              <a:rPr lang="en-US" altLang="zh-CN" sz="2400" dirty="0">
                <a:solidFill>
                  <a:srgbClr val="C00000"/>
                </a:solidFill>
                <a:ea typeface="宋体" panose="02010600030101010101" pitchFamily="2" charset="-122"/>
              </a:rPr>
              <a:t>("swap</a:t>
            </a:r>
            <a:r>
              <a:rPr lang="zh-CN" altLang="en-US" sz="2400" dirty="0">
                <a:solidFill>
                  <a:srgbClr val="C00000"/>
                </a:solidFill>
                <a:ea typeface="宋体" panose="02010600030101010101" pitchFamily="2" charset="-122"/>
              </a:rPr>
              <a:t>方法里，</a:t>
            </a:r>
            <a:r>
              <a:rPr lang="en-US" altLang="zh-CN" sz="2400" dirty="0">
                <a:solidFill>
                  <a:srgbClr val="C00000"/>
                </a:solidFill>
                <a:ea typeface="宋体" panose="02010600030101010101" pitchFamily="2" charset="-122"/>
              </a:rPr>
              <a:t>a</a:t>
            </a:r>
            <a:r>
              <a:rPr lang="zh-CN" altLang="en-US" sz="2400" dirty="0">
                <a:solidFill>
                  <a:srgbClr val="C00000"/>
                </a:solidFill>
                <a:ea typeface="宋体" panose="02010600030101010101" pitchFamily="2" charset="-122"/>
              </a:rPr>
              <a:t>的值是</a:t>
            </a:r>
            <a:r>
              <a:rPr lang="en-US" altLang="zh-CN" sz="2400" dirty="0">
                <a:solidFill>
                  <a:srgbClr val="C00000"/>
                </a:solidFill>
                <a:ea typeface="宋体" panose="02010600030101010101" pitchFamily="2" charset="-122"/>
              </a:rPr>
              <a:t>" </a:t>
            </a:r>
            <a:endParaRPr lang="en-US" altLang="zh-CN" sz="2400" dirty="0" smtClean="0">
              <a:solidFill>
                <a:srgbClr val="C00000"/>
              </a:solidFill>
              <a:ea typeface="宋体" panose="02010600030101010101" pitchFamily="2" charset="-122"/>
            </a:endParaRPr>
          </a:p>
          <a:p>
            <a:r>
              <a:rPr lang="en-US" altLang="zh-CN" sz="2400" dirty="0" smtClean="0">
                <a:solidFill>
                  <a:srgbClr val="C00000"/>
                </a:solidFill>
                <a:ea typeface="宋体" panose="02010600030101010101" pitchFamily="2" charset="-122"/>
              </a:rPr>
              <a:t>			+ a + "</a:t>
            </a:r>
            <a:r>
              <a:rPr lang="zh-CN" altLang="en-US" sz="2400" dirty="0" smtClean="0">
                <a:solidFill>
                  <a:srgbClr val="C00000"/>
                </a:solidFill>
                <a:ea typeface="宋体" panose="02010600030101010101" pitchFamily="2" charset="-122"/>
              </a:rPr>
              <a:t>；</a:t>
            </a:r>
            <a:r>
              <a:rPr lang="en-US" altLang="zh-CN" sz="2400" dirty="0" smtClean="0">
                <a:solidFill>
                  <a:srgbClr val="C00000"/>
                </a:solidFill>
                <a:ea typeface="宋体" panose="02010600030101010101" pitchFamily="2" charset="-122"/>
              </a:rPr>
              <a:t>b</a:t>
            </a:r>
            <a:r>
              <a:rPr lang="zh-CN" altLang="en-US" sz="2400" dirty="0" smtClean="0">
                <a:solidFill>
                  <a:srgbClr val="C00000"/>
                </a:solidFill>
                <a:ea typeface="宋体" panose="02010600030101010101" pitchFamily="2" charset="-122"/>
              </a:rPr>
              <a:t>的值是</a:t>
            </a:r>
            <a:r>
              <a:rPr lang="en-US" altLang="zh-CN" sz="2400" dirty="0" smtClean="0">
                <a:solidFill>
                  <a:srgbClr val="C00000"/>
                </a:solidFill>
                <a:ea typeface="宋体" panose="02010600030101010101" pitchFamily="2" charset="-122"/>
              </a:rPr>
              <a:t>" + b);</a:t>
            </a:r>
          </a:p>
          <a:p>
            <a:r>
              <a:rPr lang="en-US" altLang="zh-CN" sz="2400" dirty="0">
                <a:solidFill>
                  <a:srgbClr val="C00000"/>
                </a:solidFill>
                <a:ea typeface="宋体" panose="02010600030101010101" pitchFamily="2" charset="-122"/>
              </a:rPr>
              <a:t>	}</a:t>
            </a:r>
          </a:p>
          <a:p>
            <a:r>
              <a:rPr lang="en-US" altLang="zh-CN" sz="2400" dirty="0">
                <a:solidFill>
                  <a:srgbClr val="C00000"/>
                </a:solidFill>
                <a:ea typeface="宋体" panose="02010600030101010101" pitchFamily="2" charset="-122"/>
              </a:rPr>
              <a:t>	public static void main(String[] </a:t>
            </a:r>
            <a:r>
              <a:rPr lang="en-US" altLang="zh-CN" sz="2400" dirty="0" err="1">
                <a:solidFill>
                  <a:srgbClr val="C00000"/>
                </a:solidFill>
                <a:ea typeface="宋体" panose="02010600030101010101" pitchFamily="2" charset="-122"/>
              </a:rPr>
              <a:t>args</a:t>
            </a:r>
            <a:r>
              <a:rPr lang="en-US" altLang="zh-CN" sz="2400" dirty="0">
                <a:solidFill>
                  <a:srgbClr val="C00000"/>
                </a:solidFill>
                <a:ea typeface="宋体" panose="02010600030101010101" pitchFamily="2" charset="-122"/>
              </a:rPr>
              <a:t>) </a:t>
            </a:r>
            <a:r>
              <a:rPr lang="en-US" altLang="zh-CN" sz="2400" dirty="0" smtClean="0">
                <a:solidFill>
                  <a:srgbClr val="C00000"/>
                </a:solidFill>
                <a:ea typeface="宋体" panose="02010600030101010101" pitchFamily="2" charset="-122"/>
              </a:rPr>
              <a:t>{</a:t>
            </a:r>
          </a:p>
          <a:p>
            <a:r>
              <a:rPr lang="en-US" altLang="zh-CN" sz="2400" dirty="0">
                <a:solidFill>
                  <a:srgbClr val="C00000"/>
                </a:solidFill>
                <a:ea typeface="宋体" panose="02010600030101010101" pitchFamily="2" charset="-122"/>
              </a:rPr>
              <a:t>		</a:t>
            </a:r>
            <a:r>
              <a:rPr lang="en-US" altLang="zh-CN" sz="2400" dirty="0" err="1">
                <a:solidFill>
                  <a:srgbClr val="C00000"/>
                </a:solidFill>
                <a:ea typeface="宋体" panose="02010600030101010101" pitchFamily="2" charset="-122"/>
              </a:rPr>
              <a:t>int</a:t>
            </a:r>
            <a:r>
              <a:rPr lang="en-US" altLang="zh-CN" sz="2400" dirty="0">
                <a:solidFill>
                  <a:srgbClr val="C00000"/>
                </a:solidFill>
                <a:ea typeface="宋体" panose="02010600030101010101" pitchFamily="2" charset="-122"/>
              </a:rPr>
              <a:t> a = 6;</a:t>
            </a:r>
          </a:p>
          <a:p>
            <a:r>
              <a:rPr lang="en-US" altLang="zh-CN" sz="2400" dirty="0">
                <a:solidFill>
                  <a:srgbClr val="C00000"/>
                </a:solidFill>
                <a:ea typeface="宋体" panose="02010600030101010101" pitchFamily="2" charset="-122"/>
              </a:rPr>
              <a:t>		</a:t>
            </a:r>
            <a:r>
              <a:rPr lang="en-US" altLang="zh-CN" sz="2400" dirty="0" err="1">
                <a:solidFill>
                  <a:srgbClr val="C00000"/>
                </a:solidFill>
                <a:ea typeface="宋体" panose="02010600030101010101" pitchFamily="2" charset="-122"/>
              </a:rPr>
              <a:t>int</a:t>
            </a:r>
            <a:r>
              <a:rPr lang="en-US" altLang="zh-CN" sz="2400" dirty="0">
                <a:solidFill>
                  <a:srgbClr val="C00000"/>
                </a:solidFill>
                <a:ea typeface="宋体" panose="02010600030101010101" pitchFamily="2" charset="-122"/>
              </a:rPr>
              <a:t> b = 9;</a:t>
            </a:r>
          </a:p>
          <a:p>
            <a:r>
              <a:rPr lang="en-US" altLang="zh-CN" sz="2400" dirty="0">
                <a:solidFill>
                  <a:srgbClr val="C00000"/>
                </a:solidFill>
                <a:ea typeface="宋体" panose="02010600030101010101" pitchFamily="2" charset="-122"/>
              </a:rPr>
              <a:t>		swap(a , b);</a:t>
            </a:r>
          </a:p>
          <a:p>
            <a:r>
              <a:rPr lang="en-US" altLang="zh-CN" sz="2400" dirty="0">
                <a:solidFill>
                  <a:srgbClr val="C00000"/>
                </a:solidFill>
                <a:ea typeface="宋体" panose="02010600030101010101" pitchFamily="2" charset="-122"/>
              </a:rPr>
              <a:t>		</a:t>
            </a:r>
            <a:r>
              <a:rPr lang="en-US" altLang="zh-CN" sz="2400" dirty="0" err="1">
                <a:solidFill>
                  <a:srgbClr val="C00000"/>
                </a:solidFill>
                <a:ea typeface="宋体" panose="02010600030101010101" pitchFamily="2" charset="-122"/>
              </a:rPr>
              <a:t>System.out.println</a:t>
            </a:r>
            <a:r>
              <a:rPr lang="en-US" altLang="zh-CN" sz="2400" dirty="0">
                <a:solidFill>
                  <a:srgbClr val="C00000"/>
                </a:solidFill>
                <a:ea typeface="宋体" panose="02010600030101010101" pitchFamily="2" charset="-122"/>
              </a:rPr>
              <a:t>("</a:t>
            </a:r>
            <a:r>
              <a:rPr lang="zh-CN" altLang="en-US" sz="2400" dirty="0">
                <a:solidFill>
                  <a:srgbClr val="C00000"/>
                </a:solidFill>
                <a:ea typeface="宋体" panose="02010600030101010101" pitchFamily="2" charset="-122"/>
              </a:rPr>
              <a:t>交换结束后，变量</a:t>
            </a:r>
            <a:r>
              <a:rPr lang="en-US" altLang="zh-CN" sz="2400" dirty="0">
                <a:solidFill>
                  <a:srgbClr val="C00000"/>
                </a:solidFill>
                <a:ea typeface="宋体" panose="02010600030101010101" pitchFamily="2" charset="-122"/>
              </a:rPr>
              <a:t>a</a:t>
            </a:r>
            <a:r>
              <a:rPr lang="zh-CN" altLang="en-US" sz="2400" dirty="0">
                <a:solidFill>
                  <a:srgbClr val="C00000"/>
                </a:solidFill>
                <a:ea typeface="宋体" panose="02010600030101010101" pitchFamily="2" charset="-122"/>
              </a:rPr>
              <a:t>的值是</a:t>
            </a:r>
            <a:r>
              <a:rPr lang="en-US" altLang="zh-CN" sz="2400" dirty="0">
                <a:solidFill>
                  <a:srgbClr val="C00000"/>
                </a:solidFill>
                <a:ea typeface="宋体" panose="02010600030101010101" pitchFamily="2" charset="-122"/>
              </a:rPr>
              <a:t>" </a:t>
            </a:r>
            <a:endParaRPr lang="en-US" altLang="zh-CN" sz="2400" dirty="0" smtClean="0">
              <a:solidFill>
                <a:srgbClr val="C00000"/>
              </a:solidFill>
              <a:ea typeface="宋体" panose="02010600030101010101" pitchFamily="2" charset="-122"/>
            </a:endParaRPr>
          </a:p>
          <a:p>
            <a:r>
              <a:rPr lang="en-US" altLang="zh-CN" sz="2400" dirty="0" smtClean="0">
                <a:solidFill>
                  <a:srgbClr val="C00000"/>
                </a:solidFill>
                <a:ea typeface="宋体" panose="02010600030101010101" pitchFamily="2" charset="-122"/>
              </a:rPr>
              <a:t>			+ a + "</a:t>
            </a:r>
            <a:r>
              <a:rPr lang="zh-CN" altLang="en-US" sz="2400" dirty="0" smtClean="0">
                <a:solidFill>
                  <a:srgbClr val="C00000"/>
                </a:solidFill>
                <a:ea typeface="宋体" panose="02010600030101010101" pitchFamily="2" charset="-122"/>
              </a:rPr>
              <a:t>；变量</a:t>
            </a:r>
            <a:r>
              <a:rPr lang="en-US" altLang="zh-CN" sz="2400" dirty="0" smtClean="0">
                <a:solidFill>
                  <a:srgbClr val="C00000"/>
                </a:solidFill>
                <a:ea typeface="宋体" panose="02010600030101010101" pitchFamily="2" charset="-122"/>
              </a:rPr>
              <a:t>b</a:t>
            </a:r>
            <a:r>
              <a:rPr lang="zh-CN" altLang="en-US" sz="2400" dirty="0" smtClean="0">
                <a:solidFill>
                  <a:srgbClr val="C00000"/>
                </a:solidFill>
                <a:ea typeface="宋体" panose="02010600030101010101" pitchFamily="2" charset="-122"/>
              </a:rPr>
              <a:t>的值是</a:t>
            </a:r>
            <a:r>
              <a:rPr lang="en-US" altLang="zh-CN" sz="2400" dirty="0" smtClean="0">
                <a:solidFill>
                  <a:srgbClr val="C00000"/>
                </a:solidFill>
                <a:ea typeface="宋体" panose="02010600030101010101" pitchFamily="2" charset="-122"/>
              </a:rPr>
              <a:t>" + b);</a:t>
            </a:r>
          </a:p>
          <a:p>
            <a:r>
              <a:rPr lang="en-US" altLang="zh-CN" sz="2400" dirty="0" smtClean="0">
                <a:solidFill>
                  <a:srgbClr val="C00000"/>
                </a:solidFill>
                <a:ea typeface="宋体" panose="02010600030101010101" pitchFamily="2" charset="-122"/>
              </a:rPr>
              <a:t>}  }</a:t>
            </a:r>
            <a:endParaRPr lang="zh-CN" altLang="en-US" sz="2400" dirty="0">
              <a:solidFill>
                <a:srgbClr val="C00000"/>
              </a:solidFill>
              <a:ea typeface="宋体" panose="02010600030101010101" pitchFamily="2" charset="-122"/>
            </a:endParaRPr>
          </a:p>
        </p:txBody>
      </p:sp>
      <p:sp>
        <p:nvSpPr>
          <p:cNvPr id="5" name="矩形 4"/>
          <p:cNvSpPr/>
          <p:nvPr/>
        </p:nvSpPr>
        <p:spPr>
          <a:xfrm>
            <a:off x="5868144" y="1415306"/>
            <a:ext cx="3096344" cy="648072"/>
          </a:xfrm>
          <a:prstGeom prst="rect">
            <a:avLst/>
          </a:prstGeom>
          <a:solidFill>
            <a:schemeClr val="accent5">
              <a:lumMod val="40000"/>
              <a:lumOff val="6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ea typeface="宋体" panose="02010600030101010101" pitchFamily="2" charset="-122"/>
              </a:rPr>
              <a:t>请</a:t>
            </a:r>
            <a:r>
              <a:rPr lang="zh-CN" altLang="en-US" sz="3200" b="1" dirty="0" smtClean="0">
                <a:solidFill>
                  <a:schemeClr val="tx1"/>
                </a:solidFill>
                <a:ea typeface="宋体" panose="02010600030101010101" pitchFamily="2" charset="-122"/>
              </a:rPr>
              <a:t>输出结果</a:t>
            </a:r>
            <a:endParaRPr lang="zh-CN" altLang="en-US" sz="3200" b="1" dirty="0">
              <a:solidFill>
                <a:schemeClr val="tx1"/>
              </a:solidFill>
              <a:ea typeface="宋体" panose="02010600030101010101" pitchFamily="2"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a:spLocks noChangeArrowheads="1"/>
          </p:cNvSpPr>
          <p:nvPr/>
        </p:nvSpPr>
        <p:spPr bwMode="auto">
          <a:xfrm>
            <a:off x="322263" y="454556"/>
            <a:ext cx="44672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1pPr>
            <a:lvl2pPr marL="742950" indent="-28575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2pPr>
            <a:lvl3pPr marL="11430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3pPr>
            <a:lvl4pPr marL="16002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4pPr>
            <a:lvl5pPr marL="20574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9pPr>
          </a:lstStyle>
          <a:p>
            <a:pPr marL="342900" indent="-342900" eaLnBrk="1" hangingPunct="1">
              <a:buFont typeface="Wingdings" panose="05000000000000000000" pitchFamily="2" charset="2"/>
              <a:buChar char="u"/>
            </a:pPr>
            <a:r>
              <a:rPr lang="en-US" altLang="zh-CN" sz="2400" b="1" dirty="0" smtClean="0">
                <a:solidFill>
                  <a:srgbClr val="C00000"/>
                </a:solidFill>
                <a:latin typeface="+mn-lt"/>
                <a:ea typeface="宋体" panose="02010600030101010101" pitchFamily="2" charset="-122"/>
              </a:rPr>
              <a:t>Java</a:t>
            </a:r>
            <a:r>
              <a:rPr lang="zh-CN" altLang="en-US" sz="2400" b="1" dirty="0" smtClean="0">
                <a:solidFill>
                  <a:srgbClr val="C00000"/>
                </a:solidFill>
                <a:latin typeface="+mn-lt"/>
                <a:ea typeface="宋体" panose="02010600030101010101" pitchFamily="2" charset="-122"/>
              </a:rPr>
              <a:t>技术体系平台</a:t>
            </a:r>
            <a:endParaRPr lang="zh-CN" altLang="en-US" sz="2400" b="1" dirty="0">
              <a:solidFill>
                <a:srgbClr val="C00000"/>
              </a:solidFill>
              <a:latin typeface="+mn-lt"/>
              <a:ea typeface="宋体" panose="02010600030101010101" pitchFamily="2" charset="-122"/>
            </a:endParaRPr>
          </a:p>
        </p:txBody>
      </p:sp>
      <p:graphicFrame>
        <p:nvGraphicFramePr>
          <p:cNvPr id="5" name="表格 4"/>
          <p:cNvGraphicFramePr>
            <a:graphicFrameLocks noGrp="1"/>
          </p:cNvGraphicFramePr>
          <p:nvPr/>
        </p:nvGraphicFramePr>
        <p:xfrm>
          <a:off x="311883" y="1055564"/>
          <a:ext cx="8570217" cy="4607682"/>
        </p:xfrm>
        <a:graphic>
          <a:graphicData uri="http://schemas.openxmlformats.org/drawingml/2006/table">
            <a:tbl>
              <a:tblPr firstRow="1" bandRow="1">
                <a:tableStyleId>{8799B23B-EC83-4686-B30A-512413B5E67A}</a:tableStyleId>
              </a:tblPr>
              <a:tblGrid>
                <a:gridCol w="8570217"/>
              </a:tblGrid>
              <a:tr h="432048">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1" i="0" u="none" strike="noStrike" cap="none" normalizeH="0" baseline="0" dirty="0" smtClean="0">
                          <a:ln>
                            <a:noFill/>
                          </a:ln>
                          <a:solidFill>
                            <a:srgbClr val="C00000"/>
                          </a:solidFill>
                          <a:effectLst/>
                          <a:latin typeface="+mn-lt"/>
                          <a:ea typeface="宋体" panose="02010600030101010101" pitchFamily="2" charset="-122"/>
                          <a:cs typeface="Arial Unicode MS" panose="020B0604020202020204" charset="-122"/>
                          <a:sym typeface="Calibri" panose="020F0502020204030204" charset="0"/>
                        </a:rPr>
                        <a:t>J</a:t>
                      </a:r>
                      <a:r>
                        <a:rPr kumimoji="0" lang="en-US" altLang="zh-CN" sz="2000" b="1" i="0" u="none" strike="noStrike" cap="none" normalizeH="0" baseline="0" dirty="0" err="1" smtClean="0">
                          <a:ln>
                            <a:noFill/>
                          </a:ln>
                          <a:solidFill>
                            <a:srgbClr val="C00000"/>
                          </a:solidFill>
                          <a:effectLst/>
                          <a:latin typeface="+mn-lt"/>
                          <a:ea typeface="宋体" panose="02010600030101010101" pitchFamily="2" charset="-122"/>
                          <a:cs typeface="Arial Unicode MS" panose="020B0604020202020204" charset="-122"/>
                          <a:sym typeface="Calibri" panose="020F0502020204030204" charset="0"/>
                        </a:rPr>
                        <a:t>ava</a:t>
                      </a:r>
                      <a:r>
                        <a:rPr kumimoji="0" lang="en-US" altLang="zh-CN" sz="2000" b="1" i="0" u="none" strike="noStrike" cap="none" normalizeH="0" baseline="0" dirty="0" smtClean="0">
                          <a:ln>
                            <a:noFill/>
                          </a:ln>
                          <a:solidFill>
                            <a:srgbClr val="C00000"/>
                          </a:solidFill>
                          <a:effectLst/>
                          <a:latin typeface="+mn-lt"/>
                          <a:ea typeface="宋体" panose="02010600030101010101" pitchFamily="2" charset="-122"/>
                          <a:cs typeface="Arial Unicode MS" panose="020B0604020202020204" charset="-122"/>
                          <a:sym typeface="Calibri" panose="020F0502020204030204" charset="0"/>
                        </a:rPr>
                        <a:t> </a:t>
                      </a:r>
                      <a:r>
                        <a:rPr kumimoji="0" lang="zh-CN" altLang="en-US" sz="2000" b="1" i="0" u="none" strike="noStrike" cap="none" normalizeH="0" baseline="0" dirty="0" smtClean="0">
                          <a:ln>
                            <a:noFill/>
                          </a:ln>
                          <a:solidFill>
                            <a:srgbClr val="C00000"/>
                          </a:solidFill>
                          <a:effectLst/>
                          <a:latin typeface="+mn-lt"/>
                          <a:ea typeface="宋体" panose="02010600030101010101" pitchFamily="2" charset="-122"/>
                          <a:cs typeface="Arial Unicode MS" panose="020B0604020202020204" charset="-122"/>
                          <a:sym typeface="Calibri" panose="020F0502020204030204" charset="0"/>
                        </a:rPr>
                        <a:t>SE</a:t>
                      </a:r>
                      <a:r>
                        <a:rPr kumimoji="0" lang="en-US" altLang="zh-CN" sz="2000" b="1" i="0" u="none" strike="noStrike" cap="none" normalizeH="0" baseline="0" dirty="0" smtClean="0">
                          <a:ln>
                            <a:noFill/>
                          </a:ln>
                          <a:solidFill>
                            <a:srgbClr val="C00000"/>
                          </a:solidFill>
                          <a:effectLst/>
                          <a:latin typeface="+mn-lt"/>
                          <a:ea typeface="宋体" panose="02010600030101010101" pitchFamily="2" charset="-122"/>
                          <a:cs typeface="Arial Unicode MS" panose="020B0604020202020204" charset="-122"/>
                          <a:sym typeface="Calibri" panose="020F0502020204030204" charset="0"/>
                        </a:rPr>
                        <a:t>(</a:t>
                      </a:r>
                      <a:r>
                        <a:rPr kumimoji="0" lang="zh-CN" altLang="en-US" sz="2000" b="1" i="0" u="none" strike="noStrike" cap="none" normalizeH="0" baseline="0" dirty="0" smtClean="0">
                          <a:ln>
                            <a:noFill/>
                          </a:ln>
                          <a:solidFill>
                            <a:srgbClr val="C00000"/>
                          </a:solidFill>
                          <a:effectLst/>
                          <a:latin typeface="+mn-lt"/>
                          <a:ea typeface="宋体" panose="02010600030101010101" pitchFamily="2" charset="-122"/>
                          <a:cs typeface="Arial Unicode MS" panose="020B0604020202020204" charset="-122"/>
                          <a:sym typeface="Calibri" panose="020F0502020204030204" charset="0"/>
                        </a:rPr>
                        <a:t>Java Standard Edition</a:t>
                      </a:r>
                      <a:r>
                        <a:rPr kumimoji="0" lang="en-US" altLang="zh-CN" sz="2000" b="1" i="0" u="none" strike="noStrike" cap="none" normalizeH="0" baseline="0" dirty="0" smtClean="0">
                          <a:ln>
                            <a:noFill/>
                          </a:ln>
                          <a:solidFill>
                            <a:srgbClr val="C00000"/>
                          </a:solidFill>
                          <a:effectLst/>
                          <a:latin typeface="+mn-lt"/>
                          <a:ea typeface="宋体" panose="02010600030101010101" pitchFamily="2" charset="-122"/>
                          <a:cs typeface="Arial Unicode MS" panose="020B0604020202020204" charset="-122"/>
                          <a:sym typeface="Calibri" panose="020F0502020204030204" charset="0"/>
                        </a:rPr>
                        <a:t>)</a:t>
                      </a:r>
                      <a:r>
                        <a:rPr kumimoji="0" lang="zh-CN" altLang="en-US" sz="2000" b="1" i="0" u="none" strike="noStrike" cap="none" normalizeH="0" baseline="0" dirty="0" smtClean="0">
                          <a:ln>
                            <a:noFill/>
                          </a:ln>
                          <a:solidFill>
                            <a:srgbClr val="C00000"/>
                          </a:solidFill>
                          <a:effectLst/>
                          <a:latin typeface="+mn-lt"/>
                          <a:ea typeface="宋体" panose="02010600030101010101" pitchFamily="2" charset="-122"/>
                          <a:cs typeface="Arial Unicode MS" panose="020B0604020202020204" charset="-122"/>
                          <a:sym typeface="Calibri" panose="020F0502020204030204" charset="0"/>
                        </a:rPr>
                        <a:t>标准版</a:t>
                      </a:r>
                    </a:p>
                  </a:txBody>
                  <a:tcPr marL="91442" marR="91442" marT="45726" marB="45726" horzOverflow="overflow"/>
                </a:tc>
              </a:tr>
              <a:tr h="55806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anose="020B0604020202020204" charset="-122"/>
                          <a:sym typeface="Calibri" panose="020F0502020204030204" charset="0"/>
                        </a:rPr>
                        <a:t>支持面向桌面级应用（如</a:t>
                      </a:r>
                      <a:r>
                        <a:rPr kumimoji="0" lang="en-US"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anose="020B0604020202020204" charset="-122"/>
                          <a:sym typeface="Calibri" panose="020F0502020204030204" charset="0"/>
                        </a:rPr>
                        <a:t>Windows</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anose="020B0604020202020204" charset="-122"/>
                          <a:sym typeface="Calibri" panose="020F0502020204030204" charset="0"/>
                        </a:rPr>
                        <a:t>下的应用程序）的</a:t>
                      </a:r>
                      <a:r>
                        <a:rPr kumimoji="0" lang="en-US"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anose="020B0604020202020204" charset="-122"/>
                          <a:sym typeface="Calibri" panose="020F0502020204030204" charset="0"/>
                        </a:rPr>
                        <a:t>Java</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anose="020B0604020202020204" charset="-122"/>
                          <a:sym typeface="Calibri" panose="020F0502020204030204" charset="0"/>
                        </a:rPr>
                        <a:t>平台，提供了完整的</a:t>
                      </a:r>
                      <a:r>
                        <a:rPr kumimoji="0" lang="en-US"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anose="020B0604020202020204" charset="-122"/>
                          <a:sym typeface="Calibri" panose="020F0502020204030204" charset="0"/>
                        </a:rPr>
                        <a:t>Java</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anose="020B0604020202020204" charset="-122"/>
                          <a:sym typeface="Calibri" panose="020F0502020204030204" charset="0"/>
                        </a:rPr>
                        <a:t>核心</a:t>
                      </a:r>
                      <a:r>
                        <a:rPr kumimoji="0" lang="en-US"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anose="020B0604020202020204" charset="-122"/>
                          <a:sym typeface="Calibri" panose="020F0502020204030204" charset="0"/>
                        </a:rPr>
                        <a:t>API</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anose="020B0604020202020204" charset="-122"/>
                          <a:sym typeface="Calibri" panose="020F0502020204030204" charset="0"/>
                        </a:rPr>
                        <a:t>，此版本以前称为</a:t>
                      </a:r>
                      <a:r>
                        <a:rPr kumimoji="0" lang="en-US" altLang="zh-CN" sz="2000" b="1" i="0" u="none" strike="noStrike" cap="none" normalizeH="0" baseline="0" dirty="0" smtClean="0">
                          <a:ln>
                            <a:noFill/>
                          </a:ln>
                          <a:solidFill>
                            <a:srgbClr val="0000FF"/>
                          </a:solidFill>
                          <a:effectLst/>
                          <a:latin typeface="+mn-lt"/>
                          <a:ea typeface="宋体" panose="02010600030101010101" pitchFamily="2" charset="-122"/>
                          <a:cs typeface="Arial Unicode MS" panose="020B0604020202020204" charset="-122"/>
                          <a:sym typeface="Calibri" panose="020F0502020204030204" charset="0"/>
                        </a:rPr>
                        <a:t>J2SE</a:t>
                      </a:r>
                      <a:endParaRPr kumimoji="0" lang="zh-CN" altLang="en-US" sz="2000" b="1" i="0" u="none" strike="noStrike" cap="none" normalizeH="0" baseline="0" dirty="0" smtClean="0">
                        <a:ln>
                          <a:noFill/>
                        </a:ln>
                        <a:solidFill>
                          <a:srgbClr val="0000FF"/>
                        </a:solidFill>
                        <a:effectLst/>
                        <a:latin typeface="+mn-lt"/>
                        <a:ea typeface="宋体" panose="02010600030101010101" pitchFamily="2" charset="-122"/>
                        <a:cs typeface="Arial Unicode MS" panose="020B0604020202020204" charset="-122"/>
                        <a:sym typeface="Calibri" panose="020F0502020204030204" charset="0"/>
                      </a:endParaRPr>
                    </a:p>
                  </a:txBody>
                  <a:tcPr marL="91442" marR="91442" marT="45726" marB="45726" horzOverflow="overflow"/>
                </a:tc>
              </a:tr>
              <a:tr h="379068">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1" i="0" u="none" strike="noStrike" kern="1200" cap="none" normalizeH="0" baseline="0" dirty="0" smtClean="0">
                          <a:ln>
                            <a:noFill/>
                          </a:ln>
                          <a:solidFill>
                            <a:srgbClr val="C00000"/>
                          </a:solidFill>
                          <a:effectLst/>
                          <a:latin typeface="+mn-lt"/>
                          <a:ea typeface="宋体" panose="02010600030101010101" pitchFamily="2" charset="-122"/>
                          <a:cs typeface="Arial Unicode MS" panose="020B0604020202020204" charset="-122"/>
                          <a:sym typeface="Calibri" panose="020F0502020204030204" charset="0"/>
                        </a:rPr>
                        <a:t>J</a:t>
                      </a:r>
                      <a:r>
                        <a:rPr kumimoji="0" lang="en-US" altLang="zh-CN" sz="2000" b="1" i="0" u="none" strike="noStrike" kern="1200" cap="none" normalizeH="0" baseline="0" dirty="0" err="1" smtClean="0">
                          <a:ln>
                            <a:noFill/>
                          </a:ln>
                          <a:solidFill>
                            <a:srgbClr val="C00000"/>
                          </a:solidFill>
                          <a:effectLst/>
                          <a:latin typeface="+mn-lt"/>
                          <a:ea typeface="宋体" panose="02010600030101010101" pitchFamily="2" charset="-122"/>
                          <a:cs typeface="Arial Unicode MS" panose="020B0604020202020204" charset="-122"/>
                          <a:sym typeface="Calibri" panose="020F0502020204030204" charset="0"/>
                        </a:rPr>
                        <a:t>ava</a:t>
                      </a:r>
                      <a:r>
                        <a:rPr kumimoji="0" lang="en-US" altLang="zh-CN" sz="2000" b="1" i="0" u="none" strike="noStrike" kern="1200" cap="none" normalizeH="0" baseline="0" dirty="0" smtClean="0">
                          <a:ln>
                            <a:noFill/>
                          </a:ln>
                          <a:solidFill>
                            <a:srgbClr val="C00000"/>
                          </a:solidFill>
                          <a:effectLst/>
                          <a:latin typeface="+mn-lt"/>
                          <a:ea typeface="宋体" panose="02010600030101010101" pitchFamily="2" charset="-122"/>
                          <a:cs typeface="Arial Unicode MS" panose="020B0604020202020204" charset="-122"/>
                          <a:sym typeface="Calibri" panose="020F0502020204030204" charset="0"/>
                        </a:rPr>
                        <a:t> </a:t>
                      </a:r>
                      <a:r>
                        <a:rPr kumimoji="0" lang="zh-CN" altLang="en-US" sz="2000" b="1" i="0" u="none" strike="noStrike" kern="1200" cap="none" normalizeH="0" baseline="0" dirty="0" smtClean="0">
                          <a:ln>
                            <a:noFill/>
                          </a:ln>
                          <a:solidFill>
                            <a:srgbClr val="C00000"/>
                          </a:solidFill>
                          <a:effectLst/>
                          <a:latin typeface="+mn-lt"/>
                          <a:ea typeface="宋体" panose="02010600030101010101" pitchFamily="2" charset="-122"/>
                          <a:cs typeface="Arial Unicode MS" panose="020B0604020202020204" charset="-122"/>
                          <a:sym typeface="Calibri" panose="020F0502020204030204" charset="0"/>
                        </a:rPr>
                        <a:t>EE(Java Enterprise Edition)企业版</a:t>
                      </a:r>
                    </a:p>
                  </a:txBody>
                  <a:tcPr marL="91442" marR="91442" marT="45726" marB="45726" horzOverflow="overflow"/>
                </a:tc>
              </a:tr>
              <a:tr h="55806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anose="020B0604020202020204" charset="-122"/>
                          <a:sym typeface="Calibri" panose="020F0502020204030204" charset="0"/>
                        </a:rPr>
                        <a:t>是为开发企业环境下的应用程序提供的一套解决方案。该技术体系中包含的技术如</a:t>
                      </a:r>
                      <a:r>
                        <a:rPr kumimoji="0" lang="en-US"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anose="020B0604020202020204" charset="-122"/>
                          <a:sym typeface="Calibri" panose="020F0502020204030204" charset="0"/>
                        </a:rPr>
                        <a:t>:</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anose="020B0604020202020204" charset="-122"/>
                          <a:sym typeface="Calibri" panose="020F0502020204030204" charset="0"/>
                        </a:rPr>
                        <a:t>Servlet 、Jsp等，主要针对于Web应用程序开发。版本以前称为</a:t>
                      </a:r>
                      <a:r>
                        <a:rPr kumimoji="0" lang="en-US" altLang="zh-CN" sz="2000" b="1" i="0" u="none" strike="noStrike" cap="none" normalizeH="0" baseline="0" dirty="0" smtClean="0">
                          <a:ln>
                            <a:noFill/>
                          </a:ln>
                          <a:solidFill>
                            <a:srgbClr val="0000FF"/>
                          </a:solidFill>
                          <a:effectLst/>
                          <a:latin typeface="+mn-lt"/>
                          <a:ea typeface="宋体" panose="02010600030101010101" pitchFamily="2" charset="-122"/>
                          <a:cs typeface="Arial Unicode MS" panose="020B0604020202020204" charset="-122"/>
                          <a:sym typeface="Calibri" panose="020F0502020204030204" charset="0"/>
                        </a:rPr>
                        <a:t>J2EE</a:t>
                      </a:r>
                    </a:p>
                  </a:txBody>
                  <a:tcPr marL="91442" marR="91442" marT="45726" marB="45726" horzOverflow="overflow"/>
                </a:tc>
              </a:tr>
              <a:tr h="417124">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1" i="0" u="none" strike="noStrike" kern="1200" cap="none" normalizeH="0" baseline="0" dirty="0" smtClean="0">
                          <a:ln>
                            <a:noFill/>
                          </a:ln>
                          <a:solidFill>
                            <a:srgbClr val="C00000"/>
                          </a:solidFill>
                          <a:effectLst/>
                          <a:latin typeface="+mn-lt"/>
                          <a:ea typeface="宋体" panose="02010600030101010101" pitchFamily="2" charset="-122"/>
                          <a:cs typeface="Arial Unicode MS" panose="020B0604020202020204" charset="-122"/>
                          <a:sym typeface="Calibri" panose="020F0502020204030204" charset="0"/>
                        </a:rPr>
                        <a:t>Java </a:t>
                      </a:r>
                      <a:r>
                        <a:rPr kumimoji="0" lang="zh-CN" altLang="en-US" sz="2000" b="1" i="0" u="none" strike="noStrike" kern="1200" cap="none" normalizeH="0" baseline="0" dirty="0" smtClean="0">
                          <a:ln>
                            <a:noFill/>
                          </a:ln>
                          <a:solidFill>
                            <a:srgbClr val="C00000"/>
                          </a:solidFill>
                          <a:effectLst/>
                          <a:latin typeface="+mn-lt"/>
                          <a:ea typeface="宋体" panose="02010600030101010101" pitchFamily="2" charset="-122"/>
                          <a:cs typeface="Arial Unicode MS" panose="020B0604020202020204" charset="-122"/>
                          <a:sym typeface="Calibri" panose="020F0502020204030204" charset="0"/>
                        </a:rPr>
                        <a:t>ME(Java Micro Edition)小型版</a:t>
                      </a:r>
                    </a:p>
                  </a:txBody>
                  <a:tcPr marL="91442" marR="91442" marT="45726" marB="45726" horzOverflow="overflow"/>
                </a:tc>
              </a:tr>
              <a:tr h="55806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anose="020B0604020202020204" charset="-122"/>
                          <a:sym typeface="Calibri" panose="020F0502020204030204" charset="0"/>
                        </a:rPr>
                        <a:t>支持</a:t>
                      </a:r>
                      <a:r>
                        <a:rPr kumimoji="0" lang="en-US"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anose="020B0604020202020204" charset="-122"/>
                          <a:sym typeface="Calibri" panose="020F0502020204030204" charset="0"/>
                        </a:rPr>
                        <a:t>Java</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anose="020B0604020202020204" charset="-122"/>
                          <a:sym typeface="Calibri" panose="020F0502020204030204" charset="0"/>
                        </a:rPr>
                        <a:t>程序运行在移动终端（手机、</a:t>
                      </a:r>
                      <a:r>
                        <a:rPr kumimoji="0" lang="en-US"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anose="020B0604020202020204" charset="-122"/>
                          <a:sym typeface="Calibri" panose="020F0502020204030204" charset="0"/>
                        </a:rPr>
                        <a:t>PDA</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anose="020B0604020202020204" charset="-122"/>
                          <a:sym typeface="Calibri" panose="020F0502020204030204" charset="0"/>
                        </a:rPr>
                        <a:t>）上的平台，对</a:t>
                      </a:r>
                      <a:r>
                        <a:rPr kumimoji="0" lang="en-US"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anose="020B0604020202020204" charset="-122"/>
                          <a:sym typeface="Calibri" panose="020F0502020204030204" charset="0"/>
                        </a:rPr>
                        <a:t>Java API</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anose="020B0604020202020204" charset="-122"/>
                          <a:sym typeface="Calibri" panose="020F0502020204030204" charset="0"/>
                        </a:rPr>
                        <a:t>有所精简，并加入了针对移动终端的支持，此版本以前称为</a:t>
                      </a:r>
                      <a:r>
                        <a:rPr kumimoji="0" lang="en-US" altLang="zh-CN" sz="2000" b="1" i="0" u="none" strike="noStrike" cap="none" normalizeH="0" baseline="0" dirty="0" smtClean="0">
                          <a:ln>
                            <a:noFill/>
                          </a:ln>
                          <a:solidFill>
                            <a:srgbClr val="0000FF"/>
                          </a:solidFill>
                          <a:effectLst/>
                          <a:latin typeface="+mn-lt"/>
                          <a:ea typeface="宋体" panose="02010600030101010101" pitchFamily="2" charset="-122"/>
                          <a:cs typeface="Arial Unicode MS" panose="020B0604020202020204" charset="-122"/>
                          <a:sym typeface="Calibri" panose="020F0502020204030204" charset="0"/>
                        </a:rPr>
                        <a:t>J2ME</a:t>
                      </a:r>
                      <a:endParaRPr kumimoji="0" lang="zh-CN" sz="2000" b="1" i="0" u="none" strike="noStrike" cap="none" normalizeH="0" baseline="0" dirty="0" smtClean="0">
                        <a:ln>
                          <a:noFill/>
                        </a:ln>
                        <a:solidFill>
                          <a:srgbClr val="0000FF"/>
                        </a:solidFill>
                        <a:effectLst/>
                        <a:latin typeface="+mn-lt"/>
                        <a:ea typeface="宋体" panose="02010600030101010101" pitchFamily="2" charset="-122"/>
                        <a:cs typeface="Arial Unicode MS" panose="020B0604020202020204" charset="-122"/>
                        <a:sym typeface="Calibri" panose="020F0502020204030204" charset="0"/>
                      </a:endParaRPr>
                    </a:p>
                  </a:txBody>
                  <a:tcPr marL="91442" marR="91442" marT="45726" marB="45726" horzOverflow="overflow"/>
                </a:tc>
              </a:tr>
              <a:tr h="396044">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1" i="0" u="none" strike="noStrike" kern="1200" cap="none" normalizeH="0" baseline="0" dirty="0" smtClean="0">
                          <a:ln>
                            <a:noFill/>
                          </a:ln>
                          <a:solidFill>
                            <a:srgbClr val="C00000"/>
                          </a:solidFill>
                          <a:effectLst/>
                          <a:latin typeface="+mn-lt"/>
                          <a:ea typeface="宋体" panose="02010600030101010101" pitchFamily="2" charset="-122"/>
                          <a:cs typeface="Arial Unicode MS" panose="020B0604020202020204" charset="-122"/>
                        </a:rPr>
                        <a:t>Java Card</a:t>
                      </a:r>
                      <a:endParaRPr kumimoji="0" lang="zh-CN" altLang="en-US" sz="2000" b="1" i="0" u="none" strike="noStrike" kern="1200" cap="none" normalizeH="0" baseline="0" dirty="0">
                        <a:ln>
                          <a:noFill/>
                        </a:ln>
                        <a:solidFill>
                          <a:srgbClr val="C00000"/>
                        </a:solidFill>
                        <a:effectLst/>
                        <a:latin typeface="+mn-lt"/>
                        <a:ea typeface="宋体" panose="02010600030101010101" pitchFamily="2" charset="-122"/>
                        <a:cs typeface="Arial Unicode MS" panose="020B0604020202020204" charset="-122"/>
                      </a:endParaRPr>
                    </a:p>
                  </a:txBody>
                  <a:tcPr/>
                </a:tc>
              </a:tr>
              <a:tr h="558062">
                <a:tc>
                  <a:txBody>
                    <a:bodyPr/>
                    <a:lstStyle/>
                    <a:p>
                      <a:r>
                        <a:rPr lang="zh-CN" altLang="en-US" sz="2000" dirty="0" smtClean="0">
                          <a:latin typeface="+mn-lt"/>
                          <a:ea typeface="宋体" panose="02010600030101010101" pitchFamily="2" charset="-122"/>
                        </a:rPr>
                        <a:t>支持一些</a:t>
                      </a:r>
                      <a:r>
                        <a:rPr lang="en-US" altLang="zh-CN" sz="2000" dirty="0" smtClean="0">
                          <a:latin typeface="+mn-lt"/>
                          <a:ea typeface="宋体" panose="02010600030101010101" pitchFamily="2" charset="-122"/>
                        </a:rPr>
                        <a:t>Java</a:t>
                      </a:r>
                      <a:r>
                        <a:rPr lang="zh-CN" altLang="en-US" sz="2000" dirty="0" smtClean="0">
                          <a:latin typeface="+mn-lt"/>
                          <a:ea typeface="宋体" panose="02010600030101010101" pitchFamily="2" charset="-122"/>
                        </a:rPr>
                        <a:t>小程序（</a:t>
                      </a:r>
                      <a:r>
                        <a:rPr lang="en-US" altLang="zh-CN" sz="2000" dirty="0" smtClean="0">
                          <a:latin typeface="+mn-lt"/>
                          <a:ea typeface="宋体" panose="02010600030101010101" pitchFamily="2" charset="-122"/>
                        </a:rPr>
                        <a:t>Applets</a:t>
                      </a:r>
                      <a:r>
                        <a:rPr lang="zh-CN" altLang="en-US" sz="2000" dirty="0" smtClean="0">
                          <a:latin typeface="+mn-lt"/>
                          <a:ea typeface="宋体" panose="02010600030101010101" pitchFamily="2" charset="-122"/>
                        </a:rPr>
                        <a:t>）运行在小内存设备（如智能卡）上的平台</a:t>
                      </a:r>
                      <a:endParaRPr lang="zh-CN" altLang="en-US" sz="2000" dirty="0">
                        <a:latin typeface="+mn-lt"/>
                        <a:ea typeface="宋体" panose="02010600030101010101" pitchFamily="2" charset="-122"/>
                      </a:endParaRPr>
                    </a:p>
                  </a:txBody>
                  <a:tcPr/>
                </a:tc>
              </a:tr>
            </a:tbl>
          </a:graphicData>
        </a:graphic>
      </p:graphicFrame>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35896" y="118656"/>
            <a:ext cx="3672408" cy="646331"/>
          </a:xfrm>
          <a:prstGeom prst="rect">
            <a:avLst/>
          </a:prstGeom>
          <a:noFill/>
        </p:spPr>
        <p:txBody>
          <a:bodyPr wrap="square" rtlCol="0">
            <a:spAutoFit/>
          </a:bodyPr>
          <a:lstStyle/>
          <a:p>
            <a:r>
              <a:rPr lang="zh-CN" altLang="en-US" sz="3600" b="1" dirty="0">
                <a:ea typeface="宋体" panose="02010600030101010101" pitchFamily="2" charset="-122"/>
                <a:cs typeface="Times New Roman" panose="02020603050405020304" pitchFamily="18" charset="0"/>
              </a:rPr>
              <a:t>方法的参数</a:t>
            </a:r>
            <a:r>
              <a:rPr lang="zh-CN" altLang="en-US" sz="3600" b="1" dirty="0" smtClean="0">
                <a:ea typeface="宋体" panose="02010600030101010101" pitchFamily="2" charset="-122"/>
                <a:cs typeface="Times New Roman" panose="02020603050405020304" pitchFamily="18" charset="0"/>
              </a:rPr>
              <a:t>传递</a:t>
            </a:r>
            <a:endParaRPr lang="zh-CN" altLang="en-US" sz="3600" dirty="0">
              <a:ea typeface="宋体" panose="02010600030101010101" pitchFamily="2" charset="-122"/>
            </a:endParaRPr>
          </a:p>
        </p:txBody>
      </p:sp>
      <p:sp>
        <p:nvSpPr>
          <p:cNvPr id="2" name="TextBox 1"/>
          <p:cNvSpPr txBox="1"/>
          <p:nvPr/>
        </p:nvSpPr>
        <p:spPr>
          <a:xfrm>
            <a:off x="251520" y="426181"/>
            <a:ext cx="8712968" cy="5909310"/>
          </a:xfrm>
          <a:prstGeom prst="rect">
            <a:avLst/>
          </a:prstGeom>
          <a:noFill/>
        </p:spPr>
        <p:txBody>
          <a:bodyPr wrap="square" rtlCol="0">
            <a:spAutoFit/>
          </a:bodyPr>
          <a:lstStyle/>
          <a:p>
            <a:r>
              <a:rPr lang="en-US" altLang="zh-CN" b="1" dirty="0">
                <a:solidFill>
                  <a:srgbClr val="C00000"/>
                </a:solidFill>
                <a:ea typeface="宋体" panose="02010600030101010101" pitchFamily="2" charset="-122"/>
              </a:rPr>
              <a:t>class </a:t>
            </a:r>
            <a:r>
              <a:rPr lang="en-US" altLang="zh-CN" b="1" dirty="0" err="1" smtClean="0">
                <a:solidFill>
                  <a:srgbClr val="C00000"/>
                </a:solidFill>
                <a:ea typeface="宋体" panose="02010600030101010101" pitchFamily="2" charset="-122"/>
              </a:rPr>
              <a:t>DataSwap</a:t>
            </a:r>
            <a:r>
              <a:rPr lang="en-US" altLang="zh-CN" b="1" dirty="0" smtClean="0">
                <a:solidFill>
                  <a:srgbClr val="C00000"/>
                </a:solidFill>
                <a:ea typeface="宋体" panose="02010600030101010101" pitchFamily="2" charset="-122"/>
              </a:rPr>
              <a:t>{</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public </a:t>
            </a:r>
            <a:r>
              <a:rPr lang="en-US" altLang="zh-CN" b="1" dirty="0" err="1">
                <a:solidFill>
                  <a:srgbClr val="C00000"/>
                </a:solidFill>
                <a:ea typeface="宋体" panose="02010600030101010101" pitchFamily="2" charset="-122"/>
              </a:rPr>
              <a:t>int</a:t>
            </a:r>
            <a:r>
              <a:rPr lang="en-US" altLang="zh-CN" b="1" dirty="0">
                <a:solidFill>
                  <a:srgbClr val="C00000"/>
                </a:solidFill>
                <a:ea typeface="宋体" panose="02010600030101010101" pitchFamily="2" charset="-122"/>
              </a:rPr>
              <a:t> a;</a:t>
            </a:r>
          </a:p>
          <a:p>
            <a:r>
              <a:rPr lang="en-US" altLang="zh-CN" b="1" dirty="0">
                <a:solidFill>
                  <a:srgbClr val="C00000"/>
                </a:solidFill>
                <a:ea typeface="宋体" panose="02010600030101010101" pitchFamily="2" charset="-122"/>
              </a:rPr>
              <a:t>	public </a:t>
            </a:r>
            <a:r>
              <a:rPr lang="en-US" altLang="zh-CN" b="1" dirty="0" err="1">
                <a:solidFill>
                  <a:srgbClr val="C00000"/>
                </a:solidFill>
                <a:ea typeface="宋体" panose="02010600030101010101" pitchFamily="2" charset="-122"/>
              </a:rPr>
              <a:t>int</a:t>
            </a:r>
            <a:r>
              <a:rPr lang="en-US" altLang="zh-CN" b="1" dirty="0">
                <a:solidFill>
                  <a:srgbClr val="C00000"/>
                </a:solidFill>
                <a:ea typeface="宋体" panose="02010600030101010101" pitchFamily="2" charset="-122"/>
              </a:rPr>
              <a:t> b;</a:t>
            </a:r>
          </a:p>
          <a:p>
            <a:r>
              <a:rPr lang="en-US" altLang="zh-CN" b="1" dirty="0">
                <a:solidFill>
                  <a:srgbClr val="C00000"/>
                </a:solidFill>
                <a:ea typeface="宋体" panose="02010600030101010101" pitchFamily="2" charset="-122"/>
              </a:rPr>
              <a:t>}</a:t>
            </a:r>
          </a:p>
          <a:p>
            <a:r>
              <a:rPr lang="en-US" altLang="zh-CN" b="1" dirty="0">
                <a:solidFill>
                  <a:srgbClr val="C00000"/>
                </a:solidFill>
                <a:ea typeface="宋体" panose="02010600030101010101" pitchFamily="2" charset="-122"/>
              </a:rPr>
              <a:t>public class </a:t>
            </a:r>
            <a:r>
              <a:rPr lang="en-US" altLang="zh-CN" b="1" dirty="0" smtClean="0">
                <a:solidFill>
                  <a:srgbClr val="C00000"/>
                </a:solidFill>
                <a:ea typeface="宋体" panose="02010600030101010101" pitchFamily="2" charset="-122"/>
              </a:rPr>
              <a:t>TestTransfer1 {</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public static void </a:t>
            </a:r>
            <a:r>
              <a:rPr lang="en-US" altLang="zh-CN" b="1" dirty="0" smtClean="0">
                <a:solidFill>
                  <a:srgbClr val="C00000"/>
                </a:solidFill>
                <a:ea typeface="宋体" panose="02010600030101010101" pitchFamily="2" charset="-122"/>
              </a:rPr>
              <a:t>swap(</a:t>
            </a:r>
            <a:r>
              <a:rPr lang="en-US" altLang="zh-CN" b="1" dirty="0" err="1" smtClean="0">
                <a:solidFill>
                  <a:srgbClr val="C00000"/>
                </a:solidFill>
                <a:ea typeface="宋体" panose="02010600030101010101" pitchFamily="2" charset="-122"/>
              </a:rPr>
              <a:t>DataSwap</a:t>
            </a:r>
            <a:r>
              <a:rPr lang="en-US" altLang="zh-CN" b="1" dirty="0" smtClean="0">
                <a:solidFill>
                  <a:srgbClr val="C00000"/>
                </a:solidFill>
                <a:ea typeface="宋体" panose="02010600030101010101" pitchFamily="2" charset="-122"/>
              </a:rPr>
              <a:t> ds){</a:t>
            </a:r>
            <a:endParaRPr lang="en-US" altLang="zh-CN" b="1" dirty="0">
              <a:solidFill>
                <a:srgbClr val="C00000"/>
              </a:solidFill>
              <a:ea typeface="宋体" panose="02010600030101010101" pitchFamily="2" charset="-122"/>
            </a:endParaRPr>
          </a:p>
          <a:p>
            <a:r>
              <a:rPr lang="zh-CN" altLang="en-US" b="1" dirty="0">
                <a:solidFill>
                  <a:srgbClr val="C00000"/>
                </a:solidFill>
                <a:ea typeface="宋体" panose="02010600030101010101" pitchFamily="2" charset="-122"/>
              </a:rPr>
              <a:t>		</a:t>
            </a:r>
            <a:r>
              <a:rPr lang="en-US" altLang="zh-CN" b="1" dirty="0" err="1">
                <a:solidFill>
                  <a:srgbClr val="C00000"/>
                </a:solidFill>
                <a:ea typeface="宋体" panose="02010600030101010101" pitchFamily="2" charset="-122"/>
              </a:rPr>
              <a:t>int</a:t>
            </a:r>
            <a:r>
              <a:rPr lang="en-US" altLang="zh-CN" b="1" dirty="0">
                <a:solidFill>
                  <a:srgbClr val="C00000"/>
                </a:solidFill>
                <a:ea typeface="宋体" panose="02010600030101010101" pitchFamily="2" charset="-122"/>
              </a:rPr>
              <a:t> </a:t>
            </a:r>
            <a:r>
              <a:rPr lang="en-US" altLang="zh-CN" b="1" dirty="0" err="1">
                <a:solidFill>
                  <a:srgbClr val="C00000"/>
                </a:solidFill>
                <a:ea typeface="宋体" panose="02010600030101010101" pitchFamily="2" charset="-122"/>
              </a:rPr>
              <a:t>tmp</a:t>
            </a:r>
            <a:r>
              <a:rPr lang="en-US" altLang="zh-CN" b="1" dirty="0">
                <a:solidFill>
                  <a:srgbClr val="C00000"/>
                </a:solidFill>
                <a:ea typeface="宋体" panose="02010600030101010101" pitchFamily="2" charset="-122"/>
              </a:rPr>
              <a:t> = </a:t>
            </a:r>
            <a:r>
              <a:rPr lang="en-US" altLang="zh-CN" b="1" dirty="0" err="1" smtClean="0">
                <a:solidFill>
                  <a:srgbClr val="C00000"/>
                </a:solidFill>
                <a:ea typeface="宋体" panose="02010600030101010101" pitchFamily="2" charset="-122"/>
              </a:rPr>
              <a:t>ds.a</a:t>
            </a:r>
            <a:r>
              <a:rPr lang="en-US" altLang="zh-CN" b="1" dirty="0">
                <a:solidFill>
                  <a:srgbClr val="C00000"/>
                </a:solidFill>
                <a:ea typeface="宋体" panose="02010600030101010101" pitchFamily="2" charset="-122"/>
              </a:rPr>
              <a:t>;</a:t>
            </a:r>
          </a:p>
          <a:p>
            <a:r>
              <a:rPr lang="en-US" altLang="zh-CN" b="1" dirty="0">
                <a:solidFill>
                  <a:srgbClr val="C00000"/>
                </a:solidFill>
                <a:ea typeface="宋体" panose="02010600030101010101" pitchFamily="2" charset="-122"/>
              </a:rPr>
              <a:t>		</a:t>
            </a:r>
            <a:r>
              <a:rPr lang="en-US" altLang="zh-CN" b="1" dirty="0" err="1" smtClean="0">
                <a:solidFill>
                  <a:srgbClr val="C00000"/>
                </a:solidFill>
                <a:ea typeface="宋体" panose="02010600030101010101" pitchFamily="2" charset="-122"/>
              </a:rPr>
              <a:t>ds.a</a:t>
            </a:r>
            <a:r>
              <a:rPr lang="en-US" altLang="zh-CN" b="1" dirty="0" smtClean="0">
                <a:solidFill>
                  <a:srgbClr val="C00000"/>
                </a:solidFill>
                <a:ea typeface="宋体" panose="02010600030101010101" pitchFamily="2" charset="-122"/>
              </a:rPr>
              <a:t> </a:t>
            </a:r>
            <a:r>
              <a:rPr lang="en-US" altLang="zh-CN" b="1" dirty="0">
                <a:solidFill>
                  <a:srgbClr val="C00000"/>
                </a:solidFill>
                <a:ea typeface="宋体" panose="02010600030101010101" pitchFamily="2" charset="-122"/>
              </a:rPr>
              <a:t>= </a:t>
            </a:r>
            <a:r>
              <a:rPr lang="en-US" altLang="zh-CN" b="1" dirty="0" err="1" smtClean="0">
                <a:solidFill>
                  <a:srgbClr val="C00000"/>
                </a:solidFill>
                <a:ea typeface="宋体" panose="02010600030101010101" pitchFamily="2" charset="-122"/>
              </a:rPr>
              <a:t>ds.b</a:t>
            </a:r>
            <a:r>
              <a:rPr lang="en-US" altLang="zh-CN" b="1" dirty="0">
                <a:solidFill>
                  <a:srgbClr val="C00000"/>
                </a:solidFill>
                <a:ea typeface="宋体" panose="02010600030101010101" pitchFamily="2" charset="-122"/>
              </a:rPr>
              <a:t>;</a:t>
            </a:r>
          </a:p>
          <a:p>
            <a:r>
              <a:rPr lang="en-US" altLang="zh-CN" b="1" dirty="0">
                <a:solidFill>
                  <a:srgbClr val="C00000"/>
                </a:solidFill>
                <a:ea typeface="宋体" panose="02010600030101010101" pitchFamily="2" charset="-122"/>
              </a:rPr>
              <a:t>		</a:t>
            </a:r>
            <a:r>
              <a:rPr lang="en-US" altLang="zh-CN" b="1" dirty="0" err="1" smtClean="0">
                <a:solidFill>
                  <a:srgbClr val="C00000"/>
                </a:solidFill>
                <a:ea typeface="宋体" panose="02010600030101010101" pitchFamily="2" charset="-122"/>
              </a:rPr>
              <a:t>ds.b</a:t>
            </a:r>
            <a:r>
              <a:rPr lang="en-US" altLang="zh-CN" b="1" dirty="0" smtClean="0">
                <a:solidFill>
                  <a:srgbClr val="C00000"/>
                </a:solidFill>
                <a:ea typeface="宋体" panose="02010600030101010101" pitchFamily="2" charset="-122"/>
              </a:rPr>
              <a:t> </a:t>
            </a:r>
            <a:r>
              <a:rPr lang="en-US" altLang="zh-CN" b="1" dirty="0">
                <a:solidFill>
                  <a:srgbClr val="C00000"/>
                </a:solidFill>
                <a:ea typeface="宋体" panose="02010600030101010101" pitchFamily="2" charset="-122"/>
              </a:rPr>
              <a:t>= </a:t>
            </a:r>
            <a:r>
              <a:rPr lang="en-US" altLang="zh-CN" b="1" dirty="0" err="1">
                <a:solidFill>
                  <a:srgbClr val="C00000"/>
                </a:solidFill>
                <a:ea typeface="宋体" panose="02010600030101010101" pitchFamily="2" charset="-122"/>
              </a:rPr>
              <a:t>tmp</a:t>
            </a:r>
            <a:r>
              <a:rPr lang="en-US" altLang="zh-CN" b="1" dirty="0">
                <a:solidFill>
                  <a:srgbClr val="C00000"/>
                </a:solidFill>
                <a:ea typeface="宋体" panose="02010600030101010101" pitchFamily="2" charset="-122"/>
              </a:rPr>
              <a:t>;</a:t>
            </a:r>
          </a:p>
          <a:p>
            <a:r>
              <a:rPr lang="en-US" altLang="zh-CN" b="1" dirty="0">
                <a:solidFill>
                  <a:srgbClr val="C00000"/>
                </a:solidFill>
                <a:ea typeface="宋体" panose="02010600030101010101" pitchFamily="2" charset="-122"/>
              </a:rPr>
              <a:t>		</a:t>
            </a:r>
            <a:r>
              <a:rPr lang="en-US" altLang="zh-CN" b="1" dirty="0" err="1">
                <a:solidFill>
                  <a:srgbClr val="C00000"/>
                </a:solidFill>
                <a:ea typeface="宋体" panose="02010600030101010101" pitchFamily="2" charset="-122"/>
              </a:rPr>
              <a:t>System.out.println</a:t>
            </a:r>
            <a:r>
              <a:rPr lang="en-US" altLang="zh-CN" b="1" dirty="0">
                <a:solidFill>
                  <a:srgbClr val="C00000"/>
                </a:solidFill>
                <a:ea typeface="宋体" panose="02010600030101010101" pitchFamily="2" charset="-122"/>
              </a:rPr>
              <a:t>("swap</a:t>
            </a:r>
            <a:r>
              <a:rPr lang="zh-CN" altLang="en-US" b="1" dirty="0">
                <a:solidFill>
                  <a:srgbClr val="C00000"/>
                </a:solidFill>
                <a:ea typeface="宋体" panose="02010600030101010101" pitchFamily="2" charset="-122"/>
              </a:rPr>
              <a:t>方法里，</a:t>
            </a:r>
            <a:r>
              <a:rPr lang="en-US" altLang="zh-CN" b="1" dirty="0">
                <a:solidFill>
                  <a:srgbClr val="C00000"/>
                </a:solidFill>
                <a:ea typeface="宋体" panose="02010600030101010101" pitchFamily="2" charset="-122"/>
              </a:rPr>
              <a:t>a Field</a:t>
            </a:r>
            <a:r>
              <a:rPr lang="zh-CN" altLang="en-US" b="1" dirty="0">
                <a:solidFill>
                  <a:srgbClr val="C00000"/>
                </a:solidFill>
                <a:ea typeface="宋体" panose="02010600030101010101" pitchFamily="2" charset="-122"/>
              </a:rPr>
              <a:t>的值是</a:t>
            </a:r>
            <a:r>
              <a:rPr lang="en-US" altLang="zh-CN" b="1" dirty="0">
                <a:solidFill>
                  <a:srgbClr val="C00000"/>
                </a:solidFill>
                <a:ea typeface="宋体" panose="02010600030101010101" pitchFamily="2" charset="-122"/>
              </a:rPr>
              <a:t>"</a:t>
            </a:r>
          </a:p>
          <a:p>
            <a:r>
              <a:rPr lang="en-US" altLang="zh-CN" b="1" dirty="0">
                <a:solidFill>
                  <a:srgbClr val="C00000"/>
                </a:solidFill>
                <a:ea typeface="宋体" panose="02010600030101010101" pitchFamily="2" charset="-122"/>
              </a:rPr>
              <a:t>			+ </a:t>
            </a:r>
            <a:r>
              <a:rPr lang="en-US" altLang="zh-CN" b="1" dirty="0" err="1" smtClean="0">
                <a:solidFill>
                  <a:srgbClr val="C00000"/>
                </a:solidFill>
                <a:ea typeface="宋体" panose="02010600030101010101" pitchFamily="2" charset="-122"/>
              </a:rPr>
              <a:t>ds.a</a:t>
            </a:r>
            <a:r>
              <a:rPr lang="en-US" altLang="zh-CN" b="1" dirty="0" smtClean="0">
                <a:solidFill>
                  <a:srgbClr val="C00000"/>
                </a:solidFill>
                <a:ea typeface="宋体" panose="02010600030101010101" pitchFamily="2" charset="-122"/>
              </a:rPr>
              <a:t> </a:t>
            </a:r>
            <a:r>
              <a:rPr lang="en-US" altLang="zh-CN" b="1" dirty="0">
                <a:solidFill>
                  <a:srgbClr val="C00000"/>
                </a:solidFill>
                <a:ea typeface="宋体" panose="02010600030101010101" pitchFamily="2" charset="-122"/>
              </a:rPr>
              <a:t>+ "</a:t>
            </a:r>
            <a:r>
              <a:rPr lang="zh-CN" altLang="en-US" b="1" dirty="0">
                <a:solidFill>
                  <a:srgbClr val="C00000"/>
                </a:solidFill>
                <a:ea typeface="宋体" panose="02010600030101010101" pitchFamily="2" charset="-122"/>
              </a:rPr>
              <a:t>；</a:t>
            </a:r>
            <a:r>
              <a:rPr lang="en-US" altLang="zh-CN" b="1" dirty="0">
                <a:solidFill>
                  <a:srgbClr val="C00000"/>
                </a:solidFill>
                <a:ea typeface="宋体" panose="02010600030101010101" pitchFamily="2" charset="-122"/>
              </a:rPr>
              <a:t>b Field</a:t>
            </a:r>
            <a:r>
              <a:rPr lang="zh-CN" altLang="en-US" b="1" dirty="0">
                <a:solidFill>
                  <a:srgbClr val="C00000"/>
                </a:solidFill>
                <a:ea typeface="宋体" panose="02010600030101010101" pitchFamily="2" charset="-122"/>
              </a:rPr>
              <a:t>的值是</a:t>
            </a:r>
            <a:r>
              <a:rPr lang="en-US" altLang="zh-CN" b="1" dirty="0">
                <a:solidFill>
                  <a:srgbClr val="C00000"/>
                </a:solidFill>
                <a:ea typeface="宋体" panose="02010600030101010101" pitchFamily="2" charset="-122"/>
              </a:rPr>
              <a:t>" + </a:t>
            </a:r>
            <a:r>
              <a:rPr lang="en-US" altLang="zh-CN" b="1" dirty="0" err="1" smtClean="0">
                <a:solidFill>
                  <a:srgbClr val="C00000"/>
                </a:solidFill>
                <a:ea typeface="宋体" panose="02010600030101010101" pitchFamily="2" charset="-122"/>
              </a:rPr>
              <a:t>ds.b</a:t>
            </a:r>
            <a:r>
              <a:rPr lang="en-US" altLang="zh-CN" b="1" dirty="0">
                <a:solidFill>
                  <a:srgbClr val="C00000"/>
                </a:solidFill>
                <a:ea typeface="宋体" panose="02010600030101010101" pitchFamily="2" charset="-122"/>
              </a:rPr>
              <a:t>);</a:t>
            </a:r>
          </a:p>
          <a:p>
            <a:r>
              <a:rPr lang="en-US" altLang="zh-CN" b="1" dirty="0">
                <a:solidFill>
                  <a:srgbClr val="C00000"/>
                </a:solidFill>
                <a:ea typeface="宋体" panose="02010600030101010101" pitchFamily="2" charset="-122"/>
              </a:rPr>
              <a:t>	}</a:t>
            </a:r>
          </a:p>
          <a:p>
            <a:r>
              <a:rPr lang="en-US" altLang="zh-CN" b="1" dirty="0">
                <a:solidFill>
                  <a:srgbClr val="C00000"/>
                </a:solidFill>
                <a:ea typeface="宋体" panose="02010600030101010101" pitchFamily="2" charset="-122"/>
              </a:rPr>
              <a:t>	public static void main(String[] </a:t>
            </a:r>
            <a:r>
              <a:rPr lang="en-US" altLang="zh-CN" b="1" dirty="0" err="1">
                <a:solidFill>
                  <a:srgbClr val="C00000"/>
                </a:solidFill>
                <a:ea typeface="宋体" panose="02010600030101010101" pitchFamily="2" charset="-122"/>
              </a:rPr>
              <a:t>args</a:t>
            </a:r>
            <a:r>
              <a:rPr lang="en-US" altLang="zh-CN" b="1" dirty="0">
                <a:solidFill>
                  <a:srgbClr val="C00000"/>
                </a:solidFill>
                <a:ea typeface="宋体" panose="02010600030101010101" pitchFamily="2" charset="-122"/>
              </a:rPr>
              <a:t>) </a:t>
            </a:r>
            <a:r>
              <a:rPr lang="en-US" altLang="zh-CN" b="1" dirty="0" smtClean="0">
                <a:solidFill>
                  <a:srgbClr val="C00000"/>
                </a:solidFill>
                <a:ea typeface="宋体" panose="02010600030101010101" pitchFamily="2" charset="-122"/>
              </a:rPr>
              <a:t>{</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a:t>
            </a:r>
            <a:r>
              <a:rPr lang="en-US" altLang="zh-CN" b="1" dirty="0" err="1" smtClean="0">
                <a:solidFill>
                  <a:srgbClr val="C00000"/>
                </a:solidFill>
                <a:ea typeface="宋体" panose="02010600030101010101" pitchFamily="2" charset="-122"/>
              </a:rPr>
              <a:t>DataSwap</a:t>
            </a:r>
            <a:r>
              <a:rPr lang="en-US" altLang="zh-CN" b="1" dirty="0" smtClean="0">
                <a:solidFill>
                  <a:srgbClr val="C00000"/>
                </a:solidFill>
                <a:ea typeface="宋体" panose="02010600030101010101" pitchFamily="2" charset="-122"/>
              </a:rPr>
              <a:t> ds </a:t>
            </a:r>
            <a:r>
              <a:rPr lang="en-US" altLang="zh-CN" b="1" dirty="0">
                <a:solidFill>
                  <a:srgbClr val="C00000"/>
                </a:solidFill>
                <a:ea typeface="宋体" panose="02010600030101010101" pitchFamily="2" charset="-122"/>
              </a:rPr>
              <a:t>= new </a:t>
            </a:r>
            <a:r>
              <a:rPr lang="en-US" altLang="zh-CN" b="1" dirty="0" err="1" smtClean="0">
                <a:solidFill>
                  <a:srgbClr val="C00000"/>
                </a:solidFill>
                <a:ea typeface="宋体" panose="02010600030101010101" pitchFamily="2" charset="-122"/>
              </a:rPr>
              <a:t>DataSwap</a:t>
            </a:r>
            <a:r>
              <a:rPr lang="en-US" altLang="zh-CN" b="1" dirty="0">
                <a:solidFill>
                  <a:srgbClr val="C00000"/>
                </a:solidFill>
                <a:ea typeface="宋体" panose="02010600030101010101" pitchFamily="2" charset="-122"/>
              </a:rPr>
              <a:t>();</a:t>
            </a:r>
          </a:p>
          <a:p>
            <a:r>
              <a:rPr lang="en-US" altLang="zh-CN" b="1" dirty="0">
                <a:solidFill>
                  <a:srgbClr val="C00000"/>
                </a:solidFill>
                <a:ea typeface="宋体" panose="02010600030101010101" pitchFamily="2" charset="-122"/>
              </a:rPr>
              <a:t>		</a:t>
            </a:r>
            <a:r>
              <a:rPr lang="en-US" altLang="zh-CN" b="1" dirty="0" err="1" smtClean="0">
                <a:solidFill>
                  <a:srgbClr val="C00000"/>
                </a:solidFill>
                <a:ea typeface="宋体" panose="02010600030101010101" pitchFamily="2" charset="-122"/>
              </a:rPr>
              <a:t>ds.a</a:t>
            </a:r>
            <a:r>
              <a:rPr lang="en-US" altLang="zh-CN" b="1" dirty="0" smtClean="0">
                <a:solidFill>
                  <a:srgbClr val="C00000"/>
                </a:solidFill>
                <a:ea typeface="宋体" panose="02010600030101010101" pitchFamily="2" charset="-122"/>
              </a:rPr>
              <a:t> </a:t>
            </a:r>
            <a:r>
              <a:rPr lang="en-US" altLang="zh-CN" b="1" dirty="0">
                <a:solidFill>
                  <a:srgbClr val="C00000"/>
                </a:solidFill>
                <a:ea typeface="宋体" panose="02010600030101010101" pitchFamily="2" charset="-122"/>
              </a:rPr>
              <a:t>= 6;</a:t>
            </a:r>
          </a:p>
          <a:p>
            <a:r>
              <a:rPr lang="en-US" altLang="zh-CN" b="1" dirty="0">
                <a:solidFill>
                  <a:srgbClr val="C00000"/>
                </a:solidFill>
                <a:ea typeface="宋体" panose="02010600030101010101" pitchFamily="2" charset="-122"/>
              </a:rPr>
              <a:t>		</a:t>
            </a:r>
            <a:r>
              <a:rPr lang="en-US" altLang="zh-CN" b="1" dirty="0" err="1" smtClean="0">
                <a:solidFill>
                  <a:srgbClr val="C00000"/>
                </a:solidFill>
                <a:ea typeface="宋体" panose="02010600030101010101" pitchFamily="2" charset="-122"/>
              </a:rPr>
              <a:t>ds.b</a:t>
            </a:r>
            <a:r>
              <a:rPr lang="en-US" altLang="zh-CN" b="1" dirty="0" smtClean="0">
                <a:solidFill>
                  <a:srgbClr val="C00000"/>
                </a:solidFill>
                <a:ea typeface="宋体" panose="02010600030101010101" pitchFamily="2" charset="-122"/>
              </a:rPr>
              <a:t> </a:t>
            </a:r>
            <a:r>
              <a:rPr lang="en-US" altLang="zh-CN" b="1" dirty="0">
                <a:solidFill>
                  <a:srgbClr val="C00000"/>
                </a:solidFill>
                <a:ea typeface="宋体" panose="02010600030101010101" pitchFamily="2" charset="-122"/>
              </a:rPr>
              <a:t>= 9;</a:t>
            </a:r>
          </a:p>
          <a:p>
            <a:r>
              <a:rPr lang="en-US" altLang="zh-CN" b="1" dirty="0">
                <a:solidFill>
                  <a:srgbClr val="C00000"/>
                </a:solidFill>
                <a:ea typeface="宋体" panose="02010600030101010101" pitchFamily="2" charset="-122"/>
              </a:rPr>
              <a:t>		</a:t>
            </a:r>
            <a:r>
              <a:rPr lang="en-US" altLang="zh-CN" b="1" dirty="0" smtClean="0">
                <a:solidFill>
                  <a:srgbClr val="C00000"/>
                </a:solidFill>
                <a:ea typeface="宋体" panose="02010600030101010101" pitchFamily="2" charset="-122"/>
              </a:rPr>
              <a:t>swap(ds);</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a:t>
            </a:r>
            <a:r>
              <a:rPr lang="en-US" altLang="zh-CN" b="1" dirty="0" err="1">
                <a:solidFill>
                  <a:srgbClr val="C00000"/>
                </a:solidFill>
                <a:ea typeface="宋体" panose="02010600030101010101" pitchFamily="2" charset="-122"/>
              </a:rPr>
              <a:t>System.out.println</a:t>
            </a:r>
            <a:r>
              <a:rPr lang="en-US" altLang="zh-CN" b="1" dirty="0">
                <a:solidFill>
                  <a:srgbClr val="C00000"/>
                </a:solidFill>
                <a:ea typeface="宋体" panose="02010600030101010101" pitchFamily="2" charset="-122"/>
              </a:rPr>
              <a:t>("</a:t>
            </a:r>
            <a:r>
              <a:rPr lang="zh-CN" altLang="en-US" b="1" dirty="0">
                <a:solidFill>
                  <a:srgbClr val="C00000"/>
                </a:solidFill>
                <a:ea typeface="宋体" panose="02010600030101010101" pitchFamily="2" charset="-122"/>
              </a:rPr>
              <a:t>交换结束后，</a:t>
            </a:r>
            <a:r>
              <a:rPr lang="en-US" altLang="zh-CN" b="1" dirty="0">
                <a:solidFill>
                  <a:srgbClr val="C00000"/>
                </a:solidFill>
                <a:ea typeface="宋体" panose="02010600030101010101" pitchFamily="2" charset="-122"/>
              </a:rPr>
              <a:t>a Field</a:t>
            </a:r>
            <a:r>
              <a:rPr lang="zh-CN" altLang="en-US" b="1" dirty="0">
                <a:solidFill>
                  <a:srgbClr val="C00000"/>
                </a:solidFill>
                <a:ea typeface="宋体" panose="02010600030101010101" pitchFamily="2" charset="-122"/>
              </a:rPr>
              <a:t>的值是</a:t>
            </a:r>
            <a:r>
              <a:rPr lang="en-US" altLang="zh-CN" b="1" dirty="0">
                <a:solidFill>
                  <a:srgbClr val="C00000"/>
                </a:solidFill>
                <a:ea typeface="宋体" panose="02010600030101010101" pitchFamily="2" charset="-122"/>
              </a:rPr>
              <a:t>" </a:t>
            </a:r>
          </a:p>
          <a:p>
            <a:r>
              <a:rPr lang="en-US" altLang="zh-CN" b="1" dirty="0">
                <a:solidFill>
                  <a:srgbClr val="C00000"/>
                </a:solidFill>
                <a:ea typeface="宋体" panose="02010600030101010101" pitchFamily="2" charset="-122"/>
              </a:rPr>
              <a:t>			+ </a:t>
            </a:r>
            <a:r>
              <a:rPr lang="en-US" altLang="zh-CN" b="1" dirty="0" err="1" smtClean="0">
                <a:solidFill>
                  <a:srgbClr val="C00000"/>
                </a:solidFill>
                <a:ea typeface="宋体" panose="02010600030101010101" pitchFamily="2" charset="-122"/>
              </a:rPr>
              <a:t>ds.a</a:t>
            </a:r>
            <a:r>
              <a:rPr lang="en-US" altLang="zh-CN" b="1" dirty="0" smtClean="0">
                <a:solidFill>
                  <a:srgbClr val="C00000"/>
                </a:solidFill>
                <a:ea typeface="宋体" panose="02010600030101010101" pitchFamily="2" charset="-122"/>
              </a:rPr>
              <a:t> </a:t>
            </a:r>
            <a:r>
              <a:rPr lang="en-US" altLang="zh-CN" b="1" dirty="0">
                <a:solidFill>
                  <a:srgbClr val="C00000"/>
                </a:solidFill>
                <a:ea typeface="宋体" panose="02010600030101010101" pitchFamily="2" charset="-122"/>
              </a:rPr>
              <a:t>+ "</a:t>
            </a:r>
            <a:r>
              <a:rPr lang="zh-CN" altLang="en-US" b="1" dirty="0">
                <a:solidFill>
                  <a:srgbClr val="C00000"/>
                </a:solidFill>
                <a:ea typeface="宋体" panose="02010600030101010101" pitchFamily="2" charset="-122"/>
              </a:rPr>
              <a:t>；</a:t>
            </a:r>
            <a:r>
              <a:rPr lang="en-US" altLang="zh-CN" b="1" dirty="0">
                <a:solidFill>
                  <a:srgbClr val="C00000"/>
                </a:solidFill>
                <a:ea typeface="宋体" panose="02010600030101010101" pitchFamily="2" charset="-122"/>
              </a:rPr>
              <a:t>b Field</a:t>
            </a:r>
            <a:r>
              <a:rPr lang="zh-CN" altLang="en-US" b="1" dirty="0">
                <a:solidFill>
                  <a:srgbClr val="C00000"/>
                </a:solidFill>
                <a:ea typeface="宋体" panose="02010600030101010101" pitchFamily="2" charset="-122"/>
              </a:rPr>
              <a:t>的值是</a:t>
            </a:r>
            <a:r>
              <a:rPr lang="en-US" altLang="zh-CN" b="1" dirty="0">
                <a:solidFill>
                  <a:srgbClr val="C00000"/>
                </a:solidFill>
                <a:ea typeface="宋体" panose="02010600030101010101" pitchFamily="2" charset="-122"/>
              </a:rPr>
              <a:t>" + </a:t>
            </a:r>
            <a:r>
              <a:rPr lang="en-US" altLang="zh-CN" b="1" dirty="0" err="1" smtClean="0">
                <a:solidFill>
                  <a:srgbClr val="C00000"/>
                </a:solidFill>
                <a:ea typeface="宋体" panose="02010600030101010101" pitchFamily="2" charset="-122"/>
              </a:rPr>
              <a:t>ds.b</a:t>
            </a:r>
            <a:r>
              <a:rPr lang="en-US" altLang="zh-CN" b="1" dirty="0">
                <a:solidFill>
                  <a:srgbClr val="C00000"/>
                </a:solidFill>
                <a:ea typeface="宋体" panose="02010600030101010101" pitchFamily="2" charset="-122"/>
              </a:rPr>
              <a:t>);</a:t>
            </a:r>
          </a:p>
          <a:p>
            <a:r>
              <a:rPr lang="en-US" altLang="zh-CN" b="1" dirty="0">
                <a:solidFill>
                  <a:srgbClr val="C00000"/>
                </a:solidFill>
                <a:ea typeface="宋体" panose="02010600030101010101" pitchFamily="2" charset="-122"/>
              </a:rPr>
              <a:t>	}</a:t>
            </a:r>
          </a:p>
          <a:p>
            <a:r>
              <a:rPr lang="en-US" altLang="zh-CN" b="1" dirty="0">
                <a:solidFill>
                  <a:srgbClr val="C00000"/>
                </a:solidFill>
                <a:ea typeface="宋体" panose="02010600030101010101" pitchFamily="2" charset="-122"/>
              </a:rPr>
              <a:t>}</a:t>
            </a:r>
            <a:endParaRPr lang="zh-CN" altLang="en-US" b="1" dirty="0">
              <a:solidFill>
                <a:srgbClr val="C00000"/>
              </a:solidFill>
              <a:ea typeface="宋体" panose="02010600030101010101" pitchFamily="2" charset="-122"/>
            </a:endParaRPr>
          </a:p>
        </p:txBody>
      </p:sp>
      <p:sp>
        <p:nvSpPr>
          <p:cNvPr id="5" name="矩形 4"/>
          <p:cNvSpPr/>
          <p:nvPr/>
        </p:nvSpPr>
        <p:spPr>
          <a:xfrm>
            <a:off x="5868144" y="1558816"/>
            <a:ext cx="3096344" cy="648072"/>
          </a:xfrm>
          <a:prstGeom prst="rect">
            <a:avLst/>
          </a:prstGeom>
          <a:solidFill>
            <a:schemeClr val="accent5">
              <a:lumMod val="40000"/>
              <a:lumOff val="6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ea typeface="宋体" panose="02010600030101010101" pitchFamily="2" charset="-122"/>
              </a:rPr>
              <a:t>请</a:t>
            </a:r>
            <a:r>
              <a:rPr lang="zh-CN" altLang="en-US" sz="3200" b="1" dirty="0" smtClean="0">
                <a:solidFill>
                  <a:schemeClr val="tx1"/>
                </a:solidFill>
                <a:ea typeface="宋体" panose="02010600030101010101" pitchFamily="2" charset="-122"/>
              </a:rPr>
              <a:t>输出结果</a:t>
            </a:r>
            <a:endParaRPr lang="zh-CN" altLang="en-US" sz="3200" b="1" dirty="0">
              <a:solidFill>
                <a:schemeClr val="tx1"/>
              </a:solidFill>
              <a:ea typeface="宋体" panose="02010600030101010101" pitchFamily="2" charset="-122"/>
            </a:endParaRP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nvSpPr>
        <p:spPr>
          <a:xfrm>
            <a:off x="1619672" y="190411"/>
            <a:ext cx="6731577" cy="76200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3.7  </a:t>
            </a:r>
            <a:r>
              <a:rPr lang="zh-CN" altLang="en-US" b="1" dirty="0" smtClean="0">
                <a:latin typeface="+mn-lt"/>
                <a:ea typeface="宋体" panose="02010600030101010101" pitchFamily="2" charset="-122"/>
                <a:cs typeface="Times New Roman" panose="02020603050405020304" pitchFamily="18" charset="0"/>
              </a:rPr>
              <a:t>面向对象</a:t>
            </a:r>
            <a:r>
              <a:rPr lang="zh-CN" altLang="en-US" b="1" dirty="0">
                <a:latin typeface="+mn-lt"/>
                <a:ea typeface="宋体" panose="02010600030101010101" pitchFamily="2" charset="-122"/>
                <a:cs typeface="Times New Roman" panose="02020603050405020304" pitchFamily="18" charset="0"/>
              </a:rPr>
              <a:t>特征之一：封装和隐藏</a:t>
            </a:r>
            <a:endParaRPr lang="en-US" altLang="zh-CN" b="1" dirty="0">
              <a:latin typeface="+mn-lt"/>
              <a:ea typeface="宋体" panose="02010600030101010101" pitchFamily="2" charset="-122"/>
              <a:cs typeface="Times New Roman" panose="02020603050405020304" pitchFamily="18" charset="0"/>
            </a:endParaRPr>
          </a:p>
        </p:txBody>
      </p:sp>
      <p:sp>
        <p:nvSpPr>
          <p:cNvPr id="22531" name="Rectangle 3"/>
          <p:cNvSpPr>
            <a:spLocks noGrp="1" noChangeArrowheads="1"/>
          </p:cNvSpPr>
          <p:nvPr/>
        </p:nvSpPr>
        <p:spPr>
          <a:xfrm>
            <a:off x="395288" y="997890"/>
            <a:ext cx="8382000" cy="524119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eaLnBrk="1" hangingPunct="1">
              <a:lnSpc>
                <a:spcPct val="90000"/>
              </a:lnSpc>
              <a:spcBef>
                <a:spcPct val="50000"/>
              </a:spcBef>
              <a:buClr>
                <a:schemeClr val="tx1"/>
              </a:buClr>
              <a:buFont typeface="Wingdings" panose="05000000000000000000" pitchFamily="2" charset="2"/>
              <a:buNone/>
            </a:pPr>
            <a:r>
              <a:rPr lang="zh-CN" altLang="en-US" sz="2200" b="1" dirty="0" smtClean="0">
                <a:ea typeface="宋体" panose="02010600030101010101" pitchFamily="2" charset="-122"/>
                <a:cs typeface="Times New Roman" panose="02020603050405020304" pitchFamily="18" charset="0"/>
              </a:rPr>
              <a:t>使用者对类内部定义的属性</a:t>
            </a:r>
            <a:r>
              <a:rPr lang="en-US" altLang="zh-CN" sz="2200" b="1" dirty="0" smtClean="0">
                <a:ea typeface="宋体" panose="02010600030101010101" pitchFamily="2" charset="-122"/>
                <a:cs typeface="Times New Roman" panose="02020603050405020304" pitchFamily="18" charset="0"/>
              </a:rPr>
              <a:t>(</a:t>
            </a:r>
            <a:r>
              <a:rPr lang="zh-CN" altLang="en-US" sz="2200" b="1" dirty="0" smtClean="0">
                <a:ea typeface="宋体" panose="02010600030101010101" pitchFamily="2" charset="-122"/>
                <a:cs typeface="Times New Roman" panose="02020603050405020304" pitchFamily="18" charset="0"/>
              </a:rPr>
              <a:t>对象的成员变量</a:t>
            </a:r>
            <a:r>
              <a:rPr lang="en-US" altLang="zh-CN" sz="2200" b="1" dirty="0" smtClean="0">
                <a:ea typeface="宋体" panose="02010600030101010101" pitchFamily="2" charset="-122"/>
                <a:cs typeface="Times New Roman" panose="02020603050405020304" pitchFamily="18" charset="0"/>
              </a:rPr>
              <a:t>)</a:t>
            </a:r>
            <a:r>
              <a:rPr lang="zh-CN" altLang="en-US" sz="2200" b="1" dirty="0" smtClean="0">
                <a:ea typeface="宋体" panose="02010600030101010101" pitchFamily="2" charset="-122"/>
                <a:cs typeface="Times New Roman" panose="02020603050405020304" pitchFamily="18" charset="0"/>
              </a:rPr>
              <a:t>的直接操作会导致数据的错误、混乱或安全性问题。</a:t>
            </a:r>
            <a:endParaRPr lang="en-US" altLang="zh-CN" sz="2200" b="1" dirty="0" smtClean="0">
              <a:ea typeface="宋体" panose="02010600030101010101" pitchFamily="2" charset="-122"/>
              <a:cs typeface="Times New Roman" panose="02020603050405020304" pitchFamily="18" charset="0"/>
            </a:endParaRPr>
          </a:p>
          <a:p>
            <a:pPr eaLnBrk="1" hangingPunct="1">
              <a:lnSpc>
                <a:spcPct val="80000"/>
              </a:lnSpc>
              <a:spcBef>
                <a:spcPct val="0"/>
              </a:spcBef>
              <a:buFontTx/>
              <a:buNone/>
            </a:pPr>
            <a:endParaRPr lang="en-US" altLang="zh-CN" sz="1800" b="1" dirty="0" smtClean="0">
              <a:solidFill>
                <a:schemeClr val="accent2"/>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smtClean="0">
                <a:solidFill>
                  <a:srgbClr val="C00000"/>
                </a:solidFill>
                <a:ea typeface="宋体" panose="02010600030101010101" pitchFamily="2" charset="-122"/>
                <a:cs typeface="Times New Roman" panose="02020603050405020304" pitchFamily="18" charset="0"/>
              </a:rPr>
              <a:t>public class Animal {</a:t>
            </a:r>
          </a:p>
          <a:p>
            <a:pPr eaLnBrk="1" hangingPunct="1">
              <a:lnSpc>
                <a:spcPct val="80000"/>
              </a:lnSpc>
              <a:spcBef>
                <a:spcPct val="0"/>
              </a:spcBef>
              <a:buFontTx/>
              <a:buNone/>
            </a:pPr>
            <a:r>
              <a:rPr lang="en-US" altLang="zh-CN" sz="2000" b="1" dirty="0" smtClean="0">
                <a:solidFill>
                  <a:srgbClr val="C00000"/>
                </a:solidFill>
                <a:ea typeface="宋体" panose="02010600030101010101" pitchFamily="2" charset="-122"/>
                <a:cs typeface="Times New Roman" panose="02020603050405020304" pitchFamily="18" charset="0"/>
              </a:rPr>
              <a:t>	 public </a:t>
            </a:r>
            <a:r>
              <a:rPr lang="en-US" altLang="zh-CN" sz="2000" b="1" dirty="0" err="1" smtClean="0">
                <a:solidFill>
                  <a:srgbClr val="C00000"/>
                </a:solidFill>
                <a:ea typeface="宋体" panose="02010600030101010101" pitchFamily="2" charset="-122"/>
                <a:cs typeface="Times New Roman" panose="02020603050405020304" pitchFamily="18" charset="0"/>
              </a:rPr>
              <a:t>int</a:t>
            </a:r>
            <a:r>
              <a:rPr lang="en-US" altLang="zh-CN" sz="2000" b="1" dirty="0" smtClean="0">
                <a:solidFill>
                  <a:srgbClr val="C00000"/>
                </a:solidFill>
                <a:ea typeface="宋体" panose="02010600030101010101" pitchFamily="2" charset="-122"/>
                <a:cs typeface="Times New Roman" panose="02020603050405020304" pitchFamily="18" charset="0"/>
              </a:rPr>
              <a:t> legs;	    </a:t>
            </a:r>
          </a:p>
          <a:p>
            <a:pPr eaLnBrk="1" hangingPunct="1">
              <a:lnSpc>
                <a:spcPct val="80000"/>
              </a:lnSpc>
              <a:spcBef>
                <a:spcPct val="0"/>
              </a:spcBef>
              <a:buFontTx/>
              <a:buNone/>
            </a:pPr>
            <a:r>
              <a:rPr lang="en-US" altLang="zh-CN" sz="2000" b="1" dirty="0" smtClean="0">
                <a:solidFill>
                  <a:srgbClr val="C00000"/>
                </a:solidFill>
                <a:ea typeface="宋体" panose="02010600030101010101" pitchFamily="2" charset="-122"/>
                <a:cs typeface="Times New Roman" panose="02020603050405020304" pitchFamily="18" charset="0"/>
              </a:rPr>
              <a:t>	 public void  eat(){</a:t>
            </a:r>
          </a:p>
          <a:p>
            <a:pPr eaLnBrk="1" hangingPunct="1">
              <a:lnSpc>
                <a:spcPct val="80000"/>
              </a:lnSpc>
              <a:spcBef>
                <a:spcPct val="0"/>
              </a:spcBef>
              <a:buFontTx/>
              <a:buNone/>
            </a:pPr>
            <a:r>
              <a:rPr lang="en-US" altLang="zh-CN" sz="2000" b="1" dirty="0" smtClean="0">
                <a:solidFill>
                  <a:srgbClr val="C00000"/>
                </a:solidFill>
                <a:ea typeface="宋体" panose="02010600030101010101" pitchFamily="2" charset="-122"/>
                <a:cs typeface="Times New Roman" panose="02020603050405020304" pitchFamily="18" charset="0"/>
              </a:rPr>
              <a:t>		</a:t>
            </a:r>
            <a:r>
              <a:rPr lang="en-US" altLang="zh-CN" sz="2000" b="1" dirty="0" err="1" smtClean="0">
                <a:solidFill>
                  <a:srgbClr val="C00000"/>
                </a:solidFill>
                <a:ea typeface="宋体" panose="02010600030101010101" pitchFamily="2" charset="-122"/>
                <a:cs typeface="Times New Roman" panose="02020603050405020304" pitchFamily="18" charset="0"/>
              </a:rPr>
              <a:t>System.out.println</a:t>
            </a:r>
            <a:r>
              <a:rPr lang="en-US" altLang="zh-CN" sz="2000" b="1" dirty="0" smtClean="0">
                <a:solidFill>
                  <a:srgbClr val="C00000"/>
                </a:solidFill>
                <a:ea typeface="宋体" panose="02010600030101010101" pitchFamily="2" charset="-122"/>
                <a:cs typeface="Times New Roman" panose="02020603050405020304" pitchFamily="18" charset="0"/>
              </a:rPr>
              <a:t>(“Eating.”);</a:t>
            </a:r>
          </a:p>
          <a:p>
            <a:pPr eaLnBrk="1" hangingPunct="1">
              <a:lnSpc>
                <a:spcPct val="80000"/>
              </a:lnSpc>
              <a:spcBef>
                <a:spcPct val="0"/>
              </a:spcBef>
              <a:buFontTx/>
              <a:buNone/>
            </a:pPr>
            <a:r>
              <a:rPr lang="en-US" altLang="zh-CN" sz="2000" b="1" dirty="0" smtClean="0">
                <a:solidFill>
                  <a:srgbClr val="C00000"/>
                </a:solidFill>
                <a:ea typeface="宋体" panose="02010600030101010101" pitchFamily="2" charset="-122"/>
                <a:cs typeface="Times New Roman" panose="02020603050405020304" pitchFamily="18" charset="0"/>
              </a:rPr>
              <a:t>	 }</a:t>
            </a:r>
          </a:p>
          <a:p>
            <a:pPr eaLnBrk="1" hangingPunct="1">
              <a:lnSpc>
                <a:spcPct val="80000"/>
              </a:lnSpc>
              <a:spcBef>
                <a:spcPct val="0"/>
              </a:spcBef>
              <a:buFontTx/>
              <a:buNone/>
            </a:pPr>
            <a:r>
              <a:rPr lang="en-US" altLang="zh-CN" sz="2000" b="1" dirty="0" smtClean="0">
                <a:solidFill>
                  <a:srgbClr val="C00000"/>
                </a:solidFill>
                <a:ea typeface="宋体" panose="02010600030101010101" pitchFamily="2" charset="-122"/>
                <a:cs typeface="Times New Roman" panose="02020603050405020304" pitchFamily="18" charset="0"/>
              </a:rPr>
              <a:t>	 public void move(){</a:t>
            </a:r>
          </a:p>
          <a:p>
            <a:pPr eaLnBrk="1" hangingPunct="1">
              <a:lnSpc>
                <a:spcPct val="80000"/>
              </a:lnSpc>
              <a:spcBef>
                <a:spcPct val="0"/>
              </a:spcBef>
              <a:buFontTx/>
              <a:buNone/>
            </a:pPr>
            <a:r>
              <a:rPr lang="en-US" altLang="zh-CN" sz="2000" b="1" dirty="0" smtClean="0">
                <a:solidFill>
                  <a:srgbClr val="C00000"/>
                </a:solidFill>
                <a:ea typeface="宋体" panose="02010600030101010101" pitchFamily="2" charset="-122"/>
                <a:cs typeface="Times New Roman" panose="02020603050405020304" pitchFamily="18" charset="0"/>
              </a:rPr>
              <a:t>		</a:t>
            </a:r>
            <a:r>
              <a:rPr lang="en-US" altLang="zh-CN" sz="2000" b="1" dirty="0" err="1" smtClean="0">
                <a:solidFill>
                  <a:srgbClr val="C00000"/>
                </a:solidFill>
                <a:ea typeface="宋体" panose="02010600030101010101" pitchFamily="2" charset="-122"/>
                <a:cs typeface="Times New Roman" panose="02020603050405020304" pitchFamily="18" charset="0"/>
              </a:rPr>
              <a:t>System.out.println</a:t>
            </a:r>
            <a:r>
              <a:rPr lang="en-US" altLang="zh-CN" sz="2000" b="1" dirty="0" smtClean="0">
                <a:solidFill>
                  <a:srgbClr val="C00000"/>
                </a:solidFill>
                <a:ea typeface="宋体" panose="02010600030101010101" pitchFamily="2" charset="-122"/>
                <a:cs typeface="Times New Roman" panose="02020603050405020304" pitchFamily="18" charset="0"/>
              </a:rPr>
              <a:t>(“Moving.”);</a:t>
            </a:r>
          </a:p>
          <a:p>
            <a:pPr eaLnBrk="1" hangingPunct="1">
              <a:lnSpc>
                <a:spcPct val="80000"/>
              </a:lnSpc>
              <a:spcBef>
                <a:spcPct val="0"/>
              </a:spcBef>
              <a:buFontTx/>
              <a:buNone/>
            </a:pPr>
            <a:r>
              <a:rPr lang="en-US" altLang="zh-CN" sz="2000" b="1" dirty="0" smtClean="0">
                <a:solidFill>
                  <a:srgbClr val="C00000"/>
                </a:solidFill>
                <a:ea typeface="宋体" panose="02010600030101010101" pitchFamily="2" charset="-122"/>
                <a:cs typeface="Times New Roman" panose="02020603050405020304" pitchFamily="18" charset="0"/>
              </a:rPr>
              <a:t>    }</a:t>
            </a:r>
          </a:p>
          <a:p>
            <a:pPr eaLnBrk="1" hangingPunct="1">
              <a:lnSpc>
                <a:spcPct val="80000"/>
              </a:lnSpc>
              <a:spcBef>
                <a:spcPct val="0"/>
              </a:spcBef>
              <a:buFontTx/>
              <a:buNone/>
            </a:pPr>
            <a:r>
              <a:rPr lang="en-US" altLang="zh-CN" sz="2000" b="1" dirty="0" smtClean="0">
                <a:solidFill>
                  <a:srgbClr val="C00000"/>
                </a:solidFill>
                <a:ea typeface="宋体" panose="02010600030101010101" pitchFamily="2" charset="-122"/>
                <a:cs typeface="Times New Roman" panose="02020603050405020304" pitchFamily="18" charset="0"/>
              </a:rPr>
              <a:t> }</a:t>
            </a:r>
          </a:p>
          <a:p>
            <a:pPr eaLnBrk="1" hangingPunct="1">
              <a:lnSpc>
                <a:spcPct val="80000"/>
              </a:lnSpc>
              <a:spcBef>
                <a:spcPct val="0"/>
              </a:spcBef>
              <a:buFontTx/>
              <a:buNone/>
            </a:pP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2000" b="1" dirty="0" smtClean="0">
                <a:solidFill>
                  <a:srgbClr val="C00000"/>
                </a:solidFill>
                <a:ea typeface="宋体" panose="02010600030101010101" pitchFamily="2" charset="-122"/>
                <a:cs typeface="Times New Roman" panose="02020603050405020304" pitchFamily="18" charset="0"/>
              </a:rPr>
              <a:t>public class Zoo{</a:t>
            </a:r>
          </a:p>
          <a:p>
            <a:pPr eaLnBrk="1" hangingPunct="1">
              <a:lnSpc>
                <a:spcPct val="90000"/>
              </a:lnSpc>
              <a:buFontTx/>
              <a:buNone/>
            </a:pPr>
            <a:r>
              <a:rPr lang="en-US" altLang="zh-CN" sz="2000" b="1" dirty="0" smtClean="0">
                <a:solidFill>
                  <a:srgbClr val="C00000"/>
                </a:solidFill>
                <a:ea typeface="宋体" panose="02010600030101010101" pitchFamily="2" charset="-122"/>
                <a:cs typeface="Times New Roman" panose="02020603050405020304" pitchFamily="18" charset="0"/>
              </a:rPr>
              <a:t>	  public static void main(String </a:t>
            </a:r>
            <a:r>
              <a:rPr lang="en-US" altLang="zh-CN" sz="2000" b="1" dirty="0" err="1" smtClean="0">
                <a:solidFill>
                  <a:srgbClr val="C00000"/>
                </a:solidFill>
                <a:ea typeface="宋体" panose="02010600030101010101" pitchFamily="2" charset="-122"/>
                <a:cs typeface="Times New Roman" panose="02020603050405020304" pitchFamily="18" charset="0"/>
              </a:rPr>
              <a:t>args</a:t>
            </a:r>
            <a:r>
              <a:rPr lang="en-US" altLang="zh-CN" sz="2000" b="1" dirty="0" smtClean="0">
                <a:solidFill>
                  <a:srgbClr val="C00000"/>
                </a:solidFill>
                <a:ea typeface="宋体" panose="02010600030101010101" pitchFamily="2" charset="-122"/>
                <a:cs typeface="Times New Roman" panose="02020603050405020304" pitchFamily="18" charset="0"/>
              </a:rPr>
              <a:t>[]){</a:t>
            </a:r>
          </a:p>
          <a:p>
            <a:pPr eaLnBrk="1" hangingPunct="1">
              <a:lnSpc>
                <a:spcPct val="90000"/>
              </a:lnSpc>
              <a:buFontTx/>
              <a:buNone/>
            </a:pPr>
            <a:r>
              <a:rPr lang="en-US" altLang="zh-CN" sz="2000" b="1" dirty="0" smtClean="0">
                <a:solidFill>
                  <a:srgbClr val="C00000"/>
                </a:solidFill>
                <a:ea typeface="宋体" panose="02010600030101010101" pitchFamily="2" charset="-122"/>
                <a:cs typeface="Times New Roman" panose="02020603050405020304" pitchFamily="18" charset="0"/>
              </a:rPr>
              <a:t>		 Animal </a:t>
            </a:r>
            <a:r>
              <a:rPr lang="en-US" altLang="zh-CN" sz="2000" b="1" dirty="0" err="1" smtClean="0">
                <a:solidFill>
                  <a:srgbClr val="C00000"/>
                </a:solidFill>
                <a:ea typeface="宋体" panose="02010600030101010101" pitchFamily="2" charset="-122"/>
                <a:cs typeface="Times New Roman" panose="02020603050405020304" pitchFamily="18" charset="0"/>
              </a:rPr>
              <a:t>xb</a:t>
            </a:r>
            <a:r>
              <a:rPr lang="en-US" altLang="zh-CN" sz="2000" b="1" dirty="0" smtClean="0">
                <a:solidFill>
                  <a:srgbClr val="C00000"/>
                </a:solidFill>
                <a:ea typeface="宋体" panose="02010600030101010101" pitchFamily="2" charset="-122"/>
                <a:cs typeface="Times New Roman" panose="02020603050405020304" pitchFamily="18" charset="0"/>
              </a:rPr>
              <a:t>=new Animal();</a:t>
            </a:r>
          </a:p>
          <a:p>
            <a:pPr eaLnBrk="1" hangingPunct="1">
              <a:lnSpc>
                <a:spcPct val="90000"/>
              </a:lnSpc>
              <a:buFontTx/>
              <a:buNone/>
            </a:pPr>
            <a:r>
              <a:rPr lang="en-US" altLang="zh-CN" sz="2000" b="1" dirty="0" smtClean="0">
                <a:solidFill>
                  <a:srgbClr val="C00000"/>
                </a:solidFill>
                <a:ea typeface="宋体" panose="02010600030101010101" pitchFamily="2" charset="-122"/>
                <a:cs typeface="Times New Roman" panose="02020603050405020304" pitchFamily="18" charset="0"/>
              </a:rPr>
              <a:t>		 </a:t>
            </a:r>
            <a:r>
              <a:rPr lang="en-US" altLang="zh-CN" sz="2000" b="1" dirty="0" err="1" smtClean="0">
                <a:solidFill>
                  <a:srgbClr val="C00000"/>
                </a:solidFill>
                <a:ea typeface="宋体" panose="02010600030101010101" pitchFamily="2" charset="-122"/>
                <a:cs typeface="Times New Roman" panose="02020603050405020304" pitchFamily="18" charset="0"/>
              </a:rPr>
              <a:t>xb.legs</a:t>
            </a:r>
            <a:r>
              <a:rPr lang="en-US" altLang="zh-CN" sz="2000" b="1" dirty="0" smtClean="0">
                <a:solidFill>
                  <a:srgbClr val="C00000"/>
                </a:solidFill>
                <a:ea typeface="宋体" panose="02010600030101010101" pitchFamily="2" charset="-122"/>
                <a:cs typeface="Times New Roman" panose="02020603050405020304" pitchFamily="18" charset="0"/>
              </a:rPr>
              <a:t>=4;</a:t>
            </a:r>
          </a:p>
          <a:p>
            <a:pPr eaLnBrk="1" hangingPunct="1">
              <a:lnSpc>
                <a:spcPct val="90000"/>
              </a:lnSpc>
              <a:buFontTx/>
              <a:buNone/>
            </a:pPr>
            <a:r>
              <a:rPr lang="en-US" altLang="zh-CN" sz="2000" b="1" dirty="0" smtClean="0">
                <a:solidFill>
                  <a:srgbClr val="C00000"/>
                </a:solidFill>
                <a:ea typeface="宋体" panose="02010600030101010101" pitchFamily="2" charset="-122"/>
                <a:cs typeface="Times New Roman" panose="02020603050405020304" pitchFamily="18" charset="0"/>
              </a:rPr>
              <a:t>		 </a:t>
            </a:r>
            <a:r>
              <a:rPr lang="en-US" altLang="zh-CN" sz="2000" b="1" dirty="0" err="1" smtClean="0">
                <a:solidFill>
                  <a:srgbClr val="C00000"/>
                </a:solidFill>
                <a:ea typeface="宋体" panose="02010600030101010101" pitchFamily="2" charset="-122"/>
                <a:cs typeface="Times New Roman" panose="02020603050405020304" pitchFamily="18" charset="0"/>
              </a:rPr>
              <a:t>System.out.println</a:t>
            </a:r>
            <a:r>
              <a:rPr lang="en-US" altLang="zh-CN" sz="2000" b="1" dirty="0" smtClean="0">
                <a:solidFill>
                  <a:srgbClr val="C00000"/>
                </a:solidFill>
                <a:ea typeface="宋体" panose="02010600030101010101" pitchFamily="2" charset="-122"/>
                <a:cs typeface="Times New Roman" panose="02020603050405020304" pitchFamily="18" charset="0"/>
              </a:rPr>
              <a:t>(</a:t>
            </a:r>
            <a:r>
              <a:rPr lang="en-US" altLang="zh-CN" sz="2000" b="1" dirty="0" err="1" smtClean="0">
                <a:solidFill>
                  <a:srgbClr val="C00000"/>
                </a:solidFill>
                <a:ea typeface="宋体" panose="02010600030101010101" pitchFamily="2" charset="-122"/>
                <a:cs typeface="Times New Roman" panose="02020603050405020304" pitchFamily="18" charset="0"/>
              </a:rPr>
              <a:t>xb.legs</a:t>
            </a:r>
            <a:r>
              <a:rPr lang="en-US" altLang="zh-CN" sz="2000" b="1" dirty="0" smtClean="0">
                <a:solidFill>
                  <a:srgbClr val="C00000"/>
                </a:solidFill>
                <a:ea typeface="宋体" panose="02010600030101010101" pitchFamily="2" charset="-122"/>
                <a:cs typeface="Times New Roman" panose="02020603050405020304" pitchFamily="18" charset="0"/>
              </a:rPr>
              <a:t>);</a:t>
            </a:r>
          </a:p>
          <a:p>
            <a:pPr eaLnBrk="1" hangingPunct="1">
              <a:lnSpc>
                <a:spcPct val="90000"/>
              </a:lnSpc>
              <a:buFontTx/>
              <a:buNone/>
            </a:pPr>
            <a:r>
              <a:rPr lang="en-US" altLang="zh-CN" sz="2000" b="1" dirty="0" smtClean="0">
                <a:solidFill>
                  <a:srgbClr val="C00000"/>
                </a:solidFill>
                <a:ea typeface="宋体" panose="02010600030101010101" pitchFamily="2" charset="-122"/>
                <a:cs typeface="Times New Roman" panose="02020603050405020304" pitchFamily="18" charset="0"/>
              </a:rPr>
              <a:t>	           xb.eat();</a:t>
            </a:r>
            <a:r>
              <a:rPr lang="en-US" altLang="zh-CN" sz="2000" b="1" dirty="0" err="1" smtClean="0">
                <a:solidFill>
                  <a:srgbClr val="C00000"/>
                </a:solidFill>
                <a:ea typeface="宋体" panose="02010600030101010101" pitchFamily="2" charset="-122"/>
                <a:cs typeface="Times New Roman" panose="02020603050405020304" pitchFamily="18" charset="0"/>
              </a:rPr>
              <a:t>xb.move</a:t>
            </a:r>
            <a:r>
              <a:rPr lang="en-US" altLang="zh-CN" sz="2000" b="1" dirty="0" smtClean="0">
                <a:solidFill>
                  <a:srgbClr val="C00000"/>
                </a:solidFill>
                <a:ea typeface="宋体" panose="02010600030101010101" pitchFamily="2" charset="-122"/>
                <a:cs typeface="Times New Roman" panose="02020603050405020304" pitchFamily="18" charset="0"/>
              </a:rPr>
              <a:t>();</a:t>
            </a:r>
          </a:p>
          <a:p>
            <a:pPr eaLnBrk="1" hangingPunct="1">
              <a:lnSpc>
                <a:spcPct val="90000"/>
              </a:lnSpc>
              <a:buFontTx/>
              <a:buNone/>
            </a:pPr>
            <a:r>
              <a:rPr lang="en-US" altLang="zh-CN" sz="2000" b="1" dirty="0" smtClean="0">
                <a:solidFill>
                  <a:srgbClr val="C00000"/>
                </a:solidFill>
                <a:ea typeface="宋体" panose="02010600030101010101" pitchFamily="2" charset="-122"/>
                <a:cs typeface="Times New Roman" panose="02020603050405020304" pitchFamily="18" charset="0"/>
              </a:rPr>
              <a:t>     }  }</a:t>
            </a:r>
          </a:p>
        </p:txBody>
      </p:sp>
      <p:sp>
        <p:nvSpPr>
          <p:cNvPr id="465924" name="Text Box 4"/>
          <p:cNvSpPr txBox="1">
            <a:spLocks noChangeArrowheads="1"/>
          </p:cNvSpPr>
          <p:nvPr/>
        </p:nvSpPr>
        <p:spPr bwMode="auto">
          <a:xfrm>
            <a:off x="5580112" y="4127521"/>
            <a:ext cx="3200400" cy="406400"/>
          </a:xfrm>
          <a:prstGeom prst="rect">
            <a:avLst/>
          </a:prstGeom>
          <a:noFill/>
          <a:ln w="9525">
            <a:solidFill>
              <a:schemeClr val="tx1"/>
            </a:solidFill>
            <a:miter lim="800000"/>
          </a:ln>
        </p:spPr>
        <p:txBody>
          <a:bodyPr>
            <a:spAutoFit/>
          </a:bodyPr>
          <a:lstStyle/>
          <a:p>
            <a:pPr>
              <a:spcBef>
                <a:spcPct val="50000"/>
              </a:spcBef>
            </a:pPr>
            <a:r>
              <a:rPr lang="zh-CN" altLang="en-US" sz="2000" b="1" dirty="0">
                <a:ea typeface="宋体" panose="02010600030101010101" pitchFamily="2" charset="-122"/>
                <a:cs typeface="Times New Roman" panose="02020603050405020304" pitchFamily="18" charset="0"/>
              </a:rPr>
              <a:t>问题：</a:t>
            </a:r>
            <a:r>
              <a:rPr lang="en-US" altLang="zh-CN" sz="2000" b="1" dirty="0" err="1" smtClean="0">
                <a:ea typeface="宋体" panose="02010600030101010101" pitchFamily="2" charset="-122"/>
                <a:cs typeface="Times New Roman" panose="02020603050405020304" pitchFamily="18" charset="0"/>
              </a:rPr>
              <a:t>xb.legs</a:t>
            </a:r>
            <a:r>
              <a:rPr lang="en-US" altLang="zh-CN" sz="2000" b="1" dirty="0" smtClean="0">
                <a:ea typeface="宋体" panose="02010600030101010101" pitchFamily="2" charset="-122"/>
                <a:cs typeface="Times New Roman" panose="02020603050405020304" pitchFamily="18" charset="0"/>
              </a:rPr>
              <a:t> = -1000</a:t>
            </a:r>
            <a:r>
              <a:rPr lang="en-US" altLang="zh-CN" sz="2000" b="1" dirty="0">
                <a:ea typeface="宋体" panose="02010600030101010101" pitchFamily="2" charset="-122"/>
                <a:cs typeface="Times New Roman" panose="02020603050405020304" pitchFamily="18" charset="0"/>
              </a:rPr>
              <a:t>;</a:t>
            </a:r>
          </a:p>
        </p:txBody>
      </p:sp>
      <p:sp>
        <p:nvSpPr>
          <p:cNvPr id="465925" name="Rectangle 5"/>
          <p:cNvSpPr>
            <a:spLocks noChangeArrowheads="1"/>
          </p:cNvSpPr>
          <p:nvPr/>
        </p:nvSpPr>
        <p:spPr bwMode="auto">
          <a:xfrm>
            <a:off x="5580112" y="2010919"/>
            <a:ext cx="3124200" cy="1168400"/>
          </a:xfrm>
          <a:prstGeom prst="rect">
            <a:avLst/>
          </a:prstGeom>
          <a:noFill/>
          <a:ln w="9525">
            <a:solidFill>
              <a:schemeClr val="tx1"/>
            </a:solidFill>
            <a:miter lim="800000"/>
          </a:ln>
        </p:spPr>
        <p:txBody>
          <a:bodyPr>
            <a:spAutoFit/>
          </a:bodyPr>
          <a:lstStyle/>
          <a:p>
            <a:pPr>
              <a:spcBef>
                <a:spcPct val="50000"/>
              </a:spcBef>
            </a:pPr>
            <a:r>
              <a:rPr lang="zh-CN" altLang="en-US" sz="2000" b="1" dirty="0">
                <a:ea typeface="宋体" panose="02010600030101010101" pitchFamily="2" charset="-122"/>
                <a:cs typeface="Times New Roman" panose="02020603050405020304" pitchFamily="18" charset="0"/>
              </a:rPr>
              <a:t>应该将</a:t>
            </a:r>
            <a:r>
              <a:rPr lang="en-US" altLang="zh-CN" sz="2000" b="1" dirty="0">
                <a:ea typeface="宋体" panose="02010600030101010101" pitchFamily="2" charset="-122"/>
                <a:cs typeface="Times New Roman" panose="02020603050405020304" pitchFamily="18" charset="0"/>
              </a:rPr>
              <a:t>legs</a:t>
            </a:r>
            <a:r>
              <a:rPr lang="zh-CN" altLang="en-US" sz="2000" b="1" dirty="0">
                <a:ea typeface="宋体" panose="02010600030101010101" pitchFamily="2" charset="-122"/>
                <a:cs typeface="Times New Roman" panose="02020603050405020304" pitchFamily="18" charset="0"/>
              </a:rPr>
              <a:t>属性保护起来，防止乱用。</a:t>
            </a:r>
          </a:p>
          <a:p>
            <a:pPr>
              <a:spcBef>
                <a:spcPct val="50000"/>
              </a:spcBef>
            </a:pPr>
            <a:r>
              <a:rPr lang="zh-CN" altLang="en-US" sz="2000" b="1" dirty="0">
                <a:solidFill>
                  <a:srgbClr val="FF0000"/>
                </a:solidFill>
                <a:ea typeface="宋体" panose="02010600030101010101" pitchFamily="2" charset="-122"/>
                <a:cs typeface="Times New Roman" panose="02020603050405020304" pitchFamily="18" charset="0"/>
              </a:rPr>
              <a:t>保护的方式：信息隐藏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5924"/>
                                        </p:tgtEl>
                                        <p:attrNameLst>
                                          <p:attrName>style.visibility</p:attrName>
                                        </p:attrNameLst>
                                      </p:cBhvr>
                                      <p:to>
                                        <p:strVal val="visible"/>
                                      </p:to>
                                    </p:set>
                                    <p:anim calcmode="lin" valueType="num">
                                      <p:cBhvr additive="base">
                                        <p:cTn id="7" dur="500" fill="hold"/>
                                        <p:tgtEl>
                                          <p:spTgt spid="465924"/>
                                        </p:tgtEl>
                                        <p:attrNameLst>
                                          <p:attrName>ppt_x</p:attrName>
                                        </p:attrNameLst>
                                      </p:cBhvr>
                                      <p:tavLst>
                                        <p:tav tm="0">
                                          <p:val>
                                            <p:strVal val="1+#ppt_w/2"/>
                                          </p:val>
                                        </p:tav>
                                        <p:tav tm="100000">
                                          <p:val>
                                            <p:strVal val="#ppt_x"/>
                                          </p:val>
                                        </p:tav>
                                      </p:tavLst>
                                    </p:anim>
                                    <p:anim calcmode="lin" valueType="num">
                                      <p:cBhvr additive="base">
                                        <p:cTn id="8" dur="500" fill="hold"/>
                                        <p:tgtEl>
                                          <p:spTgt spid="4659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65925"/>
                                        </p:tgtEl>
                                        <p:attrNameLst>
                                          <p:attrName>style.visibility</p:attrName>
                                        </p:attrNameLst>
                                      </p:cBhvr>
                                      <p:to>
                                        <p:strVal val="visible"/>
                                      </p:to>
                                    </p:set>
                                    <p:anim calcmode="lin" valueType="num">
                                      <p:cBhvr additive="base">
                                        <p:cTn id="13" dur="500" fill="hold"/>
                                        <p:tgtEl>
                                          <p:spTgt spid="465925"/>
                                        </p:tgtEl>
                                        <p:attrNameLst>
                                          <p:attrName>ppt_x</p:attrName>
                                        </p:attrNameLst>
                                      </p:cBhvr>
                                      <p:tavLst>
                                        <p:tav tm="0">
                                          <p:val>
                                            <p:strVal val="1+#ppt_w/2"/>
                                          </p:val>
                                        </p:tav>
                                        <p:tav tm="100000">
                                          <p:val>
                                            <p:strVal val="#ppt_x"/>
                                          </p:val>
                                        </p:tav>
                                      </p:tavLst>
                                    </p:anim>
                                    <p:anim calcmode="lin" valueType="num">
                                      <p:cBhvr additive="base">
                                        <p:cTn id="14" dur="500" fill="hold"/>
                                        <p:tgtEl>
                                          <p:spTgt spid="4659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4" grpId="0" bldLvl="0" animBg="1" autoUpdateAnimBg="0"/>
      <p:bldP spid="465925" grpId="0" bldLvl="0" animBg="1"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nvSpPr>
        <p:spPr>
          <a:xfrm>
            <a:off x="251520" y="1628800"/>
            <a:ext cx="8542420" cy="36718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eaLnBrk="1" hangingPunct="1">
              <a:spcBef>
                <a:spcPct val="50000"/>
              </a:spcBef>
              <a:buClr>
                <a:schemeClr val="tx1"/>
              </a:buClr>
              <a:buFont typeface="Wingdings" panose="05000000000000000000" pitchFamily="2" charset="2"/>
              <a:buNone/>
            </a:pPr>
            <a:r>
              <a:rPr lang="en-US" altLang="zh-CN" sz="2800" dirty="0" smtClean="0">
                <a:ea typeface="宋体" panose="02010600030101010101" pitchFamily="2" charset="-122"/>
                <a:cs typeface="Times New Roman" panose="02020603050405020304" pitchFamily="18" charset="0"/>
              </a:rPr>
              <a:t>   Java</a:t>
            </a:r>
            <a:r>
              <a:rPr lang="zh-CN" altLang="en-US" sz="2800" dirty="0" smtClean="0">
                <a:ea typeface="宋体" panose="02010600030101010101" pitchFamily="2" charset="-122"/>
                <a:cs typeface="Times New Roman" panose="02020603050405020304" pitchFamily="18" charset="0"/>
              </a:rPr>
              <a:t>中通过将数据声明为私有的</a:t>
            </a:r>
            <a:r>
              <a:rPr lang="en-US" altLang="zh-CN" sz="2800" dirty="0" smtClean="0">
                <a:ea typeface="宋体" panose="02010600030101010101" pitchFamily="2" charset="-122"/>
                <a:cs typeface="Times New Roman" panose="02020603050405020304" pitchFamily="18" charset="0"/>
              </a:rPr>
              <a:t>(private)</a:t>
            </a:r>
            <a:r>
              <a:rPr lang="zh-CN" altLang="en-US" sz="2800" dirty="0" smtClean="0">
                <a:ea typeface="宋体" panose="02010600030101010101" pitchFamily="2" charset="-122"/>
                <a:cs typeface="Times New Roman" panose="02020603050405020304" pitchFamily="18" charset="0"/>
              </a:rPr>
              <a:t>，再提供</a:t>
            </a:r>
            <a:r>
              <a:rPr lang="zh-CN" altLang="en-US" dirty="0">
                <a:ea typeface="宋体" panose="02010600030101010101" pitchFamily="2" charset="-122"/>
                <a:cs typeface="Times New Roman" panose="02020603050405020304" pitchFamily="18" charset="0"/>
              </a:rPr>
              <a:t>公共</a:t>
            </a:r>
            <a:r>
              <a:rPr lang="zh-CN" altLang="en-US" sz="2800" dirty="0" smtClean="0">
                <a:ea typeface="宋体" panose="02010600030101010101" pitchFamily="2" charset="-122"/>
                <a:cs typeface="Times New Roman" panose="02020603050405020304" pitchFamily="18" charset="0"/>
              </a:rPr>
              <a:t>的（</a:t>
            </a:r>
            <a:r>
              <a:rPr lang="en-US" altLang="zh-CN" sz="2800" dirty="0" smtClean="0">
                <a:ea typeface="宋体" panose="02010600030101010101" pitchFamily="2" charset="-122"/>
                <a:cs typeface="Times New Roman" panose="02020603050405020304" pitchFamily="18" charset="0"/>
              </a:rPr>
              <a:t>public</a:t>
            </a:r>
            <a:r>
              <a:rPr lang="zh-CN" altLang="en-US" sz="2800" dirty="0" smtClean="0">
                <a:ea typeface="宋体" panose="02010600030101010101" pitchFamily="2" charset="-122"/>
                <a:cs typeface="Times New Roman" panose="02020603050405020304" pitchFamily="18" charset="0"/>
              </a:rPr>
              <a:t>）方法</a:t>
            </a:r>
            <a:r>
              <a:rPr lang="en-US" altLang="zh-CN" sz="2800" dirty="0" smtClean="0">
                <a:ea typeface="宋体" panose="02010600030101010101" pitchFamily="2" charset="-122"/>
                <a:cs typeface="Times New Roman" panose="02020603050405020304" pitchFamily="18" charset="0"/>
              </a:rPr>
              <a:t>:</a:t>
            </a:r>
            <a:r>
              <a:rPr lang="en-US" altLang="zh-CN" sz="2800" b="1" dirty="0" err="1" smtClean="0">
                <a:solidFill>
                  <a:srgbClr val="C00000"/>
                </a:solidFill>
                <a:ea typeface="宋体" panose="02010600030101010101" pitchFamily="2" charset="-122"/>
                <a:cs typeface="Times New Roman" panose="02020603050405020304" pitchFamily="18" charset="0"/>
              </a:rPr>
              <a:t>getXxx</a:t>
            </a:r>
            <a:r>
              <a:rPr lang="en-US" altLang="zh-CN" sz="2800" b="1" dirty="0" smtClean="0">
                <a:solidFill>
                  <a:srgbClr val="C00000"/>
                </a:solidFill>
                <a:ea typeface="宋体" panose="02010600030101010101" pitchFamily="2" charset="-122"/>
                <a:cs typeface="Times New Roman" panose="02020603050405020304" pitchFamily="18" charset="0"/>
              </a:rPr>
              <a:t>()</a:t>
            </a:r>
            <a:r>
              <a:rPr lang="zh-CN" altLang="en-US" sz="2800" b="1" dirty="0" smtClean="0">
                <a:solidFill>
                  <a:srgbClr val="C00000"/>
                </a:solidFill>
                <a:ea typeface="宋体" panose="02010600030101010101" pitchFamily="2" charset="-122"/>
                <a:cs typeface="Times New Roman" panose="02020603050405020304" pitchFamily="18" charset="0"/>
              </a:rPr>
              <a:t>和</a:t>
            </a:r>
            <a:r>
              <a:rPr lang="en-US" altLang="zh-CN" sz="2800" b="1" dirty="0" err="1" smtClean="0">
                <a:solidFill>
                  <a:srgbClr val="C00000"/>
                </a:solidFill>
                <a:ea typeface="宋体" panose="02010600030101010101" pitchFamily="2" charset="-122"/>
                <a:cs typeface="Times New Roman" panose="02020603050405020304" pitchFamily="18" charset="0"/>
              </a:rPr>
              <a:t>setXxx</a:t>
            </a:r>
            <a:r>
              <a:rPr lang="en-US" altLang="zh-CN" sz="2800" b="1" dirty="0" smtClean="0">
                <a:solidFill>
                  <a:srgbClr val="C00000"/>
                </a:solidFill>
                <a:ea typeface="宋体" panose="02010600030101010101" pitchFamily="2" charset="-122"/>
                <a:cs typeface="Times New Roman" panose="02020603050405020304" pitchFamily="18" charset="0"/>
              </a:rPr>
              <a:t>()</a:t>
            </a:r>
            <a:r>
              <a:rPr lang="zh-CN" altLang="en-US" sz="2800" dirty="0" smtClean="0">
                <a:ea typeface="宋体" panose="02010600030101010101" pitchFamily="2" charset="-122"/>
                <a:cs typeface="Times New Roman" panose="02020603050405020304" pitchFamily="18" charset="0"/>
              </a:rPr>
              <a:t>实现对该属性的操作，以实现下述目的：</a:t>
            </a:r>
          </a:p>
          <a:p>
            <a:pPr lvl="1" algn="just" eaLnBrk="1" hangingPunct="1">
              <a:spcBef>
                <a:spcPct val="50000"/>
              </a:spcBef>
              <a:buFont typeface="Wingdings" panose="05000000000000000000" pitchFamily="2" charset="2"/>
              <a:buChar char="Ø"/>
            </a:pPr>
            <a:r>
              <a:rPr lang="zh-CN" altLang="en-US" sz="2400" dirty="0" smtClean="0">
                <a:solidFill>
                  <a:srgbClr val="C00000"/>
                </a:solidFill>
                <a:ea typeface="宋体" panose="02010600030101010101" pitchFamily="2" charset="-122"/>
                <a:cs typeface="Times New Roman" panose="02020603050405020304" pitchFamily="18" charset="0"/>
              </a:rPr>
              <a:t>隐藏</a:t>
            </a:r>
            <a:r>
              <a:rPr lang="zh-CN" altLang="en-US" sz="2400" dirty="0" smtClean="0">
                <a:ea typeface="宋体" panose="02010600030101010101" pitchFamily="2" charset="-122"/>
                <a:cs typeface="Times New Roman" panose="02020603050405020304" pitchFamily="18" charset="0"/>
              </a:rPr>
              <a:t>一个类中</a:t>
            </a:r>
            <a:r>
              <a:rPr lang="zh-CN" altLang="en-US" dirty="0" smtClean="0">
                <a:ea typeface="宋体" panose="02010600030101010101" pitchFamily="2" charset="-122"/>
                <a:cs typeface="Times New Roman" panose="02020603050405020304" pitchFamily="18" charset="0"/>
              </a:rPr>
              <a:t>不需要对外提供的</a:t>
            </a:r>
            <a:r>
              <a:rPr lang="zh-CN" altLang="en-US" sz="2400" dirty="0" smtClean="0">
                <a:ea typeface="宋体" panose="02010600030101010101" pitchFamily="2" charset="-122"/>
                <a:cs typeface="Times New Roman" panose="02020603050405020304" pitchFamily="18" charset="0"/>
              </a:rPr>
              <a:t>实现细节；</a:t>
            </a:r>
          </a:p>
          <a:p>
            <a:pPr lvl="1" algn="just" eaLnBrk="1" hangingPunct="1">
              <a:spcBef>
                <a:spcPct val="50000"/>
              </a:spcBef>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使用者只能通过事先定制好的</a:t>
            </a:r>
            <a:r>
              <a:rPr lang="zh-CN" altLang="en-US" sz="2400" dirty="0" smtClean="0">
                <a:solidFill>
                  <a:srgbClr val="C00000"/>
                </a:solidFill>
                <a:ea typeface="宋体" panose="02010600030101010101" pitchFamily="2" charset="-122"/>
                <a:cs typeface="Times New Roman" panose="02020603050405020304" pitchFamily="18" charset="0"/>
              </a:rPr>
              <a:t>方法来访问数据</a:t>
            </a:r>
            <a:r>
              <a:rPr lang="zh-CN" altLang="en-US" sz="2400" dirty="0" smtClean="0">
                <a:ea typeface="宋体" panose="02010600030101010101" pitchFamily="2" charset="-122"/>
                <a:cs typeface="Times New Roman" panose="02020603050405020304" pitchFamily="18" charset="0"/>
              </a:rPr>
              <a:t>，可以方便地加入控制逻辑，限制对属性的不合理操作；</a:t>
            </a:r>
          </a:p>
          <a:p>
            <a:pPr lvl="1" algn="just" eaLnBrk="1" hangingPunct="1">
              <a:spcBef>
                <a:spcPct val="50000"/>
              </a:spcBef>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便于修改，增强代码的可维护性；</a:t>
            </a:r>
          </a:p>
        </p:txBody>
      </p:sp>
      <p:sp>
        <p:nvSpPr>
          <p:cNvPr id="4" name="Rectangle 2"/>
          <p:cNvSpPr txBox="1">
            <a:spLocks noChangeArrowheads="1"/>
          </p:cNvSpPr>
          <p:nvPr/>
        </p:nvSpPr>
        <p:spPr>
          <a:xfrm>
            <a:off x="2411760" y="764704"/>
            <a:ext cx="4940038" cy="736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anose="02010600030101010101" pitchFamily="2" charset="-122"/>
                <a:cs typeface="Arial Unicode MS" panose="020B0604020202020204" charset="-122"/>
              </a:rPr>
              <a:t>信息的封装和隐藏</a:t>
            </a:r>
            <a:r>
              <a:rPr lang="en-US" altLang="zh-CN" b="1" dirty="0" smtClean="0">
                <a:latin typeface="+mn-lt"/>
                <a:ea typeface="宋体" panose="02010600030101010101" pitchFamily="2" charset="-122"/>
                <a:cs typeface="Arial Unicode MS" panose="020B0604020202020204" charset="-122"/>
              </a:rPr>
              <a:t> </a:t>
            </a:r>
            <a:endParaRPr lang="en-US" altLang="zh-CN" sz="1600" b="1" dirty="0" smtClean="0">
              <a:latin typeface="+mn-lt"/>
              <a:ea typeface="宋体" panose="02010600030101010101" pitchFamily="2" charset="-122"/>
              <a:cs typeface="Arial Unicode MS" panose="020B0604020202020204" charset="-122"/>
            </a:endParaRP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nvSpPr>
        <p:spPr>
          <a:xfrm>
            <a:off x="3059832" y="118150"/>
            <a:ext cx="4940038" cy="736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r>
              <a:rPr lang="zh-CN" altLang="en-US" b="1" dirty="0" smtClean="0">
                <a:latin typeface="+mn-lt"/>
                <a:ea typeface="宋体" panose="02010600030101010101" pitchFamily="2" charset="-122"/>
                <a:cs typeface="Arial Unicode MS" panose="020B0604020202020204" charset="-122"/>
              </a:rPr>
              <a:t>信息的封装和隐藏</a:t>
            </a:r>
            <a:r>
              <a:rPr lang="en-US" altLang="zh-CN" b="1" dirty="0" smtClean="0">
                <a:latin typeface="+mn-lt"/>
                <a:ea typeface="宋体" panose="02010600030101010101" pitchFamily="2" charset="-122"/>
                <a:cs typeface="Arial Unicode MS" panose="020B0604020202020204" charset="-122"/>
              </a:rPr>
              <a:t> </a:t>
            </a:r>
            <a:endParaRPr lang="en-US" altLang="zh-CN" sz="1600" b="1" dirty="0" smtClean="0">
              <a:latin typeface="+mn-lt"/>
              <a:ea typeface="宋体" panose="02010600030101010101" pitchFamily="2" charset="-122"/>
              <a:cs typeface="Arial Unicode MS" panose="020B0604020202020204" charset="-122"/>
            </a:endParaRPr>
          </a:p>
        </p:txBody>
      </p:sp>
      <p:sp>
        <p:nvSpPr>
          <p:cNvPr id="2" name="TextBox 1"/>
          <p:cNvSpPr txBox="1"/>
          <p:nvPr/>
        </p:nvSpPr>
        <p:spPr>
          <a:xfrm>
            <a:off x="179512" y="622206"/>
            <a:ext cx="8784976" cy="5961697"/>
          </a:xfrm>
          <a:prstGeom prst="rect">
            <a:avLst/>
          </a:prstGeom>
          <a:noFill/>
        </p:spPr>
        <p:txBody>
          <a:bodyPr wrap="square" rtlCol="0">
            <a:spAutoFit/>
          </a:bodyPr>
          <a:lstStyle/>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public class Animal{</a:t>
            </a: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private </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legs</a:t>
            </a:r>
            <a:r>
              <a:rPr lang="en-US" altLang="zh-CN" sz="2000" b="1" dirty="0" smtClean="0">
                <a:solidFill>
                  <a:srgbClr val="C00000"/>
                </a:solidFill>
                <a:ea typeface="宋体" panose="02010600030101010101" pitchFamily="2" charset="-122"/>
                <a:cs typeface="Times New Roman" panose="02020603050405020304" pitchFamily="18" charset="0"/>
              </a:rPr>
              <a:t>;</a:t>
            </a:r>
            <a:r>
              <a:rPr lang="en-US" altLang="zh-CN" sz="2000" b="1" dirty="0" smtClean="0">
                <a:ea typeface="宋体" panose="02010600030101010101" pitchFamily="2" charset="-122"/>
                <a:cs typeface="Times New Roman" panose="02020603050405020304" pitchFamily="18" charset="0"/>
              </a:rPr>
              <a:t>//</a:t>
            </a:r>
            <a:r>
              <a:rPr lang="zh-CN" altLang="en-US" sz="2000" b="1" dirty="0">
                <a:ea typeface="宋体" panose="02010600030101010101" pitchFamily="2" charset="-122"/>
                <a:cs typeface="Times New Roman" panose="02020603050405020304" pitchFamily="18" charset="0"/>
              </a:rPr>
              <a:t>将属性</a:t>
            </a:r>
            <a:r>
              <a:rPr lang="en-US" altLang="zh-CN" sz="2000" b="1" dirty="0">
                <a:ea typeface="宋体" panose="02010600030101010101" pitchFamily="2" charset="-122"/>
                <a:cs typeface="Times New Roman" panose="02020603050405020304" pitchFamily="18" charset="0"/>
              </a:rPr>
              <a:t>legs</a:t>
            </a:r>
            <a:r>
              <a:rPr lang="zh-CN" altLang="en-US" sz="2000" b="1" dirty="0">
                <a:ea typeface="宋体" panose="02010600030101010101" pitchFamily="2" charset="-122"/>
                <a:cs typeface="Times New Roman" panose="02020603050405020304" pitchFamily="18" charset="0"/>
              </a:rPr>
              <a:t>定义为</a:t>
            </a:r>
            <a:r>
              <a:rPr lang="en-US" altLang="zh-CN" sz="2000" b="1" dirty="0">
                <a:ea typeface="宋体" panose="02010600030101010101" pitchFamily="2" charset="-122"/>
                <a:cs typeface="Times New Roman" panose="02020603050405020304" pitchFamily="18" charset="0"/>
              </a:rPr>
              <a:t>private</a:t>
            </a:r>
            <a:r>
              <a:rPr lang="zh-CN" altLang="en-US" sz="2000" b="1" dirty="0">
                <a:ea typeface="宋体" panose="02010600030101010101" pitchFamily="2" charset="-122"/>
                <a:cs typeface="Times New Roman" panose="02020603050405020304" pitchFamily="18" charset="0"/>
              </a:rPr>
              <a:t>，只能被</a:t>
            </a:r>
            <a:r>
              <a:rPr lang="en-US" altLang="zh-CN" sz="2000" b="1" dirty="0">
                <a:ea typeface="宋体" panose="02010600030101010101" pitchFamily="2" charset="-122"/>
                <a:cs typeface="Times New Roman" panose="02020603050405020304" pitchFamily="18" charset="0"/>
              </a:rPr>
              <a:t>Animal</a:t>
            </a:r>
            <a:r>
              <a:rPr lang="zh-CN" altLang="en-US" sz="2000" b="1" dirty="0">
                <a:ea typeface="宋体" panose="02010600030101010101" pitchFamily="2" charset="-122"/>
                <a:cs typeface="Times New Roman" panose="02020603050405020304" pitchFamily="18" charset="0"/>
              </a:rPr>
              <a:t>类内部访问</a:t>
            </a:r>
          </a:p>
          <a:p>
            <a:pPr algn="just">
              <a:lnSpc>
                <a:spcPct val="50000"/>
              </a:lnSpc>
              <a:spcBef>
                <a:spcPct val="50000"/>
              </a:spcBef>
              <a:buClr>
                <a:schemeClr val="tx1"/>
              </a:buClr>
            </a:pPr>
            <a:r>
              <a:rPr lang="zh-CN" altLang="en-US" sz="2000" b="1" dirty="0">
                <a:solidFill>
                  <a:srgbClr val="C00000"/>
                </a:solidFill>
                <a:ea typeface="宋体" panose="02010600030101010101" pitchFamily="2" charset="-122"/>
                <a:cs typeface="Times New Roman" panose="02020603050405020304" pitchFamily="18" charset="0"/>
              </a:rPr>
              <a:t>	</a:t>
            </a:r>
            <a:r>
              <a:rPr lang="en-US" altLang="zh-CN" sz="2000" b="1" dirty="0">
                <a:solidFill>
                  <a:srgbClr val="C00000"/>
                </a:solidFill>
                <a:ea typeface="宋体" panose="02010600030101010101" pitchFamily="2" charset="-122"/>
                <a:cs typeface="Times New Roman" panose="02020603050405020304" pitchFamily="18" charset="0"/>
              </a:rPr>
              <a:t>public void </a:t>
            </a:r>
            <a:r>
              <a:rPr lang="en-US" altLang="zh-CN" sz="2000" b="1" dirty="0" err="1">
                <a:solidFill>
                  <a:srgbClr val="C00000"/>
                </a:solidFill>
                <a:ea typeface="宋体" panose="02010600030101010101" pitchFamily="2" charset="-122"/>
                <a:cs typeface="Times New Roman" panose="02020603050405020304" pitchFamily="18" charset="0"/>
              </a:rPr>
              <a:t>setLegs</a:t>
            </a:r>
            <a:r>
              <a:rPr lang="en-US" altLang="zh-CN" sz="2000" b="1" dirty="0">
                <a:solidFill>
                  <a:srgbClr val="C00000"/>
                </a:solidFill>
                <a:ea typeface="宋体" panose="02010600030101010101" pitchFamily="2" charset="-122"/>
                <a:cs typeface="Times New Roman" panose="02020603050405020304" pitchFamily="18" charset="0"/>
              </a:rPr>
              <a:t>(</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i){  </a:t>
            </a:r>
            <a:r>
              <a:rPr lang="en-US" altLang="zh-CN" sz="2000" b="1" dirty="0">
                <a:ea typeface="宋体" panose="02010600030101010101" pitchFamily="2" charset="-122"/>
                <a:cs typeface="Times New Roman" panose="02020603050405020304" pitchFamily="18" charset="0"/>
              </a:rPr>
              <a:t>//</a:t>
            </a:r>
            <a:r>
              <a:rPr lang="zh-CN" altLang="en-US" sz="2000" b="1" dirty="0">
                <a:ea typeface="宋体" panose="02010600030101010101" pitchFamily="2" charset="-122"/>
                <a:cs typeface="Times New Roman" panose="02020603050405020304" pitchFamily="18" charset="0"/>
              </a:rPr>
              <a:t>在这里定义方法 </a:t>
            </a:r>
            <a:r>
              <a:rPr lang="en-US" altLang="zh-CN" sz="2000" b="1" dirty="0">
                <a:ea typeface="宋体" panose="02010600030101010101" pitchFamily="2" charset="-122"/>
                <a:cs typeface="Times New Roman" panose="02020603050405020304" pitchFamily="18" charset="0"/>
              </a:rPr>
              <a:t>eat() </a:t>
            </a:r>
            <a:r>
              <a:rPr lang="zh-CN" altLang="en-US" sz="2000" b="1" dirty="0">
                <a:ea typeface="宋体" panose="02010600030101010101" pitchFamily="2" charset="-122"/>
                <a:cs typeface="Times New Roman" panose="02020603050405020304" pitchFamily="18" charset="0"/>
              </a:rPr>
              <a:t>和 </a:t>
            </a:r>
            <a:r>
              <a:rPr lang="en-US" altLang="zh-CN" sz="2000" b="1" dirty="0">
                <a:ea typeface="宋体" panose="02010600030101010101" pitchFamily="2" charset="-122"/>
                <a:cs typeface="Times New Roman" panose="02020603050405020304" pitchFamily="18" charset="0"/>
              </a:rPr>
              <a:t>move() </a:t>
            </a: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if (i != 0 &amp;&amp; i != 2 &amp;&amp; i != 4){</a:t>
            </a: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System.out.println</a:t>
            </a:r>
            <a:r>
              <a:rPr lang="en-US" altLang="zh-CN" sz="2000" b="1" dirty="0">
                <a:solidFill>
                  <a:srgbClr val="C00000"/>
                </a:solidFill>
                <a:ea typeface="宋体" panose="02010600030101010101" pitchFamily="2" charset="-122"/>
                <a:cs typeface="Times New Roman" panose="02020603050405020304" pitchFamily="18" charset="0"/>
              </a:rPr>
              <a:t>("Wrong number of legs!");</a:t>
            </a: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return;</a:t>
            </a: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a:t>
            </a: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legs=i;</a:t>
            </a: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a:t>
            </a: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public </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getLegs</a:t>
            </a:r>
            <a:r>
              <a:rPr lang="en-US" altLang="zh-CN" sz="2000" b="1" dirty="0">
                <a:solidFill>
                  <a:srgbClr val="C00000"/>
                </a:solidFill>
                <a:ea typeface="宋体" panose="02010600030101010101" pitchFamily="2" charset="-122"/>
                <a:cs typeface="Times New Roman" panose="02020603050405020304" pitchFamily="18" charset="0"/>
              </a:rPr>
              <a:t>(){</a:t>
            </a: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return legs;</a:t>
            </a: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smtClean="0">
                <a:solidFill>
                  <a:srgbClr val="C00000"/>
                </a:solidFill>
                <a:ea typeface="宋体" panose="02010600030101010101" pitchFamily="2" charset="-122"/>
                <a:cs typeface="Times New Roman" panose="02020603050405020304" pitchFamily="18" charset="0"/>
              </a:rPr>
              <a:t>}  }</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public class Zoo{</a:t>
            </a: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public static void main(String </a:t>
            </a:r>
            <a:r>
              <a:rPr lang="en-US" altLang="zh-CN" sz="2000" b="1" dirty="0" err="1">
                <a:solidFill>
                  <a:srgbClr val="C00000"/>
                </a:solidFill>
                <a:ea typeface="宋体" panose="02010600030101010101" pitchFamily="2" charset="-122"/>
                <a:cs typeface="Times New Roman" panose="02020603050405020304" pitchFamily="18" charset="0"/>
              </a:rPr>
              <a:t>args</a:t>
            </a:r>
            <a:r>
              <a:rPr lang="en-US" altLang="zh-CN" sz="2000" b="1" dirty="0">
                <a:solidFill>
                  <a:srgbClr val="C00000"/>
                </a:solidFill>
                <a:ea typeface="宋体" panose="02010600030101010101" pitchFamily="2" charset="-122"/>
                <a:cs typeface="Times New Roman" panose="02020603050405020304" pitchFamily="18" charset="0"/>
              </a:rPr>
              <a:t>[]){</a:t>
            </a: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Animal </a:t>
            </a:r>
            <a:r>
              <a:rPr lang="en-US" altLang="zh-CN" sz="2000" b="1" dirty="0" err="1">
                <a:solidFill>
                  <a:srgbClr val="C00000"/>
                </a:solidFill>
                <a:ea typeface="宋体" panose="02010600030101010101" pitchFamily="2" charset="-122"/>
                <a:cs typeface="Times New Roman" panose="02020603050405020304" pitchFamily="18" charset="0"/>
              </a:rPr>
              <a:t>xb</a:t>
            </a:r>
            <a:r>
              <a:rPr lang="en-US" altLang="zh-CN" sz="2000" b="1" dirty="0">
                <a:solidFill>
                  <a:srgbClr val="C00000"/>
                </a:solidFill>
                <a:ea typeface="宋体" panose="02010600030101010101" pitchFamily="2" charset="-122"/>
                <a:cs typeface="Times New Roman" panose="02020603050405020304" pitchFamily="18" charset="0"/>
              </a:rPr>
              <a:t>=new Animal();</a:t>
            </a: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xb.setLegs</a:t>
            </a:r>
            <a:r>
              <a:rPr lang="en-US" altLang="zh-CN" sz="2000" b="1" dirty="0">
                <a:solidFill>
                  <a:srgbClr val="C00000"/>
                </a:solidFill>
                <a:ea typeface="宋体" panose="02010600030101010101" pitchFamily="2" charset="-122"/>
                <a:cs typeface="Times New Roman" panose="02020603050405020304" pitchFamily="18" charset="0"/>
              </a:rPr>
              <a:t>(4);	  //</a:t>
            </a:r>
            <a:r>
              <a:rPr lang="en-US" altLang="zh-CN" sz="2000" b="1" dirty="0" err="1">
                <a:solidFill>
                  <a:srgbClr val="C00000"/>
                </a:solidFill>
                <a:ea typeface="宋体" panose="02010600030101010101" pitchFamily="2" charset="-122"/>
                <a:cs typeface="Times New Roman" panose="02020603050405020304" pitchFamily="18" charset="0"/>
              </a:rPr>
              <a:t>xb.setLegs</a:t>
            </a:r>
            <a:r>
              <a:rPr lang="en-US" altLang="zh-CN" sz="2000" b="1" dirty="0">
                <a:solidFill>
                  <a:srgbClr val="C00000"/>
                </a:solidFill>
                <a:ea typeface="宋体" panose="02010600030101010101" pitchFamily="2" charset="-122"/>
                <a:cs typeface="Times New Roman" panose="02020603050405020304" pitchFamily="18" charset="0"/>
              </a:rPr>
              <a:t>(-1000);       </a:t>
            </a: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smtClean="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xb.legs</a:t>
            </a:r>
            <a:r>
              <a:rPr lang="en-US" altLang="zh-CN" sz="2000" b="1" dirty="0">
                <a:solidFill>
                  <a:srgbClr val="C00000"/>
                </a:solidFill>
                <a:ea typeface="宋体" panose="02010600030101010101" pitchFamily="2" charset="-122"/>
                <a:cs typeface="Times New Roman" panose="02020603050405020304" pitchFamily="18" charset="0"/>
              </a:rPr>
              <a:t>=-1000;	  </a:t>
            </a:r>
            <a:r>
              <a:rPr lang="en-US" altLang="zh-CN" sz="2000" b="1" dirty="0">
                <a:ea typeface="宋体" panose="02010600030101010101" pitchFamily="2" charset="-122"/>
                <a:cs typeface="Times New Roman" panose="02020603050405020304" pitchFamily="18" charset="0"/>
              </a:rPr>
              <a:t>//</a:t>
            </a:r>
            <a:r>
              <a:rPr lang="zh-CN" altLang="en-US" sz="2000" b="1" dirty="0">
                <a:ea typeface="宋体" panose="02010600030101010101" pitchFamily="2" charset="-122"/>
                <a:cs typeface="Times New Roman" panose="02020603050405020304" pitchFamily="18" charset="0"/>
              </a:rPr>
              <a:t>非法</a:t>
            </a:r>
          </a:p>
          <a:p>
            <a:pPr algn="just">
              <a:lnSpc>
                <a:spcPct val="50000"/>
              </a:lnSpc>
              <a:spcBef>
                <a:spcPct val="50000"/>
              </a:spcBef>
              <a:buClr>
                <a:schemeClr val="tx1"/>
              </a:buClr>
            </a:pPr>
            <a:r>
              <a:rPr lang="zh-CN" altLang="en-US"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System.out.println</a:t>
            </a:r>
            <a:r>
              <a:rPr lang="en-US" altLang="zh-CN" sz="2000" b="1" dirty="0">
                <a:solidFill>
                  <a:srgbClr val="C00000"/>
                </a:solidFill>
                <a:ea typeface="宋体" panose="02010600030101010101" pitchFamily="2" charset="-122"/>
                <a:cs typeface="Times New Roman" panose="02020603050405020304" pitchFamily="18" charset="0"/>
              </a:rPr>
              <a:t>(</a:t>
            </a:r>
            <a:r>
              <a:rPr lang="en-US" altLang="zh-CN" sz="2000" b="1" dirty="0" err="1">
                <a:solidFill>
                  <a:srgbClr val="C00000"/>
                </a:solidFill>
                <a:ea typeface="宋体" panose="02010600030101010101" pitchFamily="2" charset="-122"/>
                <a:cs typeface="Times New Roman" panose="02020603050405020304" pitchFamily="18" charset="0"/>
              </a:rPr>
              <a:t>xb.getLegs</a:t>
            </a:r>
            <a:r>
              <a:rPr lang="en-US" altLang="zh-CN" sz="2000" b="1" dirty="0">
                <a:solidFill>
                  <a:srgbClr val="C00000"/>
                </a:solidFill>
                <a:ea typeface="宋体" panose="02010600030101010101" pitchFamily="2" charset="-122"/>
                <a:cs typeface="Times New Roman" panose="02020603050405020304" pitchFamily="18" charset="0"/>
              </a:rPr>
              <a:t>());</a:t>
            </a: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smtClean="0">
                <a:solidFill>
                  <a:srgbClr val="C00000"/>
                </a:solidFill>
                <a:ea typeface="宋体" panose="02010600030101010101" pitchFamily="2" charset="-122"/>
                <a:cs typeface="Times New Roman" panose="02020603050405020304" pitchFamily="18" charset="0"/>
              </a:rPr>
              <a:t>}  }</a:t>
            </a:r>
            <a:endParaRPr lang="en-US" altLang="zh-CN" sz="2000" b="1"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9"/>
          <p:cNvSpPr>
            <a:spLocks noChangeArrowheads="1"/>
          </p:cNvSpPr>
          <p:nvPr/>
        </p:nvSpPr>
        <p:spPr bwMode="auto">
          <a:xfrm>
            <a:off x="682625" y="4367530"/>
            <a:ext cx="8139113" cy="1296988"/>
          </a:xfrm>
          <a:prstGeom prst="roundRect">
            <a:avLst>
              <a:gd name="adj" fmla="val 16667"/>
            </a:avLst>
          </a:prstGeom>
          <a:solidFill>
            <a:srgbClr val="B9CDE5"/>
          </a:solidFill>
          <a:ln w="25400">
            <a:solidFill>
              <a:srgbClr val="385D8A"/>
            </a:solidFill>
            <a:round/>
          </a:ln>
        </p:spPr>
        <p:txBody>
          <a:bodyPr anchor="ctr"/>
          <a:lstStyle/>
          <a:p>
            <a:pPr algn="ctr"/>
            <a:endParaRPr lang="zh-CN" altLang="en-US" sz="2400">
              <a:solidFill>
                <a:srgbClr val="FFFFFF"/>
              </a:solidFill>
              <a:latin typeface="Calibri" panose="020F0502020204030204" charset="0"/>
              <a:ea typeface="Arial Unicode MS" panose="020B0604020202020204" charset="-122"/>
            </a:endParaRPr>
          </a:p>
        </p:txBody>
      </p:sp>
      <p:sp>
        <p:nvSpPr>
          <p:cNvPr id="3" name="圆角矩形 8"/>
          <p:cNvSpPr>
            <a:spLocks noChangeArrowheads="1"/>
          </p:cNvSpPr>
          <p:nvPr/>
        </p:nvSpPr>
        <p:spPr bwMode="auto">
          <a:xfrm>
            <a:off x="609600" y="838989"/>
            <a:ext cx="8067675" cy="792163"/>
          </a:xfrm>
          <a:prstGeom prst="roundRect">
            <a:avLst>
              <a:gd name="adj" fmla="val 16667"/>
            </a:avLst>
          </a:prstGeom>
          <a:solidFill>
            <a:srgbClr val="B9CDE5"/>
          </a:solidFill>
          <a:ln w="25400">
            <a:solidFill>
              <a:srgbClr val="385D8A"/>
            </a:solidFill>
            <a:round/>
          </a:ln>
        </p:spPr>
        <p:txBody>
          <a:bodyPr anchor="ct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权限修饰符</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public</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protected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private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置于</a:t>
            </a:r>
            <a:r>
              <a:rPr lang="zh-CN" altLang="en-US"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类的成员</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定义前，用来限定对象对该</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类成员</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的访问权限</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TextBox 4"/>
          <p:cNvSpPr txBox="1">
            <a:spLocks noChangeArrowheads="1"/>
          </p:cNvSpPr>
          <p:nvPr/>
        </p:nvSpPr>
        <p:spPr bwMode="auto">
          <a:xfrm>
            <a:off x="2771800" y="121245"/>
            <a:ext cx="453650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smtClean="0"/>
              <a:t>四种访问权限</a:t>
            </a:r>
            <a:r>
              <a:rPr lang="zh-CN" altLang="en-US" sz="3600" b="1" dirty="0"/>
              <a:t>修饰符</a:t>
            </a:r>
          </a:p>
        </p:txBody>
      </p:sp>
      <p:graphicFrame>
        <p:nvGraphicFramePr>
          <p:cNvPr id="5" name="Group 6"/>
          <p:cNvGraphicFramePr>
            <a:graphicFrameLocks noGrp="1"/>
          </p:cNvGraphicFramePr>
          <p:nvPr/>
        </p:nvGraphicFramePr>
        <p:xfrm>
          <a:off x="538163" y="1919109"/>
          <a:ext cx="8283575" cy="2225676"/>
        </p:xfrm>
        <a:graphic>
          <a:graphicData uri="http://schemas.openxmlformats.org/drawingml/2006/table">
            <a:tbl>
              <a:tblPr/>
              <a:tblGrid>
                <a:gridCol w="1801589"/>
                <a:gridCol w="1511523"/>
                <a:gridCol w="1657350"/>
                <a:gridCol w="1657350"/>
                <a:gridCol w="1655763"/>
              </a:tblGrid>
              <a:tr h="427038">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panose="020B0604020202020204" charset="-122"/>
                          <a:sym typeface="Calibri" panose="020F0502020204030204" charset="0"/>
                        </a:rPr>
                        <a:t>修饰符</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cs typeface="Arial Unicode MS" panose="020B0604020202020204" charset="-122"/>
                          <a:sym typeface="Calibri" panose="020F0502020204030204" charset="0"/>
                        </a:rPr>
                        <a:t>类内部</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panose="020B0604020202020204" charset="-122"/>
                          <a:sym typeface="Calibri" panose="020F0502020204030204" charset="0"/>
                        </a:rPr>
                        <a:t>同一个包</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panose="020B0604020202020204" charset="-122"/>
                          <a:sym typeface="Calibri" panose="020F0502020204030204" charset="0"/>
                        </a:rPr>
                        <a:t>子类</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panose="020B0604020202020204" charset="-122"/>
                          <a:sym typeface="Calibri" panose="020F0502020204030204" charset="0"/>
                        </a:rPr>
                        <a:t>任何地方</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rPr>
                        <a:t>private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mn-lt"/>
                          <a:ea typeface="宋体" panose="02010600030101010101" pitchFamily="2" charset="-122"/>
                          <a:cs typeface="Arial Unicode MS" panose="020B0604020202020204" charset="-122"/>
                          <a:sym typeface="Calibri" panose="020F0502020204030204" charset="0"/>
                        </a:rPr>
                        <a:t>(</a:t>
                      </a:r>
                      <a:r>
                        <a:rPr kumimoji="0" lang="zh-CN" altLang="en-US" sz="2200" b="0" i="0" u="none" strike="noStrike" cap="none" normalizeH="0" baseline="0" dirty="0" smtClean="0">
                          <a:ln>
                            <a:noFill/>
                          </a:ln>
                          <a:solidFill>
                            <a:schemeClr val="tx1"/>
                          </a:solidFill>
                          <a:effectLst/>
                          <a:latin typeface="+mn-lt"/>
                          <a:ea typeface="宋体" panose="02010600030101010101" pitchFamily="2" charset="-122"/>
                          <a:cs typeface="Arial Unicode MS" panose="020B0604020202020204" charset="-122"/>
                          <a:sym typeface="Calibri" panose="020F0502020204030204" charset="0"/>
                        </a:rPr>
                        <a:t>缺省</a:t>
                      </a:r>
                      <a:r>
                        <a:rPr kumimoji="0" lang="en-US" sz="2200" b="0" i="0" u="none" strike="noStrike" cap="none" normalizeH="0" baseline="0" dirty="0" smtClean="0">
                          <a:ln>
                            <a:noFill/>
                          </a:ln>
                          <a:solidFill>
                            <a:schemeClr val="tx1"/>
                          </a:solidFill>
                          <a:effectLst/>
                          <a:latin typeface="+mn-lt"/>
                          <a:ea typeface="宋体" panose="02010600030101010101" pitchFamily="2" charset="-122"/>
                          <a:cs typeface="Arial Unicode MS" panose="020B0604020202020204" charset="-122"/>
                          <a:sym typeface="Calibri" panose="020F050202020403020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rPr>
                        <a:t>protected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27038">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rPr>
                        <a:t>public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6" name="TextBox 7"/>
          <p:cNvSpPr txBox="1">
            <a:spLocks noChangeArrowheads="1"/>
          </p:cNvSpPr>
          <p:nvPr/>
        </p:nvSpPr>
        <p:spPr bwMode="auto">
          <a:xfrm>
            <a:off x="682625" y="4440555"/>
            <a:ext cx="8139113"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t>对于</a:t>
            </a:r>
            <a:r>
              <a:rPr lang="en-US" altLang="zh-CN" sz="2400" dirty="0"/>
              <a:t>class</a:t>
            </a:r>
            <a:r>
              <a:rPr lang="zh-CN" altLang="en-US" sz="2400" dirty="0"/>
              <a:t>的权限修饰只可以用</a:t>
            </a:r>
            <a:r>
              <a:rPr lang="en-US" altLang="zh-CN" sz="2400" dirty="0"/>
              <a:t>public</a:t>
            </a:r>
            <a:r>
              <a:rPr lang="zh-CN" altLang="en-US" sz="2400" dirty="0"/>
              <a:t>和</a:t>
            </a:r>
            <a:r>
              <a:rPr lang="en-US" altLang="zh-CN" sz="2400" dirty="0" smtClean="0"/>
              <a:t>default(</a:t>
            </a:r>
            <a:r>
              <a:rPr lang="zh-CN" altLang="en-US" sz="2400" dirty="0" smtClean="0"/>
              <a:t>缺省</a:t>
            </a:r>
            <a:r>
              <a:rPr lang="en-US" altLang="zh-CN" sz="2400" dirty="0" smtClean="0"/>
              <a:t>)</a:t>
            </a:r>
            <a:r>
              <a:rPr lang="zh-CN" altLang="en-US" sz="2400" dirty="0" smtClean="0"/>
              <a:t>。</a:t>
            </a:r>
            <a:endParaRPr lang="en-US" sz="2400" dirty="0"/>
          </a:p>
          <a:p>
            <a:pPr marL="342900" indent="-342900" eaLnBrk="1" hangingPunct="1">
              <a:buFont typeface="Wingdings" panose="05000000000000000000" pitchFamily="2" charset="2"/>
              <a:buChar char="Ø"/>
            </a:pPr>
            <a:r>
              <a:rPr lang="en-US" altLang="zh-CN" sz="2100" dirty="0" smtClean="0"/>
              <a:t>public</a:t>
            </a:r>
            <a:r>
              <a:rPr lang="zh-CN" altLang="en-US" sz="2100" dirty="0"/>
              <a:t>类可以在任意地方被访问。</a:t>
            </a:r>
            <a:endParaRPr lang="en-US" sz="2100" dirty="0"/>
          </a:p>
          <a:p>
            <a:pPr marL="342900" indent="-342900" eaLnBrk="1" hangingPunct="1">
              <a:buFont typeface="Wingdings" panose="05000000000000000000" pitchFamily="2" charset="2"/>
              <a:buChar char="Ø"/>
            </a:pPr>
            <a:r>
              <a:rPr lang="en-US" altLang="zh-CN" sz="2100" dirty="0" smtClean="0"/>
              <a:t>default</a:t>
            </a:r>
            <a:r>
              <a:rPr lang="zh-CN" altLang="en-US" sz="2100" dirty="0"/>
              <a:t>类只可以被同一个包内部的类访问。</a:t>
            </a:r>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27584" y="2060848"/>
            <a:ext cx="7128792" cy="4248472"/>
          </a:xfrm>
          <a:prstGeom prst="rect">
            <a:avLst/>
          </a:prstGeom>
          <a:solidFill>
            <a:schemeClr val="tx2">
              <a:lumMod val="20000"/>
              <a:lumOff val="8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矩形 3"/>
          <p:cNvSpPr/>
          <p:nvPr/>
        </p:nvSpPr>
        <p:spPr>
          <a:xfrm>
            <a:off x="1475656" y="2924944"/>
            <a:ext cx="5688632" cy="3096344"/>
          </a:xfrm>
          <a:prstGeom prst="rect">
            <a:avLst/>
          </a:prstGeom>
          <a:solidFill>
            <a:schemeClr val="tx2">
              <a:lumMod val="40000"/>
              <a:lumOff val="6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矩形 2"/>
          <p:cNvSpPr/>
          <p:nvPr/>
        </p:nvSpPr>
        <p:spPr>
          <a:xfrm>
            <a:off x="2267744" y="3789040"/>
            <a:ext cx="4032448" cy="2016224"/>
          </a:xfrm>
          <a:prstGeom prst="rect">
            <a:avLst/>
          </a:prstGeom>
          <a:solidFill>
            <a:schemeClr val="tx2">
              <a:lumMod val="60000"/>
              <a:lumOff val="4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矩形 1"/>
          <p:cNvSpPr/>
          <p:nvPr/>
        </p:nvSpPr>
        <p:spPr>
          <a:xfrm>
            <a:off x="2948746" y="4437112"/>
            <a:ext cx="2808312" cy="1152128"/>
          </a:xfrm>
          <a:prstGeom prst="rect">
            <a:avLst/>
          </a:prstGeom>
          <a:solidFill>
            <a:schemeClr val="tx2">
              <a:lumMod val="75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491880" y="4797152"/>
            <a:ext cx="1368152" cy="523220"/>
          </a:xfrm>
          <a:prstGeom prst="rect">
            <a:avLst/>
          </a:prstGeom>
          <a:noFill/>
        </p:spPr>
        <p:txBody>
          <a:bodyPr wrap="square" rtlCol="0">
            <a:spAutoFit/>
          </a:bodyPr>
          <a:lstStyle/>
          <a:p>
            <a:r>
              <a:rPr lang="en-US" altLang="zh-CN" sz="2800" dirty="0" smtClean="0">
                <a:solidFill>
                  <a:srgbClr val="C00000"/>
                </a:solidFill>
              </a:rPr>
              <a:t>private</a:t>
            </a:r>
            <a:endParaRPr lang="zh-CN" altLang="en-US" sz="2800" dirty="0">
              <a:solidFill>
                <a:srgbClr val="C00000"/>
              </a:solidFill>
            </a:endParaRPr>
          </a:p>
        </p:txBody>
      </p:sp>
      <p:sp>
        <p:nvSpPr>
          <p:cNvPr id="7" name="TextBox 6"/>
          <p:cNvSpPr txBox="1"/>
          <p:nvPr/>
        </p:nvSpPr>
        <p:spPr>
          <a:xfrm>
            <a:off x="3275856" y="3789040"/>
            <a:ext cx="1368152" cy="523220"/>
          </a:xfrm>
          <a:prstGeom prst="rect">
            <a:avLst/>
          </a:prstGeom>
          <a:noFill/>
        </p:spPr>
        <p:txBody>
          <a:bodyPr wrap="square" rtlCol="0">
            <a:spAutoFit/>
          </a:bodyPr>
          <a:lstStyle/>
          <a:p>
            <a:r>
              <a:rPr lang="en-US" altLang="zh-CN" sz="2800" dirty="0">
                <a:solidFill>
                  <a:srgbClr val="C00000"/>
                </a:solidFill>
              </a:rPr>
              <a:t>default</a:t>
            </a:r>
            <a:endParaRPr lang="zh-CN" altLang="en-US" sz="2800" dirty="0">
              <a:solidFill>
                <a:srgbClr val="C00000"/>
              </a:solidFill>
            </a:endParaRPr>
          </a:p>
        </p:txBody>
      </p:sp>
      <p:sp>
        <p:nvSpPr>
          <p:cNvPr id="8" name="TextBox 7"/>
          <p:cNvSpPr txBox="1"/>
          <p:nvPr/>
        </p:nvSpPr>
        <p:spPr>
          <a:xfrm>
            <a:off x="3040667" y="3068960"/>
            <a:ext cx="1780822" cy="523220"/>
          </a:xfrm>
          <a:prstGeom prst="rect">
            <a:avLst/>
          </a:prstGeom>
          <a:noFill/>
        </p:spPr>
        <p:txBody>
          <a:bodyPr wrap="square" rtlCol="0">
            <a:spAutoFit/>
          </a:bodyPr>
          <a:lstStyle/>
          <a:p>
            <a:r>
              <a:rPr lang="en-US" altLang="zh-CN" sz="2800" dirty="0" smtClean="0">
                <a:solidFill>
                  <a:srgbClr val="C00000"/>
                </a:solidFill>
              </a:rPr>
              <a:t>protected</a:t>
            </a:r>
            <a:endParaRPr lang="zh-CN" altLang="en-US" sz="2800" dirty="0">
              <a:solidFill>
                <a:srgbClr val="C00000"/>
              </a:solidFill>
            </a:endParaRPr>
          </a:p>
        </p:txBody>
      </p:sp>
      <p:sp>
        <p:nvSpPr>
          <p:cNvPr id="9" name="TextBox 8"/>
          <p:cNvSpPr txBox="1"/>
          <p:nvPr/>
        </p:nvSpPr>
        <p:spPr>
          <a:xfrm>
            <a:off x="2934981" y="2276872"/>
            <a:ext cx="1368152" cy="523220"/>
          </a:xfrm>
          <a:prstGeom prst="rect">
            <a:avLst/>
          </a:prstGeom>
          <a:noFill/>
        </p:spPr>
        <p:txBody>
          <a:bodyPr wrap="square" rtlCol="0">
            <a:spAutoFit/>
          </a:bodyPr>
          <a:lstStyle/>
          <a:p>
            <a:r>
              <a:rPr lang="en-US" altLang="zh-CN" sz="2800" dirty="0">
                <a:solidFill>
                  <a:srgbClr val="C00000"/>
                </a:solidFill>
              </a:rPr>
              <a:t>public</a:t>
            </a:r>
            <a:endParaRPr lang="zh-CN" altLang="en-US" sz="2800" dirty="0">
              <a:solidFill>
                <a:srgbClr val="C00000"/>
              </a:solidFill>
            </a:endParaRPr>
          </a:p>
        </p:txBody>
      </p:sp>
      <p:cxnSp>
        <p:nvCxnSpPr>
          <p:cNvPr id="11" name="直接箭头连接符 10"/>
          <p:cNvCxnSpPr/>
          <p:nvPr/>
        </p:nvCxnSpPr>
        <p:spPr>
          <a:xfrm flipH="1">
            <a:off x="3439037" y="908720"/>
            <a:ext cx="772923" cy="115212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3851920" y="919452"/>
            <a:ext cx="1394574" cy="2005492"/>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4352902" y="1071852"/>
            <a:ext cx="1901704" cy="271718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5076056" y="1333462"/>
            <a:ext cx="2174988" cy="310365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860032" y="548680"/>
            <a:ext cx="3096344" cy="523220"/>
          </a:xfrm>
          <a:prstGeom prst="rect">
            <a:avLst/>
          </a:prstGeom>
          <a:noFill/>
        </p:spPr>
        <p:txBody>
          <a:bodyPr wrap="square" rtlCol="0">
            <a:spAutoFit/>
          </a:bodyPr>
          <a:lstStyle/>
          <a:p>
            <a:r>
              <a:rPr lang="zh-CN" altLang="en-US" sz="2800" dirty="0" smtClean="0">
                <a:latin typeface="宋体" panose="02010600030101010101" pitchFamily="2" charset="-122"/>
                <a:ea typeface="宋体" panose="02010600030101010101" pitchFamily="2" charset="-122"/>
              </a:rPr>
              <a:t>相应的调用者</a:t>
            </a:r>
            <a:endParaRPr lang="zh-CN" altLang="en-US" sz="2800" dirty="0">
              <a:latin typeface="宋体" panose="02010600030101010101" pitchFamily="2" charset="-122"/>
              <a:ea typeface="宋体" panose="02010600030101010101" pitchFamily="2" charset="-122"/>
            </a:endParaRP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nvSpPr>
        <p:spPr>
          <a:xfrm>
            <a:off x="250825" y="1436667"/>
            <a:ext cx="8713663" cy="28082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eaLnBrk="1" hangingPunct="1">
              <a:buFontTx/>
              <a:buNone/>
            </a:pPr>
            <a:r>
              <a:rPr lang="en-US" altLang="zh-CN" sz="2800" dirty="0" smtClean="0">
                <a:solidFill>
                  <a:srgbClr val="000000"/>
                </a:solidFill>
                <a:ea typeface="宋体" panose="02010600030101010101" pitchFamily="2" charset="-122"/>
                <a:cs typeface="Times New Roman" panose="02020603050405020304" pitchFamily="18" charset="0"/>
              </a:rPr>
              <a:t>1.</a:t>
            </a:r>
            <a:r>
              <a:rPr lang="zh-CN" altLang="en-US" sz="2800" dirty="0" smtClean="0">
                <a:solidFill>
                  <a:srgbClr val="000000"/>
                </a:solidFill>
                <a:ea typeface="宋体" panose="02010600030101010101" pitchFamily="2" charset="-122"/>
                <a:cs typeface="Times New Roman" panose="02020603050405020304" pitchFamily="18" charset="0"/>
              </a:rPr>
              <a:t>创建程序</a:t>
            </a:r>
            <a:r>
              <a:rPr lang="en-US" altLang="zh-CN" sz="2800" dirty="0" smtClean="0">
                <a:solidFill>
                  <a:srgbClr val="000000"/>
                </a:solidFill>
                <a:ea typeface="宋体" panose="02010600030101010101" pitchFamily="2" charset="-122"/>
                <a:cs typeface="Times New Roman" panose="02020603050405020304" pitchFamily="18" charset="0"/>
              </a:rPr>
              <a:t>,</a:t>
            </a:r>
            <a:r>
              <a:rPr lang="zh-CN" altLang="en-US" sz="2800" dirty="0" smtClean="0">
                <a:solidFill>
                  <a:srgbClr val="000000"/>
                </a:solidFill>
                <a:ea typeface="宋体" panose="02010600030101010101" pitchFamily="2" charset="-122"/>
                <a:cs typeface="Times New Roman" panose="02020603050405020304" pitchFamily="18" charset="0"/>
              </a:rPr>
              <a:t>在其中定义两个类：</a:t>
            </a:r>
            <a:r>
              <a:rPr lang="en-US" altLang="zh-CN" sz="2800" dirty="0" smtClean="0">
                <a:solidFill>
                  <a:srgbClr val="000000"/>
                </a:solidFill>
                <a:ea typeface="宋体" panose="02010600030101010101" pitchFamily="2" charset="-122"/>
                <a:cs typeface="Times New Roman" panose="02020603050405020304" pitchFamily="18" charset="0"/>
              </a:rPr>
              <a:t>Person</a:t>
            </a:r>
            <a:r>
              <a:rPr lang="zh-CN" altLang="en-US" sz="2800" dirty="0" smtClean="0">
                <a:solidFill>
                  <a:srgbClr val="000000"/>
                </a:solidFill>
                <a:ea typeface="宋体" panose="02010600030101010101" pitchFamily="2" charset="-122"/>
                <a:cs typeface="Times New Roman" panose="02020603050405020304" pitchFamily="18" charset="0"/>
              </a:rPr>
              <a:t>和</a:t>
            </a:r>
            <a:r>
              <a:rPr lang="en-US" altLang="zh-CN" sz="2800" dirty="0" err="1" smtClean="0">
                <a:solidFill>
                  <a:srgbClr val="000000"/>
                </a:solidFill>
                <a:ea typeface="宋体" panose="02010600030101010101" pitchFamily="2" charset="-122"/>
                <a:cs typeface="Times New Roman" panose="02020603050405020304" pitchFamily="18" charset="0"/>
              </a:rPr>
              <a:t>TestPerson</a:t>
            </a:r>
            <a:r>
              <a:rPr lang="zh-CN" altLang="en-US" sz="2800" dirty="0" smtClean="0">
                <a:solidFill>
                  <a:srgbClr val="000000"/>
                </a:solidFill>
                <a:ea typeface="宋体" panose="02010600030101010101" pitchFamily="2" charset="-122"/>
                <a:cs typeface="Times New Roman" panose="02020603050405020304" pitchFamily="18" charset="0"/>
              </a:rPr>
              <a:t>类。定义如下：</a:t>
            </a:r>
            <a:endParaRPr lang="en-US" altLang="zh-CN" sz="2800" dirty="0" smtClean="0">
              <a:solidFill>
                <a:srgbClr val="000000"/>
              </a:solidFill>
              <a:ea typeface="宋体" panose="02010600030101010101" pitchFamily="2" charset="-122"/>
              <a:cs typeface="Times New Roman" panose="02020603050405020304" pitchFamily="18" charset="0"/>
            </a:endParaRPr>
          </a:p>
          <a:p>
            <a:pPr algn="just" eaLnBrk="1" hangingPunct="1">
              <a:buFontTx/>
              <a:buNone/>
            </a:pPr>
            <a:r>
              <a:rPr lang="en-US" altLang="zh-CN" dirty="0">
                <a:solidFill>
                  <a:srgbClr val="000000"/>
                </a:solidFill>
                <a:ea typeface="宋体" panose="02010600030101010101" pitchFamily="2" charset="-122"/>
                <a:cs typeface="Times New Roman" panose="02020603050405020304" pitchFamily="18" charset="0"/>
              </a:rPr>
              <a:t> </a:t>
            </a:r>
            <a:r>
              <a:rPr lang="en-US" altLang="zh-CN" dirty="0" smtClean="0">
                <a:solidFill>
                  <a:srgbClr val="000000"/>
                </a:solidFill>
                <a:ea typeface="宋体" panose="02010600030101010101" pitchFamily="2" charset="-122"/>
                <a:cs typeface="Times New Roman" panose="02020603050405020304" pitchFamily="18" charset="0"/>
              </a:rPr>
              <a:t>   </a:t>
            </a:r>
            <a:r>
              <a:rPr lang="zh-CN" altLang="en-US" sz="2800" dirty="0" smtClean="0">
                <a:solidFill>
                  <a:srgbClr val="000000"/>
                </a:solidFill>
                <a:ea typeface="宋体" panose="02010600030101010101" pitchFamily="2" charset="-122"/>
                <a:cs typeface="Times New Roman" panose="02020603050405020304" pitchFamily="18" charset="0"/>
              </a:rPr>
              <a:t>用</a:t>
            </a:r>
            <a:r>
              <a:rPr lang="en-US" altLang="zh-CN" sz="2800" dirty="0" err="1" smtClean="0">
                <a:solidFill>
                  <a:srgbClr val="000000"/>
                </a:solidFill>
                <a:ea typeface="宋体" panose="02010600030101010101" pitchFamily="2" charset="-122"/>
                <a:cs typeface="Times New Roman" panose="02020603050405020304" pitchFamily="18" charset="0"/>
              </a:rPr>
              <a:t>setAge</a:t>
            </a:r>
            <a:r>
              <a:rPr lang="en-US" altLang="zh-CN" sz="2800" dirty="0" smtClean="0">
                <a:solidFill>
                  <a:srgbClr val="000000"/>
                </a:solidFill>
                <a:ea typeface="宋体" panose="02010600030101010101" pitchFamily="2" charset="-122"/>
                <a:cs typeface="Times New Roman" panose="02020603050405020304" pitchFamily="18" charset="0"/>
              </a:rPr>
              <a:t>()</a:t>
            </a:r>
            <a:r>
              <a:rPr lang="zh-CN" altLang="en-US" sz="2800" dirty="0" smtClean="0">
                <a:solidFill>
                  <a:srgbClr val="000000"/>
                </a:solidFill>
                <a:ea typeface="宋体" panose="02010600030101010101" pitchFamily="2" charset="-122"/>
                <a:cs typeface="Times New Roman" panose="02020603050405020304" pitchFamily="18" charset="0"/>
              </a:rPr>
              <a:t>设置人的合法年龄</a:t>
            </a:r>
            <a:r>
              <a:rPr lang="en-US" altLang="zh-CN" sz="2800" dirty="0" smtClean="0">
                <a:solidFill>
                  <a:srgbClr val="000000"/>
                </a:solidFill>
                <a:ea typeface="宋体" panose="02010600030101010101" pitchFamily="2" charset="-122"/>
                <a:cs typeface="Times New Roman" panose="02020603050405020304" pitchFamily="18" charset="0"/>
              </a:rPr>
              <a:t>(0~130)</a:t>
            </a:r>
            <a:r>
              <a:rPr lang="zh-CN" altLang="en-US" sz="2800" dirty="0" smtClean="0">
                <a:solidFill>
                  <a:srgbClr val="000000"/>
                </a:solidFill>
                <a:ea typeface="宋体" panose="02010600030101010101" pitchFamily="2" charset="-122"/>
                <a:cs typeface="Times New Roman" panose="02020603050405020304" pitchFamily="18" charset="0"/>
              </a:rPr>
              <a:t>，用</a:t>
            </a:r>
            <a:r>
              <a:rPr lang="en-US" altLang="zh-CN" sz="2800" dirty="0" err="1" smtClean="0">
                <a:solidFill>
                  <a:srgbClr val="000000"/>
                </a:solidFill>
                <a:ea typeface="宋体" panose="02010600030101010101" pitchFamily="2" charset="-122"/>
                <a:cs typeface="Times New Roman" panose="02020603050405020304" pitchFamily="18" charset="0"/>
              </a:rPr>
              <a:t>getAge</a:t>
            </a:r>
            <a:r>
              <a:rPr lang="en-US" altLang="zh-CN" sz="2800" dirty="0" smtClean="0">
                <a:solidFill>
                  <a:srgbClr val="000000"/>
                </a:solidFill>
                <a:ea typeface="宋体" panose="02010600030101010101" pitchFamily="2" charset="-122"/>
                <a:cs typeface="Times New Roman" panose="02020603050405020304" pitchFamily="18" charset="0"/>
              </a:rPr>
              <a:t>()</a:t>
            </a:r>
            <a:r>
              <a:rPr lang="zh-CN" altLang="en-US" sz="2800" dirty="0" smtClean="0">
                <a:solidFill>
                  <a:srgbClr val="000000"/>
                </a:solidFill>
                <a:ea typeface="宋体" panose="02010600030101010101" pitchFamily="2" charset="-122"/>
                <a:cs typeface="Times New Roman" panose="02020603050405020304" pitchFamily="18" charset="0"/>
              </a:rPr>
              <a:t>返回人的年龄。在</a:t>
            </a:r>
            <a:r>
              <a:rPr lang="en-US" altLang="zh-CN" sz="2800" dirty="0" err="1" smtClean="0">
                <a:solidFill>
                  <a:srgbClr val="000000"/>
                </a:solidFill>
                <a:ea typeface="宋体" panose="02010600030101010101" pitchFamily="2" charset="-122"/>
                <a:cs typeface="Times New Roman" panose="02020603050405020304" pitchFamily="18" charset="0"/>
              </a:rPr>
              <a:t>TestPerson</a:t>
            </a:r>
            <a:r>
              <a:rPr lang="zh-CN" altLang="en-US" sz="2800" dirty="0" smtClean="0">
                <a:solidFill>
                  <a:srgbClr val="000000"/>
                </a:solidFill>
                <a:ea typeface="宋体" panose="02010600030101010101" pitchFamily="2" charset="-122"/>
                <a:cs typeface="Times New Roman" panose="02020603050405020304" pitchFamily="18" charset="0"/>
              </a:rPr>
              <a:t>类中实例化</a:t>
            </a:r>
            <a:r>
              <a:rPr lang="en-US" altLang="zh-CN" sz="2800" dirty="0" smtClean="0">
                <a:solidFill>
                  <a:srgbClr val="000000"/>
                </a:solidFill>
                <a:ea typeface="宋体" panose="02010600030101010101" pitchFamily="2" charset="-122"/>
                <a:cs typeface="Times New Roman" panose="02020603050405020304" pitchFamily="18" charset="0"/>
              </a:rPr>
              <a:t>Person</a:t>
            </a:r>
            <a:r>
              <a:rPr lang="zh-CN" altLang="en-US" sz="2800" dirty="0" smtClean="0">
                <a:solidFill>
                  <a:srgbClr val="000000"/>
                </a:solidFill>
                <a:ea typeface="宋体" panose="02010600030101010101" pitchFamily="2" charset="-122"/>
                <a:cs typeface="Times New Roman" panose="02020603050405020304" pitchFamily="18" charset="0"/>
              </a:rPr>
              <a:t>类的对象</a:t>
            </a:r>
            <a:r>
              <a:rPr lang="en-US" altLang="zh-CN" sz="2800" dirty="0" smtClean="0">
                <a:solidFill>
                  <a:srgbClr val="000000"/>
                </a:solidFill>
                <a:ea typeface="宋体" panose="02010600030101010101" pitchFamily="2" charset="-122"/>
                <a:cs typeface="Times New Roman" panose="02020603050405020304" pitchFamily="18" charset="0"/>
              </a:rPr>
              <a:t>b</a:t>
            </a:r>
            <a:r>
              <a:rPr lang="zh-CN" altLang="en-US" sz="2800" dirty="0" smtClean="0">
                <a:solidFill>
                  <a:srgbClr val="000000"/>
                </a:solidFill>
                <a:ea typeface="宋体" panose="02010600030101010101" pitchFamily="2" charset="-122"/>
                <a:cs typeface="Times New Roman" panose="02020603050405020304" pitchFamily="18" charset="0"/>
              </a:rPr>
              <a:t>，调用</a:t>
            </a:r>
            <a:r>
              <a:rPr lang="en-US" altLang="zh-CN" sz="2800" dirty="0" err="1" smtClean="0">
                <a:solidFill>
                  <a:srgbClr val="000000"/>
                </a:solidFill>
                <a:ea typeface="宋体" panose="02010600030101010101" pitchFamily="2" charset="-122"/>
                <a:cs typeface="Times New Roman" panose="02020603050405020304" pitchFamily="18" charset="0"/>
              </a:rPr>
              <a:t>setAge</a:t>
            </a:r>
            <a:r>
              <a:rPr lang="en-US" altLang="zh-CN" sz="2800" dirty="0" smtClean="0">
                <a:solidFill>
                  <a:srgbClr val="000000"/>
                </a:solidFill>
                <a:ea typeface="宋体" panose="02010600030101010101" pitchFamily="2" charset="-122"/>
                <a:cs typeface="Times New Roman" panose="02020603050405020304" pitchFamily="18" charset="0"/>
              </a:rPr>
              <a:t>()</a:t>
            </a:r>
            <a:r>
              <a:rPr lang="zh-CN" altLang="en-US" sz="2800" dirty="0" smtClean="0">
                <a:solidFill>
                  <a:srgbClr val="000000"/>
                </a:solidFill>
                <a:ea typeface="宋体" panose="02010600030101010101" pitchFamily="2" charset="-122"/>
                <a:cs typeface="Times New Roman" panose="02020603050405020304" pitchFamily="18" charset="0"/>
              </a:rPr>
              <a:t>和</a:t>
            </a:r>
            <a:r>
              <a:rPr lang="en-US" altLang="zh-CN" sz="2800" dirty="0" err="1" smtClean="0">
                <a:solidFill>
                  <a:srgbClr val="000000"/>
                </a:solidFill>
                <a:ea typeface="宋体" panose="02010600030101010101" pitchFamily="2" charset="-122"/>
                <a:cs typeface="Times New Roman" panose="02020603050405020304" pitchFamily="18" charset="0"/>
              </a:rPr>
              <a:t>getAge</a:t>
            </a:r>
            <a:r>
              <a:rPr lang="en-US" altLang="zh-CN" sz="2800" dirty="0" smtClean="0">
                <a:solidFill>
                  <a:srgbClr val="000000"/>
                </a:solidFill>
                <a:ea typeface="宋体" panose="02010600030101010101" pitchFamily="2" charset="-122"/>
                <a:cs typeface="Times New Roman" panose="02020603050405020304" pitchFamily="18" charset="0"/>
              </a:rPr>
              <a:t>()</a:t>
            </a:r>
            <a:r>
              <a:rPr lang="zh-CN" altLang="en-US" sz="2800" dirty="0" smtClean="0">
                <a:solidFill>
                  <a:srgbClr val="000000"/>
                </a:solidFill>
                <a:ea typeface="宋体" panose="02010600030101010101" pitchFamily="2" charset="-122"/>
                <a:cs typeface="Times New Roman" panose="02020603050405020304" pitchFamily="18" charset="0"/>
              </a:rPr>
              <a:t>方法，体会</a:t>
            </a:r>
            <a:r>
              <a:rPr lang="en-US" altLang="zh-CN" sz="2800" dirty="0" smtClean="0">
                <a:solidFill>
                  <a:srgbClr val="000000"/>
                </a:solidFill>
                <a:ea typeface="宋体" panose="02010600030101010101" pitchFamily="2" charset="-122"/>
                <a:cs typeface="Times New Roman" panose="02020603050405020304" pitchFamily="18" charset="0"/>
              </a:rPr>
              <a:t>Java</a:t>
            </a:r>
            <a:r>
              <a:rPr lang="zh-CN" altLang="en-US" sz="2800" dirty="0" smtClean="0">
                <a:solidFill>
                  <a:srgbClr val="000000"/>
                </a:solidFill>
                <a:ea typeface="宋体" panose="02010600030101010101" pitchFamily="2" charset="-122"/>
                <a:cs typeface="Times New Roman" panose="02020603050405020304" pitchFamily="18" charset="0"/>
              </a:rPr>
              <a:t>的封装性。</a:t>
            </a:r>
          </a:p>
          <a:p>
            <a:pPr eaLnBrk="1" hangingPunct="1">
              <a:spcBef>
                <a:spcPct val="0"/>
              </a:spcBef>
              <a:buFontTx/>
              <a:buNone/>
            </a:pPr>
            <a:endParaRPr lang="en-US" altLang="zh-CN" sz="2800" dirty="0" smtClean="0">
              <a:ea typeface="宋体" panose="02010600030101010101" pitchFamily="2" charset="-122"/>
              <a:cs typeface="Times New Roman" panose="02020603050405020304" pitchFamily="18" charset="0"/>
            </a:endParaRPr>
          </a:p>
        </p:txBody>
      </p:sp>
      <p:sp>
        <p:nvSpPr>
          <p:cNvPr id="25603" name="Rectangle 3"/>
          <p:cNvSpPr>
            <a:spLocks noGrp="1" noChangeArrowheads="1"/>
          </p:cNvSpPr>
          <p:nvPr/>
        </p:nvSpPr>
        <p:spPr>
          <a:xfrm>
            <a:off x="3275856" y="620688"/>
            <a:ext cx="2688360" cy="71984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r>
              <a:rPr lang="zh-CN" altLang="en-US" b="1" dirty="0" smtClean="0">
                <a:latin typeface="+mn-lt"/>
                <a:ea typeface="宋体" panose="02010600030101010101" pitchFamily="2" charset="-122"/>
                <a:cs typeface="Times New Roman" panose="02020603050405020304" pitchFamily="18" charset="0"/>
              </a:rPr>
              <a:t>练习</a:t>
            </a:r>
            <a:r>
              <a:rPr lang="en-US" altLang="zh-CN" b="1" dirty="0">
                <a:latin typeface="+mn-lt"/>
                <a:ea typeface="宋体" panose="02010600030101010101" pitchFamily="2" charset="-122"/>
                <a:cs typeface="Times New Roman" panose="02020603050405020304" pitchFamily="18" charset="0"/>
              </a:rPr>
              <a:t>4</a:t>
            </a:r>
            <a:endParaRPr lang="en-US" altLang="zh-CN" b="1" dirty="0" smtClean="0">
              <a:latin typeface="+mn-lt"/>
              <a:ea typeface="宋体" panose="02010600030101010101" pitchFamily="2" charset="-122"/>
              <a:cs typeface="Times New Roman" panose="02020603050405020304" pitchFamily="18" charset="0"/>
            </a:endParaRPr>
          </a:p>
        </p:txBody>
      </p:sp>
      <p:graphicFrame>
        <p:nvGraphicFramePr>
          <p:cNvPr id="468996" name="Group 4"/>
          <p:cNvGraphicFramePr>
            <a:graphicFrameLocks noGrp="1"/>
          </p:cNvGraphicFramePr>
          <p:nvPr/>
        </p:nvGraphicFramePr>
        <p:xfrm>
          <a:off x="2915816" y="4005064"/>
          <a:ext cx="2667000" cy="2039112"/>
        </p:xfrm>
        <a:graphic>
          <a:graphicData uri="http://schemas.openxmlformats.org/drawingml/2006/table">
            <a:tbl>
              <a:tblPr>
                <a:tableStyleId>{3C2FFA5D-87B4-456A-9821-1D502468CF0F}</a:tableStyleId>
              </a:tblPr>
              <a:tblGrid>
                <a:gridCol w="26670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Person</a:t>
                      </a:r>
                      <a:endParaRPr kumimoji="1" lang="en-US" altLang="zh-CN" sz="24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endParaRPr>
                    </a:p>
                  </a:txBody>
                  <a:tcPr horzOverflow="overflow"/>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age:int</a:t>
                      </a:r>
                      <a:endParaRPr kumimoji="1" lang="en-US" altLang="zh-CN" sz="24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endParaRPr>
                    </a:p>
                  </a:txBody>
                  <a:tcPr horzOverflow="overflow"/>
                </a:tc>
              </a:tr>
              <a:tr h="80327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setAge</a:t>
                      </a: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i</a:t>
                      </a:r>
                      <a:r>
                        <a:rPr kumimoji="1" lang="en-US" altLang="zh-CN" sz="2400" u="none" strike="noStrike" cap="none" normalizeH="0" baseline="0" dirty="0" smtClean="0">
                          <a:ln>
                            <a:noFill/>
                          </a:ln>
                          <a:effectLst/>
                        </a:rPr>
                        <a:t>: </a:t>
                      </a:r>
                      <a:r>
                        <a:rPr kumimoji="1" lang="en-US" altLang="zh-CN" sz="2400" u="none" strike="noStrike" cap="none" normalizeH="0" baseline="0" dirty="0" err="1" smtClean="0">
                          <a:ln>
                            <a:noFill/>
                          </a:ln>
                          <a:effectLst/>
                        </a:rPr>
                        <a:t>int</a:t>
                      </a:r>
                      <a:r>
                        <a:rPr kumimoji="1" lang="en-US" altLang="zh-CN" sz="2400" u="none" strike="noStrike" cap="none" normalizeH="0" baseline="0" dirty="0" smtClean="0">
                          <a:ln>
                            <a:noFill/>
                          </a:ln>
                          <a:effectLst/>
                        </a:rPr>
                        <a:t>)</a:t>
                      </a: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getAge</a:t>
                      </a:r>
                      <a:r>
                        <a:rPr kumimoji="1" lang="en-US" altLang="zh-CN" sz="2400" u="none" strike="noStrike" cap="none" normalizeH="0" baseline="0" dirty="0" smtClean="0">
                          <a:ln>
                            <a:noFill/>
                          </a:ln>
                          <a:effectLst/>
                        </a:rPr>
                        <a:t>(): </a:t>
                      </a:r>
                      <a:r>
                        <a:rPr kumimoji="1" lang="en-US" altLang="zh-CN" sz="2400" u="none" strike="noStrike" cap="none" normalizeH="0" baseline="0" dirty="0" err="1" smtClean="0">
                          <a:ln>
                            <a:noFill/>
                          </a:ln>
                          <a:effectLst/>
                        </a:rPr>
                        <a:t>int</a:t>
                      </a:r>
                      <a:endParaRPr kumimoji="1" lang="en-US" altLang="zh-CN" sz="24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endParaRPr>
                    </a:p>
                  </a:txBody>
                  <a:tcPr horzOverflow="overflow"/>
                </a:tc>
              </a:tr>
            </a:tbl>
          </a:graphicData>
        </a:graphic>
      </p:graphicFrame>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nvSpPr>
        <p:spPr>
          <a:xfrm>
            <a:off x="1403901" y="405676"/>
            <a:ext cx="6768752" cy="792088"/>
          </a:xfrm>
          <a:prstGeom prst="rect">
            <a:avLst/>
          </a:prstGeom>
        </p:spPr>
        <p:txBody>
          <a:bodyPr vert="horz" lIns="91440" tIns="45720" rIns="91440" bIns="45720" rtlCol="0" anchor="ctr">
            <a:normAutofit fontScale="8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r>
              <a:rPr lang="en-US" altLang="zh-CN" b="1" dirty="0" smtClean="0">
                <a:latin typeface="+mn-lt"/>
                <a:ea typeface="宋体" panose="02010600030101010101" pitchFamily="2" charset="-122"/>
                <a:cs typeface="Times New Roman" panose="02020603050405020304" pitchFamily="18" charset="0"/>
              </a:rPr>
              <a:t>3.8  </a:t>
            </a:r>
            <a:r>
              <a:rPr lang="zh-CN" altLang="en-US" b="1" dirty="0" smtClean="0">
                <a:latin typeface="+mn-lt"/>
                <a:ea typeface="宋体" panose="02010600030101010101" pitchFamily="2" charset="-122"/>
                <a:cs typeface="Times New Roman" panose="02020603050405020304" pitchFamily="18" charset="0"/>
              </a:rPr>
              <a:t>类的成员之三：构造器</a:t>
            </a:r>
            <a:r>
              <a:rPr lang="en-US" altLang="zh-CN" b="1" dirty="0" smtClean="0">
                <a:latin typeface="+mn-lt"/>
                <a:ea typeface="宋体" panose="02010600030101010101" pitchFamily="2" charset="-122"/>
                <a:cs typeface="Times New Roman" panose="02020603050405020304" pitchFamily="18" charset="0"/>
              </a:rPr>
              <a:t>(</a:t>
            </a:r>
            <a:r>
              <a:rPr lang="zh-CN" altLang="en-US" b="1" dirty="0" smtClean="0">
                <a:latin typeface="+mn-lt"/>
                <a:ea typeface="宋体" panose="02010600030101010101" pitchFamily="2" charset="-122"/>
                <a:cs typeface="Times New Roman" panose="02020603050405020304" pitchFamily="18" charset="0"/>
              </a:rPr>
              <a:t>构造方法</a:t>
            </a:r>
            <a:r>
              <a:rPr lang="en-US" altLang="zh-CN" b="1" dirty="0" smtClean="0">
                <a:latin typeface="+mn-lt"/>
                <a:ea typeface="宋体" panose="02010600030101010101" pitchFamily="2" charset="-122"/>
                <a:cs typeface="Times New Roman" panose="02020603050405020304" pitchFamily="18" charset="0"/>
              </a:rPr>
              <a:t>)</a:t>
            </a:r>
            <a:endParaRPr lang="zh-CN" altLang="en-US" b="1" dirty="0" smtClean="0">
              <a:latin typeface="+mn-lt"/>
              <a:ea typeface="宋体" panose="02010600030101010101" pitchFamily="2" charset="-122"/>
              <a:cs typeface="Times New Roman" panose="02020603050405020304" pitchFamily="18" charset="0"/>
            </a:endParaRPr>
          </a:p>
        </p:txBody>
      </p:sp>
      <p:sp>
        <p:nvSpPr>
          <p:cNvPr id="26627" name="Rectangle 3"/>
          <p:cNvSpPr>
            <a:spLocks noGrp="1" noChangeArrowheads="1"/>
          </p:cNvSpPr>
          <p:nvPr/>
        </p:nvSpPr>
        <p:spPr>
          <a:xfrm>
            <a:off x="213965" y="1197764"/>
            <a:ext cx="8712200" cy="482453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buFont typeface="Wingdings" panose="05000000000000000000" pitchFamily="2" charset="2"/>
              <a:buChar char="l"/>
            </a:pPr>
            <a:r>
              <a:rPr lang="zh-CN" altLang="en-US" b="1" dirty="0" smtClean="0">
                <a:ea typeface="宋体" panose="02010600030101010101" pitchFamily="2" charset="-122"/>
                <a:cs typeface="Times New Roman" panose="02020603050405020304" pitchFamily="18" charset="0"/>
              </a:rPr>
              <a:t>构造</a:t>
            </a:r>
            <a:r>
              <a:rPr lang="zh-CN" altLang="en-US" b="1" dirty="0">
                <a:ea typeface="宋体" panose="02010600030101010101" pitchFamily="2" charset="-122"/>
                <a:cs typeface="Times New Roman" panose="02020603050405020304" pitchFamily="18" charset="0"/>
              </a:rPr>
              <a:t>器</a:t>
            </a:r>
            <a:r>
              <a:rPr lang="zh-CN" altLang="en-US" b="1" dirty="0" smtClean="0">
                <a:ea typeface="宋体" panose="02010600030101010101" pitchFamily="2" charset="-122"/>
                <a:cs typeface="Times New Roman" panose="02020603050405020304" pitchFamily="18" charset="0"/>
              </a:rPr>
              <a:t>的特征</a:t>
            </a:r>
            <a:endParaRPr lang="en-US" altLang="zh-CN" dirty="0">
              <a:ea typeface="宋体" panose="02010600030101010101" pitchFamily="2" charset="-122"/>
              <a:cs typeface="Times New Roman" panose="02020603050405020304" pitchFamily="18" charset="0"/>
            </a:endParaRPr>
          </a:p>
          <a:p>
            <a:pPr lvl="1">
              <a:lnSpc>
                <a:spcPct val="90000"/>
              </a:lnSpc>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它具有与类相同的名称</a:t>
            </a:r>
          </a:p>
          <a:p>
            <a:pPr lvl="1" eaLnBrk="1" hangingPunct="1">
              <a:lnSpc>
                <a:spcPct val="90000"/>
              </a:lnSpc>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它不声明返回值类型。（与声明为</a:t>
            </a:r>
            <a:r>
              <a:rPr lang="en-US" altLang="zh-CN" dirty="0" smtClean="0">
                <a:ea typeface="宋体" panose="02010600030101010101" pitchFamily="2" charset="-122"/>
                <a:cs typeface="Times New Roman" panose="02020603050405020304" pitchFamily="18" charset="0"/>
              </a:rPr>
              <a:t>void</a:t>
            </a:r>
            <a:r>
              <a:rPr lang="zh-CN" altLang="en-US" dirty="0" smtClean="0">
                <a:ea typeface="宋体" panose="02010600030101010101" pitchFamily="2" charset="-122"/>
                <a:cs typeface="Times New Roman" panose="02020603050405020304" pitchFamily="18" charset="0"/>
              </a:rPr>
              <a:t>不同）</a:t>
            </a:r>
            <a:endParaRPr lang="en-US" altLang="zh-CN" dirty="0" smtClean="0">
              <a:ea typeface="宋体" panose="02010600030101010101" pitchFamily="2" charset="-122"/>
              <a:cs typeface="Times New Roman" panose="02020603050405020304" pitchFamily="18" charset="0"/>
            </a:endParaRPr>
          </a:p>
          <a:p>
            <a:pPr lvl="1">
              <a:lnSpc>
                <a:spcPct val="90000"/>
              </a:lnSpc>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不能被</a:t>
            </a:r>
            <a:r>
              <a:rPr lang="en-US" altLang="zh-CN" dirty="0">
                <a:ea typeface="宋体" panose="02010600030101010101" pitchFamily="2" charset="-122"/>
                <a:cs typeface="Times New Roman" panose="02020603050405020304" pitchFamily="18" charset="0"/>
              </a:rPr>
              <a:t>static</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final</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synchronized</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abstract</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native</a:t>
            </a:r>
            <a:r>
              <a:rPr lang="zh-CN" altLang="en-US" dirty="0">
                <a:ea typeface="宋体" panose="02010600030101010101" pitchFamily="2" charset="-122"/>
                <a:cs typeface="Times New Roman" panose="02020603050405020304" pitchFamily="18" charset="0"/>
              </a:rPr>
              <a:t>修饰，不能有</a:t>
            </a:r>
            <a:r>
              <a:rPr lang="en-US" altLang="zh-CN" dirty="0">
                <a:ea typeface="宋体" panose="02010600030101010101" pitchFamily="2" charset="-122"/>
                <a:cs typeface="Times New Roman" panose="02020603050405020304" pitchFamily="18" charset="0"/>
              </a:rPr>
              <a:t>return</a:t>
            </a:r>
            <a:r>
              <a:rPr lang="zh-CN" altLang="en-US" dirty="0">
                <a:ea typeface="宋体" panose="02010600030101010101" pitchFamily="2" charset="-122"/>
                <a:cs typeface="Times New Roman" panose="02020603050405020304" pitchFamily="18" charset="0"/>
              </a:rPr>
              <a:t>语句返回</a:t>
            </a:r>
            <a:r>
              <a:rPr lang="zh-CN" altLang="en-US" dirty="0" smtClean="0">
                <a:ea typeface="宋体" panose="02010600030101010101" pitchFamily="2" charset="-122"/>
                <a:cs typeface="Times New Roman" panose="02020603050405020304" pitchFamily="18" charset="0"/>
              </a:rPr>
              <a:t>值</a:t>
            </a:r>
            <a:endParaRPr lang="en-US" altLang="zh-CN" dirty="0" smtClean="0">
              <a:ea typeface="宋体" panose="02010600030101010101" pitchFamily="2" charset="-122"/>
              <a:cs typeface="Times New Roman" panose="02020603050405020304" pitchFamily="18" charset="0"/>
            </a:endParaRPr>
          </a:p>
          <a:p>
            <a:pPr marL="457200" lvl="1" indent="0">
              <a:lnSpc>
                <a:spcPct val="90000"/>
              </a:lnSpc>
              <a:buNone/>
            </a:pPr>
            <a:endParaRPr lang="zh-CN" altLang="en-US" sz="1800" dirty="0" smtClean="0">
              <a:ea typeface="宋体" panose="02010600030101010101" pitchFamily="2" charset="-122"/>
              <a:cs typeface="Times New Roman" panose="02020603050405020304" pitchFamily="18" charset="0"/>
            </a:endParaRPr>
          </a:p>
          <a:p>
            <a:pPr eaLnBrk="1" hangingPunct="1">
              <a:lnSpc>
                <a:spcPct val="90000"/>
              </a:lnSpc>
              <a:buFont typeface="Wingdings" panose="05000000000000000000" pitchFamily="2" charset="2"/>
              <a:buChar char="l"/>
            </a:pPr>
            <a:r>
              <a:rPr lang="zh-CN" altLang="en-US" b="1" dirty="0" smtClean="0">
                <a:ea typeface="宋体" panose="02010600030101010101" pitchFamily="2" charset="-122"/>
                <a:cs typeface="Times New Roman" panose="02020603050405020304" pitchFamily="18" charset="0"/>
              </a:rPr>
              <a:t>构造</a:t>
            </a:r>
            <a:r>
              <a:rPr lang="zh-CN" altLang="en-US" b="1" dirty="0">
                <a:ea typeface="宋体" panose="02010600030101010101" pitchFamily="2" charset="-122"/>
                <a:cs typeface="Times New Roman" panose="02020603050405020304" pitchFamily="18" charset="0"/>
              </a:rPr>
              <a:t>器</a:t>
            </a:r>
            <a:r>
              <a:rPr lang="zh-CN" altLang="en-US" b="1" dirty="0" smtClean="0">
                <a:ea typeface="宋体" panose="02010600030101010101" pitchFamily="2" charset="-122"/>
                <a:cs typeface="Times New Roman" panose="02020603050405020304" pitchFamily="18" charset="0"/>
              </a:rPr>
              <a:t>的作用</a:t>
            </a:r>
            <a:r>
              <a:rPr lang="zh-CN" altLang="en-US" dirty="0" smtClean="0">
                <a:ea typeface="宋体" panose="02010600030101010101" pitchFamily="2" charset="-122"/>
                <a:cs typeface="Times New Roman" panose="02020603050405020304" pitchFamily="18" charset="0"/>
              </a:rPr>
              <a:t>：</a:t>
            </a:r>
            <a:r>
              <a:rPr lang="zh-CN" altLang="en-US" b="1" dirty="0" smtClean="0">
                <a:solidFill>
                  <a:srgbClr val="C00000"/>
                </a:solidFill>
                <a:ea typeface="宋体" panose="02010600030101010101" pitchFamily="2" charset="-122"/>
                <a:cs typeface="Times New Roman" panose="02020603050405020304" pitchFamily="18" charset="0"/>
              </a:rPr>
              <a:t>创建对象；给对象进行初始化</a:t>
            </a:r>
            <a:endParaRPr lang="en-US" altLang="zh-CN" b="1" dirty="0" smtClean="0">
              <a:solidFill>
                <a:srgbClr val="C0000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如：</a:t>
            </a:r>
            <a:r>
              <a:rPr lang="en-US" altLang="zh-CN" dirty="0">
                <a:ea typeface="宋体" panose="02010600030101010101" pitchFamily="2" charset="-122"/>
                <a:cs typeface="Times New Roman" panose="02020603050405020304" pitchFamily="18" charset="0"/>
              </a:rPr>
              <a:t>Order o = new </a:t>
            </a:r>
            <a:r>
              <a:rPr lang="en-US" altLang="zh-CN" dirty="0">
                <a:solidFill>
                  <a:srgbClr val="0070C0"/>
                </a:solidFill>
                <a:ea typeface="宋体" panose="02010600030101010101" pitchFamily="2" charset="-122"/>
                <a:cs typeface="Times New Roman" panose="02020603050405020304" pitchFamily="18" charset="0"/>
              </a:rPr>
              <a:t>Order</a:t>
            </a:r>
            <a:r>
              <a:rPr lang="en-US" altLang="zh-CN" dirty="0" smtClean="0">
                <a:solidFill>
                  <a:srgbClr val="0070C0"/>
                </a:solidFill>
                <a:ea typeface="宋体" panose="02010600030101010101" pitchFamily="2" charset="-122"/>
                <a:cs typeface="Times New Roman" panose="02020603050405020304" pitchFamily="18" charset="0"/>
              </a:rPr>
              <a:t>()</a:t>
            </a:r>
            <a:r>
              <a:rPr lang="en-US" altLang="zh-CN" dirty="0" smtClean="0">
                <a:ea typeface="宋体" panose="02010600030101010101" pitchFamily="2" charset="-122"/>
                <a:cs typeface="Times New Roman" panose="02020603050405020304" pitchFamily="18" charset="0"/>
              </a:rPr>
              <a:t>;    Person </a:t>
            </a:r>
            <a:r>
              <a:rPr lang="en-US" altLang="zh-CN" dirty="0">
                <a:ea typeface="宋体" panose="02010600030101010101" pitchFamily="2" charset="-122"/>
                <a:cs typeface="Times New Roman" panose="02020603050405020304" pitchFamily="18" charset="0"/>
              </a:rPr>
              <a:t>p = new </a:t>
            </a:r>
            <a:r>
              <a:rPr lang="en-US" altLang="zh-CN" dirty="0">
                <a:solidFill>
                  <a:srgbClr val="0070C0"/>
                </a:solidFill>
                <a:ea typeface="宋体" panose="02010600030101010101" pitchFamily="2" charset="-122"/>
                <a:cs typeface="Times New Roman" panose="02020603050405020304" pitchFamily="18" charset="0"/>
              </a:rPr>
              <a:t>Person(Peter,15)</a:t>
            </a:r>
            <a:r>
              <a:rPr lang="en-US" altLang="zh-CN" dirty="0">
                <a:ea typeface="宋体" panose="02010600030101010101" pitchFamily="2" charset="-122"/>
                <a:cs typeface="Times New Roman" panose="02020603050405020304" pitchFamily="18" charset="0"/>
              </a:rPr>
              <a:t>;</a:t>
            </a:r>
          </a:p>
          <a:p>
            <a:pPr lvl="1">
              <a:lnSpc>
                <a:spcPct val="90000"/>
              </a:lnSpc>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如同</a:t>
            </a:r>
            <a:r>
              <a:rPr lang="zh-CN" altLang="en-US" dirty="0">
                <a:ea typeface="宋体" panose="02010600030101010101" pitchFamily="2" charset="-122"/>
                <a:cs typeface="Times New Roman" panose="02020603050405020304" pitchFamily="18" charset="0"/>
              </a:rPr>
              <a:t>我们规定每个“人”一出生就必须先洗澡，我们就可以在“人”的构造方法中加入完成“洗澡”的程序代码，于是每个“人”一出生就会自动完成“洗澡”，程序就不必再在每个人刚出生时一个一个地告诉他们要“洗澡”了</a:t>
            </a:r>
            <a:r>
              <a:rPr lang="zh-CN" altLang="en-US" dirty="0" smtClean="0">
                <a:ea typeface="宋体" panose="02010600030101010101" pitchFamily="2" charset="-122"/>
                <a:cs typeface="Times New Roman" panose="02020603050405020304" pitchFamily="18" charset="0"/>
              </a:rPr>
              <a:t>。</a:t>
            </a:r>
            <a:endParaRPr lang="en-US" altLang="zh-CN" sz="3200"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nvSpPr>
        <p:spPr>
          <a:xfrm>
            <a:off x="3131840" y="46901"/>
            <a:ext cx="3240360" cy="72233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r>
              <a:rPr lang="zh-CN" altLang="en-US" b="1" dirty="0" smtClean="0">
                <a:latin typeface="+mn-lt"/>
                <a:ea typeface="宋体" panose="02010600030101010101" pitchFamily="2" charset="-122"/>
                <a:cs typeface="Times New Roman" panose="02020603050405020304" pitchFamily="18" charset="0"/>
              </a:rPr>
              <a:t>构造器</a:t>
            </a:r>
          </a:p>
        </p:txBody>
      </p:sp>
      <p:sp useBgFill="1">
        <p:nvSpPr>
          <p:cNvPr id="27651" name="Text Box 3"/>
          <p:cNvSpPr txBox="1">
            <a:spLocks noChangeArrowheads="1"/>
          </p:cNvSpPr>
          <p:nvPr/>
        </p:nvSpPr>
        <p:spPr bwMode="auto">
          <a:xfrm>
            <a:off x="142844" y="622965"/>
            <a:ext cx="8894762" cy="5047536"/>
          </a:xfrm>
          <a:prstGeom prst="rect">
            <a:avLst/>
          </a:prstGeom>
          <a:ln w="9525">
            <a:noFill/>
            <a:miter lim="800000"/>
          </a:ln>
        </p:spPr>
        <p:txBody>
          <a:bodyPr>
            <a:spAutoFit/>
          </a:bodyPr>
          <a:lstStyle/>
          <a:p>
            <a:pPr marL="457200" indent="-457200">
              <a:spcBef>
                <a:spcPct val="50000"/>
              </a:spcBef>
              <a:buFont typeface="Wingdings" panose="05000000000000000000" pitchFamily="2" charset="2"/>
              <a:buChar char="l"/>
            </a:pPr>
            <a:r>
              <a:rPr lang="zh-CN" altLang="en-US" sz="2800" b="1" dirty="0" smtClean="0">
                <a:ea typeface="宋体" panose="02010600030101010101" pitchFamily="2" charset="-122"/>
                <a:cs typeface="Times New Roman" panose="02020603050405020304" pitchFamily="18" charset="0"/>
              </a:rPr>
              <a:t>语法</a:t>
            </a:r>
            <a:r>
              <a:rPr lang="zh-CN" altLang="en-US" sz="2800" b="1" dirty="0">
                <a:ea typeface="宋体" panose="02010600030101010101" pitchFamily="2" charset="-122"/>
                <a:cs typeface="Times New Roman" panose="02020603050405020304" pitchFamily="18" charset="0"/>
              </a:rPr>
              <a:t>格式：</a:t>
            </a:r>
          </a:p>
          <a:p>
            <a:pPr marL="1371600" lvl="2" indent="-457200">
              <a:buFont typeface="Wingdings" panose="05000000000000000000" pitchFamily="2" charset="2"/>
              <a:buNone/>
            </a:pPr>
            <a:r>
              <a:rPr lang="zh-CN" altLang="en-US" sz="2800" b="1" dirty="0" smtClean="0">
                <a:solidFill>
                  <a:srgbClr val="00B050"/>
                </a:solidFill>
                <a:ea typeface="宋体" panose="02010600030101010101" pitchFamily="2" charset="-122"/>
                <a:cs typeface="Times New Roman" panose="02020603050405020304" pitchFamily="18" charset="0"/>
              </a:rPr>
              <a:t>修饰符</a:t>
            </a:r>
            <a:r>
              <a:rPr lang="en-US" altLang="zh-CN" sz="2800" b="1" dirty="0" smtClean="0">
                <a:solidFill>
                  <a:srgbClr val="00B050"/>
                </a:solidFill>
                <a:ea typeface="宋体" panose="02010600030101010101" pitchFamily="2" charset="-122"/>
                <a:cs typeface="Times New Roman" panose="02020603050405020304" pitchFamily="18" charset="0"/>
              </a:rPr>
              <a:t> </a:t>
            </a:r>
            <a:r>
              <a:rPr lang="en-US" altLang="zh-CN" sz="2800" b="1" dirty="0" smtClean="0">
                <a:ea typeface="宋体" panose="02010600030101010101" pitchFamily="2" charset="-122"/>
                <a:cs typeface="Times New Roman" panose="02020603050405020304" pitchFamily="18" charset="0"/>
              </a:rPr>
              <a:t> </a:t>
            </a:r>
            <a:r>
              <a:rPr lang="zh-CN" altLang="en-US" sz="2800" b="1" dirty="0" smtClean="0">
                <a:solidFill>
                  <a:srgbClr val="FF0000"/>
                </a:solidFill>
                <a:ea typeface="宋体" panose="02010600030101010101" pitchFamily="2" charset="-122"/>
                <a:cs typeface="Times New Roman" panose="02020603050405020304" pitchFamily="18" charset="0"/>
              </a:rPr>
              <a:t>类名</a:t>
            </a:r>
            <a:r>
              <a:rPr lang="en-US" altLang="zh-CN" sz="2800" b="1" dirty="0" smtClean="0">
                <a:solidFill>
                  <a:srgbClr val="FF0000"/>
                </a:solidFill>
                <a:ea typeface="宋体" panose="02010600030101010101" pitchFamily="2" charset="-122"/>
                <a:cs typeface="Times New Roman" panose="02020603050405020304" pitchFamily="18" charset="0"/>
              </a:rPr>
              <a:t> </a:t>
            </a:r>
            <a:r>
              <a:rPr lang="en-US" altLang="zh-CN" sz="2800" b="1" dirty="0" smtClean="0">
                <a:solidFill>
                  <a:srgbClr val="0070C0"/>
                </a:solidFill>
                <a:ea typeface="宋体" panose="02010600030101010101" pitchFamily="2" charset="-122"/>
                <a:cs typeface="Times New Roman" panose="02020603050405020304" pitchFamily="18" charset="0"/>
              </a:rPr>
              <a:t>(</a:t>
            </a:r>
            <a:r>
              <a:rPr lang="zh-CN" altLang="en-US" sz="2800" b="1" dirty="0" smtClean="0">
                <a:solidFill>
                  <a:srgbClr val="0070C0"/>
                </a:solidFill>
                <a:ea typeface="宋体" panose="02010600030101010101" pitchFamily="2" charset="-122"/>
                <a:cs typeface="Times New Roman" panose="02020603050405020304" pitchFamily="18" charset="0"/>
              </a:rPr>
              <a:t>参数列表</a:t>
            </a:r>
            <a:r>
              <a:rPr lang="en-US" altLang="zh-CN" sz="2800" b="1" dirty="0" smtClean="0">
                <a:solidFill>
                  <a:srgbClr val="0070C0"/>
                </a:solidFill>
                <a:ea typeface="宋体" panose="02010600030101010101" pitchFamily="2" charset="-122"/>
                <a:cs typeface="Times New Roman" panose="02020603050405020304" pitchFamily="18" charset="0"/>
              </a:rPr>
              <a:t>) </a:t>
            </a:r>
            <a:r>
              <a:rPr lang="en-US" altLang="zh-CN" sz="2800" b="1" dirty="0">
                <a:ea typeface="宋体" panose="02010600030101010101" pitchFamily="2" charset="-122"/>
                <a:cs typeface="Times New Roman" panose="02020603050405020304" pitchFamily="18" charset="0"/>
              </a:rPr>
              <a:t>{</a:t>
            </a:r>
          </a:p>
          <a:p>
            <a:pPr marL="1371600" lvl="2" indent="-457200">
              <a:buFont typeface="Wingdings" panose="05000000000000000000" pitchFamily="2" charset="2"/>
              <a:buNone/>
            </a:pPr>
            <a:r>
              <a:rPr lang="en-US" altLang="zh-CN" sz="2800" b="1" dirty="0">
                <a:ea typeface="宋体" panose="02010600030101010101" pitchFamily="2" charset="-122"/>
                <a:cs typeface="Times New Roman" panose="02020603050405020304" pitchFamily="18" charset="0"/>
              </a:rPr>
              <a:t>	</a:t>
            </a:r>
            <a:r>
              <a:rPr lang="en-US" altLang="zh-CN" sz="2800" b="1" dirty="0">
                <a:solidFill>
                  <a:srgbClr val="00B0F0"/>
                </a:solidFill>
                <a:ea typeface="宋体" panose="02010600030101010101" pitchFamily="2" charset="-122"/>
                <a:cs typeface="Times New Roman" panose="02020603050405020304" pitchFamily="18" charset="0"/>
              </a:rPr>
              <a:t>    </a:t>
            </a:r>
            <a:r>
              <a:rPr lang="zh-CN" altLang="en-US" sz="2800" b="1" dirty="0" smtClean="0">
                <a:solidFill>
                  <a:srgbClr val="00B0F0"/>
                </a:solidFill>
                <a:ea typeface="宋体" panose="02010600030101010101" pitchFamily="2" charset="-122"/>
                <a:cs typeface="Times New Roman" panose="02020603050405020304" pitchFamily="18" charset="0"/>
              </a:rPr>
              <a:t>初始化语句；</a:t>
            </a:r>
            <a:endParaRPr lang="en-US" altLang="zh-CN" sz="2800" b="1" dirty="0">
              <a:solidFill>
                <a:srgbClr val="00B0F0"/>
              </a:solidFill>
              <a:ea typeface="宋体" panose="02010600030101010101" pitchFamily="2" charset="-122"/>
              <a:cs typeface="Times New Roman" panose="02020603050405020304" pitchFamily="18" charset="0"/>
            </a:endParaRPr>
          </a:p>
          <a:p>
            <a:pPr marL="1371600" lvl="2" indent="-457200">
              <a:buFont typeface="Wingdings" panose="05000000000000000000" pitchFamily="2" charset="2"/>
              <a:buNone/>
            </a:pPr>
            <a:r>
              <a:rPr lang="en-US" altLang="zh-CN" sz="2800" b="1" dirty="0">
                <a:ea typeface="宋体" panose="02010600030101010101" pitchFamily="2" charset="-122"/>
                <a:cs typeface="Times New Roman" panose="02020603050405020304" pitchFamily="18" charset="0"/>
              </a:rPr>
              <a:t>} </a:t>
            </a:r>
          </a:p>
          <a:p>
            <a:pPr marL="457200" indent="-457200">
              <a:spcBef>
                <a:spcPct val="50000"/>
              </a:spcBef>
              <a:buFont typeface="Wingdings" panose="05000000000000000000" pitchFamily="2" charset="2"/>
              <a:buChar char="l"/>
            </a:pPr>
            <a:r>
              <a:rPr lang="zh-CN" altLang="en-US" sz="2800" b="1" dirty="0" smtClean="0">
                <a:ea typeface="宋体" panose="02010600030101010101" pitchFamily="2" charset="-122"/>
                <a:cs typeface="Times New Roman" panose="02020603050405020304" pitchFamily="18" charset="0"/>
              </a:rPr>
              <a:t>举 例</a:t>
            </a:r>
            <a:r>
              <a:rPr lang="zh-CN" altLang="en-US" sz="2800" b="1" dirty="0">
                <a:ea typeface="宋体" panose="02010600030101010101" pitchFamily="2" charset="-122"/>
                <a:cs typeface="Times New Roman" panose="02020603050405020304" pitchFamily="18" charset="0"/>
              </a:rPr>
              <a:t>：</a:t>
            </a:r>
          </a:p>
          <a:p>
            <a:pPr marL="914400" lvl="1" indent="-457200"/>
            <a:r>
              <a:rPr lang="en-US" altLang="zh-CN" sz="2000" b="1" dirty="0">
                <a:solidFill>
                  <a:srgbClr val="C00000"/>
                </a:solidFill>
                <a:ea typeface="宋体" panose="02010600030101010101" pitchFamily="2" charset="-122"/>
                <a:cs typeface="Times New Roman" panose="02020603050405020304" pitchFamily="18" charset="0"/>
              </a:rPr>
              <a:t>public class Animal {</a:t>
            </a:r>
          </a:p>
          <a:p>
            <a:pPr marL="1371600" lvl="2" indent="-457200"/>
            <a:r>
              <a:rPr lang="en-US" altLang="zh-CN" sz="2000" b="1" dirty="0">
                <a:solidFill>
                  <a:srgbClr val="C00000"/>
                </a:solidFill>
                <a:ea typeface="宋体" panose="02010600030101010101" pitchFamily="2" charset="-122"/>
                <a:cs typeface="Times New Roman" panose="02020603050405020304" pitchFamily="18" charset="0"/>
              </a:rPr>
              <a:t>private </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legs;</a:t>
            </a:r>
          </a:p>
          <a:p>
            <a:pPr marL="1371600" lvl="2" indent="-457200"/>
            <a:r>
              <a:rPr lang="en-US" altLang="zh-CN" sz="2000" b="1" dirty="0">
                <a:solidFill>
                  <a:srgbClr val="C00000"/>
                </a:solidFill>
                <a:ea typeface="宋体" panose="02010600030101010101" pitchFamily="2" charset="-122"/>
                <a:cs typeface="Times New Roman" panose="02020603050405020304" pitchFamily="18" charset="0"/>
              </a:rPr>
              <a:t>public Animal() {legs = 4; }	</a:t>
            </a:r>
            <a:r>
              <a:rPr lang="en-US" altLang="zh-CN" sz="2000" b="1" dirty="0" smtClean="0">
                <a:solidFill>
                  <a:srgbClr val="0070C0"/>
                </a:solidFill>
                <a:ea typeface="宋体" panose="02010600030101010101" pitchFamily="2" charset="-122"/>
                <a:cs typeface="Times New Roman" panose="02020603050405020304" pitchFamily="18" charset="0"/>
              </a:rPr>
              <a:t>   //</a:t>
            </a:r>
            <a:r>
              <a:rPr lang="zh-CN" altLang="en-US" sz="2000" b="1" dirty="0">
                <a:solidFill>
                  <a:srgbClr val="0070C0"/>
                </a:solidFill>
                <a:ea typeface="宋体" panose="02010600030101010101" pitchFamily="2" charset="-122"/>
                <a:cs typeface="Times New Roman" panose="02020603050405020304" pitchFamily="18" charset="0"/>
              </a:rPr>
              <a:t>构造器</a:t>
            </a:r>
          </a:p>
          <a:p>
            <a:pPr marL="1371600" lvl="2" indent="-457200"/>
            <a:r>
              <a:rPr lang="en-US" altLang="zh-CN" sz="2000" b="1" dirty="0">
                <a:solidFill>
                  <a:srgbClr val="C00000"/>
                </a:solidFill>
                <a:ea typeface="宋体" panose="02010600030101010101" pitchFamily="2" charset="-122"/>
                <a:cs typeface="Times New Roman" panose="02020603050405020304" pitchFamily="18" charset="0"/>
              </a:rPr>
              <a:t>public void </a:t>
            </a:r>
            <a:r>
              <a:rPr lang="en-US" altLang="zh-CN" sz="2000" b="1" dirty="0" err="1">
                <a:solidFill>
                  <a:srgbClr val="C00000"/>
                </a:solidFill>
                <a:ea typeface="宋体" panose="02010600030101010101" pitchFamily="2" charset="-122"/>
                <a:cs typeface="Times New Roman" panose="02020603050405020304" pitchFamily="18" charset="0"/>
              </a:rPr>
              <a:t>setLegs</a:t>
            </a:r>
            <a:r>
              <a:rPr lang="en-US" altLang="zh-CN" sz="2000" b="1" dirty="0">
                <a:solidFill>
                  <a:srgbClr val="C00000"/>
                </a:solidFill>
                <a:ea typeface="宋体" panose="02010600030101010101" pitchFamily="2" charset="-122"/>
                <a:cs typeface="Times New Roman" panose="02020603050405020304" pitchFamily="18" charset="0"/>
              </a:rPr>
              <a:t>(</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i</a:t>
            </a:r>
            <a:r>
              <a:rPr lang="en-US" altLang="zh-CN" sz="2000" b="1" dirty="0">
                <a:solidFill>
                  <a:srgbClr val="C00000"/>
                </a:solidFill>
                <a:ea typeface="宋体" panose="02010600030101010101" pitchFamily="2" charset="-122"/>
                <a:cs typeface="Times New Roman" panose="02020603050405020304" pitchFamily="18" charset="0"/>
              </a:rPr>
              <a:t>) { legs = </a:t>
            </a:r>
            <a:r>
              <a:rPr lang="en-US" altLang="zh-CN" sz="2000" b="1" dirty="0" err="1">
                <a:solidFill>
                  <a:srgbClr val="C00000"/>
                </a:solidFill>
                <a:ea typeface="宋体" panose="02010600030101010101" pitchFamily="2" charset="-122"/>
                <a:cs typeface="Times New Roman" panose="02020603050405020304" pitchFamily="18" charset="0"/>
              </a:rPr>
              <a:t>i</a:t>
            </a:r>
            <a:r>
              <a:rPr lang="en-US" altLang="zh-CN" sz="2000" b="1" dirty="0">
                <a:solidFill>
                  <a:srgbClr val="C00000"/>
                </a:solidFill>
                <a:ea typeface="宋体" panose="02010600030101010101" pitchFamily="2" charset="-122"/>
                <a:cs typeface="Times New Roman" panose="02020603050405020304" pitchFamily="18" charset="0"/>
              </a:rPr>
              <a:t>; }</a:t>
            </a:r>
          </a:p>
          <a:p>
            <a:pPr marL="1371600" lvl="2" indent="-457200"/>
            <a:r>
              <a:rPr lang="en-US" altLang="zh-CN" sz="2000" b="1" dirty="0">
                <a:solidFill>
                  <a:srgbClr val="C00000"/>
                </a:solidFill>
                <a:ea typeface="宋体" panose="02010600030101010101" pitchFamily="2" charset="-122"/>
                <a:cs typeface="Times New Roman" panose="02020603050405020304" pitchFamily="18" charset="0"/>
              </a:rPr>
              <a:t>public </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getLegs</a:t>
            </a:r>
            <a:r>
              <a:rPr lang="en-US" altLang="zh-CN" sz="2000" b="1" dirty="0">
                <a:solidFill>
                  <a:srgbClr val="C00000"/>
                </a:solidFill>
                <a:ea typeface="宋体" panose="02010600030101010101" pitchFamily="2" charset="-122"/>
                <a:cs typeface="Times New Roman" panose="02020603050405020304" pitchFamily="18" charset="0"/>
              </a:rPr>
              <a:t>(){return legs;}</a:t>
            </a:r>
          </a:p>
          <a:p>
            <a:pPr marL="914400" lvl="1" indent="-457200"/>
            <a:r>
              <a:rPr lang="en-US" altLang="zh-CN" sz="2000" b="1" dirty="0">
                <a:solidFill>
                  <a:srgbClr val="C00000"/>
                </a:solidFill>
                <a:ea typeface="宋体" panose="02010600030101010101" pitchFamily="2" charset="-122"/>
                <a:cs typeface="Times New Roman" panose="02020603050405020304" pitchFamily="18" charset="0"/>
              </a:rPr>
              <a:t>}</a:t>
            </a:r>
          </a:p>
          <a:p>
            <a:pPr indent="-457200" algn="just">
              <a:buFont typeface="Wingdings" panose="05000000000000000000" pitchFamily="2" charset="2"/>
              <a:buNone/>
            </a:pPr>
            <a:r>
              <a:rPr lang="zh-CN" altLang="en-US" sz="2400" b="1" dirty="0" smtClean="0">
                <a:ea typeface="宋体" panose="02010600030101010101" pitchFamily="2" charset="-122"/>
                <a:cs typeface="Times New Roman" panose="02020603050405020304" pitchFamily="18" charset="0"/>
              </a:rPr>
              <a:t>创建</a:t>
            </a:r>
            <a:r>
              <a:rPr lang="en-US" altLang="zh-CN" sz="2400" b="1" dirty="0">
                <a:ea typeface="宋体" panose="02010600030101010101" pitchFamily="2" charset="-122"/>
                <a:cs typeface="Times New Roman" panose="02020603050405020304" pitchFamily="18" charset="0"/>
              </a:rPr>
              <a:t>Animal</a:t>
            </a:r>
            <a:r>
              <a:rPr lang="zh-CN" altLang="en-US" sz="2400" b="1" dirty="0">
                <a:ea typeface="宋体" panose="02010600030101010101" pitchFamily="2" charset="-122"/>
                <a:cs typeface="Times New Roman" panose="02020603050405020304" pitchFamily="18" charset="0"/>
              </a:rPr>
              <a:t>类的实例：</a:t>
            </a:r>
            <a:r>
              <a:rPr lang="en-US" altLang="zh-CN" sz="2400" b="1" dirty="0">
                <a:solidFill>
                  <a:srgbClr val="C00000"/>
                </a:solidFill>
                <a:ea typeface="宋体" panose="02010600030101010101" pitchFamily="2" charset="-122"/>
                <a:cs typeface="Times New Roman" panose="02020603050405020304" pitchFamily="18" charset="0"/>
              </a:rPr>
              <a:t>Animal  a=new Animal(); </a:t>
            </a:r>
            <a:r>
              <a:rPr lang="en-US" altLang="zh-CN" sz="2400" b="1" dirty="0" smtClean="0">
                <a:solidFill>
                  <a:srgbClr val="C00000"/>
                </a:solidFill>
                <a:ea typeface="宋体" panose="02010600030101010101" pitchFamily="2" charset="-122"/>
                <a:cs typeface="Times New Roman" panose="02020603050405020304" pitchFamily="18" charset="0"/>
              </a:rPr>
              <a:t>   </a:t>
            </a:r>
          </a:p>
          <a:p>
            <a:pPr indent="-457200" algn="just">
              <a:buFont typeface="Wingdings" panose="05000000000000000000" pitchFamily="2" charset="2"/>
              <a:buNone/>
            </a:pPr>
            <a:r>
              <a:rPr lang="en-US" altLang="zh-CN" sz="2400" b="1" dirty="0" smtClean="0">
                <a:ea typeface="宋体" panose="02010600030101010101" pitchFamily="2" charset="-122"/>
                <a:cs typeface="Times New Roman" panose="02020603050405020304" pitchFamily="18" charset="0"/>
              </a:rPr>
              <a:t>//</a:t>
            </a:r>
            <a:r>
              <a:rPr lang="zh-CN" altLang="en-US" sz="2400" b="1" dirty="0">
                <a:ea typeface="宋体" panose="02010600030101010101" pitchFamily="2" charset="-122"/>
                <a:cs typeface="Times New Roman" panose="02020603050405020304" pitchFamily="18" charset="0"/>
              </a:rPr>
              <a:t>调用构造器，将</a:t>
            </a:r>
            <a:r>
              <a:rPr lang="en-US" altLang="zh-CN" sz="2400" b="1" dirty="0">
                <a:ea typeface="宋体" panose="02010600030101010101" pitchFamily="2" charset="-122"/>
                <a:cs typeface="Times New Roman" panose="02020603050405020304" pitchFamily="18" charset="0"/>
              </a:rPr>
              <a:t>legs</a:t>
            </a:r>
            <a:r>
              <a:rPr lang="zh-CN" altLang="en-US" sz="2400" b="1" dirty="0">
                <a:ea typeface="宋体" panose="02010600030101010101" pitchFamily="2" charset="-122"/>
                <a:cs typeface="Times New Roman" panose="02020603050405020304" pitchFamily="18" charset="0"/>
              </a:rPr>
              <a:t>初始化为</a:t>
            </a:r>
            <a:r>
              <a:rPr lang="en-US" altLang="zh-CN" sz="2400" b="1" dirty="0" smtClean="0">
                <a:ea typeface="宋体" panose="02010600030101010101" pitchFamily="2" charset="-122"/>
                <a:cs typeface="Times New Roman" panose="02020603050405020304" pitchFamily="18" charset="0"/>
              </a:rPr>
              <a:t>4</a:t>
            </a:r>
            <a:r>
              <a:rPr lang="zh-CN" altLang="en-US" sz="2400" b="1" dirty="0" smtClean="0">
                <a:ea typeface="宋体" panose="02010600030101010101" pitchFamily="2" charset="-122"/>
                <a:cs typeface="Times New Roman" panose="02020603050405020304" pitchFamily="18" charset="0"/>
              </a:rPr>
              <a:t>。</a:t>
            </a:r>
            <a:endParaRPr lang="en-US" altLang="zh-CN" sz="2400" b="1" dirty="0" smtClean="0">
              <a:ea typeface="宋体" panose="02010600030101010101" pitchFamily="2" charset="-122"/>
              <a:cs typeface="Times New Roman" panose="02020603050405020304" pitchFamily="18" charset="0"/>
            </a:endParaRPr>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3419872" y="262672"/>
            <a:ext cx="288032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anose="02010600030101010101" pitchFamily="2" charset="-122"/>
                <a:cs typeface="Times New Roman" panose="02020603050405020304" pitchFamily="18" charset="0"/>
              </a:rPr>
              <a:t>构造器</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467544" y="1126768"/>
            <a:ext cx="8229600" cy="453650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根据参数不同，构造器可以分为如下两类：</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b="1" dirty="0" smtClean="0">
                <a:ea typeface="宋体" panose="02010600030101010101" pitchFamily="2" charset="-122"/>
                <a:cs typeface="Times New Roman" panose="02020603050405020304" pitchFamily="18" charset="0"/>
              </a:rPr>
              <a:t>隐式无参构造器（系统</a:t>
            </a:r>
            <a:r>
              <a:rPr lang="zh-CN" altLang="en-US" b="1" dirty="0" smtClean="0">
                <a:solidFill>
                  <a:srgbClr val="C00000"/>
                </a:solidFill>
                <a:ea typeface="宋体" panose="02010600030101010101" pitchFamily="2" charset="-122"/>
                <a:cs typeface="Times New Roman" panose="02020603050405020304" pitchFamily="18" charset="0"/>
              </a:rPr>
              <a:t>默认</a:t>
            </a:r>
            <a:r>
              <a:rPr lang="zh-CN" altLang="en-US" b="1" dirty="0" smtClean="0">
                <a:ea typeface="宋体" panose="02010600030101010101" pitchFamily="2" charset="-122"/>
                <a:cs typeface="Times New Roman" panose="02020603050405020304" pitchFamily="18" charset="0"/>
              </a:rPr>
              <a:t>提供）</a:t>
            </a:r>
            <a:endParaRPr lang="en-US" altLang="zh-CN" b="1"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b="1" dirty="0" smtClean="0">
                <a:solidFill>
                  <a:srgbClr val="C00000"/>
                </a:solidFill>
                <a:ea typeface="宋体" panose="02010600030101010101" pitchFamily="2" charset="-122"/>
                <a:cs typeface="Times New Roman" panose="02020603050405020304" pitchFamily="18" charset="0"/>
              </a:rPr>
              <a:t>显</a:t>
            </a:r>
            <a:r>
              <a:rPr lang="zh-CN" altLang="en-US" b="1" dirty="0">
                <a:solidFill>
                  <a:srgbClr val="C00000"/>
                </a:solidFill>
                <a:ea typeface="宋体" panose="02010600030101010101" pitchFamily="2" charset="-122"/>
                <a:cs typeface="Times New Roman" panose="02020603050405020304" pitchFamily="18" charset="0"/>
              </a:rPr>
              <a:t>式</a:t>
            </a:r>
            <a:r>
              <a:rPr lang="zh-CN" altLang="en-US" b="1" dirty="0">
                <a:ea typeface="宋体" panose="02010600030101010101" pitchFamily="2" charset="-122"/>
                <a:cs typeface="Times New Roman" panose="02020603050405020304" pitchFamily="18" charset="0"/>
              </a:rPr>
              <a:t>定义一个或多个</a:t>
            </a:r>
            <a:r>
              <a:rPr lang="zh-CN" altLang="en-US" b="1" dirty="0" smtClean="0">
                <a:ea typeface="宋体" panose="02010600030101010101" pitchFamily="2" charset="-122"/>
                <a:cs typeface="Times New Roman" panose="02020603050405020304" pitchFamily="18" charset="0"/>
              </a:rPr>
              <a:t>构造器（无参、有参）</a:t>
            </a:r>
            <a:endParaRPr lang="en-US" altLang="zh-CN" b="1" dirty="0" smtClean="0">
              <a:ea typeface="宋体" panose="02010600030101010101" pitchFamily="2" charset="-122"/>
              <a:cs typeface="Times New Roman" panose="02020603050405020304" pitchFamily="18" charset="0"/>
            </a:endParaRPr>
          </a:p>
          <a:p>
            <a:pPr lvl="1" algn="just">
              <a:buFont typeface="Wingdings" panose="05000000000000000000" pitchFamily="2" charset="2"/>
              <a:buChar char="Ø"/>
            </a:pPr>
            <a:endParaRPr lang="en-US" altLang="zh-CN" sz="18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smtClean="0">
                <a:solidFill>
                  <a:srgbClr val="0000FF"/>
                </a:solidFill>
                <a:ea typeface="宋体" panose="02010600030101010101" pitchFamily="2" charset="-122"/>
                <a:cs typeface="Times New Roman" panose="02020603050405020304" pitchFamily="18" charset="0"/>
              </a:rPr>
              <a:t>注  意：</a:t>
            </a:r>
            <a:endParaRPr lang="en-US" altLang="zh-CN" dirty="0" smtClean="0">
              <a:solidFill>
                <a:srgbClr val="0000FF"/>
              </a:solidFill>
              <a:ea typeface="宋体" panose="02010600030101010101" pitchFamily="2" charset="-122"/>
              <a:cs typeface="Times New Roman" panose="02020603050405020304" pitchFamily="18" charset="0"/>
            </a:endParaRPr>
          </a:p>
          <a:p>
            <a:pPr lvl="1">
              <a:lnSpc>
                <a:spcPct val="120000"/>
              </a:lnSpc>
              <a:buFont typeface="Wingdings" panose="05000000000000000000" pitchFamily="2" charset="2"/>
              <a:buChar char="Ø"/>
            </a:pPr>
            <a:r>
              <a:rPr lang="en-US" altLang="zh-CN" b="1" dirty="0">
                <a:ea typeface="宋体" panose="02010600030101010101" pitchFamily="2" charset="-122"/>
                <a:cs typeface="Times New Roman" panose="02020603050405020304" pitchFamily="18" charset="0"/>
              </a:rPr>
              <a:t>Java</a:t>
            </a:r>
            <a:r>
              <a:rPr lang="zh-CN" altLang="en-US" b="1" dirty="0">
                <a:ea typeface="宋体" panose="02010600030101010101" pitchFamily="2" charset="-122"/>
                <a:cs typeface="Times New Roman" panose="02020603050405020304" pitchFamily="18" charset="0"/>
              </a:rPr>
              <a:t>语言中，每个类都至少有一个</a:t>
            </a:r>
            <a:r>
              <a:rPr lang="zh-CN" altLang="en-US" b="1" dirty="0" smtClean="0">
                <a:ea typeface="宋体" panose="02010600030101010101" pitchFamily="2" charset="-122"/>
                <a:cs typeface="Times New Roman" panose="02020603050405020304" pitchFamily="18" charset="0"/>
              </a:rPr>
              <a:t>构造器</a:t>
            </a:r>
            <a:endParaRPr lang="en-US" altLang="zh-CN" b="1" dirty="0" smtClean="0">
              <a:ea typeface="宋体" panose="02010600030101010101" pitchFamily="2" charset="-122"/>
              <a:cs typeface="Times New Roman" panose="02020603050405020304" pitchFamily="18" charset="0"/>
            </a:endParaRPr>
          </a:p>
          <a:p>
            <a:pPr lvl="1">
              <a:lnSpc>
                <a:spcPct val="120000"/>
              </a:lnSpc>
              <a:buFont typeface="Wingdings" panose="05000000000000000000" pitchFamily="2" charset="2"/>
              <a:buChar char="Ø"/>
            </a:pPr>
            <a:r>
              <a:rPr lang="zh-CN" altLang="en-US" b="1" dirty="0" smtClean="0">
                <a:ea typeface="宋体" panose="02010600030101010101" pitchFamily="2" charset="-122"/>
                <a:cs typeface="Times New Roman" panose="02020603050405020304" pitchFamily="18" charset="0"/>
              </a:rPr>
              <a:t>默认构造器的修饰符与所属类的修饰符一致</a:t>
            </a:r>
            <a:endParaRPr lang="en-US" altLang="zh-CN" dirty="0" smtClean="0">
              <a:ea typeface="宋体" panose="02010600030101010101" pitchFamily="2" charset="-122"/>
              <a:cs typeface="Times New Roman" panose="02020603050405020304" pitchFamily="18" charset="0"/>
            </a:endParaRPr>
          </a:p>
          <a:p>
            <a:pPr lvl="1">
              <a:lnSpc>
                <a:spcPct val="120000"/>
              </a:lnSpc>
              <a:buFont typeface="Wingdings" panose="05000000000000000000" pitchFamily="2" charset="2"/>
              <a:buChar char="Ø"/>
            </a:pPr>
            <a:r>
              <a:rPr lang="zh-CN" altLang="en-US" b="1" dirty="0" smtClean="0">
                <a:ea typeface="宋体" panose="02010600030101010101" pitchFamily="2" charset="-122"/>
                <a:cs typeface="Times New Roman" panose="02020603050405020304" pitchFamily="18" charset="0"/>
              </a:rPr>
              <a:t>一旦</a:t>
            </a:r>
            <a:r>
              <a:rPr lang="zh-CN" altLang="en-US" b="1" dirty="0">
                <a:ea typeface="宋体" panose="02010600030101010101" pitchFamily="2" charset="-122"/>
                <a:cs typeface="Times New Roman" panose="02020603050405020304" pitchFamily="18" charset="0"/>
              </a:rPr>
              <a:t>显式定义了</a:t>
            </a:r>
            <a:r>
              <a:rPr lang="zh-CN" altLang="en-US" b="1" dirty="0" smtClean="0">
                <a:ea typeface="宋体" panose="02010600030101010101" pitchFamily="2" charset="-122"/>
                <a:cs typeface="Times New Roman" panose="02020603050405020304" pitchFamily="18" charset="0"/>
              </a:rPr>
              <a:t>构造器，</a:t>
            </a:r>
            <a:r>
              <a:rPr lang="zh-CN" altLang="en-US" b="1" dirty="0">
                <a:ea typeface="宋体" panose="02010600030101010101" pitchFamily="2" charset="-122"/>
                <a:cs typeface="Times New Roman" panose="02020603050405020304" pitchFamily="18" charset="0"/>
              </a:rPr>
              <a:t>则系统</a:t>
            </a:r>
            <a:r>
              <a:rPr lang="zh-CN" altLang="en-US" b="1" dirty="0">
                <a:solidFill>
                  <a:srgbClr val="C00000"/>
                </a:solidFill>
                <a:ea typeface="宋体" panose="02010600030101010101" pitchFamily="2" charset="-122"/>
                <a:cs typeface="Times New Roman" panose="02020603050405020304" pitchFamily="18" charset="0"/>
              </a:rPr>
              <a:t>不再</a:t>
            </a:r>
            <a:r>
              <a:rPr lang="zh-CN" altLang="en-US" b="1" dirty="0">
                <a:ea typeface="宋体" panose="02010600030101010101" pitchFamily="2" charset="-122"/>
                <a:cs typeface="Times New Roman" panose="02020603050405020304" pitchFamily="18" charset="0"/>
              </a:rPr>
              <a:t>提供默认</a:t>
            </a:r>
            <a:r>
              <a:rPr lang="zh-CN" altLang="en-US" b="1" dirty="0" smtClean="0">
                <a:ea typeface="宋体" panose="02010600030101010101" pitchFamily="2" charset="-122"/>
                <a:cs typeface="Times New Roman" panose="02020603050405020304" pitchFamily="18" charset="0"/>
              </a:rPr>
              <a:t>构造</a:t>
            </a:r>
            <a:r>
              <a:rPr lang="zh-CN" altLang="en-US" b="1" dirty="0">
                <a:ea typeface="宋体" panose="02010600030101010101" pitchFamily="2" charset="-122"/>
                <a:cs typeface="Times New Roman" panose="02020603050405020304" pitchFamily="18" charset="0"/>
              </a:rPr>
              <a:t>器</a:t>
            </a:r>
          </a:p>
          <a:p>
            <a:pPr lvl="1">
              <a:lnSpc>
                <a:spcPct val="120000"/>
              </a:lnSpc>
              <a:buFont typeface="Wingdings" panose="05000000000000000000" pitchFamily="2" charset="2"/>
              <a:buChar char="Ø"/>
            </a:pPr>
            <a:r>
              <a:rPr lang="zh-CN" altLang="en-US" b="1" dirty="0" smtClean="0">
                <a:ea typeface="宋体" panose="02010600030101010101" pitchFamily="2" charset="-122"/>
                <a:cs typeface="Times New Roman" panose="02020603050405020304" pitchFamily="18" charset="0"/>
              </a:rPr>
              <a:t>一个类可以创建多个</a:t>
            </a:r>
            <a:r>
              <a:rPr lang="zh-CN" altLang="en-US" b="1" dirty="0" smtClean="0">
                <a:solidFill>
                  <a:srgbClr val="C00000"/>
                </a:solidFill>
                <a:ea typeface="宋体" panose="02010600030101010101" pitchFamily="2" charset="-122"/>
                <a:cs typeface="Times New Roman" panose="02020603050405020304" pitchFamily="18" charset="0"/>
              </a:rPr>
              <a:t>重载</a:t>
            </a:r>
            <a:r>
              <a:rPr lang="zh-CN" altLang="en-US" b="1" dirty="0" smtClean="0">
                <a:ea typeface="宋体" panose="02010600030101010101" pitchFamily="2" charset="-122"/>
                <a:cs typeface="Times New Roman" panose="02020603050405020304" pitchFamily="18" charset="0"/>
              </a:rPr>
              <a:t>的构造器</a:t>
            </a:r>
            <a:endParaRPr lang="en-US" altLang="zh-CN" b="1" dirty="0" smtClean="0">
              <a:ea typeface="宋体" panose="02010600030101010101" pitchFamily="2" charset="-122"/>
              <a:cs typeface="Times New Roman" panose="02020603050405020304" pitchFamily="18" charset="0"/>
            </a:endParaRPr>
          </a:p>
          <a:p>
            <a:pPr lvl="1">
              <a:lnSpc>
                <a:spcPct val="120000"/>
              </a:lnSpc>
              <a:buFont typeface="Wingdings" panose="05000000000000000000" pitchFamily="2" charset="2"/>
              <a:buChar char="Ø"/>
            </a:pPr>
            <a:r>
              <a:rPr lang="zh-CN" altLang="en-US" b="1" dirty="0" smtClean="0">
                <a:ea typeface="宋体" panose="02010600030101010101" pitchFamily="2" charset="-122"/>
                <a:cs typeface="Times New Roman" panose="02020603050405020304" pitchFamily="18" charset="0"/>
              </a:rPr>
              <a:t>父</a:t>
            </a:r>
            <a:r>
              <a:rPr lang="zh-CN" altLang="en-US" b="1" dirty="0">
                <a:ea typeface="宋体" panose="02010600030101010101" pitchFamily="2" charset="-122"/>
                <a:cs typeface="Times New Roman" panose="02020603050405020304" pitchFamily="18" charset="0"/>
              </a:rPr>
              <a:t>类的</a:t>
            </a:r>
            <a:r>
              <a:rPr lang="zh-CN" altLang="en-US" b="1" dirty="0" smtClean="0">
                <a:ea typeface="宋体" panose="02010600030101010101" pitchFamily="2" charset="-122"/>
                <a:cs typeface="Times New Roman" panose="02020603050405020304" pitchFamily="18" charset="0"/>
              </a:rPr>
              <a:t>构造器不可被子类继承</a:t>
            </a:r>
            <a:endParaRPr lang="en-US" altLang="zh-CN" b="1" dirty="0" smtClean="0">
              <a:ea typeface="宋体" panose="02010600030101010101" pitchFamily="2" charset="-122"/>
              <a:cs typeface="Times New Roman" panose="02020603050405020304" pitchFamily="18" charset="0"/>
            </a:endParaRPr>
          </a:p>
          <a:p>
            <a:pPr marL="457200" lvl="1" indent="0">
              <a:buNone/>
            </a:pPr>
            <a:endParaRPr lang="zh-CN" altLang="en-US"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611560" y="692696"/>
            <a:ext cx="8186682" cy="8751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b="1" dirty="0" smtClean="0">
                <a:latin typeface="Courier New" panose="02070309020205020404" pitchFamily="49" charset="0"/>
                <a:ea typeface="新宋体" panose="02010609030101010101" pitchFamily="49" charset="-122"/>
                <a:cs typeface="Courier New" panose="02070309020205020404" pitchFamily="49" charset="0"/>
              </a:rPr>
              <a:t>在各领域中的应用</a:t>
            </a:r>
            <a:endParaRPr lang="zh-CN" altLang="en-US"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5" name="内容占位符 2"/>
          <p:cNvSpPr>
            <a:spLocks noGrp="1"/>
          </p:cNvSpPr>
          <p:nvPr/>
        </p:nvSpPr>
        <p:spPr>
          <a:xfrm>
            <a:off x="428596" y="1600199"/>
            <a:ext cx="8215137" cy="36290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从</a:t>
            </a:r>
            <a:r>
              <a:rPr lang="en-US" altLang="zh-CN" sz="2400"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的应用领域来分，</a:t>
            </a:r>
            <a:r>
              <a:rPr lang="en-US" altLang="zh-CN" sz="2400"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语言的应用方向主要表现在以下几个方面：</a:t>
            </a:r>
            <a:endParaRPr lang="en-US" altLang="zh-CN" sz="2400" dirty="0" smtClean="0">
              <a:latin typeface="Courier New" panose="02070309020205020404" pitchFamily="49" charset="0"/>
              <a:ea typeface="新宋体" panose="02010609030101010101" pitchFamily="49" charset="-122"/>
              <a:cs typeface="Courier New" panose="02070309020205020404" pitchFamily="49" charset="0"/>
            </a:endParaRPr>
          </a:p>
          <a:p>
            <a:pPr lvl="1"/>
            <a:r>
              <a:rPr lang="zh-CN" altLang="en-US" sz="20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企业级应用</a:t>
            </a:r>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：主要指复杂的大企业的软件系统、各种类型的网站。</a:t>
            </a:r>
            <a:r>
              <a:rPr lang="en-US" altLang="zh-CN" sz="2000"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的安全机制以及它的跨平台的优势，使它在分布式系统领域开发中有广泛应用。应用领域包括金融、电信、交通、电子商务等。</a:t>
            </a:r>
            <a:endParaRPr lang="en-US" altLang="zh-CN" sz="2000" dirty="0" smtClean="0">
              <a:latin typeface="Courier New" panose="02070309020205020404" pitchFamily="49" charset="0"/>
              <a:ea typeface="新宋体" panose="02010609030101010101" pitchFamily="49" charset="-122"/>
              <a:cs typeface="Courier New" panose="02070309020205020404" pitchFamily="49" charset="0"/>
            </a:endParaRPr>
          </a:p>
          <a:p>
            <a:pPr lvl="1"/>
            <a:r>
              <a:rPr lang="en-US" altLang="zh-CN" sz="20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Android</a:t>
            </a:r>
            <a:r>
              <a:rPr lang="zh-CN" altLang="en-US" sz="20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平台应用</a:t>
            </a:r>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a:t>
            </a:r>
            <a:r>
              <a:rPr lang="en-US" altLang="zh-CN" sz="2000" dirty="0" smtClean="0">
                <a:latin typeface="Courier New" panose="02070309020205020404" pitchFamily="49" charset="0"/>
                <a:ea typeface="新宋体" panose="02010609030101010101" pitchFamily="49" charset="-122"/>
                <a:cs typeface="Courier New" panose="02070309020205020404" pitchFamily="49" charset="0"/>
              </a:rPr>
              <a:t>Android</a:t>
            </a:r>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应用程序使用</a:t>
            </a:r>
            <a:r>
              <a:rPr lang="en-US" altLang="zh-CN" sz="2000"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语言编写。</a:t>
            </a:r>
            <a:r>
              <a:rPr lang="en-US" altLang="zh-CN" sz="2000" dirty="0" smtClean="0">
                <a:latin typeface="Courier New" panose="02070309020205020404" pitchFamily="49" charset="0"/>
                <a:ea typeface="新宋体" panose="02010609030101010101" pitchFamily="49" charset="-122"/>
                <a:cs typeface="Courier New" panose="02070309020205020404" pitchFamily="49" charset="0"/>
              </a:rPr>
              <a:t>Android</a:t>
            </a:r>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开发水平的高低很大程度上取决于</a:t>
            </a:r>
            <a:r>
              <a:rPr lang="en-US" altLang="zh-CN" sz="2000"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语言核心能力是否扎实。</a:t>
            </a:r>
            <a:endParaRPr lang="en-US" altLang="zh-CN" sz="2000" dirty="0" smtClean="0">
              <a:latin typeface="Courier New" panose="02070309020205020404" pitchFamily="49" charset="0"/>
              <a:ea typeface="新宋体" panose="02010609030101010101" pitchFamily="49" charset="-122"/>
              <a:cs typeface="Courier New" panose="02070309020205020404" pitchFamily="49" charset="0"/>
            </a:endParaRPr>
          </a:p>
          <a:p>
            <a:pPr lvl="1"/>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移动领域应用，主要表现在消费和嵌入式领域，是指在各种小型设备上的应用，包括手机、</a:t>
            </a:r>
            <a:r>
              <a:rPr lang="en-US" altLang="zh-CN" sz="2000" dirty="0" smtClean="0">
                <a:latin typeface="Courier New" panose="02070309020205020404" pitchFamily="49" charset="0"/>
                <a:ea typeface="新宋体" panose="02010609030101010101" pitchFamily="49" charset="-122"/>
                <a:cs typeface="Courier New" panose="02070309020205020404" pitchFamily="49" charset="0"/>
              </a:rPr>
              <a:t>PDA</a:t>
            </a:r>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、机顶盒、汽车通信设备等。</a:t>
            </a: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nvSpPr>
        <p:spPr>
          <a:xfrm>
            <a:off x="2915816" y="692696"/>
            <a:ext cx="3672408" cy="648072"/>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r>
              <a:rPr lang="zh-CN" altLang="en-US" b="1" dirty="0" smtClean="0">
                <a:latin typeface="+mn-lt"/>
                <a:ea typeface="宋体" panose="02010600030101010101" pitchFamily="2" charset="-122"/>
                <a:cs typeface="Times New Roman" panose="02020603050405020304" pitchFamily="18" charset="0"/>
              </a:rPr>
              <a:t>练习</a:t>
            </a:r>
            <a:r>
              <a:rPr lang="en-US" altLang="zh-CN" b="1" dirty="0">
                <a:latin typeface="+mn-lt"/>
                <a:ea typeface="宋体" panose="02010600030101010101" pitchFamily="2" charset="-122"/>
                <a:cs typeface="Times New Roman" panose="02020603050405020304" pitchFamily="18" charset="0"/>
              </a:rPr>
              <a:t>5</a:t>
            </a:r>
            <a:endParaRPr lang="en-US" altLang="zh-CN" b="1" dirty="0" smtClean="0">
              <a:latin typeface="+mn-lt"/>
              <a:ea typeface="宋体" panose="02010600030101010101" pitchFamily="2" charset="-122"/>
              <a:cs typeface="Times New Roman" panose="02020603050405020304" pitchFamily="18" charset="0"/>
            </a:endParaRPr>
          </a:p>
        </p:txBody>
      </p:sp>
      <p:sp>
        <p:nvSpPr>
          <p:cNvPr id="29699" name="Rectangle 2"/>
          <p:cNvSpPr>
            <a:spLocks noGrp="1" noChangeArrowheads="1"/>
          </p:cNvSpPr>
          <p:nvPr/>
        </p:nvSpPr>
        <p:spPr>
          <a:xfrm>
            <a:off x="395536" y="1556793"/>
            <a:ext cx="8208912" cy="1944216"/>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eaLnBrk="1" hangingPunct="1">
              <a:lnSpc>
                <a:spcPct val="90000"/>
              </a:lnSpc>
              <a:buFontTx/>
              <a:buNone/>
            </a:pPr>
            <a:r>
              <a:rPr lang="en-US" altLang="zh-CN" sz="2400" dirty="0" smtClean="0">
                <a:solidFill>
                  <a:srgbClr val="000000"/>
                </a:solidFill>
                <a:ea typeface="宋体" panose="02010600030101010101" pitchFamily="2" charset="-122"/>
                <a:cs typeface="Times New Roman" panose="02020603050405020304" pitchFamily="18" charset="0"/>
              </a:rPr>
              <a:t>1. </a:t>
            </a:r>
            <a:r>
              <a:rPr lang="zh-CN" altLang="en-US" sz="2400" dirty="0" smtClean="0">
                <a:solidFill>
                  <a:srgbClr val="000000"/>
                </a:solidFill>
                <a:ea typeface="宋体" panose="02010600030101010101" pitchFamily="2" charset="-122"/>
                <a:cs typeface="Times New Roman" panose="02020603050405020304" pitchFamily="18" charset="0"/>
              </a:rPr>
              <a:t>在前面定义的</a:t>
            </a:r>
            <a:r>
              <a:rPr lang="en-US" altLang="zh-CN" sz="2400" dirty="0" smtClean="0">
                <a:solidFill>
                  <a:srgbClr val="000000"/>
                </a:solidFill>
                <a:ea typeface="宋体" panose="02010600030101010101" pitchFamily="2" charset="-122"/>
                <a:cs typeface="Times New Roman" panose="02020603050405020304" pitchFamily="18" charset="0"/>
              </a:rPr>
              <a:t>Person</a:t>
            </a:r>
            <a:r>
              <a:rPr lang="zh-CN" altLang="en-US" sz="2400" dirty="0" smtClean="0">
                <a:solidFill>
                  <a:srgbClr val="000000"/>
                </a:solidFill>
                <a:ea typeface="宋体" panose="02010600030101010101" pitchFamily="2" charset="-122"/>
                <a:cs typeface="Times New Roman" panose="02020603050405020304" pitchFamily="18" charset="0"/>
              </a:rPr>
              <a:t>类中添加构造</a:t>
            </a:r>
            <a:r>
              <a:rPr lang="zh-CN" altLang="en-US" sz="2400" dirty="0">
                <a:solidFill>
                  <a:srgbClr val="000000"/>
                </a:solidFill>
                <a:ea typeface="宋体" panose="02010600030101010101" pitchFamily="2" charset="-122"/>
                <a:cs typeface="Times New Roman" panose="02020603050405020304" pitchFamily="18" charset="0"/>
              </a:rPr>
              <a:t>器</a:t>
            </a:r>
            <a:r>
              <a:rPr lang="zh-CN" altLang="en-US" sz="2400" dirty="0" smtClean="0">
                <a:solidFill>
                  <a:srgbClr val="000000"/>
                </a:solidFill>
                <a:ea typeface="宋体" panose="02010600030101010101" pitchFamily="2" charset="-122"/>
                <a:cs typeface="Times New Roman" panose="02020603050405020304" pitchFamily="18" charset="0"/>
              </a:rPr>
              <a:t>，利用构造</a:t>
            </a:r>
            <a:r>
              <a:rPr lang="zh-CN" altLang="en-US" sz="2400" dirty="0">
                <a:solidFill>
                  <a:srgbClr val="000000"/>
                </a:solidFill>
                <a:ea typeface="宋体" panose="02010600030101010101" pitchFamily="2" charset="-122"/>
                <a:cs typeface="Times New Roman" panose="02020603050405020304" pitchFamily="18" charset="0"/>
              </a:rPr>
              <a:t>器</a:t>
            </a:r>
            <a:r>
              <a:rPr lang="zh-CN" altLang="en-US" sz="2400" dirty="0" smtClean="0">
                <a:solidFill>
                  <a:srgbClr val="000000"/>
                </a:solidFill>
                <a:ea typeface="宋体" panose="02010600030101010101" pitchFamily="2" charset="-122"/>
                <a:cs typeface="Times New Roman" panose="02020603050405020304" pitchFamily="18" charset="0"/>
              </a:rPr>
              <a:t>设置所有人的</a:t>
            </a:r>
            <a:r>
              <a:rPr lang="en-US" altLang="zh-CN" sz="2400" dirty="0" smtClean="0">
                <a:solidFill>
                  <a:srgbClr val="000000"/>
                </a:solidFill>
                <a:ea typeface="宋体" panose="02010600030101010101" pitchFamily="2" charset="-122"/>
                <a:cs typeface="Times New Roman" panose="02020603050405020304" pitchFamily="18" charset="0"/>
              </a:rPr>
              <a:t>age</a:t>
            </a:r>
            <a:r>
              <a:rPr lang="zh-CN" altLang="en-US" sz="2400" dirty="0" smtClean="0">
                <a:solidFill>
                  <a:srgbClr val="000000"/>
                </a:solidFill>
                <a:ea typeface="宋体" panose="02010600030101010101" pitchFamily="2" charset="-122"/>
                <a:cs typeface="Times New Roman" panose="02020603050405020304" pitchFamily="18" charset="0"/>
              </a:rPr>
              <a:t>属性初始值都为</a:t>
            </a:r>
            <a:r>
              <a:rPr lang="en-US" altLang="zh-CN" sz="2400" dirty="0" smtClean="0">
                <a:solidFill>
                  <a:srgbClr val="000000"/>
                </a:solidFill>
                <a:ea typeface="宋体" panose="02010600030101010101" pitchFamily="2" charset="-122"/>
                <a:cs typeface="Times New Roman" panose="02020603050405020304" pitchFamily="18" charset="0"/>
              </a:rPr>
              <a:t>18</a:t>
            </a:r>
            <a:r>
              <a:rPr lang="zh-CN" altLang="en-US" sz="2400" dirty="0" smtClean="0">
                <a:solidFill>
                  <a:srgbClr val="000000"/>
                </a:solidFill>
                <a:ea typeface="宋体" panose="02010600030101010101" pitchFamily="2" charset="-122"/>
                <a:cs typeface="Times New Roman" panose="02020603050405020304" pitchFamily="18" charset="0"/>
              </a:rPr>
              <a:t>。</a:t>
            </a:r>
          </a:p>
          <a:p>
            <a:pPr algn="just" eaLnBrk="1" hangingPunct="1">
              <a:lnSpc>
                <a:spcPct val="90000"/>
              </a:lnSpc>
              <a:buFontTx/>
              <a:buNone/>
            </a:pPr>
            <a:endParaRPr lang="en-US" altLang="zh-CN" sz="2400" dirty="0">
              <a:solidFill>
                <a:srgbClr val="000000"/>
              </a:solidFill>
              <a:ea typeface="宋体" panose="02010600030101010101" pitchFamily="2" charset="-122"/>
              <a:cs typeface="Times New Roman" panose="02020603050405020304" pitchFamily="18" charset="0"/>
            </a:endParaRPr>
          </a:p>
          <a:p>
            <a:pPr algn="just" eaLnBrk="1" hangingPunct="1">
              <a:lnSpc>
                <a:spcPct val="90000"/>
              </a:lnSpc>
              <a:buFontTx/>
              <a:buNone/>
            </a:pPr>
            <a:r>
              <a:rPr lang="en-US" altLang="zh-CN" sz="2400" dirty="0" smtClean="0">
                <a:solidFill>
                  <a:srgbClr val="000000"/>
                </a:solidFill>
                <a:ea typeface="宋体" panose="02010600030101010101" pitchFamily="2" charset="-122"/>
                <a:cs typeface="Times New Roman" panose="02020603050405020304" pitchFamily="18" charset="0"/>
              </a:rPr>
              <a:t>2. </a:t>
            </a:r>
            <a:r>
              <a:rPr lang="zh-CN" altLang="en-US" sz="2400" dirty="0" smtClean="0">
                <a:solidFill>
                  <a:srgbClr val="000000"/>
                </a:solidFill>
                <a:ea typeface="宋体" panose="02010600030101010101" pitchFamily="2" charset="-122"/>
                <a:cs typeface="Times New Roman" panose="02020603050405020304" pitchFamily="18" charset="0"/>
              </a:rPr>
              <a:t>修改上题中类和构造</a:t>
            </a:r>
            <a:r>
              <a:rPr lang="zh-CN" altLang="en-US" sz="2400" dirty="0">
                <a:solidFill>
                  <a:srgbClr val="000000"/>
                </a:solidFill>
                <a:ea typeface="宋体" panose="02010600030101010101" pitchFamily="2" charset="-122"/>
                <a:cs typeface="Times New Roman" panose="02020603050405020304" pitchFamily="18" charset="0"/>
              </a:rPr>
              <a:t>器</a:t>
            </a:r>
            <a:r>
              <a:rPr lang="zh-CN" altLang="en-US" sz="2400" dirty="0" smtClean="0">
                <a:solidFill>
                  <a:srgbClr val="000000"/>
                </a:solidFill>
                <a:ea typeface="宋体" panose="02010600030101010101" pitchFamily="2" charset="-122"/>
                <a:cs typeface="Times New Roman" panose="02020603050405020304" pitchFamily="18" charset="0"/>
              </a:rPr>
              <a:t>，增加</a:t>
            </a:r>
            <a:r>
              <a:rPr lang="en-US" altLang="zh-CN" sz="2400" dirty="0" smtClean="0">
                <a:solidFill>
                  <a:srgbClr val="000000"/>
                </a:solidFill>
                <a:ea typeface="宋体" panose="02010600030101010101" pitchFamily="2" charset="-122"/>
                <a:cs typeface="Times New Roman" panose="02020603050405020304" pitchFamily="18" charset="0"/>
              </a:rPr>
              <a:t>name</a:t>
            </a:r>
            <a:r>
              <a:rPr lang="zh-CN" altLang="en-US" sz="2400" dirty="0" smtClean="0">
                <a:solidFill>
                  <a:srgbClr val="000000"/>
                </a:solidFill>
                <a:ea typeface="宋体" panose="02010600030101010101" pitchFamily="2" charset="-122"/>
                <a:cs typeface="Times New Roman" panose="02020603050405020304" pitchFamily="18" charset="0"/>
              </a:rPr>
              <a:t>属性</a:t>
            </a:r>
            <a:r>
              <a:rPr lang="en-US" altLang="zh-CN" sz="2400" dirty="0" smtClean="0">
                <a:solidFill>
                  <a:srgbClr val="000000"/>
                </a:solidFill>
                <a:ea typeface="宋体" panose="02010600030101010101" pitchFamily="2" charset="-122"/>
                <a:cs typeface="Times New Roman" panose="02020603050405020304" pitchFamily="18" charset="0"/>
              </a:rPr>
              <a:t>,</a:t>
            </a:r>
            <a:r>
              <a:rPr lang="zh-CN" altLang="en-US" sz="2400" dirty="0" smtClean="0">
                <a:solidFill>
                  <a:srgbClr val="000000"/>
                </a:solidFill>
                <a:ea typeface="宋体" panose="02010600030101010101" pitchFamily="2" charset="-122"/>
                <a:cs typeface="Times New Roman" panose="02020603050405020304" pitchFamily="18" charset="0"/>
              </a:rPr>
              <a:t>使得每次创建</a:t>
            </a:r>
            <a:r>
              <a:rPr lang="en-US" altLang="zh-CN" sz="2400" dirty="0" smtClean="0">
                <a:solidFill>
                  <a:srgbClr val="000000"/>
                </a:solidFill>
                <a:ea typeface="宋体" panose="02010600030101010101" pitchFamily="2" charset="-122"/>
                <a:cs typeface="Times New Roman" panose="02020603050405020304" pitchFamily="18" charset="0"/>
              </a:rPr>
              <a:t>Person</a:t>
            </a:r>
            <a:r>
              <a:rPr lang="zh-CN" altLang="en-US" sz="2400" dirty="0" smtClean="0">
                <a:solidFill>
                  <a:srgbClr val="000000"/>
                </a:solidFill>
                <a:ea typeface="宋体" panose="02010600030101010101" pitchFamily="2" charset="-122"/>
                <a:cs typeface="Times New Roman" panose="02020603050405020304" pitchFamily="18" charset="0"/>
              </a:rPr>
              <a:t>对象的同时初始化对象的</a:t>
            </a:r>
            <a:r>
              <a:rPr lang="en-US" altLang="zh-CN" sz="2400" dirty="0" smtClean="0">
                <a:solidFill>
                  <a:srgbClr val="000000"/>
                </a:solidFill>
                <a:ea typeface="宋体" panose="02010600030101010101" pitchFamily="2" charset="-122"/>
                <a:cs typeface="Times New Roman" panose="02020603050405020304" pitchFamily="18" charset="0"/>
              </a:rPr>
              <a:t>age</a:t>
            </a:r>
            <a:r>
              <a:rPr lang="zh-CN" altLang="en-US" sz="2400" dirty="0" smtClean="0">
                <a:solidFill>
                  <a:srgbClr val="000000"/>
                </a:solidFill>
                <a:ea typeface="宋体" panose="02010600030101010101" pitchFamily="2" charset="-122"/>
                <a:cs typeface="Times New Roman" panose="02020603050405020304" pitchFamily="18" charset="0"/>
              </a:rPr>
              <a:t>属性值和</a:t>
            </a:r>
            <a:r>
              <a:rPr lang="en-US" altLang="zh-CN" sz="2400" dirty="0" smtClean="0">
                <a:solidFill>
                  <a:srgbClr val="000000"/>
                </a:solidFill>
                <a:ea typeface="宋体" panose="02010600030101010101" pitchFamily="2" charset="-122"/>
                <a:cs typeface="Times New Roman" panose="02020603050405020304" pitchFamily="18" charset="0"/>
              </a:rPr>
              <a:t>name</a:t>
            </a:r>
            <a:r>
              <a:rPr lang="zh-CN" altLang="en-US" sz="2400" dirty="0" smtClean="0">
                <a:solidFill>
                  <a:srgbClr val="000000"/>
                </a:solidFill>
                <a:ea typeface="宋体" panose="02010600030101010101" pitchFamily="2" charset="-122"/>
                <a:cs typeface="Times New Roman" panose="02020603050405020304" pitchFamily="18" charset="0"/>
              </a:rPr>
              <a:t>属性值。</a:t>
            </a:r>
          </a:p>
        </p:txBody>
      </p:sp>
      <p:graphicFrame>
        <p:nvGraphicFramePr>
          <p:cNvPr id="473106" name="Group 18"/>
          <p:cNvGraphicFramePr>
            <a:graphicFrameLocks noGrp="1"/>
          </p:cNvGraphicFramePr>
          <p:nvPr/>
        </p:nvGraphicFramePr>
        <p:xfrm>
          <a:off x="2843808" y="3717032"/>
          <a:ext cx="3810000" cy="2233216"/>
        </p:xfrm>
        <a:graphic>
          <a:graphicData uri="http://schemas.openxmlformats.org/drawingml/2006/table">
            <a:tbl>
              <a:tblPr>
                <a:tableStyleId>{3C2FFA5D-87B4-456A-9821-1D502468CF0F}</a:tableStyleId>
              </a:tblPr>
              <a:tblGrid>
                <a:gridCol w="3810000"/>
              </a:tblGrid>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Person</a:t>
                      </a:r>
                      <a:endParaRPr kumimoji="1" lang="en-US" altLang="zh-CN" sz="24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endParaRPr>
                    </a:p>
                  </a:txBody>
                  <a:tcPr horzOverflow="overflow"/>
                </a:tc>
              </a:tr>
              <a:tr h="50442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name:String</a:t>
                      </a:r>
                      <a:endParaRPr kumimoji="1" lang="en-US" altLang="zh-CN" sz="24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endParaRPr>
                    </a:p>
                  </a:txBody>
                  <a:tcPr horzOverflow="overflow"/>
                </a:tc>
              </a:tr>
              <a:tr h="10810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setName</a:t>
                      </a:r>
                      <a:r>
                        <a:rPr kumimoji="1" lang="en-US" altLang="zh-CN" sz="2400" u="none" strike="noStrike" cap="none" normalizeH="0" baseline="0" dirty="0" smtClean="0">
                          <a:ln>
                            <a:noFill/>
                          </a:ln>
                          <a:effectLst/>
                        </a:rPr>
                        <a:t>(i: String)</a:t>
                      </a: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getName</a:t>
                      </a:r>
                      <a:r>
                        <a:rPr kumimoji="1" lang="en-US" altLang="zh-CN" sz="2400" u="none" strike="noStrike" cap="none" normalizeH="0" baseline="0" dirty="0" smtClean="0">
                          <a:ln>
                            <a:noFill/>
                          </a:ln>
                          <a:effectLst/>
                        </a:rPr>
                        <a:t>(): String</a:t>
                      </a:r>
                      <a:endParaRPr kumimoji="1" lang="en-US" altLang="zh-CN" sz="24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endParaRPr>
                    </a:p>
                  </a:txBody>
                  <a:tcPr horzOverflow="overflow"/>
                </a:tc>
              </a:tr>
            </a:tbl>
          </a:graphicData>
        </a:graphic>
      </p:graphicFrame>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nvSpPr>
        <p:spPr>
          <a:xfrm>
            <a:off x="2771800" y="-97368"/>
            <a:ext cx="4500024" cy="9121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b="1" dirty="0" smtClean="0">
                <a:solidFill>
                  <a:schemeClr val="tx1"/>
                </a:solidFill>
                <a:latin typeface="宋体" panose="02010600030101010101" pitchFamily="2" charset="-122"/>
                <a:ea typeface="宋体" panose="02010600030101010101" pitchFamily="2" charset="-122"/>
                <a:cs typeface="Arial Unicode MS" panose="020B0604020202020204" charset="-122"/>
              </a:rPr>
              <a:t>构造</a:t>
            </a:r>
            <a:r>
              <a:rPr lang="zh-CN" altLang="en-US" b="1" dirty="0" smtClean="0">
                <a:latin typeface="宋体" panose="02010600030101010101" pitchFamily="2" charset="-122"/>
                <a:ea typeface="宋体" panose="02010600030101010101" pitchFamily="2" charset="-122"/>
                <a:cs typeface="Arial Unicode MS" panose="020B0604020202020204" charset="-122"/>
              </a:rPr>
              <a:t>器</a:t>
            </a:r>
            <a:r>
              <a:rPr lang="zh-CN" altLang="en-US" b="1" dirty="0" smtClean="0">
                <a:solidFill>
                  <a:schemeClr val="tx1"/>
                </a:solidFill>
                <a:latin typeface="宋体" panose="02010600030101010101" pitchFamily="2" charset="-122"/>
                <a:ea typeface="宋体" panose="02010600030101010101" pitchFamily="2" charset="-122"/>
                <a:cs typeface="Arial Unicode MS" panose="020B0604020202020204" charset="-122"/>
              </a:rPr>
              <a:t>重载</a:t>
            </a:r>
          </a:p>
        </p:txBody>
      </p:sp>
      <p:sp>
        <p:nvSpPr>
          <p:cNvPr id="2" name="TextBox 1"/>
          <p:cNvSpPr txBox="1"/>
          <p:nvPr/>
        </p:nvSpPr>
        <p:spPr>
          <a:xfrm>
            <a:off x="251520" y="565123"/>
            <a:ext cx="8568952" cy="5146040"/>
          </a:xfrm>
          <a:prstGeom prst="rect">
            <a:avLst/>
          </a:prstGeom>
          <a:noFill/>
        </p:spPr>
        <p:txBody>
          <a:bodyPr wrap="square" rtlCol="0">
            <a:spAutoFit/>
          </a:bodyPr>
          <a:lstStyle/>
          <a:p>
            <a:pPr marL="457200" indent="-457200">
              <a:spcBef>
                <a:spcPct val="20000"/>
              </a:spcBef>
              <a:buFont typeface="Wingdings" panose="05000000000000000000" pitchFamily="2" charset="2"/>
              <a:buChar char="l"/>
            </a:pPr>
            <a:r>
              <a:rPr lang="zh-CN" altLang="en-US" sz="2400" b="1" dirty="0" smtClean="0">
                <a:latin typeface="宋体" panose="02010600030101010101" pitchFamily="2" charset="-122"/>
                <a:ea typeface="宋体" panose="02010600030101010101" pitchFamily="2" charset="-122"/>
                <a:cs typeface="Arial Unicode MS" panose="020B0604020202020204" charset="-122"/>
              </a:rPr>
              <a:t>构造</a:t>
            </a:r>
            <a:r>
              <a:rPr lang="zh-CN" altLang="en-US" sz="2400" b="1" dirty="0">
                <a:latin typeface="宋体" panose="02010600030101010101" pitchFamily="2" charset="-122"/>
                <a:ea typeface="宋体" panose="02010600030101010101" pitchFamily="2" charset="-122"/>
                <a:cs typeface="Arial Unicode MS" panose="020B0604020202020204" charset="-122"/>
              </a:rPr>
              <a:t>器</a:t>
            </a:r>
            <a:r>
              <a:rPr lang="zh-CN" altLang="en-US" sz="2400" b="1" dirty="0" smtClean="0">
                <a:latin typeface="宋体" panose="02010600030101010101" pitchFamily="2" charset="-122"/>
                <a:ea typeface="宋体" panose="02010600030101010101" pitchFamily="2" charset="-122"/>
                <a:cs typeface="Arial Unicode MS" panose="020B0604020202020204" charset="-122"/>
              </a:rPr>
              <a:t>一般</a:t>
            </a:r>
            <a:r>
              <a:rPr lang="zh-CN" altLang="en-US" sz="2400" b="1" dirty="0">
                <a:latin typeface="宋体" panose="02010600030101010101" pitchFamily="2" charset="-122"/>
                <a:ea typeface="宋体" panose="02010600030101010101" pitchFamily="2" charset="-122"/>
                <a:cs typeface="Arial Unicode MS" panose="020B0604020202020204" charset="-122"/>
              </a:rPr>
              <a:t>用来创建对象的同时初始化对象。如</a:t>
            </a:r>
          </a:p>
          <a:p>
            <a:pPr marL="457200" indent="-457200">
              <a:lnSpc>
                <a:spcPct val="80000"/>
              </a:lnSpc>
              <a:spcBef>
                <a:spcPct val="20000"/>
              </a:spcBef>
            </a:pPr>
            <a:r>
              <a:rPr lang="en-US" altLang="zh-CN" sz="2000" b="1" dirty="0">
                <a:solidFill>
                  <a:srgbClr val="C00000"/>
                </a:solidFill>
                <a:ea typeface="宋体" panose="02010600030101010101" pitchFamily="2" charset="-122"/>
                <a:cs typeface="Arial Unicode MS" panose="020B0604020202020204" charset="-122"/>
              </a:rPr>
              <a:t>class Person{</a:t>
            </a:r>
          </a:p>
          <a:p>
            <a:pPr marL="457200" indent="-457200">
              <a:lnSpc>
                <a:spcPct val="80000"/>
              </a:lnSpc>
              <a:spcBef>
                <a:spcPct val="20000"/>
              </a:spcBef>
            </a:pPr>
            <a:r>
              <a:rPr lang="en-US" altLang="zh-CN" sz="2000" b="1" dirty="0">
                <a:solidFill>
                  <a:srgbClr val="C00000"/>
                </a:solidFill>
                <a:ea typeface="宋体" panose="02010600030101010101" pitchFamily="2" charset="-122"/>
                <a:cs typeface="Arial Unicode MS" panose="020B0604020202020204" charset="-122"/>
              </a:rPr>
              <a:t>	String name;</a:t>
            </a:r>
          </a:p>
          <a:p>
            <a:pPr marL="457200" indent="-457200">
              <a:lnSpc>
                <a:spcPct val="80000"/>
              </a:lnSpc>
              <a:spcBef>
                <a:spcPct val="20000"/>
              </a:spcBef>
            </a:pPr>
            <a:r>
              <a:rPr lang="en-US" altLang="zh-CN" sz="2000" b="1" dirty="0">
                <a:solidFill>
                  <a:srgbClr val="C00000"/>
                </a:solidFill>
                <a:ea typeface="宋体" panose="02010600030101010101" pitchFamily="2" charset="-122"/>
                <a:cs typeface="Arial Unicode MS" panose="020B0604020202020204" charset="-122"/>
              </a:rPr>
              <a:t>	</a:t>
            </a:r>
            <a:r>
              <a:rPr lang="en-US" altLang="zh-CN" sz="2000" b="1" dirty="0" err="1">
                <a:solidFill>
                  <a:srgbClr val="C00000"/>
                </a:solidFill>
                <a:ea typeface="宋体" panose="02010600030101010101" pitchFamily="2" charset="-122"/>
                <a:cs typeface="Arial Unicode MS" panose="020B0604020202020204" charset="-122"/>
              </a:rPr>
              <a:t>int</a:t>
            </a:r>
            <a:r>
              <a:rPr lang="en-US" altLang="zh-CN" sz="2000" b="1" dirty="0">
                <a:solidFill>
                  <a:srgbClr val="C00000"/>
                </a:solidFill>
                <a:ea typeface="宋体" panose="02010600030101010101" pitchFamily="2" charset="-122"/>
                <a:cs typeface="Arial Unicode MS" panose="020B0604020202020204" charset="-122"/>
              </a:rPr>
              <a:t> age;</a:t>
            </a:r>
          </a:p>
          <a:p>
            <a:pPr marL="457200" indent="-457200">
              <a:lnSpc>
                <a:spcPct val="80000"/>
              </a:lnSpc>
              <a:spcBef>
                <a:spcPct val="20000"/>
              </a:spcBef>
            </a:pPr>
            <a:r>
              <a:rPr lang="en-US" altLang="zh-CN" sz="2000" b="1" dirty="0">
                <a:solidFill>
                  <a:srgbClr val="C00000"/>
                </a:solidFill>
                <a:ea typeface="宋体" panose="02010600030101010101" pitchFamily="2" charset="-122"/>
                <a:cs typeface="Arial Unicode MS" panose="020B0604020202020204" charset="-122"/>
              </a:rPr>
              <a:t>	public Person(String n , </a:t>
            </a:r>
            <a:r>
              <a:rPr lang="en-US" altLang="zh-CN" sz="2000" b="1" dirty="0" err="1">
                <a:solidFill>
                  <a:srgbClr val="C00000"/>
                </a:solidFill>
                <a:ea typeface="宋体" panose="02010600030101010101" pitchFamily="2" charset="-122"/>
                <a:cs typeface="Arial Unicode MS" panose="020B0604020202020204" charset="-122"/>
              </a:rPr>
              <a:t>int</a:t>
            </a:r>
            <a:r>
              <a:rPr lang="en-US" altLang="zh-CN" sz="2000" b="1" dirty="0">
                <a:solidFill>
                  <a:srgbClr val="C00000"/>
                </a:solidFill>
                <a:ea typeface="宋体" panose="02010600030101010101" pitchFamily="2" charset="-122"/>
                <a:cs typeface="Arial Unicode MS" panose="020B0604020202020204" charset="-122"/>
              </a:rPr>
              <a:t> a){  name=n; age=a;}</a:t>
            </a:r>
          </a:p>
          <a:p>
            <a:pPr marL="457200" indent="-457200">
              <a:lnSpc>
                <a:spcPts val="2000"/>
              </a:lnSpc>
              <a:spcBef>
                <a:spcPct val="20000"/>
              </a:spcBef>
            </a:pPr>
            <a:r>
              <a:rPr lang="en-US" altLang="zh-CN" sz="2000" b="1" dirty="0">
                <a:solidFill>
                  <a:srgbClr val="C00000"/>
                </a:solidFill>
                <a:ea typeface="宋体" panose="02010600030101010101" pitchFamily="2" charset="-122"/>
                <a:cs typeface="Arial Unicode MS" panose="020B0604020202020204" charset="-122"/>
              </a:rPr>
              <a:t>}</a:t>
            </a:r>
          </a:p>
          <a:p>
            <a:pPr marL="457200" indent="-457200">
              <a:lnSpc>
                <a:spcPts val="2400"/>
              </a:lnSpc>
              <a:spcBef>
                <a:spcPct val="20000"/>
              </a:spcBef>
              <a:buFont typeface="Wingdings" panose="05000000000000000000" pitchFamily="2" charset="2"/>
              <a:buChar char="l"/>
            </a:pPr>
            <a:r>
              <a:rPr lang="zh-CN" altLang="en-US" sz="2400" b="1" dirty="0" smtClean="0">
                <a:latin typeface="宋体" panose="02010600030101010101" pitchFamily="2" charset="-122"/>
                <a:ea typeface="宋体" panose="02010600030101010101" pitchFamily="2" charset="-122"/>
                <a:cs typeface="Arial Unicode MS" panose="020B0604020202020204" charset="-122"/>
              </a:rPr>
              <a:t>构造</a:t>
            </a:r>
            <a:r>
              <a:rPr lang="zh-CN" altLang="en-US" sz="2400" b="1" dirty="0">
                <a:latin typeface="宋体" panose="02010600030101010101" pitchFamily="2" charset="-122"/>
                <a:ea typeface="宋体" panose="02010600030101010101" pitchFamily="2" charset="-122"/>
                <a:cs typeface="Arial Unicode MS" panose="020B0604020202020204" charset="-122"/>
              </a:rPr>
              <a:t>器</a:t>
            </a:r>
            <a:r>
              <a:rPr lang="zh-CN" altLang="en-US" sz="2400" b="1" dirty="0" smtClean="0">
                <a:latin typeface="宋体" panose="02010600030101010101" pitchFamily="2" charset="-122"/>
                <a:ea typeface="宋体" panose="02010600030101010101" pitchFamily="2" charset="-122"/>
                <a:cs typeface="Arial Unicode MS" panose="020B0604020202020204" charset="-122"/>
              </a:rPr>
              <a:t>重载</a:t>
            </a:r>
            <a:r>
              <a:rPr lang="zh-CN" altLang="en-US" sz="2400" b="1" dirty="0">
                <a:latin typeface="宋体" panose="02010600030101010101" pitchFamily="2" charset="-122"/>
                <a:ea typeface="宋体" panose="02010600030101010101" pitchFamily="2" charset="-122"/>
                <a:cs typeface="Arial Unicode MS" panose="020B0604020202020204" charset="-122"/>
              </a:rPr>
              <a:t>使得对象的创建更加灵活，方便创建各种不同的对象。</a:t>
            </a:r>
          </a:p>
          <a:p>
            <a:pPr marL="457200" indent="-457200">
              <a:spcBef>
                <a:spcPct val="50000"/>
              </a:spcBef>
              <a:buFont typeface="Wingdings" panose="05000000000000000000" pitchFamily="2" charset="2"/>
              <a:buNone/>
            </a:pPr>
            <a:r>
              <a:rPr lang="zh-CN" altLang="en-US" b="1" dirty="0" smtClean="0">
                <a:latin typeface="宋体" panose="02010600030101010101" pitchFamily="2" charset="-122"/>
                <a:ea typeface="宋体" panose="02010600030101010101" pitchFamily="2" charset="-122"/>
                <a:cs typeface="Arial Unicode MS" panose="020B0604020202020204" charset="-122"/>
              </a:rPr>
              <a:t>构造</a:t>
            </a:r>
            <a:r>
              <a:rPr lang="zh-CN" altLang="en-US" b="1" dirty="0">
                <a:latin typeface="宋体" panose="02010600030101010101" pitchFamily="2" charset="-122"/>
                <a:ea typeface="宋体" panose="02010600030101010101" pitchFamily="2" charset="-122"/>
                <a:cs typeface="Arial Unicode MS" panose="020B0604020202020204" charset="-122"/>
              </a:rPr>
              <a:t>器</a:t>
            </a:r>
            <a:r>
              <a:rPr lang="zh-CN" altLang="en-US" b="1" dirty="0" smtClean="0">
                <a:latin typeface="宋体" panose="02010600030101010101" pitchFamily="2" charset="-122"/>
                <a:ea typeface="宋体" panose="02010600030101010101" pitchFamily="2" charset="-122"/>
                <a:cs typeface="Arial Unicode MS" panose="020B0604020202020204" charset="-122"/>
              </a:rPr>
              <a:t>重载</a:t>
            </a:r>
            <a:r>
              <a:rPr lang="zh-CN" altLang="en-US" b="1" dirty="0">
                <a:latin typeface="宋体" panose="02010600030101010101" pitchFamily="2" charset="-122"/>
                <a:ea typeface="宋体" panose="02010600030101010101" pitchFamily="2" charset="-122"/>
                <a:cs typeface="Arial Unicode MS" panose="020B0604020202020204" charset="-122"/>
              </a:rPr>
              <a:t>举例：</a:t>
            </a:r>
          </a:p>
          <a:p>
            <a:pPr marL="457200" indent="-457200">
              <a:buFont typeface="Wingdings" panose="05000000000000000000" pitchFamily="2" charset="2"/>
              <a:buNone/>
            </a:pPr>
            <a:r>
              <a:rPr lang="en-US" altLang="zh-CN" sz="1600" b="1" dirty="0">
                <a:solidFill>
                  <a:srgbClr val="C00000"/>
                </a:solidFill>
                <a:ea typeface="宋体" panose="02010600030101010101" pitchFamily="2" charset="-122"/>
                <a:cs typeface="Arial Unicode MS" panose="020B0604020202020204" charset="-122"/>
              </a:rPr>
              <a:t>public class Person{</a:t>
            </a:r>
          </a:p>
          <a:p>
            <a:pPr marL="914400" lvl="1" indent="-457200"/>
            <a:r>
              <a:rPr lang="en-US" altLang="zh-CN" sz="1600" b="1" dirty="0">
                <a:solidFill>
                  <a:srgbClr val="C00000"/>
                </a:solidFill>
                <a:ea typeface="宋体" panose="02010600030101010101" pitchFamily="2" charset="-122"/>
                <a:cs typeface="Arial Unicode MS" panose="020B0604020202020204" charset="-122"/>
              </a:rPr>
              <a:t>   public Person(String name, </a:t>
            </a:r>
            <a:r>
              <a:rPr lang="en-US" altLang="zh-CN" sz="1600" b="1" dirty="0" err="1">
                <a:solidFill>
                  <a:srgbClr val="C00000"/>
                </a:solidFill>
                <a:ea typeface="宋体" panose="02010600030101010101" pitchFamily="2" charset="-122"/>
                <a:cs typeface="Arial Unicode MS" panose="020B0604020202020204" charset="-122"/>
              </a:rPr>
              <a:t>int</a:t>
            </a:r>
            <a:r>
              <a:rPr lang="en-US" altLang="zh-CN" sz="1600" b="1" dirty="0">
                <a:solidFill>
                  <a:srgbClr val="C00000"/>
                </a:solidFill>
                <a:ea typeface="宋体" panose="02010600030101010101" pitchFamily="2" charset="-122"/>
                <a:cs typeface="Arial Unicode MS" panose="020B0604020202020204" charset="-122"/>
              </a:rPr>
              <a:t> age, Date d) {this(</a:t>
            </a:r>
            <a:r>
              <a:rPr lang="en-US" altLang="zh-CN" sz="1600" b="1" dirty="0" err="1">
                <a:solidFill>
                  <a:srgbClr val="C00000"/>
                </a:solidFill>
                <a:ea typeface="宋体" panose="02010600030101010101" pitchFamily="2" charset="-122"/>
                <a:cs typeface="Arial Unicode MS" panose="020B0604020202020204" charset="-122"/>
              </a:rPr>
              <a:t>name,age</a:t>
            </a:r>
            <a:r>
              <a:rPr lang="en-US" altLang="zh-CN" sz="1600" b="1" dirty="0" smtClean="0">
                <a:solidFill>
                  <a:srgbClr val="C00000"/>
                </a:solidFill>
                <a:ea typeface="宋体" panose="02010600030101010101" pitchFamily="2" charset="-122"/>
                <a:cs typeface="Arial Unicode MS" panose="020B0604020202020204" charset="-122"/>
              </a:rPr>
              <a:t>);…}</a:t>
            </a:r>
            <a:endParaRPr lang="en-US" altLang="zh-CN" sz="1600" b="1" dirty="0">
              <a:solidFill>
                <a:srgbClr val="C00000"/>
              </a:solidFill>
              <a:ea typeface="宋体" panose="02010600030101010101" pitchFamily="2" charset="-122"/>
              <a:cs typeface="Arial Unicode MS" panose="020B0604020202020204" charset="-122"/>
            </a:endParaRPr>
          </a:p>
          <a:p>
            <a:pPr marL="914400" lvl="1" indent="-457200"/>
            <a:r>
              <a:rPr lang="en-US" altLang="zh-CN" sz="1600" b="1" dirty="0">
                <a:solidFill>
                  <a:srgbClr val="C00000"/>
                </a:solidFill>
                <a:ea typeface="宋体" panose="02010600030101010101" pitchFamily="2" charset="-122"/>
                <a:cs typeface="Arial Unicode MS" panose="020B0604020202020204" charset="-122"/>
              </a:rPr>
              <a:t>   public Person(String name, </a:t>
            </a:r>
            <a:r>
              <a:rPr lang="en-US" altLang="zh-CN" sz="1600" b="1" dirty="0" err="1">
                <a:solidFill>
                  <a:srgbClr val="C00000"/>
                </a:solidFill>
                <a:ea typeface="宋体" panose="02010600030101010101" pitchFamily="2" charset="-122"/>
                <a:cs typeface="Arial Unicode MS" panose="020B0604020202020204" charset="-122"/>
              </a:rPr>
              <a:t>int</a:t>
            </a:r>
            <a:r>
              <a:rPr lang="en-US" altLang="zh-CN" sz="1600" b="1" dirty="0">
                <a:solidFill>
                  <a:srgbClr val="C00000"/>
                </a:solidFill>
                <a:ea typeface="宋体" panose="02010600030101010101" pitchFamily="2" charset="-122"/>
                <a:cs typeface="Arial Unicode MS" panose="020B0604020202020204" charset="-122"/>
              </a:rPr>
              <a:t> age) {…}</a:t>
            </a:r>
          </a:p>
          <a:p>
            <a:pPr marL="914400" lvl="1" indent="-457200"/>
            <a:r>
              <a:rPr lang="en-US" altLang="zh-CN" sz="1600" b="1" dirty="0">
                <a:solidFill>
                  <a:srgbClr val="C00000"/>
                </a:solidFill>
                <a:ea typeface="宋体" panose="02010600030101010101" pitchFamily="2" charset="-122"/>
                <a:cs typeface="Arial Unicode MS" panose="020B0604020202020204" charset="-122"/>
              </a:rPr>
              <a:t>   public Person(String name, Date d) {…}</a:t>
            </a:r>
          </a:p>
          <a:p>
            <a:pPr marL="914400" lvl="1" indent="-457200"/>
            <a:r>
              <a:rPr lang="en-US" altLang="zh-CN" sz="1600" b="1" dirty="0">
                <a:solidFill>
                  <a:srgbClr val="C00000"/>
                </a:solidFill>
                <a:ea typeface="宋体" panose="02010600030101010101" pitchFamily="2" charset="-122"/>
                <a:cs typeface="Arial Unicode MS" panose="020B0604020202020204" charset="-122"/>
              </a:rPr>
              <a:t>   </a:t>
            </a:r>
            <a:r>
              <a:rPr lang="en-US" altLang="zh-CN" sz="1600" b="1" dirty="0" smtClean="0">
                <a:solidFill>
                  <a:srgbClr val="C00000"/>
                </a:solidFill>
                <a:ea typeface="宋体" panose="02010600030101010101" pitchFamily="2" charset="-122"/>
                <a:cs typeface="Arial Unicode MS" panose="020B0604020202020204" charset="-122"/>
              </a:rPr>
              <a:t>public </a:t>
            </a:r>
            <a:r>
              <a:rPr lang="en-US" altLang="zh-CN" sz="1600" b="1" dirty="0">
                <a:solidFill>
                  <a:srgbClr val="C00000"/>
                </a:solidFill>
                <a:ea typeface="宋体" panose="02010600030101010101" pitchFamily="2" charset="-122"/>
                <a:cs typeface="Arial Unicode MS" panose="020B0604020202020204" charset="-122"/>
              </a:rPr>
              <a:t>Person(){…}</a:t>
            </a:r>
          </a:p>
          <a:p>
            <a:pPr marL="914400" lvl="1" indent="-457200"/>
            <a:r>
              <a:rPr lang="en-US" altLang="zh-CN" sz="1600" b="1" dirty="0">
                <a:solidFill>
                  <a:srgbClr val="C00000"/>
                </a:solidFill>
                <a:ea typeface="宋体" panose="02010600030101010101" pitchFamily="2" charset="-122"/>
                <a:cs typeface="Arial Unicode MS" panose="020B0604020202020204" charset="-122"/>
              </a:rPr>
              <a:t>}</a:t>
            </a:r>
            <a:endParaRPr lang="en-US" altLang="zh-CN" sz="2000" b="1" dirty="0">
              <a:solidFill>
                <a:srgbClr val="C00000"/>
              </a:solidFill>
              <a:ea typeface="宋体" panose="02010600030101010101" pitchFamily="2" charset="-122"/>
              <a:cs typeface="Arial Unicode MS" panose="020B0604020202020204" charset="-122"/>
            </a:endParaRPr>
          </a:p>
          <a:p>
            <a:pPr marL="457200" indent="-457200">
              <a:spcBef>
                <a:spcPct val="50000"/>
              </a:spcBef>
              <a:buFont typeface="Wingdings" panose="05000000000000000000" pitchFamily="2" charset="2"/>
              <a:buChar char="l"/>
            </a:pPr>
            <a:r>
              <a:rPr lang="zh-CN" altLang="en-US" sz="2400" b="1" dirty="0" smtClean="0">
                <a:latin typeface="宋体" panose="02010600030101010101" pitchFamily="2" charset="-122"/>
                <a:ea typeface="宋体" panose="02010600030101010101" pitchFamily="2" charset="-122"/>
                <a:cs typeface="Arial Unicode MS" panose="020B0604020202020204" charset="-122"/>
              </a:rPr>
              <a:t>构造</a:t>
            </a:r>
            <a:r>
              <a:rPr lang="zh-CN" altLang="en-US" sz="2400" b="1" dirty="0">
                <a:latin typeface="宋体" panose="02010600030101010101" pitchFamily="2" charset="-122"/>
                <a:ea typeface="宋体" panose="02010600030101010101" pitchFamily="2" charset="-122"/>
                <a:cs typeface="Arial Unicode MS" panose="020B0604020202020204" charset="-122"/>
              </a:rPr>
              <a:t>器</a:t>
            </a:r>
            <a:r>
              <a:rPr lang="zh-CN" altLang="en-US" sz="2400" b="1" dirty="0" smtClean="0">
                <a:latin typeface="宋体" panose="02010600030101010101" pitchFamily="2" charset="-122"/>
                <a:ea typeface="宋体" panose="02010600030101010101" pitchFamily="2" charset="-122"/>
                <a:cs typeface="Arial Unicode MS" panose="020B0604020202020204" charset="-122"/>
              </a:rPr>
              <a:t>重载</a:t>
            </a:r>
            <a:r>
              <a:rPr lang="zh-CN" altLang="en-US" sz="2400" b="1" dirty="0">
                <a:latin typeface="宋体" panose="02010600030101010101" pitchFamily="2" charset="-122"/>
                <a:ea typeface="宋体" panose="02010600030101010101" pitchFamily="2" charset="-122"/>
                <a:cs typeface="Arial Unicode MS" panose="020B0604020202020204" charset="-122"/>
              </a:rPr>
              <a:t>，参数列表</a:t>
            </a:r>
            <a:r>
              <a:rPr lang="zh-CN" altLang="en-US" sz="2400" b="1" dirty="0">
                <a:solidFill>
                  <a:srgbClr val="FF0000"/>
                </a:solidFill>
                <a:latin typeface="宋体" panose="02010600030101010101" pitchFamily="2" charset="-122"/>
                <a:ea typeface="宋体" panose="02010600030101010101" pitchFamily="2" charset="-122"/>
                <a:cs typeface="Arial Unicode MS" panose="020B0604020202020204" charset="-122"/>
              </a:rPr>
              <a:t>必须</a:t>
            </a:r>
            <a:r>
              <a:rPr lang="zh-CN" altLang="en-US" sz="2400" b="1" dirty="0" smtClean="0">
                <a:latin typeface="宋体" panose="02010600030101010101" pitchFamily="2" charset="-122"/>
                <a:ea typeface="宋体" panose="02010600030101010101" pitchFamily="2" charset="-122"/>
                <a:cs typeface="Arial Unicode MS" panose="020B0604020202020204" charset="-122"/>
              </a:rPr>
              <a:t>不同</a:t>
            </a:r>
            <a:endParaRPr lang="zh-CN" altLang="en-US" sz="2400" b="1" dirty="0">
              <a:latin typeface="宋体" panose="02010600030101010101" pitchFamily="2" charset="-122"/>
              <a:ea typeface="宋体" panose="02010600030101010101" pitchFamily="2" charset="-122"/>
              <a:cs typeface="Arial Unicode MS" panose="020B0604020202020204" charset="-122"/>
            </a:endParaRPr>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nvSpPr>
        <p:spPr>
          <a:xfrm>
            <a:off x="323528" y="1556792"/>
            <a:ext cx="8388424" cy="410368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buNone/>
            </a:pPr>
            <a:r>
              <a:rPr lang="en-US" altLang="zh-CN" sz="2400" dirty="0" smtClean="0">
                <a:ea typeface="宋体" panose="02010600030101010101" pitchFamily="2" charset="-122"/>
                <a:cs typeface="Times New Roman" panose="02020603050405020304" pitchFamily="18" charset="0"/>
              </a:rPr>
              <a:t>(1)</a:t>
            </a:r>
            <a:r>
              <a:rPr lang="zh-CN" altLang="en-US" sz="2400" dirty="0" smtClean="0">
                <a:ea typeface="宋体" panose="02010600030101010101" pitchFamily="2" charset="-122"/>
                <a:cs typeface="Times New Roman" panose="02020603050405020304" pitchFamily="18" charset="0"/>
              </a:rPr>
              <a:t>定义</a:t>
            </a:r>
            <a:r>
              <a:rPr lang="en-US" altLang="zh-CN" sz="2400" dirty="0" smtClean="0">
                <a:ea typeface="宋体" panose="02010600030101010101" pitchFamily="2" charset="-122"/>
                <a:cs typeface="Times New Roman" panose="02020603050405020304" pitchFamily="18" charset="0"/>
              </a:rPr>
              <a:t>Person</a:t>
            </a:r>
            <a:r>
              <a:rPr lang="zh-CN" altLang="en-US" sz="2400" dirty="0" smtClean="0">
                <a:ea typeface="宋体" panose="02010600030101010101" pitchFamily="2" charset="-122"/>
                <a:cs typeface="Times New Roman" panose="02020603050405020304" pitchFamily="18" charset="0"/>
              </a:rPr>
              <a:t>类</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有</a:t>
            </a:r>
            <a:r>
              <a:rPr lang="en-US" altLang="zh-CN" sz="2400" dirty="0" smtClean="0">
                <a:ea typeface="宋体" panose="02010600030101010101" pitchFamily="2" charset="-122"/>
                <a:cs typeface="Times New Roman" panose="02020603050405020304" pitchFamily="18" charset="0"/>
              </a:rPr>
              <a:t>4</a:t>
            </a:r>
            <a:r>
              <a:rPr lang="zh-CN" altLang="en-US" sz="2400" dirty="0" smtClean="0">
                <a:ea typeface="宋体" panose="02010600030101010101" pitchFamily="2" charset="-122"/>
                <a:cs typeface="Times New Roman" panose="02020603050405020304" pitchFamily="18" charset="0"/>
              </a:rPr>
              <a:t>个属性：</a:t>
            </a:r>
            <a:r>
              <a:rPr lang="en-US" altLang="zh-CN" sz="2400" dirty="0" smtClean="0">
                <a:ea typeface="宋体" panose="02010600030101010101" pitchFamily="2" charset="-122"/>
                <a:cs typeface="Times New Roman" panose="02020603050405020304" pitchFamily="18" charset="0"/>
              </a:rPr>
              <a:t>String name; </a:t>
            </a:r>
            <a:r>
              <a:rPr lang="en-US" altLang="zh-CN" sz="2400" dirty="0" err="1" smtClean="0">
                <a:ea typeface="宋体" panose="02010600030101010101" pitchFamily="2" charset="-122"/>
                <a:cs typeface="Times New Roman" panose="02020603050405020304" pitchFamily="18" charset="0"/>
              </a:rPr>
              <a:t>int</a:t>
            </a:r>
            <a:r>
              <a:rPr lang="en-US" altLang="zh-CN" sz="2400" dirty="0" smtClean="0">
                <a:ea typeface="宋体" panose="02010600030101010101" pitchFamily="2" charset="-122"/>
                <a:cs typeface="Times New Roman" panose="02020603050405020304" pitchFamily="18" charset="0"/>
              </a:rPr>
              <a:t> age; String school;  </a:t>
            </a:r>
          </a:p>
          <a:p>
            <a:pPr marL="0" indent="0" eaLnBrk="1" hangingPunct="1">
              <a:buNone/>
            </a:pPr>
            <a:r>
              <a:rPr lang="en-US" altLang="zh-CN" sz="2400" dirty="0">
                <a:ea typeface="宋体" panose="02010600030101010101" pitchFamily="2" charset="-122"/>
                <a:cs typeface="Times New Roman" panose="02020603050405020304" pitchFamily="18" charset="0"/>
              </a:rPr>
              <a:t> </a:t>
            </a:r>
            <a:r>
              <a:rPr lang="en-US" altLang="zh-CN" sz="2400" dirty="0" smtClean="0">
                <a:ea typeface="宋体" panose="02010600030101010101" pitchFamily="2" charset="-122"/>
                <a:cs typeface="Times New Roman" panose="02020603050405020304" pitchFamily="18" charset="0"/>
              </a:rPr>
              <a:t>     String major</a:t>
            </a:r>
            <a:endParaRPr lang="zh-CN" altLang="en-US" sz="2400" dirty="0" smtClean="0">
              <a:ea typeface="宋体" panose="02010600030101010101" pitchFamily="2" charset="-122"/>
              <a:cs typeface="Times New Roman" panose="02020603050405020304" pitchFamily="18" charset="0"/>
            </a:endParaRPr>
          </a:p>
          <a:p>
            <a:pPr eaLnBrk="1" hangingPunct="1">
              <a:buFontTx/>
              <a:buNone/>
            </a:pPr>
            <a:r>
              <a:rPr lang="en-US" altLang="zh-CN" sz="2400" dirty="0" smtClean="0">
                <a:ea typeface="宋体" panose="02010600030101010101" pitchFamily="2" charset="-122"/>
                <a:cs typeface="Times New Roman" panose="02020603050405020304" pitchFamily="18" charset="0"/>
              </a:rPr>
              <a:t>(2)</a:t>
            </a:r>
            <a:r>
              <a:rPr lang="zh-CN" altLang="en-US" sz="2400" dirty="0" smtClean="0">
                <a:ea typeface="宋体" panose="02010600030101010101" pitchFamily="2" charset="-122"/>
                <a:cs typeface="Times New Roman" panose="02020603050405020304" pitchFamily="18" charset="0"/>
              </a:rPr>
              <a:t>定义</a:t>
            </a:r>
            <a:r>
              <a:rPr lang="en-US" altLang="zh-CN" sz="2400" dirty="0" smtClean="0">
                <a:ea typeface="宋体" panose="02010600030101010101" pitchFamily="2" charset="-122"/>
                <a:cs typeface="Times New Roman" panose="02020603050405020304" pitchFamily="18" charset="0"/>
              </a:rPr>
              <a:t>Person</a:t>
            </a:r>
            <a:r>
              <a:rPr lang="zh-CN" altLang="en-US" sz="2400" dirty="0" smtClean="0">
                <a:ea typeface="宋体" panose="02010600030101010101" pitchFamily="2" charset="-122"/>
                <a:cs typeface="Times New Roman" panose="02020603050405020304" pitchFamily="18" charset="0"/>
              </a:rPr>
              <a:t>类的</a:t>
            </a:r>
            <a:r>
              <a:rPr lang="en-US" altLang="zh-CN" sz="2400" dirty="0" smtClean="0">
                <a:ea typeface="宋体" panose="02010600030101010101" pitchFamily="2" charset="-122"/>
                <a:cs typeface="Times New Roman" panose="02020603050405020304" pitchFamily="18" charset="0"/>
              </a:rPr>
              <a:t>3</a:t>
            </a:r>
            <a:r>
              <a:rPr lang="zh-CN" altLang="en-US" sz="2400" dirty="0" smtClean="0">
                <a:ea typeface="宋体" panose="02010600030101010101" pitchFamily="2" charset="-122"/>
                <a:cs typeface="Times New Roman" panose="02020603050405020304" pitchFamily="18" charset="0"/>
              </a:rPr>
              <a:t>个构造方法</a:t>
            </a:r>
            <a:r>
              <a:rPr lang="en-US" altLang="zh-CN" sz="2400" dirty="0" smtClean="0">
                <a:ea typeface="宋体" panose="02010600030101010101" pitchFamily="2" charset="-122"/>
                <a:cs typeface="Times New Roman" panose="02020603050405020304" pitchFamily="18" charset="0"/>
              </a:rPr>
              <a:t>:</a:t>
            </a: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第一个构造方法</a:t>
            </a:r>
            <a:r>
              <a:rPr lang="en-US" altLang="zh-CN" sz="2000" dirty="0" smtClean="0">
                <a:ea typeface="宋体" panose="02010600030101010101" pitchFamily="2" charset="-122"/>
                <a:cs typeface="Times New Roman" panose="02020603050405020304" pitchFamily="18" charset="0"/>
              </a:rPr>
              <a:t>Person(String n, </a:t>
            </a:r>
            <a:r>
              <a:rPr lang="en-US" altLang="zh-CN" sz="2000" dirty="0" err="1" smtClean="0">
                <a:ea typeface="宋体" panose="02010600030101010101" pitchFamily="2" charset="-122"/>
                <a:cs typeface="Times New Roman" panose="02020603050405020304" pitchFamily="18" charset="0"/>
              </a:rPr>
              <a:t>int</a:t>
            </a:r>
            <a:r>
              <a:rPr lang="en-US" altLang="zh-CN" sz="2000" dirty="0" smtClean="0">
                <a:ea typeface="宋体" panose="02010600030101010101" pitchFamily="2" charset="-122"/>
                <a:cs typeface="Times New Roman" panose="02020603050405020304" pitchFamily="18" charset="0"/>
              </a:rPr>
              <a:t> a)</a:t>
            </a:r>
            <a:r>
              <a:rPr lang="zh-CN" altLang="en-US" sz="2000" dirty="0" smtClean="0">
                <a:ea typeface="宋体" panose="02010600030101010101" pitchFamily="2" charset="-122"/>
                <a:cs typeface="Times New Roman" panose="02020603050405020304" pitchFamily="18" charset="0"/>
              </a:rPr>
              <a:t>设置类的</a:t>
            </a:r>
            <a:r>
              <a:rPr lang="en-US" altLang="zh-CN" sz="2000" dirty="0" smtClean="0">
                <a:ea typeface="宋体" panose="02010600030101010101" pitchFamily="2" charset="-122"/>
                <a:cs typeface="Times New Roman" panose="02020603050405020304" pitchFamily="18" charset="0"/>
              </a:rPr>
              <a:t>name</a:t>
            </a:r>
            <a:r>
              <a:rPr lang="zh-CN" altLang="en-US" sz="2000" dirty="0" smtClean="0">
                <a:ea typeface="宋体" panose="02010600030101010101" pitchFamily="2" charset="-122"/>
                <a:cs typeface="Times New Roman" panose="02020603050405020304" pitchFamily="18" charset="0"/>
              </a:rPr>
              <a:t>和</a:t>
            </a:r>
            <a:r>
              <a:rPr lang="en-US" altLang="zh-CN" sz="2000" dirty="0" smtClean="0">
                <a:ea typeface="宋体" panose="02010600030101010101" pitchFamily="2" charset="-122"/>
                <a:cs typeface="Times New Roman" panose="02020603050405020304" pitchFamily="18" charset="0"/>
              </a:rPr>
              <a:t>age</a:t>
            </a:r>
            <a:r>
              <a:rPr lang="zh-CN" altLang="en-US" sz="2000" dirty="0" smtClean="0">
                <a:ea typeface="宋体" panose="02010600030101010101" pitchFamily="2" charset="-122"/>
                <a:cs typeface="Times New Roman" panose="02020603050405020304" pitchFamily="18" charset="0"/>
              </a:rPr>
              <a:t>属性；</a:t>
            </a: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第二个构造方法</a:t>
            </a:r>
            <a:r>
              <a:rPr lang="en-US" altLang="zh-CN" sz="2000" dirty="0" smtClean="0">
                <a:ea typeface="宋体" panose="02010600030101010101" pitchFamily="2" charset="-122"/>
                <a:cs typeface="Times New Roman" panose="02020603050405020304" pitchFamily="18" charset="0"/>
              </a:rPr>
              <a:t>Person(String n, </a:t>
            </a:r>
            <a:r>
              <a:rPr lang="en-US" altLang="zh-CN" sz="2000" dirty="0" err="1" smtClean="0">
                <a:ea typeface="宋体" panose="02010600030101010101" pitchFamily="2" charset="-122"/>
                <a:cs typeface="Times New Roman" panose="02020603050405020304" pitchFamily="18" charset="0"/>
              </a:rPr>
              <a:t>int</a:t>
            </a:r>
            <a:r>
              <a:rPr lang="en-US" altLang="zh-CN" sz="2000" dirty="0" smtClean="0">
                <a:ea typeface="宋体" panose="02010600030101010101" pitchFamily="2" charset="-122"/>
                <a:cs typeface="Times New Roman" panose="02020603050405020304" pitchFamily="18" charset="0"/>
              </a:rPr>
              <a:t> a, String s)</a:t>
            </a:r>
            <a:r>
              <a:rPr lang="zh-CN" altLang="en-US" sz="2000" dirty="0" smtClean="0">
                <a:ea typeface="宋体" panose="02010600030101010101" pitchFamily="2" charset="-122"/>
                <a:cs typeface="Times New Roman" panose="02020603050405020304" pitchFamily="18" charset="0"/>
              </a:rPr>
              <a:t>设置类的</a:t>
            </a:r>
            <a:r>
              <a:rPr lang="en-US" altLang="zh-CN" sz="2000" dirty="0" smtClean="0">
                <a:ea typeface="宋体" panose="02010600030101010101" pitchFamily="2" charset="-122"/>
                <a:cs typeface="Times New Roman" panose="02020603050405020304" pitchFamily="18" charset="0"/>
              </a:rPr>
              <a:t>name, age </a:t>
            </a:r>
            <a:r>
              <a:rPr lang="zh-CN" altLang="en-US" sz="2000" dirty="0" smtClean="0">
                <a:ea typeface="宋体" panose="02010600030101010101" pitchFamily="2" charset="-122"/>
                <a:cs typeface="Times New Roman" panose="02020603050405020304" pitchFamily="18" charset="0"/>
              </a:rPr>
              <a:t>和</a:t>
            </a:r>
            <a:r>
              <a:rPr lang="en-US" altLang="zh-CN" sz="2000" dirty="0" smtClean="0">
                <a:ea typeface="宋体" panose="02010600030101010101" pitchFamily="2" charset="-122"/>
                <a:cs typeface="Times New Roman" panose="02020603050405020304" pitchFamily="18" charset="0"/>
              </a:rPr>
              <a:t>school</a:t>
            </a:r>
            <a:r>
              <a:rPr lang="zh-CN" altLang="en-US" sz="2000" dirty="0" smtClean="0">
                <a:ea typeface="宋体" panose="02010600030101010101" pitchFamily="2" charset="-122"/>
                <a:cs typeface="Times New Roman" panose="02020603050405020304" pitchFamily="18" charset="0"/>
              </a:rPr>
              <a:t>属性；</a:t>
            </a: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第三个构造方法</a:t>
            </a:r>
            <a:r>
              <a:rPr lang="en-US" altLang="zh-CN" sz="2000" dirty="0" smtClean="0">
                <a:ea typeface="宋体" panose="02010600030101010101" pitchFamily="2" charset="-122"/>
                <a:cs typeface="Times New Roman" panose="02020603050405020304" pitchFamily="18" charset="0"/>
              </a:rPr>
              <a:t>Person(String n, </a:t>
            </a:r>
            <a:r>
              <a:rPr lang="en-US" altLang="zh-CN" sz="2000" dirty="0" err="1" smtClean="0">
                <a:ea typeface="宋体" panose="02010600030101010101" pitchFamily="2" charset="-122"/>
                <a:cs typeface="Times New Roman" panose="02020603050405020304" pitchFamily="18" charset="0"/>
              </a:rPr>
              <a:t>int</a:t>
            </a:r>
            <a:r>
              <a:rPr lang="en-US" altLang="zh-CN" sz="2000" dirty="0" smtClean="0">
                <a:ea typeface="宋体" panose="02010600030101010101" pitchFamily="2" charset="-122"/>
                <a:cs typeface="Times New Roman" panose="02020603050405020304" pitchFamily="18" charset="0"/>
              </a:rPr>
              <a:t> a, String s, String m)</a:t>
            </a:r>
            <a:r>
              <a:rPr lang="zh-CN" altLang="en-US" sz="2000" dirty="0" smtClean="0">
                <a:ea typeface="宋体" panose="02010600030101010101" pitchFamily="2" charset="-122"/>
                <a:cs typeface="Times New Roman" panose="02020603050405020304" pitchFamily="18" charset="0"/>
              </a:rPr>
              <a:t>设置类的</a:t>
            </a:r>
            <a:r>
              <a:rPr lang="en-US" altLang="zh-CN" sz="2000" dirty="0" smtClean="0">
                <a:ea typeface="宋体" panose="02010600030101010101" pitchFamily="2" charset="-122"/>
                <a:cs typeface="Times New Roman" panose="02020603050405020304" pitchFamily="18" charset="0"/>
              </a:rPr>
              <a:t>name, age ,school</a:t>
            </a:r>
            <a:r>
              <a:rPr lang="zh-CN" altLang="en-US" sz="2000" dirty="0" smtClean="0">
                <a:ea typeface="宋体" panose="02010600030101010101" pitchFamily="2" charset="-122"/>
                <a:cs typeface="Times New Roman" panose="02020603050405020304" pitchFamily="18" charset="0"/>
              </a:rPr>
              <a:t>和</a:t>
            </a:r>
            <a:r>
              <a:rPr lang="en-US" altLang="zh-CN" sz="2000" dirty="0" smtClean="0">
                <a:ea typeface="宋体" panose="02010600030101010101" pitchFamily="2" charset="-122"/>
                <a:cs typeface="Times New Roman" panose="02020603050405020304" pitchFamily="18" charset="0"/>
              </a:rPr>
              <a:t>major</a:t>
            </a:r>
            <a:r>
              <a:rPr lang="zh-CN" altLang="en-US" sz="2000" dirty="0" smtClean="0">
                <a:ea typeface="宋体" panose="02010600030101010101" pitchFamily="2" charset="-122"/>
                <a:cs typeface="Times New Roman" panose="02020603050405020304" pitchFamily="18" charset="0"/>
              </a:rPr>
              <a:t>属性；</a:t>
            </a:r>
          </a:p>
          <a:p>
            <a:pPr eaLnBrk="1" hangingPunct="1">
              <a:buFontTx/>
              <a:buNone/>
            </a:pPr>
            <a:r>
              <a:rPr lang="en-US" altLang="zh-CN" sz="2400" dirty="0" smtClean="0">
                <a:ea typeface="宋体" panose="02010600030101010101" pitchFamily="2" charset="-122"/>
                <a:cs typeface="Times New Roman" panose="02020603050405020304" pitchFamily="18" charset="0"/>
              </a:rPr>
              <a:t>(3)</a:t>
            </a:r>
            <a:r>
              <a:rPr lang="zh-CN" altLang="en-US" sz="2400" dirty="0" smtClean="0">
                <a:ea typeface="宋体" panose="02010600030101010101" pitchFamily="2" charset="-122"/>
                <a:cs typeface="Times New Roman" panose="02020603050405020304" pitchFamily="18" charset="0"/>
              </a:rPr>
              <a:t>在</a:t>
            </a:r>
            <a:r>
              <a:rPr lang="en-US" altLang="zh-CN" sz="2400" dirty="0" smtClean="0">
                <a:ea typeface="宋体" panose="02010600030101010101" pitchFamily="2" charset="-122"/>
                <a:cs typeface="Times New Roman" panose="02020603050405020304" pitchFamily="18" charset="0"/>
              </a:rPr>
              <a:t>main</a:t>
            </a:r>
            <a:r>
              <a:rPr lang="zh-CN" altLang="en-US" sz="2400" dirty="0" smtClean="0">
                <a:ea typeface="宋体" panose="02010600030101010101" pitchFamily="2" charset="-122"/>
                <a:cs typeface="Times New Roman" panose="02020603050405020304" pitchFamily="18" charset="0"/>
              </a:rPr>
              <a:t>方法中分别调用不同的构造方法创建的对象，并输出其属性值。</a:t>
            </a:r>
          </a:p>
        </p:txBody>
      </p:sp>
      <p:sp>
        <p:nvSpPr>
          <p:cNvPr id="482307" name="Rectangle 3"/>
          <p:cNvSpPr>
            <a:spLocks noGrp="1" noChangeArrowheads="1"/>
          </p:cNvSpPr>
          <p:nvPr/>
        </p:nvSpPr>
        <p:spPr>
          <a:xfrm>
            <a:off x="2843808" y="764704"/>
            <a:ext cx="3779944" cy="648072"/>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练习</a:t>
            </a:r>
            <a:r>
              <a:rPr lang="en-US" altLang="zh-CN" b="1" dirty="0">
                <a:latin typeface="+mn-lt"/>
                <a:ea typeface="宋体" panose="02010600030101010101" pitchFamily="2" charset="-122"/>
                <a:cs typeface="Times New Roman" panose="02020603050405020304" pitchFamily="18" charset="0"/>
              </a:rPr>
              <a:t>6</a:t>
            </a:r>
            <a:endParaRPr lang="en-US" altLang="zh-CN" b="1" dirty="0" smtClean="0">
              <a:latin typeface="+mn-lt"/>
              <a:ea typeface="宋体" panose="02010600030101010101" pitchFamily="2" charset="-122"/>
              <a:cs typeface="Times New Roman" panose="02020603050405020304" pitchFamily="18" charset="0"/>
            </a:endParaRPr>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1845836"/>
            <a:ext cx="8640960" cy="4031873"/>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a:ea typeface="宋体" panose="02010600030101010101" pitchFamily="2" charset="-122"/>
              </a:rPr>
              <a:t>在</a:t>
            </a:r>
            <a:r>
              <a:rPr lang="en-US" altLang="zh-CN" sz="2800" dirty="0">
                <a:ea typeface="宋体" panose="02010600030101010101" pitchFamily="2" charset="-122"/>
              </a:rPr>
              <a:t>java</a:t>
            </a:r>
            <a:r>
              <a:rPr lang="zh-CN" altLang="en-US" sz="2800" dirty="0">
                <a:ea typeface="宋体" panose="02010600030101010101" pitchFamily="2" charset="-122"/>
              </a:rPr>
              <a:t>中，</a:t>
            </a:r>
            <a:r>
              <a:rPr lang="en-US" altLang="zh-CN" sz="2800" dirty="0">
                <a:ea typeface="宋体" panose="02010600030101010101" pitchFamily="2" charset="-122"/>
              </a:rPr>
              <a:t>this</a:t>
            </a:r>
            <a:r>
              <a:rPr lang="zh-CN" altLang="en-US" sz="2800" dirty="0">
                <a:ea typeface="宋体" panose="02010600030101010101" pitchFamily="2" charset="-122"/>
              </a:rPr>
              <a:t>关键字比较难</a:t>
            </a:r>
            <a:r>
              <a:rPr lang="zh-CN" altLang="en-US" sz="2800" dirty="0" smtClean="0">
                <a:ea typeface="宋体" panose="02010600030101010101" pitchFamily="2" charset="-122"/>
              </a:rPr>
              <a:t>理解，它</a:t>
            </a:r>
            <a:r>
              <a:rPr lang="zh-CN" altLang="en-US" sz="2800" dirty="0" smtClean="0">
                <a:ea typeface="宋体" panose="02010600030101010101" pitchFamily="2" charset="-122"/>
                <a:cs typeface="Times New Roman" panose="02020603050405020304" pitchFamily="18" charset="0"/>
              </a:rPr>
              <a:t>的</a:t>
            </a:r>
            <a:r>
              <a:rPr lang="zh-CN" altLang="en-US" sz="2800" dirty="0">
                <a:ea typeface="宋体" panose="02010600030101010101" pitchFamily="2" charset="-122"/>
                <a:cs typeface="Times New Roman" panose="02020603050405020304" pitchFamily="18" charset="0"/>
              </a:rPr>
              <a:t>作用</a:t>
            </a:r>
            <a:r>
              <a:rPr lang="zh-CN" altLang="en-US" sz="2800" dirty="0" smtClean="0">
                <a:ea typeface="宋体" panose="02010600030101010101" pitchFamily="2" charset="-122"/>
                <a:cs typeface="Times New Roman" panose="02020603050405020304" pitchFamily="18" charset="0"/>
              </a:rPr>
              <a:t>和其词义</a:t>
            </a:r>
            <a:r>
              <a:rPr lang="zh-CN" altLang="en-US" sz="2800" dirty="0">
                <a:ea typeface="宋体" panose="02010600030101010101" pitchFamily="2" charset="-122"/>
                <a:cs typeface="Times New Roman" panose="02020603050405020304" pitchFamily="18" charset="0"/>
              </a:rPr>
              <a:t>很</a:t>
            </a:r>
            <a:r>
              <a:rPr lang="zh-CN" altLang="en-US" sz="2800" dirty="0" smtClean="0">
                <a:ea typeface="宋体" panose="02010600030101010101" pitchFamily="2" charset="-122"/>
                <a:cs typeface="Times New Roman" panose="02020603050405020304" pitchFamily="18" charset="0"/>
              </a:rPr>
              <a:t>接近。</a:t>
            </a:r>
            <a:endParaRPr lang="en-US" altLang="zh-CN" sz="2800" dirty="0" smtClean="0">
              <a:ea typeface="宋体" panose="02010600030101010101" pitchFamily="2" charset="-122"/>
              <a:cs typeface="Times New Roman" panose="02020603050405020304" pitchFamily="18" charset="0"/>
            </a:endParaRPr>
          </a:p>
          <a:p>
            <a:pPr marL="914400" lvl="1" indent="-457200">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它在方法内部使用，即这个方法所属对象</a:t>
            </a:r>
            <a:r>
              <a:rPr lang="zh-CN" altLang="en-US" sz="2400" dirty="0">
                <a:ea typeface="宋体" panose="02010600030101010101" pitchFamily="2" charset="-122"/>
                <a:cs typeface="Times New Roman" panose="02020603050405020304" pitchFamily="18" charset="0"/>
              </a:rPr>
              <a:t>的</a:t>
            </a:r>
            <a:r>
              <a:rPr lang="zh-CN" altLang="en-US" sz="2400" dirty="0" smtClean="0">
                <a:ea typeface="宋体" panose="02010600030101010101" pitchFamily="2" charset="-122"/>
                <a:cs typeface="Times New Roman" panose="02020603050405020304" pitchFamily="18" charset="0"/>
              </a:rPr>
              <a:t>引用；</a:t>
            </a:r>
            <a:endParaRPr lang="en-US" altLang="zh-CN" sz="2400" dirty="0" smtClean="0">
              <a:ea typeface="宋体" panose="02010600030101010101" pitchFamily="2" charset="-122"/>
              <a:cs typeface="Times New Roman" panose="02020603050405020304" pitchFamily="18" charset="0"/>
            </a:endParaRPr>
          </a:p>
          <a:p>
            <a:pPr marL="914400" lvl="1" indent="-457200">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它在构造器内部使用，表示该构造器正在初始化的对象。</a:t>
            </a:r>
            <a:endParaRPr lang="en-US" altLang="zh-CN" sz="2400" dirty="0" smtClean="0">
              <a:ea typeface="宋体" panose="02010600030101010101" pitchFamily="2" charset="-122"/>
            </a:endParaRPr>
          </a:p>
          <a:p>
            <a:pPr marL="342900" indent="-342900">
              <a:spcBef>
                <a:spcPts val="1200"/>
              </a:spcBef>
              <a:buFont typeface="Wingdings" panose="05000000000000000000" pitchFamily="2" charset="2"/>
              <a:buChar char="l"/>
            </a:pPr>
            <a:r>
              <a:rPr lang="en-US" altLang="zh-CN" sz="2800" dirty="0" smtClean="0">
                <a:ea typeface="宋体" panose="02010600030101010101" pitchFamily="2" charset="-122"/>
              </a:rPr>
              <a:t>  this</a:t>
            </a:r>
            <a:r>
              <a:rPr lang="zh-CN" altLang="en-US" sz="2800" dirty="0">
                <a:ea typeface="宋体" panose="02010600030101010101" pitchFamily="2" charset="-122"/>
              </a:rPr>
              <a:t>表示当前</a:t>
            </a:r>
            <a:r>
              <a:rPr lang="zh-CN" altLang="en-US" sz="2800" dirty="0" smtClean="0">
                <a:ea typeface="宋体" panose="02010600030101010101" pitchFamily="2" charset="-122"/>
              </a:rPr>
              <a:t>对象，可以调用类的属性、方法和构 </a:t>
            </a:r>
            <a:endParaRPr lang="en-US" altLang="zh-CN" sz="2800" dirty="0" smtClean="0">
              <a:ea typeface="宋体" panose="02010600030101010101" pitchFamily="2" charset="-122"/>
            </a:endParaRPr>
          </a:p>
          <a:p>
            <a:r>
              <a:rPr lang="en-US" altLang="zh-CN" sz="2800" dirty="0">
                <a:ea typeface="宋体" panose="02010600030101010101" pitchFamily="2" charset="-122"/>
              </a:rPr>
              <a:t> </a:t>
            </a:r>
            <a:r>
              <a:rPr lang="en-US" altLang="zh-CN" sz="2800" dirty="0" smtClean="0">
                <a:ea typeface="宋体" panose="02010600030101010101" pitchFamily="2" charset="-122"/>
              </a:rPr>
              <a:t>      </a:t>
            </a:r>
            <a:r>
              <a:rPr lang="zh-CN" altLang="en-US" sz="2800" dirty="0" smtClean="0">
                <a:ea typeface="宋体" panose="02010600030101010101" pitchFamily="2" charset="-122"/>
              </a:rPr>
              <a:t>造器</a:t>
            </a:r>
            <a:endParaRPr lang="en-US" altLang="zh-CN" sz="2800" dirty="0" smtClean="0">
              <a:ea typeface="宋体" panose="02010600030101010101" pitchFamily="2" charset="-122"/>
            </a:endParaRPr>
          </a:p>
          <a:p>
            <a:pPr marL="457200" indent="-457200">
              <a:spcBef>
                <a:spcPts val="1200"/>
              </a:spcBef>
              <a:buFont typeface="Wingdings" panose="05000000000000000000" pitchFamily="2" charset="2"/>
              <a:buChar char="l"/>
            </a:pPr>
            <a:r>
              <a:rPr lang="zh-CN" altLang="en-US" sz="2800" dirty="0">
                <a:ea typeface="宋体" panose="02010600030101010101" pitchFamily="2" charset="-122"/>
              </a:rPr>
              <a:t>什么时候使用</a:t>
            </a:r>
            <a:r>
              <a:rPr lang="en-US" altLang="zh-CN" sz="2800" dirty="0">
                <a:ea typeface="宋体" panose="02010600030101010101" pitchFamily="2" charset="-122"/>
              </a:rPr>
              <a:t>this</a:t>
            </a:r>
            <a:r>
              <a:rPr lang="zh-CN" altLang="en-US" sz="2800" dirty="0">
                <a:ea typeface="宋体" panose="02010600030101010101" pitchFamily="2" charset="-122"/>
              </a:rPr>
              <a:t>关键字呢？</a:t>
            </a:r>
          </a:p>
          <a:p>
            <a:pPr marL="914400" lvl="1" indent="-457200">
              <a:buFont typeface="Wingdings" panose="05000000000000000000" pitchFamily="2" charset="2"/>
              <a:buChar char="Ø"/>
            </a:pPr>
            <a:r>
              <a:rPr lang="zh-CN" altLang="en-US" sz="2400" dirty="0" smtClean="0">
                <a:ea typeface="宋体" panose="02010600030101010101" pitchFamily="2" charset="-122"/>
              </a:rPr>
              <a:t>当在</a:t>
            </a:r>
            <a:r>
              <a:rPr lang="zh-CN" altLang="en-US" sz="2400" dirty="0">
                <a:ea typeface="宋体" panose="02010600030101010101" pitchFamily="2" charset="-122"/>
              </a:rPr>
              <a:t>方法</a:t>
            </a:r>
            <a:r>
              <a:rPr lang="zh-CN" altLang="en-US" sz="2400" dirty="0" smtClean="0">
                <a:ea typeface="宋体" panose="02010600030101010101" pitchFamily="2" charset="-122"/>
              </a:rPr>
              <a:t>内需</a:t>
            </a:r>
            <a:r>
              <a:rPr lang="zh-CN" altLang="en-US" sz="2400" dirty="0">
                <a:ea typeface="宋体" panose="02010600030101010101" pitchFamily="2" charset="-122"/>
              </a:rPr>
              <a:t>要用到调用</a:t>
            </a:r>
            <a:r>
              <a:rPr lang="zh-CN" altLang="en-US" sz="2400" dirty="0" smtClean="0">
                <a:ea typeface="宋体" panose="02010600030101010101" pitchFamily="2" charset="-122"/>
              </a:rPr>
              <a:t>该</a:t>
            </a:r>
            <a:r>
              <a:rPr lang="zh-CN" altLang="en-US" sz="2400" dirty="0">
                <a:ea typeface="宋体" panose="02010600030101010101" pitchFamily="2" charset="-122"/>
              </a:rPr>
              <a:t>方法</a:t>
            </a:r>
            <a:r>
              <a:rPr lang="zh-CN" altLang="en-US" sz="2400" dirty="0" smtClean="0">
                <a:ea typeface="宋体" panose="02010600030101010101" pitchFamily="2" charset="-122"/>
              </a:rPr>
              <a:t>的</a:t>
            </a:r>
            <a:r>
              <a:rPr lang="zh-CN" altLang="en-US" sz="2400" dirty="0">
                <a:ea typeface="宋体" panose="02010600030101010101" pitchFamily="2" charset="-122"/>
              </a:rPr>
              <a:t>对象时，就用</a:t>
            </a:r>
            <a:r>
              <a:rPr lang="en-US" altLang="zh-CN" sz="2400" dirty="0" smtClean="0">
                <a:ea typeface="宋体" panose="02010600030101010101" pitchFamily="2" charset="-122"/>
              </a:rPr>
              <a:t>this</a:t>
            </a:r>
            <a:r>
              <a:rPr lang="zh-CN" altLang="en-US" sz="2400" dirty="0">
                <a:ea typeface="宋体" panose="02010600030101010101" pitchFamily="2" charset="-122"/>
              </a:rPr>
              <a:t>。</a:t>
            </a:r>
            <a:endParaRPr lang="en-US" altLang="zh-CN" sz="2800" dirty="0" smtClean="0">
              <a:ea typeface="宋体" panose="02010600030101010101" pitchFamily="2" charset="-122"/>
            </a:endParaRPr>
          </a:p>
          <a:p>
            <a:pPr lvl="1"/>
            <a:endParaRPr lang="zh-CN" altLang="en-US" sz="2400" dirty="0">
              <a:ea typeface="宋体" panose="02010600030101010101" pitchFamily="2" charset="-122"/>
            </a:endParaRPr>
          </a:p>
        </p:txBody>
      </p:sp>
      <p:sp>
        <p:nvSpPr>
          <p:cNvPr id="4" name="Rectangle 2"/>
          <p:cNvSpPr txBox="1">
            <a:spLocks noChangeArrowheads="1"/>
          </p:cNvSpPr>
          <p:nvPr/>
        </p:nvSpPr>
        <p:spPr>
          <a:xfrm>
            <a:off x="2483768" y="549692"/>
            <a:ext cx="5040560" cy="648072"/>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3.9  </a:t>
            </a:r>
            <a:r>
              <a:rPr lang="zh-CN" altLang="en-US" b="1" dirty="0" smtClean="0">
                <a:latin typeface="+mn-lt"/>
                <a:ea typeface="宋体" panose="02010600030101010101" pitchFamily="2" charset="-122"/>
                <a:cs typeface="Times New Roman" panose="02020603050405020304" pitchFamily="18" charset="0"/>
              </a:rPr>
              <a:t>关键字</a:t>
            </a:r>
            <a:r>
              <a:rPr lang="en-US" altLang="zh-CN" b="1" dirty="0" smtClean="0">
                <a:latin typeface="+mn-lt"/>
                <a:ea typeface="宋体" panose="02010600030101010101" pitchFamily="2" charset="-122"/>
                <a:cs typeface="Times New Roman" panose="02020603050405020304" pitchFamily="18" charset="0"/>
              </a:rPr>
              <a:t>—this</a:t>
            </a:r>
            <a:endParaRPr lang="zh-CN" altLang="en-US" b="1" dirty="0" smtClean="0">
              <a:latin typeface="+mn-lt"/>
              <a:ea typeface="宋体" panose="02010600030101010101" pitchFamily="2" charset="-122"/>
              <a:cs typeface="Times New Roman" panose="02020603050405020304" pitchFamily="18" charset="0"/>
            </a:endParaRPr>
          </a:p>
        </p:txBody>
      </p:sp>
      <p:sp>
        <p:nvSpPr>
          <p:cNvPr id="5" name="Rectangle 2"/>
          <p:cNvSpPr>
            <a:spLocks noGrp="1" noChangeArrowheads="1"/>
          </p:cNvSpPr>
          <p:nvPr/>
        </p:nvSpPr>
        <p:spPr>
          <a:xfrm>
            <a:off x="467544" y="1162988"/>
            <a:ext cx="285172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r>
              <a:rPr lang="en-US" altLang="zh-CN" sz="3200" b="1" dirty="0" smtClean="0">
                <a:solidFill>
                  <a:srgbClr val="FF0000"/>
                </a:solidFill>
                <a:latin typeface="+mn-lt"/>
                <a:ea typeface="宋体" panose="02010600030101010101" pitchFamily="2" charset="-122"/>
                <a:cs typeface="Times New Roman" panose="02020603050405020304" pitchFamily="18" charset="0"/>
              </a:rPr>
              <a:t>this</a:t>
            </a:r>
            <a:r>
              <a:rPr lang="zh-CN" altLang="en-US" sz="3200" b="1" dirty="0" smtClean="0">
                <a:solidFill>
                  <a:srgbClr val="FF0000"/>
                </a:solidFill>
                <a:latin typeface="+mn-lt"/>
                <a:ea typeface="宋体" panose="02010600030101010101" pitchFamily="2" charset="-122"/>
                <a:cs typeface="Times New Roman" panose="02020603050405020304" pitchFamily="18" charset="0"/>
              </a:rPr>
              <a:t>是什么？ </a:t>
            </a:r>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280" y="119415"/>
            <a:ext cx="6123943" cy="523220"/>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b="1" dirty="0" smtClean="0">
                <a:ea typeface="宋体" panose="02010600030101010101" pitchFamily="2" charset="-122"/>
              </a:rPr>
              <a:t>使用</a:t>
            </a:r>
            <a:r>
              <a:rPr lang="en-US" altLang="zh-CN" sz="2800" b="1" dirty="0" smtClean="0">
                <a:ea typeface="宋体" panose="02010600030101010101" pitchFamily="2" charset="-122"/>
              </a:rPr>
              <a:t>this</a:t>
            </a:r>
            <a:r>
              <a:rPr lang="zh-CN" altLang="en-US" sz="2800" b="1" dirty="0" smtClean="0">
                <a:ea typeface="宋体" panose="02010600030101010101" pitchFamily="2" charset="-122"/>
              </a:rPr>
              <a:t>，调用属性、方法</a:t>
            </a:r>
            <a:endParaRPr lang="en-US" altLang="zh-CN" sz="2800" b="1" dirty="0" smtClean="0">
              <a:ea typeface="宋体" panose="02010600030101010101" pitchFamily="2" charset="-122"/>
            </a:endParaRPr>
          </a:p>
        </p:txBody>
      </p:sp>
      <p:sp>
        <p:nvSpPr>
          <p:cNvPr id="3" name="TextBox 2"/>
          <p:cNvSpPr txBox="1"/>
          <p:nvPr/>
        </p:nvSpPr>
        <p:spPr>
          <a:xfrm>
            <a:off x="179512" y="622293"/>
            <a:ext cx="8429684" cy="5262979"/>
          </a:xfrm>
          <a:prstGeom prst="rect">
            <a:avLst/>
          </a:prstGeom>
          <a:noFill/>
        </p:spPr>
        <p:txBody>
          <a:bodyPr wrap="square" rtlCol="0">
            <a:spAutoFit/>
          </a:bodyPr>
          <a:lstStyle/>
          <a:p>
            <a:r>
              <a:rPr lang="en-US" altLang="zh-CN" sz="2400" dirty="0" smtClean="0">
                <a:solidFill>
                  <a:srgbClr val="C00000"/>
                </a:solidFill>
                <a:ea typeface="宋体" panose="02010600030101010101" pitchFamily="2" charset="-122"/>
                <a:cs typeface="Times New Roman" panose="02020603050405020304" pitchFamily="18" charset="0"/>
              </a:rPr>
              <a:t>class Person{		</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定义</a:t>
            </a:r>
            <a:r>
              <a:rPr lang="en-US" altLang="zh-CN" sz="2400" dirty="0" smtClean="0">
                <a:ea typeface="宋体" panose="02010600030101010101" pitchFamily="2" charset="-122"/>
                <a:cs typeface="Times New Roman" panose="02020603050405020304" pitchFamily="18" charset="0"/>
              </a:rPr>
              <a:t>Person</a:t>
            </a:r>
            <a:r>
              <a:rPr lang="zh-CN" altLang="en-US" sz="2400" dirty="0" smtClean="0">
                <a:ea typeface="宋体" panose="02010600030101010101" pitchFamily="2" charset="-122"/>
                <a:cs typeface="Times New Roman" panose="02020603050405020304" pitchFamily="18" charset="0"/>
              </a:rPr>
              <a:t>类</a:t>
            </a:r>
          </a:p>
          <a:p>
            <a:r>
              <a:rPr lang="zh-CN" altLang="en-US" sz="2400" dirty="0" smtClean="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private String name ;	</a:t>
            </a:r>
            <a:endParaRPr lang="zh-CN" altLang="en-US" sz="2400" dirty="0" smtClean="0">
              <a:solidFill>
                <a:srgbClr val="C00000"/>
              </a:solidFill>
              <a:ea typeface="宋体" panose="02010600030101010101" pitchFamily="2" charset="-122"/>
              <a:cs typeface="Times New Roman" panose="02020603050405020304" pitchFamily="18" charset="0"/>
            </a:endParaRPr>
          </a:p>
          <a:p>
            <a:r>
              <a:rPr lang="zh-CN" altLang="en-US" sz="2400" dirty="0" smtClean="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private </a:t>
            </a:r>
            <a:r>
              <a:rPr lang="en-US" altLang="zh-CN" sz="2400" dirty="0" err="1" smtClean="0">
                <a:solidFill>
                  <a:srgbClr val="C00000"/>
                </a:solidFill>
                <a:ea typeface="宋体" panose="02010600030101010101" pitchFamily="2" charset="-122"/>
                <a:cs typeface="Times New Roman" panose="02020603050405020304" pitchFamily="18" charset="0"/>
              </a:rPr>
              <a:t>int</a:t>
            </a:r>
            <a:r>
              <a:rPr lang="en-US" altLang="zh-CN" sz="2400" dirty="0" smtClean="0">
                <a:solidFill>
                  <a:srgbClr val="C00000"/>
                </a:solidFill>
                <a:ea typeface="宋体" panose="02010600030101010101" pitchFamily="2" charset="-122"/>
                <a:cs typeface="Times New Roman" panose="02020603050405020304" pitchFamily="18" charset="0"/>
              </a:rPr>
              <a:t> age ;			</a:t>
            </a:r>
            <a:endParaRPr lang="zh-CN" altLang="en-US" sz="2400" dirty="0" smtClean="0">
              <a:solidFill>
                <a:srgbClr val="C00000"/>
              </a:solidFill>
              <a:ea typeface="宋体" panose="02010600030101010101" pitchFamily="2" charset="-122"/>
              <a:cs typeface="Times New Roman" panose="02020603050405020304" pitchFamily="18" charset="0"/>
            </a:endParaRPr>
          </a:p>
          <a:p>
            <a:r>
              <a:rPr lang="zh-CN" altLang="en-US" sz="2400" dirty="0" smtClean="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public Person(String </a:t>
            </a:r>
            <a:r>
              <a:rPr lang="en-US" altLang="zh-CN" sz="2400" dirty="0" err="1" smtClean="0">
                <a:solidFill>
                  <a:srgbClr val="C00000"/>
                </a:solidFill>
                <a:ea typeface="宋体" panose="02010600030101010101" pitchFamily="2" charset="-122"/>
                <a:cs typeface="Times New Roman" panose="02020603050405020304" pitchFamily="18" charset="0"/>
              </a:rPr>
              <a:t>name,int</a:t>
            </a:r>
            <a:r>
              <a:rPr lang="en-US" altLang="zh-CN" sz="2400" dirty="0" smtClean="0">
                <a:solidFill>
                  <a:srgbClr val="C00000"/>
                </a:solidFill>
                <a:ea typeface="宋体" panose="02010600030101010101" pitchFamily="2" charset="-122"/>
                <a:cs typeface="Times New Roman" panose="02020603050405020304" pitchFamily="18" charset="0"/>
              </a:rPr>
              <a:t> age){	</a:t>
            </a:r>
            <a:endParaRPr lang="zh-CN" altLang="en-US" sz="2400" dirty="0" smtClean="0">
              <a:solidFill>
                <a:srgbClr val="C00000"/>
              </a:solidFill>
              <a:ea typeface="宋体" panose="02010600030101010101" pitchFamily="2" charset="-122"/>
              <a:cs typeface="Times New Roman" panose="02020603050405020304" pitchFamily="18" charset="0"/>
            </a:endParaRPr>
          </a:p>
          <a:p>
            <a:r>
              <a:rPr lang="zh-CN" altLang="en-US" sz="2400" dirty="0" smtClean="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this.name = name ;   </a:t>
            </a:r>
            <a:endParaRPr lang="zh-CN" altLang="en-US" sz="2400" dirty="0" smtClean="0">
              <a:solidFill>
                <a:srgbClr val="C00000"/>
              </a:solidFill>
              <a:ea typeface="宋体" panose="02010600030101010101" pitchFamily="2" charset="-122"/>
              <a:cs typeface="Times New Roman" panose="02020603050405020304" pitchFamily="18" charset="0"/>
            </a:endParaRPr>
          </a:p>
          <a:p>
            <a:r>
              <a:rPr lang="zh-CN" altLang="en-US" sz="2400" dirty="0" smtClean="0">
                <a:solidFill>
                  <a:srgbClr val="C00000"/>
                </a:solidFill>
                <a:ea typeface="宋体" panose="02010600030101010101" pitchFamily="2" charset="-122"/>
                <a:cs typeface="Times New Roman" panose="02020603050405020304" pitchFamily="18" charset="0"/>
              </a:rPr>
              <a:t>		</a:t>
            </a:r>
            <a:r>
              <a:rPr lang="en-US" altLang="zh-CN" sz="2400" dirty="0" err="1" smtClean="0">
                <a:solidFill>
                  <a:srgbClr val="C00000"/>
                </a:solidFill>
                <a:ea typeface="宋体" panose="02010600030101010101" pitchFamily="2" charset="-122"/>
                <a:cs typeface="Times New Roman" panose="02020603050405020304" pitchFamily="18" charset="0"/>
              </a:rPr>
              <a:t>this.age</a:t>
            </a:r>
            <a:r>
              <a:rPr lang="en-US" altLang="zh-CN" sz="2400" dirty="0" smtClean="0">
                <a:solidFill>
                  <a:srgbClr val="C00000"/>
                </a:solidFill>
                <a:ea typeface="宋体" panose="02010600030101010101" pitchFamily="2" charset="-122"/>
                <a:cs typeface="Times New Roman" panose="02020603050405020304" pitchFamily="18" charset="0"/>
              </a:rPr>
              <a:t> = age ;  }</a:t>
            </a:r>
          </a:p>
          <a:p>
            <a:r>
              <a:rPr lang="en-US" altLang="zh-CN" sz="2400" dirty="0" smtClean="0">
                <a:solidFill>
                  <a:srgbClr val="C00000"/>
                </a:solidFill>
                <a:ea typeface="宋体" panose="02010600030101010101" pitchFamily="2" charset="-122"/>
                <a:cs typeface="Times New Roman" panose="02020603050405020304" pitchFamily="18" charset="0"/>
              </a:rPr>
              <a:t>	public void </a:t>
            </a:r>
            <a:r>
              <a:rPr lang="en-US" altLang="zh-CN" sz="2400" dirty="0" err="1" smtClean="0">
                <a:solidFill>
                  <a:srgbClr val="C00000"/>
                </a:solidFill>
                <a:ea typeface="宋体" panose="02010600030101010101" pitchFamily="2" charset="-122"/>
                <a:cs typeface="Times New Roman" panose="02020603050405020304" pitchFamily="18" charset="0"/>
              </a:rPr>
              <a:t>getInfo</a:t>
            </a:r>
            <a:r>
              <a:rPr lang="en-US" altLang="zh-CN" sz="2400" dirty="0" smtClean="0">
                <a:solidFill>
                  <a:srgbClr val="C00000"/>
                </a:solidFill>
                <a:ea typeface="宋体" panose="02010600030101010101" pitchFamily="2" charset="-122"/>
                <a:cs typeface="Times New Roman" panose="02020603050405020304" pitchFamily="18" charset="0"/>
              </a:rPr>
              <a:t>(){	</a:t>
            </a:r>
            <a:endParaRPr lang="zh-CN" altLang="en-US" sz="2400" dirty="0" smtClean="0">
              <a:solidFill>
                <a:srgbClr val="C00000"/>
              </a:solidFill>
              <a:ea typeface="宋体" panose="02010600030101010101" pitchFamily="2" charset="-122"/>
              <a:cs typeface="Times New Roman" panose="02020603050405020304" pitchFamily="18" charset="0"/>
            </a:endParaRPr>
          </a:p>
          <a:p>
            <a:r>
              <a:rPr lang="zh-CN" altLang="en-US" sz="2400" dirty="0" smtClean="0">
                <a:solidFill>
                  <a:srgbClr val="C00000"/>
                </a:solidFill>
                <a:ea typeface="宋体" panose="02010600030101010101" pitchFamily="2" charset="-122"/>
                <a:cs typeface="Times New Roman" panose="02020603050405020304" pitchFamily="18" charset="0"/>
              </a:rPr>
              <a:t>		</a:t>
            </a:r>
            <a:r>
              <a:rPr lang="en-US" altLang="zh-CN" sz="2400" dirty="0" err="1" smtClean="0">
                <a:solidFill>
                  <a:srgbClr val="C00000"/>
                </a:solidFill>
                <a:ea typeface="宋体" panose="02010600030101010101" pitchFamily="2" charset="-122"/>
                <a:cs typeface="Times New Roman" panose="02020603050405020304" pitchFamily="18" charset="0"/>
              </a:rPr>
              <a:t>System.out.println</a:t>
            </a:r>
            <a:r>
              <a:rPr lang="en-US" altLang="zh-CN" sz="2400" dirty="0" smtClean="0">
                <a:solidFill>
                  <a:srgbClr val="C00000"/>
                </a:solidFill>
                <a:ea typeface="宋体" panose="02010600030101010101" pitchFamily="2" charset="-122"/>
                <a:cs typeface="Times New Roman" panose="02020603050405020304" pitchFamily="18" charset="0"/>
              </a:rPr>
              <a:t>("</a:t>
            </a:r>
            <a:r>
              <a:rPr lang="zh-CN" altLang="en-US" sz="2400" dirty="0" smtClean="0">
                <a:solidFill>
                  <a:srgbClr val="C00000"/>
                </a:solidFill>
                <a:ea typeface="宋体" panose="02010600030101010101" pitchFamily="2" charset="-122"/>
                <a:cs typeface="Times New Roman" panose="02020603050405020304" pitchFamily="18" charset="0"/>
              </a:rPr>
              <a:t>姓名：</a:t>
            </a:r>
            <a:r>
              <a:rPr lang="en-US" altLang="zh-CN" sz="2400" dirty="0" smtClean="0">
                <a:solidFill>
                  <a:srgbClr val="C00000"/>
                </a:solidFill>
                <a:ea typeface="宋体" panose="02010600030101010101" pitchFamily="2" charset="-122"/>
                <a:cs typeface="Times New Roman" panose="02020603050405020304" pitchFamily="18" charset="0"/>
              </a:rPr>
              <a:t>" + name) ;</a:t>
            </a:r>
          </a:p>
          <a:p>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err="1" smtClean="0">
                <a:solidFill>
                  <a:srgbClr val="C00000"/>
                </a:solidFill>
                <a:ea typeface="宋体" panose="02010600030101010101" pitchFamily="2" charset="-122"/>
                <a:cs typeface="Times New Roman" panose="02020603050405020304" pitchFamily="18" charset="0"/>
              </a:rPr>
              <a:t>this.speak</a:t>
            </a:r>
            <a:r>
              <a:rPr lang="en-US" altLang="zh-CN" sz="2400" dirty="0" smtClean="0">
                <a:solidFill>
                  <a:srgbClr val="C00000"/>
                </a:solidFill>
                <a:ea typeface="宋体" panose="02010600030101010101" pitchFamily="2" charset="-122"/>
                <a:cs typeface="Times New Roman" panose="02020603050405020304" pitchFamily="18" charset="0"/>
              </a:rPr>
              <a:t>();</a:t>
            </a:r>
          </a:p>
          <a:p>
            <a:r>
              <a:rPr lang="en-US" altLang="zh-CN" sz="2400" dirty="0" smtClean="0">
                <a:solidFill>
                  <a:srgbClr val="C00000"/>
                </a:solidFill>
                <a:ea typeface="宋体" panose="02010600030101010101" pitchFamily="2" charset="-122"/>
                <a:cs typeface="Times New Roman" panose="02020603050405020304" pitchFamily="18" charset="0"/>
              </a:rPr>
              <a:t>	}</a:t>
            </a:r>
          </a:p>
          <a:p>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public void speak(){</a:t>
            </a:r>
          </a:p>
          <a:p>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err="1" smtClean="0">
                <a:solidFill>
                  <a:srgbClr val="C00000"/>
                </a:solidFill>
                <a:ea typeface="宋体" panose="02010600030101010101" pitchFamily="2" charset="-122"/>
                <a:cs typeface="Times New Roman" panose="02020603050405020304" pitchFamily="18" charset="0"/>
              </a:rPr>
              <a:t>System.out.println</a:t>
            </a:r>
            <a:r>
              <a:rPr lang="en-US" altLang="zh-CN" sz="2400" dirty="0" smtClean="0">
                <a:solidFill>
                  <a:srgbClr val="C00000"/>
                </a:solidFill>
                <a:ea typeface="宋体" panose="02010600030101010101" pitchFamily="2" charset="-122"/>
                <a:cs typeface="Times New Roman" panose="02020603050405020304" pitchFamily="18" charset="0"/>
              </a:rPr>
              <a:t>(“</a:t>
            </a:r>
            <a:r>
              <a:rPr lang="zh-CN" altLang="en-US" sz="2400" dirty="0" smtClean="0">
                <a:solidFill>
                  <a:srgbClr val="C00000"/>
                </a:solidFill>
                <a:ea typeface="宋体" panose="02010600030101010101" pitchFamily="2" charset="-122"/>
                <a:cs typeface="Times New Roman" panose="02020603050405020304" pitchFamily="18" charset="0"/>
              </a:rPr>
              <a:t>年龄：</a:t>
            </a:r>
            <a:r>
              <a:rPr lang="en-US" altLang="zh-CN" sz="2400" dirty="0" smtClean="0">
                <a:solidFill>
                  <a:srgbClr val="C00000"/>
                </a:solidFill>
                <a:ea typeface="宋体" panose="02010600030101010101" pitchFamily="2" charset="-122"/>
                <a:cs typeface="Times New Roman" panose="02020603050405020304" pitchFamily="18" charset="0"/>
              </a:rPr>
              <a:t>” + </a:t>
            </a:r>
            <a:r>
              <a:rPr lang="en-US" altLang="zh-CN" sz="2400" dirty="0" err="1" smtClean="0">
                <a:solidFill>
                  <a:srgbClr val="C00000"/>
                </a:solidFill>
                <a:ea typeface="宋体" panose="02010600030101010101" pitchFamily="2" charset="-122"/>
                <a:cs typeface="Times New Roman" panose="02020603050405020304" pitchFamily="18" charset="0"/>
              </a:rPr>
              <a:t>this.age</a:t>
            </a:r>
            <a:r>
              <a:rPr lang="en-US" altLang="zh-CN" sz="2400" dirty="0" smtClean="0">
                <a:solidFill>
                  <a:srgbClr val="C00000"/>
                </a:solidFill>
                <a:ea typeface="宋体" panose="02010600030101010101" pitchFamily="2" charset="-122"/>
                <a:cs typeface="Times New Roman" panose="02020603050405020304" pitchFamily="18" charset="0"/>
              </a:rPr>
              <a:t>);	</a:t>
            </a:r>
          </a:p>
          <a:p>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a:t>
            </a:r>
          </a:p>
          <a:p>
            <a:r>
              <a:rPr lang="en-US" altLang="zh-CN" sz="2400" dirty="0" smtClean="0">
                <a:solidFill>
                  <a:srgbClr val="C00000"/>
                </a:solidFill>
                <a:ea typeface="宋体" panose="02010600030101010101" pitchFamily="2" charset="-122"/>
                <a:cs typeface="Times New Roman" panose="02020603050405020304" pitchFamily="18" charset="0"/>
              </a:rPr>
              <a:t>}</a:t>
            </a:r>
            <a:endParaRPr lang="zh-CN" altLang="en-US" sz="2400" dirty="0">
              <a:solidFill>
                <a:srgbClr val="C00000"/>
              </a:solidFill>
              <a:ea typeface="宋体" panose="02010600030101010101" pitchFamily="2" charset="-122"/>
              <a:cs typeface="Times New Roman" panose="02020603050405020304" pitchFamily="18" charset="0"/>
            </a:endParaRPr>
          </a:p>
        </p:txBody>
      </p:sp>
      <p:sp>
        <p:nvSpPr>
          <p:cNvPr id="4" name="TextBox 3"/>
          <p:cNvSpPr txBox="1"/>
          <p:nvPr/>
        </p:nvSpPr>
        <p:spPr>
          <a:xfrm>
            <a:off x="5796136" y="119415"/>
            <a:ext cx="3168352" cy="2862322"/>
          </a:xfrm>
          <a:prstGeom prst="rect">
            <a:avLst/>
          </a:prstGeom>
          <a:noFill/>
        </p:spPr>
        <p:txBody>
          <a:bodyPr wrap="square" rtlCol="0">
            <a:spAutoFit/>
          </a:bodyPr>
          <a:lstStyle/>
          <a:p>
            <a:r>
              <a:rPr lang="en-US" altLang="zh-CN" sz="2000" dirty="0" smtClean="0">
                <a:ea typeface="宋体" panose="02010600030101010101" pitchFamily="2" charset="-122"/>
              </a:rPr>
              <a:t>    1</a:t>
            </a:r>
            <a:r>
              <a:rPr lang="en-US" altLang="zh-CN" sz="2000" dirty="0">
                <a:ea typeface="宋体" panose="02010600030101010101" pitchFamily="2" charset="-122"/>
              </a:rPr>
              <a:t>.</a:t>
            </a:r>
            <a:r>
              <a:rPr lang="zh-CN" altLang="en-US" sz="2000" dirty="0">
                <a:ea typeface="宋体" panose="02010600030101010101" pitchFamily="2" charset="-122"/>
              </a:rPr>
              <a:t>当形参与成员变量重名时，如果在方法内部需要使用</a:t>
            </a:r>
            <a:r>
              <a:rPr lang="zh-CN" altLang="en-US" sz="2000" dirty="0" smtClean="0">
                <a:ea typeface="宋体" panose="02010600030101010101" pitchFamily="2" charset="-122"/>
              </a:rPr>
              <a:t>成员变量</a:t>
            </a:r>
            <a:r>
              <a:rPr lang="zh-CN" altLang="en-US" sz="2000" dirty="0">
                <a:ea typeface="宋体" panose="02010600030101010101" pitchFamily="2" charset="-122"/>
              </a:rPr>
              <a:t>，必须添加</a:t>
            </a:r>
            <a:r>
              <a:rPr lang="en-US" altLang="zh-CN" sz="2000" dirty="0">
                <a:ea typeface="宋体" panose="02010600030101010101" pitchFamily="2" charset="-122"/>
              </a:rPr>
              <a:t>this</a:t>
            </a:r>
            <a:r>
              <a:rPr lang="zh-CN" altLang="en-US" sz="2000" dirty="0">
                <a:ea typeface="宋体" panose="02010600030101010101" pitchFamily="2" charset="-122"/>
              </a:rPr>
              <a:t>来表明该变量时类</a:t>
            </a:r>
            <a:r>
              <a:rPr lang="zh-CN" altLang="en-US" sz="2000" dirty="0" smtClean="0">
                <a:ea typeface="宋体" panose="02010600030101010101" pitchFamily="2" charset="-122"/>
              </a:rPr>
              <a:t>成员</a:t>
            </a:r>
            <a:endParaRPr lang="en-US" altLang="zh-CN" sz="2000" dirty="0" smtClean="0">
              <a:ea typeface="宋体" panose="02010600030101010101" pitchFamily="2" charset="-122"/>
            </a:endParaRPr>
          </a:p>
          <a:p>
            <a:endParaRPr lang="zh-CN" altLang="en-US" sz="2000" dirty="0">
              <a:ea typeface="宋体" panose="02010600030101010101" pitchFamily="2" charset="-122"/>
            </a:endParaRPr>
          </a:p>
          <a:p>
            <a:r>
              <a:rPr lang="en-US" altLang="zh-CN" sz="2000" dirty="0" smtClean="0">
                <a:ea typeface="宋体" panose="02010600030101010101" pitchFamily="2" charset="-122"/>
              </a:rPr>
              <a:t>        2</a:t>
            </a:r>
            <a:r>
              <a:rPr lang="en-US" altLang="zh-CN" sz="2000" dirty="0">
                <a:ea typeface="宋体" panose="02010600030101010101" pitchFamily="2" charset="-122"/>
              </a:rPr>
              <a:t>.</a:t>
            </a:r>
            <a:r>
              <a:rPr lang="zh-CN" altLang="en-US" sz="2000" dirty="0">
                <a:ea typeface="宋体" panose="02010600030101010101" pitchFamily="2" charset="-122"/>
              </a:rPr>
              <a:t>在任意方法内，如果使用当前类的成员变量或成员</a:t>
            </a:r>
            <a:r>
              <a:rPr lang="zh-CN" altLang="en-US" sz="2000" dirty="0" smtClean="0">
                <a:ea typeface="宋体" panose="02010600030101010101" pitchFamily="2" charset="-122"/>
              </a:rPr>
              <a:t>方法可以</a:t>
            </a:r>
            <a:r>
              <a:rPr lang="zh-CN" altLang="en-US" sz="2000" dirty="0">
                <a:ea typeface="宋体" panose="02010600030101010101" pitchFamily="2" charset="-122"/>
              </a:rPr>
              <a:t>在其前面添加</a:t>
            </a:r>
            <a:r>
              <a:rPr lang="en-US" altLang="zh-CN" sz="2000" dirty="0">
                <a:ea typeface="宋体" panose="02010600030101010101" pitchFamily="2" charset="-122"/>
              </a:rPr>
              <a:t>this</a:t>
            </a:r>
            <a:r>
              <a:rPr lang="zh-CN" altLang="en-US" sz="2000" dirty="0">
                <a:ea typeface="宋体" panose="02010600030101010101" pitchFamily="2" charset="-122"/>
              </a:rPr>
              <a:t>，增强程序的阅读性</a:t>
            </a:r>
          </a:p>
        </p:txBody>
      </p:sp>
      <p:sp>
        <p:nvSpPr>
          <p:cNvPr id="5" name="矩形 4"/>
          <p:cNvSpPr/>
          <p:nvPr/>
        </p:nvSpPr>
        <p:spPr>
          <a:xfrm>
            <a:off x="5796136" y="119415"/>
            <a:ext cx="3168352" cy="295232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000855"/>
            <a:ext cx="7238038" cy="5324535"/>
          </a:xfrm>
          <a:prstGeom prst="rect">
            <a:avLst/>
          </a:prstGeom>
          <a:noFill/>
        </p:spPr>
        <p:txBody>
          <a:bodyPr wrap="square" rtlCol="0">
            <a:spAutoFit/>
          </a:bodyPr>
          <a:lstStyle/>
          <a:p>
            <a:r>
              <a:rPr lang="en-US" altLang="zh-CN" sz="2000" dirty="0" smtClean="0">
                <a:solidFill>
                  <a:srgbClr val="C00000"/>
                </a:solidFill>
                <a:ea typeface="宋体" panose="02010600030101010101" pitchFamily="2" charset="-122"/>
                <a:cs typeface="Times New Roman" panose="02020603050405020304" pitchFamily="18" charset="0"/>
              </a:rPr>
              <a:t>class Person{		</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定义</a:t>
            </a:r>
            <a:r>
              <a:rPr lang="en-US" altLang="zh-CN" sz="2000" dirty="0" smtClean="0">
                <a:ea typeface="宋体" panose="02010600030101010101" pitchFamily="2" charset="-122"/>
                <a:cs typeface="Times New Roman" panose="02020603050405020304" pitchFamily="18" charset="0"/>
              </a:rPr>
              <a:t>Person</a:t>
            </a:r>
            <a:r>
              <a:rPr lang="zh-CN" altLang="en-US" sz="2000" dirty="0" smtClean="0">
                <a:ea typeface="宋体" panose="02010600030101010101" pitchFamily="2" charset="-122"/>
                <a:cs typeface="Times New Roman" panose="02020603050405020304" pitchFamily="18" charset="0"/>
              </a:rPr>
              <a:t>类</a:t>
            </a:r>
          </a:p>
          <a:p>
            <a:r>
              <a:rPr lang="zh-CN" altLang="en-US" sz="2000" dirty="0" smtClean="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C00000"/>
                </a:solidFill>
                <a:ea typeface="宋体" panose="02010600030101010101" pitchFamily="2" charset="-122"/>
                <a:cs typeface="Times New Roman" panose="02020603050405020304" pitchFamily="18" charset="0"/>
              </a:rPr>
              <a:t>private String name ;		</a:t>
            </a:r>
            <a:endParaRPr lang="zh-CN" altLang="en-US" sz="2000" dirty="0" smtClean="0">
              <a:solidFill>
                <a:srgbClr val="C00000"/>
              </a:solidFill>
              <a:ea typeface="宋体" panose="02010600030101010101" pitchFamily="2" charset="-122"/>
              <a:cs typeface="Times New Roman" panose="02020603050405020304" pitchFamily="18" charset="0"/>
            </a:endParaRPr>
          </a:p>
          <a:p>
            <a:r>
              <a:rPr lang="zh-CN" altLang="en-US" sz="2000" dirty="0" smtClean="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C00000"/>
                </a:solidFill>
                <a:ea typeface="宋体" panose="02010600030101010101" pitchFamily="2" charset="-122"/>
                <a:cs typeface="Times New Roman" panose="02020603050405020304" pitchFamily="18" charset="0"/>
              </a:rPr>
              <a:t>private </a:t>
            </a:r>
            <a:r>
              <a:rPr lang="en-US" altLang="zh-CN" sz="2000" dirty="0" err="1" smtClean="0">
                <a:solidFill>
                  <a:srgbClr val="C00000"/>
                </a:solidFill>
                <a:ea typeface="宋体" panose="02010600030101010101" pitchFamily="2" charset="-122"/>
                <a:cs typeface="Times New Roman" panose="02020603050405020304" pitchFamily="18" charset="0"/>
              </a:rPr>
              <a:t>int</a:t>
            </a:r>
            <a:r>
              <a:rPr lang="en-US" altLang="zh-CN" sz="2000" dirty="0" smtClean="0">
                <a:solidFill>
                  <a:srgbClr val="C00000"/>
                </a:solidFill>
                <a:ea typeface="宋体" panose="02010600030101010101" pitchFamily="2" charset="-122"/>
                <a:cs typeface="Times New Roman" panose="02020603050405020304" pitchFamily="18" charset="0"/>
              </a:rPr>
              <a:t> age ;			</a:t>
            </a:r>
            <a:endParaRPr lang="zh-CN" altLang="en-US" sz="2000" dirty="0" smtClean="0">
              <a:solidFill>
                <a:srgbClr val="C00000"/>
              </a:solidFill>
              <a:ea typeface="宋体" panose="02010600030101010101" pitchFamily="2" charset="-122"/>
              <a:cs typeface="Times New Roman" panose="02020603050405020304" pitchFamily="18" charset="0"/>
            </a:endParaRPr>
          </a:p>
          <a:p>
            <a:r>
              <a:rPr lang="zh-CN" altLang="en-US" sz="2000" dirty="0" smtClean="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C00000"/>
                </a:solidFill>
                <a:ea typeface="宋体" panose="02010600030101010101" pitchFamily="2" charset="-122"/>
                <a:cs typeface="Times New Roman" panose="02020603050405020304" pitchFamily="18" charset="0"/>
              </a:rPr>
              <a:t>public Person(){	</a:t>
            </a:r>
            <a:r>
              <a:rPr lang="en-US" altLang="zh-CN" sz="2000" dirty="0" smtClean="0">
                <a:ea typeface="宋体" panose="02010600030101010101" pitchFamily="2" charset="-122"/>
                <a:cs typeface="Times New Roman" panose="02020603050405020304" pitchFamily="18" charset="0"/>
              </a:rPr>
              <a:t>  // </a:t>
            </a:r>
            <a:r>
              <a:rPr lang="zh-CN" altLang="en-US" sz="2000" dirty="0" smtClean="0">
                <a:ea typeface="宋体" panose="02010600030101010101" pitchFamily="2" charset="-122"/>
                <a:cs typeface="Times New Roman" panose="02020603050405020304" pitchFamily="18" charset="0"/>
              </a:rPr>
              <a:t>无参构造</a:t>
            </a:r>
          </a:p>
          <a:p>
            <a:r>
              <a:rPr lang="zh-CN" altLang="en-US" sz="2000" dirty="0" smtClean="0">
                <a:solidFill>
                  <a:srgbClr val="C00000"/>
                </a:solidFill>
                <a:ea typeface="宋体" panose="02010600030101010101" pitchFamily="2" charset="-122"/>
                <a:cs typeface="Times New Roman" panose="02020603050405020304" pitchFamily="18" charset="0"/>
              </a:rPr>
              <a:t>		</a:t>
            </a:r>
            <a:r>
              <a:rPr lang="en-US" altLang="zh-CN" sz="2000" dirty="0" err="1" smtClean="0">
                <a:solidFill>
                  <a:srgbClr val="C00000"/>
                </a:solidFill>
                <a:ea typeface="宋体" panose="02010600030101010101" pitchFamily="2" charset="-122"/>
                <a:cs typeface="Times New Roman" panose="02020603050405020304" pitchFamily="18" charset="0"/>
              </a:rPr>
              <a:t>System.out.println</a:t>
            </a:r>
            <a:r>
              <a:rPr lang="en-US" altLang="zh-CN" sz="2000" dirty="0" smtClean="0">
                <a:solidFill>
                  <a:srgbClr val="C00000"/>
                </a:solidFill>
                <a:ea typeface="宋体" panose="02010600030101010101" pitchFamily="2" charset="-122"/>
                <a:cs typeface="Times New Roman" panose="02020603050405020304" pitchFamily="18" charset="0"/>
              </a:rPr>
              <a:t>("</a:t>
            </a:r>
            <a:r>
              <a:rPr lang="zh-CN" altLang="en-US" sz="2000" dirty="0" smtClean="0">
                <a:solidFill>
                  <a:srgbClr val="C00000"/>
                </a:solidFill>
                <a:ea typeface="宋体" panose="02010600030101010101" pitchFamily="2" charset="-122"/>
                <a:cs typeface="Times New Roman" panose="02020603050405020304" pitchFamily="18" charset="0"/>
              </a:rPr>
              <a:t>新对象实例化</a:t>
            </a:r>
            <a:r>
              <a:rPr lang="en-US" altLang="zh-CN" sz="2000" dirty="0" smtClean="0">
                <a:solidFill>
                  <a:srgbClr val="C00000"/>
                </a:solidFill>
                <a:ea typeface="宋体" panose="02010600030101010101" pitchFamily="2" charset="-122"/>
                <a:cs typeface="Times New Roman" panose="02020603050405020304" pitchFamily="18" charset="0"/>
              </a:rPr>
              <a:t>") ;</a:t>
            </a:r>
          </a:p>
          <a:p>
            <a:r>
              <a:rPr lang="en-US" altLang="zh-CN" sz="2000" dirty="0" smtClean="0">
                <a:solidFill>
                  <a:srgbClr val="C00000"/>
                </a:solidFill>
                <a:ea typeface="宋体" panose="02010600030101010101" pitchFamily="2" charset="-122"/>
                <a:cs typeface="Times New Roman" panose="02020603050405020304" pitchFamily="18" charset="0"/>
              </a:rPr>
              <a:t>	}</a:t>
            </a:r>
          </a:p>
          <a:p>
            <a:r>
              <a:rPr lang="en-US" altLang="zh-CN" sz="2000" dirty="0" smtClean="0">
                <a:solidFill>
                  <a:srgbClr val="C00000"/>
                </a:solidFill>
                <a:ea typeface="宋体" panose="02010600030101010101" pitchFamily="2" charset="-122"/>
                <a:cs typeface="Times New Roman" panose="02020603050405020304" pitchFamily="18" charset="0"/>
              </a:rPr>
              <a:t>	public Person(String name){</a:t>
            </a:r>
          </a:p>
          <a:p>
            <a:r>
              <a:rPr lang="en-US" altLang="zh-CN" sz="2000" dirty="0" smtClean="0">
                <a:solidFill>
                  <a:srgbClr val="C00000"/>
                </a:solidFill>
                <a:ea typeface="宋体" panose="02010600030101010101" pitchFamily="2" charset="-122"/>
                <a:cs typeface="Times New Roman" panose="02020603050405020304" pitchFamily="18" charset="0"/>
              </a:rPr>
              <a:t>		this();      </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调用本类中的无参构造方法</a:t>
            </a:r>
          </a:p>
          <a:p>
            <a:r>
              <a:rPr lang="zh-CN" altLang="en-US" sz="2000" dirty="0" smtClean="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C00000"/>
                </a:solidFill>
                <a:ea typeface="宋体" panose="02010600030101010101" pitchFamily="2" charset="-122"/>
                <a:cs typeface="Times New Roman" panose="02020603050405020304" pitchFamily="18" charset="0"/>
              </a:rPr>
              <a:t>this.name = name ;	</a:t>
            </a:r>
          </a:p>
          <a:p>
            <a:r>
              <a:rPr lang="en-US" altLang="zh-CN" sz="2000" dirty="0" smtClean="0">
                <a:solidFill>
                  <a:srgbClr val="C00000"/>
                </a:solidFill>
                <a:ea typeface="宋体" panose="02010600030101010101" pitchFamily="2" charset="-122"/>
                <a:cs typeface="Times New Roman" panose="02020603050405020304" pitchFamily="18" charset="0"/>
              </a:rPr>
              <a:t>	}</a:t>
            </a:r>
          </a:p>
          <a:p>
            <a:r>
              <a:rPr lang="en-US" altLang="zh-CN" sz="2000" dirty="0" smtClean="0">
                <a:solidFill>
                  <a:srgbClr val="C00000"/>
                </a:solidFill>
                <a:ea typeface="宋体" panose="02010600030101010101" pitchFamily="2" charset="-122"/>
                <a:cs typeface="Times New Roman" panose="02020603050405020304" pitchFamily="18" charset="0"/>
              </a:rPr>
              <a:t>	public Person(String </a:t>
            </a:r>
            <a:r>
              <a:rPr lang="en-US" altLang="zh-CN" sz="2000" dirty="0" err="1" smtClean="0">
                <a:solidFill>
                  <a:srgbClr val="C00000"/>
                </a:solidFill>
                <a:ea typeface="宋体" panose="02010600030101010101" pitchFamily="2" charset="-122"/>
                <a:cs typeface="Times New Roman" panose="02020603050405020304" pitchFamily="18" charset="0"/>
              </a:rPr>
              <a:t>name,int</a:t>
            </a:r>
            <a:r>
              <a:rPr lang="en-US" altLang="zh-CN" sz="2000" dirty="0" smtClean="0">
                <a:solidFill>
                  <a:srgbClr val="C00000"/>
                </a:solidFill>
                <a:ea typeface="宋体" panose="02010600030101010101" pitchFamily="2" charset="-122"/>
                <a:cs typeface="Times New Roman" panose="02020603050405020304" pitchFamily="18" charset="0"/>
              </a:rPr>
              <a:t> age){	</a:t>
            </a:r>
            <a:endParaRPr lang="zh-CN" altLang="en-US" sz="2000" dirty="0" smtClean="0">
              <a:solidFill>
                <a:srgbClr val="C00000"/>
              </a:solidFill>
              <a:ea typeface="宋体" panose="02010600030101010101" pitchFamily="2" charset="-122"/>
              <a:cs typeface="Times New Roman" panose="02020603050405020304" pitchFamily="18" charset="0"/>
            </a:endParaRPr>
          </a:p>
          <a:p>
            <a:r>
              <a:rPr lang="zh-CN" altLang="en-US" sz="2000" dirty="0" smtClean="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C00000"/>
                </a:solidFill>
                <a:ea typeface="宋体" panose="02010600030101010101" pitchFamily="2" charset="-122"/>
                <a:cs typeface="Times New Roman" panose="02020603050405020304" pitchFamily="18" charset="0"/>
              </a:rPr>
              <a:t>this(name) ;  </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调用有一个参数的构造方法</a:t>
            </a:r>
          </a:p>
          <a:p>
            <a:r>
              <a:rPr lang="zh-CN" altLang="en-US" sz="2000" dirty="0" smtClean="0">
                <a:solidFill>
                  <a:srgbClr val="C00000"/>
                </a:solidFill>
                <a:ea typeface="宋体" panose="02010600030101010101" pitchFamily="2" charset="-122"/>
                <a:cs typeface="Times New Roman" panose="02020603050405020304" pitchFamily="18" charset="0"/>
              </a:rPr>
              <a:t>		</a:t>
            </a:r>
            <a:r>
              <a:rPr lang="en-US" altLang="zh-CN" sz="2000" dirty="0" err="1" smtClean="0">
                <a:solidFill>
                  <a:srgbClr val="C00000"/>
                </a:solidFill>
                <a:ea typeface="宋体" panose="02010600030101010101" pitchFamily="2" charset="-122"/>
                <a:cs typeface="Times New Roman" panose="02020603050405020304" pitchFamily="18" charset="0"/>
              </a:rPr>
              <a:t>this.age</a:t>
            </a:r>
            <a:r>
              <a:rPr lang="en-US" altLang="zh-CN" sz="2000" dirty="0" smtClean="0">
                <a:solidFill>
                  <a:srgbClr val="C00000"/>
                </a:solidFill>
                <a:ea typeface="宋体" panose="02010600030101010101" pitchFamily="2" charset="-122"/>
                <a:cs typeface="Times New Roman" panose="02020603050405020304" pitchFamily="18" charset="0"/>
              </a:rPr>
              <a:t> = age;</a:t>
            </a:r>
            <a:endParaRPr lang="zh-CN" altLang="en-US" sz="2000" dirty="0" smtClean="0">
              <a:solidFill>
                <a:srgbClr val="C00000"/>
              </a:solidFill>
              <a:ea typeface="宋体" panose="02010600030101010101" pitchFamily="2" charset="-122"/>
              <a:cs typeface="Times New Roman" panose="02020603050405020304" pitchFamily="18" charset="0"/>
            </a:endParaRPr>
          </a:p>
          <a:p>
            <a:r>
              <a:rPr lang="zh-CN" altLang="en-US" sz="2000" dirty="0" smtClean="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C00000"/>
                </a:solidFill>
                <a:ea typeface="宋体" panose="02010600030101010101" pitchFamily="2" charset="-122"/>
                <a:cs typeface="Times New Roman" panose="02020603050405020304" pitchFamily="18" charset="0"/>
              </a:rPr>
              <a:t>}</a:t>
            </a:r>
          </a:p>
          <a:p>
            <a:r>
              <a:rPr lang="en-US" altLang="zh-CN" sz="2000" dirty="0" smtClean="0">
                <a:solidFill>
                  <a:srgbClr val="C00000"/>
                </a:solidFill>
                <a:ea typeface="宋体" panose="02010600030101010101" pitchFamily="2" charset="-122"/>
                <a:cs typeface="Times New Roman" panose="02020603050405020304" pitchFamily="18" charset="0"/>
              </a:rPr>
              <a:t>	public String </a:t>
            </a:r>
            <a:r>
              <a:rPr lang="en-US" altLang="zh-CN" sz="2000" dirty="0" err="1" smtClean="0">
                <a:solidFill>
                  <a:srgbClr val="C00000"/>
                </a:solidFill>
                <a:ea typeface="宋体" panose="02010600030101010101" pitchFamily="2" charset="-122"/>
                <a:cs typeface="Times New Roman" panose="02020603050405020304" pitchFamily="18" charset="0"/>
              </a:rPr>
              <a:t>getInfo</a:t>
            </a:r>
            <a:r>
              <a:rPr lang="en-US" altLang="zh-CN" sz="2000" dirty="0" smtClean="0">
                <a:solidFill>
                  <a:srgbClr val="C00000"/>
                </a:solidFill>
                <a:ea typeface="宋体" panose="02010600030101010101" pitchFamily="2" charset="-122"/>
                <a:cs typeface="Times New Roman" panose="02020603050405020304" pitchFamily="18" charset="0"/>
              </a:rPr>
              <a:t>(){	</a:t>
            </a:r>
          </a:p>
          <a:p>
            <a:r>
              <a:rPr lang="en-US" altLang="zh-CN" sz="2000" dirty="0" smtClean="0">
                <a:solidFill>
                  <a:srgbClr val="C00000"/>
                </a:solidFill>
                <a:ea typeface="宋体" panose="02010600030101010101" pitchFamily="2" charset="-122"/>
                <a:cs typeface="Times New Roman" panose="02020603050405020304" pitchFamily="18" charset="0"/>
              </a:rPr>
              <a:t>		return "</a:t>
            </a:r>
            <a:r>
              <a:rPr lang="zh-CN" altLang="en-US" sz="2000" dirty="0" smtClean="0">
                <a:solidFill>
                  <a:srgbClr val="C00000"/>
                </a:solidFill>
                <a:ea typeface="宋体" panose="02010600030101010101" pitchFamily="2" charset="-122"/>
                <a:cs typeface="Times New Roman" panose="02020603050405020304" pitchFamily="18" charset="0"/>
              </a:rPr>
              <a:t>姓名：</a:t>
            </a:r>
            <a:r>
              <a:rPr lang="en-US" altLang="zh-CN" sz="2000" dirty="0" smtClean="0">
                <a:solidFill>
                  <a:srgbClr val="C00000"/>
                </a:solidFill>
                <a:ea typeface="宋体" panose="02010600030101010101" pitchFamily="2" charset="-122"/>
                <a:cs typeface="Times New Roman" panose="02020603050405020304" pitchFamily="18" charset="0"/>
              </a:rPr>
              <a:t>" + name + "</a:t>
            </a:r>
            <a:r>
              <a:rPr lang="zh-CN" altLang="en-US" sz="2000" dirty="0" smtClean="0">
                <a:solidFill>
                  <a:srgbClr val="C00000"/>
                </a:solidFill>
                <a:ea typeface="宋体" panose="02010600030101010101" pitchFamily="2" charset="-122"/>
                <a:cs typeface="Times New Roman" panose="02020603050405020304" pitchFamily="18" charset="0"/>
              </a:rPr>
              <a:t>，年龄：</a:t>
            </a:r>
            <a:r>
              <a:rPr lang="en-US" altLang="zh-CN" sz="2000" dirty="0" smtClean="0">
                <a:solidFill>
                  <a:srgbClr val="C00000"/>
                </a:solidFill>
                <a:ea typeface="宋体" panose="02010600030101010101" pitchFamily="2" charset="-122"/>
                <a:cs typeface="Times New Roman" panose="02020603050405020304" pitchFamily="18" charset="0"/>
              </a:rPr>
              <a:t>" + age ;</a:t>
            </a:r>
          </a:p>
          <a:p>
            <a:r>
              <a:rPr lang="en-US" altLang="zh-CN" sz="2000" dirty="0" smtClean="0">
                <a:solidFill>
                  <a:srgbClr val="C00000"/>
                </a:solidFill>
                <a:ea typeface="宋体" panose="02010600030101010101" pitchFamily="2" charset="-122"/>
                <a:cs typeface="Times New Roman" panose="02020603050405020304" pitchFamily="18" charset="0"/>
              </a:rPr>
              <a:t>	}  }</a:t>
            </a:r>
            <a:endParaRPr lang="zh-CN" altLang="en-US" sz="2000" dirty="0">
              <a:solidFill>
                <a:srgbClr val="C00000"/>
              </a:solidFill>
              <a:ea typeface="宋体" panose="02010600030101010101" pitchFamily="2" charset="-122"/>
              <a:cs typeface="Times New Roman" panose="02020603050405020304" pitchFamily="18" charset="0"/>
            </a:endParaRPr>
          </a:p>
        </p:txBody>
      </p:sp>
      <p:sp>
        <p:nvSpPr>
          <p:cNvPr id="3" name="TextBox 2"/>
          <p:cNvSpPr txBox="1"/>
          <p:nvPr/>
        </p:nvSpPr>
        <p:spPr>
          <a:xfrm>
            <a:off x="395536" y="477937"/>
            <a:ext cx="6104150" cy="523220"/>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b="1" dirty="0" smtClean="0">
                <a:ea typeface="宋体" panose="02010600030101010101" pitchFamily="2" charset="-122"/>
              </a:rPr>
              <a:t>使用</a:t>
            </a:r>
            <a:r>
              <a:rPr lang="en-US" altLang="zh-CN" sz="2800" b="1" dirty="0" smtClean="0">
                <a:ea typeface="宋体" panose="02010600030101010101" pitchFamily="2" charset="-122"/>
              </a:rPr>
              <a:t>this</a:t>
            </a:r>
            <a:r>
              <a:rPr lang="zh-CN" altLang="en-US" sz="2800" b="1" dirty="0" smtClean="0">
                <a:ea typeface="宋体" panose="02010600030101010101" pitchFamily="2" charset="-122"/>
              </a:rPr>
              <a:t>调用本类的构造器</a:t>
            </a:r>
            <a:endParaRPr lang="en-US" altLang="zh-CN" sz="2800" b="1" dirty="0" smtClean="0">
              <a:ea typeface="宋体" panose="02010600030101010101" pitchFamily="2" charset="-122"/>
            </a:endParaRPr>
          </a:p>
        </p:txBody>
      </p:sp>
      <p:sp>
        <p:nvSpPr>
          <p:cNvPr id="4" name="矩形 3"/>
          <p:cNvSpPr/>
          <p:nvPr/>
        </p:nvSpPr>
        <p:spPr>
          <a:xfrm>
            <a:off x="5868144" y="739547"/>
            <a:ext cx="2952328" cy="1015663"/>
          </a:xfrm>
          <a:prstGeom prst="rect">
            <a:avLst/>
          </a:prstGeom>
        </p:spPr>
        <p:txBody>
          <a:bodyPr wrap="square">
            <a:spAutoFit/>
          </a:bodyPr>
          <a:lstStyle/>
          <a:p>
            <a:r>
              <a:rPr lang="en-US" altLang="zh-CN" sz="2000" dirty="0">
                <a:ea typeface="宋体" panose="02010600030101010101" pitchFamily="2" charset="-122"/>
              </a:rPr>
              <a:t>3.this</a:t>
            </a:r>
            <a:r>
              <a:rPr lang="zh-CN" altLang="en-US" sz="2000" dirty="0">
                <a:ea typeface="宋体" panose="02010600030101010101" pitchFamily="2" charset="-122"/>
              </a:rPr>
              <a:t>可以作为一个类中，</a:t>
            </a:r>
            <a:r>
              <a:rPr lang="zh-CN" altLang="en-US" sz="2000" dirty="0" smtClean="0">
                <a:ea typeface="宋体" panose="02010600030101010101" pitchFamily="2" charset="-122"/>
              </a:rPr>
              <a:t>构造</a:t>
            </a:r>
            <a:r>
              <a:rPr lang="zh-CN" altLang="en-US" sz="2000" dirty="0">
                <a:ea typeface="宋体" panose="02010600030101010101" pitchFamily="2" charset="-122"/>
              </a:rPr>
              <a:t>器</a:t>
            </a:r>
            <a:r>
              <a:rPr lang="zh-CN" altLang="en-US" sz="2000" dirty="0" smtClean="0">
                <a:ea typeface="宋体" panose="02010600030101010101" pitchFamily="2" charset="-122"/>
              </a:rPr>
              <a:t>相互</a:t>
            </a:r>
            <a:r>
              <a:rPr lang="zh-CN" altLang="en-US" sz="2000" dirty="0">
                <a:ea typeface="宋体" panose="02010600030101010101" pitchFamily="2" charset="-122"/>
              </a:rPr>
              <a:t>调用的特殊格式</a:t>
            </a:r>
          </a:p>
        </p:txBody>
      </p:sp>
      <p:sp>
        <p:nvSpPr>
          <p:cNvPr id="5" name="矩形 4"/>
          <p:cNvSpPr/>
          <p:nvPr/>
        </p:nvSpPr>
        <p:spPr>
          <a:xfrm>
            <a:off x="5868144" y="739547"/>
            <a:ext cx="2952328" cy="110654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500174"/>
            <a:ext cx="8105554" cy="2677656"/>
          </a:xfrm>
          <a:prstGeom prst="rect">
            <a:avLst/>
          </a:prstGeom>
          <a:noFill/>
        </p:spPr>
        <p:txBody>
          <a:bodyPr wrap="square" rtlCol="0">
            <a:spAutoFit/>
          </a:bodyPr>
          <a:lstStyle/>
          <a:p>
            <a:r>
              <a:rPr lang="zh-CN" altLang="en-US" sz="2800" b="1" dirty="0">
                <a:latin typeface="宋体" panose="02010600030101010101" pitchFamily="2" charset="-122"/>
                <a:ea typeface="宋体" panose="02010600030101010101" pitchFamily="2" charset="-122"/>
              </a:rPr>
              <a:t>注意</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endParaRPr lang="en-US" altLang="zh-CN" sz="2800" b="1" dirty="0" smtClean="0">
              <a:latin typeface="宋体" panose="02010600030101010101" pitchFamily="2" charset="-122"/>
              <a:ea typeface="宋体" panose="02010600030101010101" pitchFamily="2" charset="-122"/>
            </a:endParaRPr>
          </a:p>
          <a:p>
            <a:r>
              <a:rPr lang="en-US" altLang="zh-CN" sz="2800" b="1" dirty="0" smtClean="0">
                <a:latin typeface="宋体" panose="02010600030101010101" pitchFamily="2" charset="-122"/>
                <a:ea typeface="宋体" panose="02010600030101010101" pitchFamily="2" charset="-122"/>
              </a:rPr>
              <a:t>1.</a:t>
            </a:r>
            <a:r>
              <a:rPr lang="zh-CN" altLang="en-US" sz="2800" b="1" dirty="0" smtClean="0">
                <a:latin typeface="宋体" panose="02010600030101010101" pitchFamily="2" charset="-122"/>
                <a:ea typeface="宋体" panose="02010600030101010101" pitchFamily="2" charset="-122"/>
              </a:rPr>
              <a:t>使用</a:t>
            </a:r>
            <a:r>
              <a:rPr lang="en-US" altLang="zh-CN" sz="2800" b="1" dirty="0" smtClean="0">
                <a:latin typeface="宋体" panose="02010600030101010101" pitchFamily="2" charset="-122"/>
                <a:ea typeface="宋体" panose="02010600030101010101" pitchFamily="2" charset="-122"/>
              </a:rPr>
              <a:t>this()</a:t>
            </a:r>
            <a:r>
              <a:rPr lang="zh-CN" altLang="en-US" sz="2800" b="1" dirty="0" smtClean="0">
                <a:latin typeface="宋体" panose="02010600030101010101" pitchFamily="2" charset="-122"/>
                <a:ea typeface="宋体" panose="02010600030101010101" pitchFamily="2" charset="-122"/>
              </a:rPr>
              <a:t>必须放在构造器的首行！</a:t>
            </a:r>
            <a:endParaRPr lang="en-US" altLang="zh-CN" sz="2800" b="1" dirty="0" smtClean="0">
              <a:latin typeface="宋体" panose="02010600030101010101" pitchFamily="2" charset="-122"/>
              <a:ea typeface="宋体" panose="02010600030101010101" pitchFamily="2" charset="-122"/>
            </a:endParaRPr>
          </a:p>
          <a:p>
            <a:endParaRPr lang="en-US" altLang="zh-CN" sz="2800" b="1" dirty="0" smtClean="0">
              <a:latin typeface="宋体" panose="02010600030101010101" pitchFamily="2" charset="-122"/>
              <a:ea typeface="宋体" panose="02010600030101010101" pitchFamily="2" charset="-122"/>
            </a:endParaRPr>
          </a:p>
          <a:p>
            <a:r>
              <a:rPr lang="en-US" altLang="zh-CN" sz="2800" b="1" dirty="0" smtClean="0">
                <a:latin typeface="宋体" panose="02010600030101010101" pitchFamily="2" charset="-122"/>
                <a:ea typeface="宋体" panose="02010600030101010101" pitchFamily="2" charset="-122"/>
              </a:rPr>
              <a:t>2.</a:t>
            </a:r>
            <a:r>
              <a:rPr lang="zh-CN" altLang="en-US" sz="2800" b="1" dirty="0" smtClean="0">
                <a:latin typeface="宋体" panose="02010600030101010101" pitchFamily="2" charset="-122"/>
                <a:ea typeface="宋体" panose="02010600030101010101" pitchFamily="2" charset="-122"/>
              </a:rPr>
              <a:t>使用</a:t>
            </a:r>
            <a:r>
              <a:rPr lang="en-US" altLang="zh-CN" sz="2800" b="1" dirty="0" smtClean="0">
                <a:latin typeface="宋体" panose="02010600030101010101" pitchFamily="2" charset="-122"/>
                <a:ea typeface="宋体" panose="02010600030101010101" pitchFamily="2" charset="-122"/>
              </a:rPr>
              <a:t>this</a:t>
            </a:r>
            <a:r>
              <a:rPr lang="zh-CN" altLang="en-US" sz="2800" b="1" dirty="0" smtClean="0">
                <a:latin typeface="宋体" panose="02010600030101010101" pitchFamily="2" charset="-122"/>
                <a:ea typeface="宋体" panose="02010600030101010101" pitchFamily="2" charset="-122"/>
              </a:rPr>
              <a:t>调用本类中其他的构造</a:t>
            </a:r>
            <a:r>
              <a:rPr lang="zh-CN" altLang="en-US" sz="2800" b="1" dirty="0">
                <a:latin typeface="宋体" panose="02010600030101010101" pitchFamily="2" charset="-122"/>
                <a:ea typeface="宋体" panose="02010600030101010101" pitchFamily="2" charset="-122"/>
              </a:rPr>
              <a:t>器</a:t>
            </a:r>
            <a:r>
              <a:rPr lang="zh-CN" altLang="en-US" sz="2800" b="1" dirty="0" smtClean="0">
                <a:latin typeface="宋体" panose="02010600030101010101" pitchFamily="2" charset="-122"/>
                <a:ea typeface="宋体" panose="02010600030101010101" pitchFamily="2" charset="-122"/>
              </a:rPr>
              <a:t>，保证至少有一个构造</a:t>
            </a:r>
            <a:r>
              <a:rPr lang="zh-CN" altLang="en-US" sz="2800" b="1" dirty="0">
                <a:latin typeface="宋体" panose="02010600030101010101" pitchFamily="2" charset="-122"/>
                <a:ea typeface="宋体" panose="02010600030101010101" pitchFamily="2" charset="-122"/>
              </a:rPr>
              <a:t>器</a:t>
            </a:r>
            <a:r>
              <a:rPr lang="zh-CN" altLang="en-US" sz="2800" b="1" dirty="0" smtClean="0">
                <a:latin typeface="宋体" panose="02010600030101010101" pitchFamily="2" charset="-122"/>
                <a:ea typeface="宋体" panose="02010600030101010101" pitchFamily="2" charset="-122"/>
              </a:rPr>
              <a:t>是不用</a:t>
            </a:r>
            <a:r>
              <a:rPr lang="en-US" altLang="zh-CN" sz="2800" b="1" dirty="0" smtClean="0">
                <a:latin typeface="宋体" panose="02010600030101010101" pitchFamily="2" charset="-122"/>
                <a:ea typeface="宋体" panose="02010600030101010101" pitchFamily="2" charset="-122"/>
              </a:rPr>
              <a:t>this</a:t>
            </a:r>
            <a:r>
              <a:rPr lang="zh-CN" altLang="en-US" sz="2800" b="1" dirty="0" smtClean="0">
                <a:latin typeface="宋体" panose="02010600030101010101" pitchFamily="2" charset="-122"/>
                <a:ea typeface="宋体" panose="02010600030101010101" pitchFamily="2" charset="-122"/>
              </a:rPr>
              <a:t>的。</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3419872" y="118403"/>
            <a:ext cx="2627784" cy="8572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cs typeface="Times New Roman" panose="02020603050405020304" pitchFamily="18" charset="0"/>
              </a:rPr>
              <a:t>JavaBean</a:t>
            </a:r>
            <a:endParaRPr lang="zh-CN" altLang="en-US" b="1" dirty="0">
              <a:latin typeface="+mn-lt"/>
              <a:cs typeface="Times New Roman" panose="02020603050405020304" pitchFamily="18" charset="0"/>
            </a:endParaRPr>
          </a:p>
        </p:txBody>
      </p:sp>
      <p:sp>
        <p:nvSpPr>
          <p:cNvPr id="3" name="内容占位符 2"/>
          <p:cNvSpPr>
            <a:spLocks noGrp="1"/>
          </p:cNvSpPr>
          <p:nvPr/>
        </p:nvSpPr>
        <p:spPr>
          <a:xfrm>
            <a:off x="457200" y="1097915"/>
            <a:ext cx="8435280" cy="492514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JavaBean</a:t>
            </a:r>
            <a:r>
              <a:rPr lang="zh-CN" altLang="en-US" dirty="0" smtClean="0">
                <a:ea typeface="宋体" panose="02010600030101010101" pitchFamily="2" charset="-122"/>
                <a:cs typeface="Times New Roman" panose="02020603050405020304" pitchFamily="18" charset="0"/>
              </a:rPr>
              <a:t>是一种</a:t>
            </a:r>
            <a:r>
              <a:rPr lang="en-US" altLang="zh-CN" dirty="0" smtClean="0">
                <a:ea typeface="宋体" panose="02010600030101010101" pitchFamily="2" charset="-122"/>
                <a:cs typeface="Times New Roman" panose="02020603050405020304" pitchFamily="18" charset="0"/>
              </a:rPr>
              <a:t>Java</a:t>
            </a:r>
            <a:r>
              <a:rPr lang="zh-CN" altLang="en-US" dirty="0" smtClean="0">
                <a:ea typeface="宋体" panose="02010600030101010101" pitchFamily="2" charset="-122"/>
                <a:cs typeface="Times New Roman" panose="02020603050405020304" pitchFamily="18" charset="0"/>
              </a:rPr>
              <a:t>语言写成的可重用组件。</a:t>
            </a:r>
            <a:endParaRPr lang="en-US" altLang="zh-CN" dirty="0" smtClean="0">
              <a:ea typeface="宋体" panose="02010600030101010101" pitchFamily="2" charset="-122"/>
              <a:cs typeface="Times New Roman" panose="02020603050405020304" pitchFamily="18" charset="0"/>
            </a:endParaRPr>
          </a:p>
          <a:p>
            <a:pPr marL="0" indent="0">
              <a:buNone/>
            </a:pP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所谓</a:t>
            </a:r>
            <a:r>
              <a:rPr lang="en-US" altLang="zh-CN" dirty="0" err="1" smtClean="0">
                <a:ea typeface="宋体" panose="02010600030101010101" pitchFamily="2" charset="-122"/>
                <a:cs typeface="Times New Roman" panose="02020603050405020304" pitchFamily="18" charset="0"/>
              </a:rPr>
              <a:t>javaBean</a:t>
            </a:r>
            <a:r>
              <a:rPr lang="zh-CN" altLang="en-US" dirty="0" smtClean="0">
                <a:ea typeface="宋体" panose="02010600030101010101" pitchFamily="2" charset="-122"/>
                <a:cs typeface="Times New Roman" panose="02020603050405020304" pitchFamily="18" charset="0"/>
              </a:rPr>
              <a:t>，是指符合如下标准的</a:t>
            </a:r>
            <a:r>
              <a:rPr lang="en-US" altLang="zh-CN" dirty="0" smtClean="0">
                <a:ea typeface="宋体" panose="02010600030101010101" pitchFamily="2" charset="-122"/>
                <a:cs typeface="Times New Roman" panose="02020603050405020304" pitchFamily="18" charset="0"/>
              </a:rPr>
              <a:t>Java</a:t>
            </a:r>
            <a:r>
              <a:rPr lang="zh-CN" altLang="en-US" dirty="0" smtClean="0">
                <a:ea typeface="宋体" panose="02010600030101010101" pitchFamily="2" charset="-122"/>
                <a:cs typeface="Times New Roman" panose="02020603050405020304" pitchFamily="18" charset="0"/>
              </a:rPr>
              <a:t>类：</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类是公共的</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有一个无参的公共的构造器</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有属性，且有对应的</a:t>
            </a:r>
            <a:r>
              <a:rPr lang="en-US" altLang="zh-CN" dirty="0" smtClean="0">
                <a:ea typeface="宋体" panose="02010600030101010101" pitchFamily="2" charset="-122"/>
                <a:cs typeface="Times New Roman" panose="02020603050405020304" pitchFamily="18" charset="0"/>
              </a:rPr>
              <a:t>get</a:t>
            </a:r>
            <a:r>
              <a:rPr lang="zh-CN" altLang="en-US" dirty="0" smtClean="0">
                <a:ea typeface="宋体" panose="02010600030101010101" pitchFamily="2" charset="-122"/>
                <a:cs typeface="Times New Roman" panose="02020603050405020304" pitchFamily="18" charset="0"/>
              </a:rPr>
              <a:t>、</a:t>
            </a:r>
            <a:r>
              <a:rPr lang="en-US" altLang="zh-CN" dirty="0" smtClean="0">
                <a:ea typeface="宋体" panose="02010600030101010101" pitchFamily="2" charset="-122"/>
                <a:cs typeface="Times New Roman" panose="02020603050405020304" pitchFamily="18" charset="0"/>
              </a:rPr>
              <a:t>set</a:t>
            </a:r>
            <a:r>
              <a:rPr lang="zh-CN" altLang="en-US" dirty="0" smtClean="0">
                <a:ea typeface="宋体" panose="02010600030101010101" pitchFamily="2" charset="-122"/>
                <a:cs typeface="Times New Roman" panose="02020603050405020304" pitchFamily="18" charset="0"/>
              </a:rPr>
              <a:t>方法</a:t>
            </a:r>
            <a:endParaRPr lang="en-US" altLang="zh-CN" dirty="0" smtClean="0">
              <a:ea typeface="宋体" panose="02010600030101010101" pitchFamily="2" charset="-122"/>
              <a:cs typeface="Times New Roman" panose="02020603050405020304" pitchFamily="18" charset="0"/>
            </a:endParaRPr>
          </a:p>
          <a:p>
            <a:pPr marL="57150" lvl="1" indent="-342900">
              <a:buFont typeface="Wingdings" panose="05000000000000000000" pitchFamily="2" charset="2"/>
              <a:buChar char="l"/>
            </a:pPr>
            <a:r>
              <a:rPr lang="zh-CN" altLang="en-US" dirty="0">
                <a:ea typeface="宋体" panose="02010600030101010101" pitchFamily="2" charset="-122"/>
              </a:rPr>
              <a:t>用户可以使用</a:t>
            </a:r>
            <a:r>
              <a:rPr lang="en-US" altLang="zh-CN" dirty="0">
                <a:ea typeface="宋体" panose="02010600030101010101" pitchFamily="2" charset="-122"/>
              </a:rPr>
              <a:t>JavaBean</a:t>
            </a:r>
            <a:r>
              <a:rPr lang="zh-CN" altLang="en-US" dirty="0">
                <a:ea typeface="宋体" panose="02010600030101010101" pitchFamily="2" charset="-122"/>
              </a:rPr>
              <a:t>将功能、处理、值、数据库访问和其他任何可以用</a:t>
            </a:r>
            <a:r>
              <a:rPr lang="en-US" altLang="zh-CN" dirty="0">
                <a:ea typeface="宋体" panose="02010600030101010101" pitchFamily="2" charset="-122"/>
              </a:rPr>
              <a:t>java</a:t>
            </a:r>
            <a:r>
              <a:rPr lang="zh-CN" altLang="en-US" dirty="0">
                <a:ea typeface="宋体" panose="02010600030101010101" pitchFamily="2" charset="-122"/>
              </a:rPr>
              <a:t>代码创造的对象进行打包，并且其他的开发者可以通过内部的</a:t>
            </a:r>
            <a:r>
              <a:rPr lang="en-US" altLang="zh-CN" dirty="0">
                <a:ea typeface="宋体" panose="02010600030101010101" pitchFamily="2" charset="-122"/>
              </a:rPr>
              <a:t>JSP</a:t>
            </a:r>
            <a:r>
              <a:rPr lang="zh-CN" altLang="en-US" dirty="0">
                <a:ea typeface="宋体" panose="02010600030101010101" pitchFamily="2" charset="-122"/>
              </a:rPr>
              <a:t>页面、</a:t>
            </a:r>
            <a:r>
              <a:rPr lang="en-US" altLang="zh-CN" dirty="0">
                <a:ea typeface="宋体" panose="02010600030101010101" pitchFamily="2" charset="-122"/>
              </a:rPr>
              <a:t>Servlet</a:t>
            </a:r>
            <a:r>
              <a:rPr lang="zh-CN" altLang="en-US" dirty="0">
                <a:ea typeface="宋体" panose="02010600030101010101" pitchFamily="2" charset="-122"/>
              </a:rPr>
              <a:t>、其他</a:t>
            </a:r>
            <a:r>
              <a:rPr lang="en-US" altLang="zh-CN" dirty="0">
                <a:ea typeface="宋体" panose="02010600030101010101" pitchFamily="2" charset="-122"/>
              </a:rPr>
              <a:t>JavaBean</a:t>
            </a:r>
            <a:r>
              <a:rPr lang="zh-CN" altLang="en-US" dirty="0">
                <a:ea typeface="宋体" panose="02010600030101010101" pitchFamily="2" charset="-122"/>
              </a:rPr>
              <a:t>、</a:t>
            </a:r>
            <a:r>
              <a:rPr lang="en-US" altLang="zh-CN" dirty="0">
                <a:ea typeface="宋体" panose="02010600030101010101" pitchFamily="2" charset="-122"/>
              </a:rPr>
              <a:t>applet</a:t>
            </a:r>
            <a:r>
              <a:rPr lang="zh-CN" altLang="en-US" dirty="0">
                <a:ea typeface="宋体" panose="02010600030101010101" pitchFamily="2" charset="-122"/>
              </a:rPr>
              <a:t>程序或者应用来使用这些对象。用户可以认为</a:t>
            </a:r>
            <a:r>
              <a:rPr lang="en-US" altLang="zh-CN" dirty="0">
                <a:ea typeface="宋体" panose="02010600030101010101" pitchFamily="2" charset="-122"/>
              </a:rPr>
              <a:t>JavaBean</a:t>
            </a:r>
            <a:r>
              <a:rPr lang="zh-CN" altLang="en-US" dirty="0">
                <a:ea typeface="宋体" panose="02010600030101010101" pitchFamily="2" charset="-122"/>
              </a:rPr>
              <a:t>提供了一种随时随地的复制和粘贴的功能，而不用关心任何改变。</a:t>
            </a:r>
            <a:endParaRPr lang="zh-CN" altLang="en-US"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3418607" y="477178"/>
            <a:ext cx="3456384" cy="648072"/>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JavaBean</a:t>
            </a:r>
            <a:r>
              <a:rPr lang="zh-CN" altLang="en-US" b="1" dirty="0" smtClean="0">
                <a:latin typeface="+mn-lt"/>
                <a:ea typeface="宋体" panose="02010600030101010101" pitchFamily="2" charset="-122"/>
                <a:cs typeface="Times New Roman" panose="02020603050405020304" pitchFamily="18" charset="0"/>
              </a:rPr>
              <a:t>示例</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1186359" y="1125250"/>
            <a:ext cx="5904656" cy="54379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None/>
            </a:pPr>
            <a:r>
              <a:rPr lang="en-US" altLang="zh-CN" sz="2000" b="1" dirty="0" smtClean="0">
                <a:solidFill>
                  <a:srgbClr val="C00000"/>
                </a:solidFill>
                <a:cs typeface="Times New Roman" panose="02020603050405020304" pitchFamily="18" charset="0"/>
              </a:rPr>
              <a:t>public class </a:t>
            </a:r>
            <a:r>
              <a:rPr lang="en-US" altLang="zh-CN" sz="2000" b="1" dirty="0" err="1" smtClean="0">
                <a:solidFill>
                  <a:srgbClr val="C00000"/>
                </a:solidFill>
                <a:cs typeface="Times New Roman" panose="02020603050405020304" pitchFamily="18" charset="0"/>
              </a:rPr>
              <a:t>TestJavaBean</a:t>
            </a:r>
            <a:r>
              <a:rPr lang="en-US" altLang="zh-CN" sz="2000" b="1" dirty="0" smtClean="0">
                <a:solidFill>
                  <a:srgbClr val="C00000"/>
                </a:solidFill>
                <a:cs typeface="Times New Roman" panose="02020603050405020304" pitchFamily="18" charset="0"/>
              </a:rPr>
              <a:t>{</a:t>
            </a:r>
          </a:p>
          <a:p>
            <a:pPr marL="0" indent="0">
              <a:lnSpc>
                <a:spcPct val="90000"/>
              </a:lnSpc>
              <a:buNone/>
            </a:pPr>
            <a:r>
              <a:rPr lang="en-US" altLang="zh-CN" sz="2000" b="1" dirty="0" smtClean="0">
                <a:solidFill>
                  <a:srgbClr val="C00000"/>
                </a:solidFill>
                <a:cs typeface="Times New Roman" panose="02020603050405020304" pitchFamily="18" charset="0"/>
              </a:rPr>
              <a:t>      private String name;  </a:t>
            </a:r>
            <a:r>
              <a:rPr lang="en-US" altLang="zh-CN" sz="2000" dirty="0" smtClean="0">
                <a:cs typeface="Times New Roman" panose="02020603050405020304" pitchFamily="18" charset="0"/>
              </a:rPr>
              <a:t>//</a:t>
            </a:r>
            <a:r>
              <a:rPr lang="zh-CN" altLang="en-US" sz="2000" dirty="0" smtClean="0">
                <a:ea typeface="宋体" panose="02010600030101010101" pitchFamily="2" charset="-122"/>
                <a:cs typeface="Times New Roman" panose="02020603050405020304" pitchFamily="18" charset="0"/>
              </a:rPr>
              <a:t>属性一般定义为</a:t>
            </a:r>
            <a:r>
              <a:rPr lang="en-US" altLang="zh-CN" sz="2000" dirty="0" smtClean="0">
                <a:cs typeface="Times New Roman" panose="02020603050405020304" pitchFamily="18" charset="0"/>
              </a:rPr>
              <a:t>private</a:t>
            </a:r>
          </a:p>
          <a:p>
            <a:pPr marL="0" indent="0">
              <a:lnSpc>
                <a:spcPct val="90000"/>
              </a:lnSpc>
              <a:buNone/>
            </a:pPr>
            <a:r>
              <a:rPr lang="en-US" altLang="zh-CN" sz="2000" b="1" dirty="0" smtClean="0">
                <a:solidFill>
                  <a:srgbClr val="C00000"/>
                </a:solidFill>
                <a:cs typeface="Times New Roman" panose="02020603050405020304" pitchFamily="18" charset="0"/>
              </a:rPr>
              <a:t>      private </a:t>
            </a:r>
            <a:r>
              <a:rPr lang="en-US" altLang="zh-CN" sz="2000" b="1" dirty="0" err="1" smtClean="0">
                <a:solidFill>
                  <a:srgbClr val="C00000"/>
                </a:solidFill>
                <a:cs typeface="Times New Roman" panose="02020603050405020304" pitchFamily="18" charset="0"/>
              </a:rPr>
              <a:t>int</a:t>
            </a:r>
            <a:r>
              <a:rPr lang="en-US" altLang="zh-CN" sz="2000" b="1" dirty="0" smtClean="0">
                <a:solidFill>
                  <a:srgbClr val="C00000"/>
                </a:solidFill>
                <a:cs typeface="Times New Roman" panose="02020603050405020304" pitchFamily="18" charset="0"/>
              </a:rPr>
              <a:t> age;</a:t>
            </a:r>
          </a:p>
          <a:p>
            <a:pPr marL="0" indent="0">
              <a:lnSpc>
                <a:spcPct val="90000"/>
              </a:lnSpc>
              <a:buNone/>
            </a:pPr>
            <a:r>
              <a:rPr lang="en-US" altLang="zh-CN" sz="2000" b="1" dirty="0" smtClean="0">
                <a:solidFill>
                  <a:srgbClr val="C00000"/>
                </a:solidFill>
                <a:cs typeface="Times New Roman" panose="02020603050405020304" pitchFamily="18" charset="0"/>
              </a:rPr>
              <a:t>      public  </a:t>
            </a:r>
            <a:r>
              <a:rPr lang="en-US" altLang="zh-CN" sz="2000" b="1" dirty="0" err="1" smtClean="0">
                <a:solidFill>
                  <a:srgbClr val="C00000"/>
                </a:solidFill>
                <a:cs typeface="Times New Roman" panose="02020603050405020304" pitchFamily="18" charset="0"/>
              </a:rPr>
              <a:t>TestJavaBean</a:t>
            </a:r>
            <a:r>
              <a:rPr lang="en-US" altLang="zh-CN" sz="2000" b="1" dirty="0" smtClean="0">
                <a:solidFill>
                  <a:srgbClr val="C00000"/>
                </a:solidFill>
                <a:cs typeface="Times New Roman" panose="02020603050405020304" pitchFamily="18" charset="0"/>
              </a:rPr>
              <a:t>(){}</a:t>
            </a:r>
          </a:p>
          <a:p>
            <a:pPr marL="0" indent="0">
              <a:lnSpc>
                <a:spcPct val="90000"/>
              </a:lnSpc>
              <a:buNone/>
            </a:pPr>
            <a:r>
              <a:rPr lang="en-US" altLang="zh-CN" sz="2000" b="1" dirty="0" smtClean="0">
                <a:solidFill>
                  <a:srgbClr val="C00000"/>
                </a:solidFill>
                <a:cs typeface="Times New Roman" panose="02020603050405020304" pitchFamily="18" charset="0"/>
              </a:rPr>
              <a:t>      public </a:t>
            </a:r>
            <a:r>
              <a:rPr lang="en-US" altLang="zh-CN" sz="2000" b="1" dirty="0" err="1" smtClean="0">
                <a:solidFill>
                  <a:srgbClr val="C00000"/>
                </a:solidFill>
                <a:cs typeface="Times New Roman" panose="02020603050405020304" pitchFamily="18" charset="0"/>
              </a:rPr>
              <a:t>int</a:t>
            </a:r>
            <a:r>
              <a:rPr lang="en-US" altLang="zh-CN" sz="2000" b="1" dirty="0" smtClean="0">
                <a:solidFill>
                  <a:srgbClr val="C00000"/>
                </a:solidFill>
                <a:cs typeface="Times New Roman" panose="02020603050405020304" pitchFamily="18" charset="0"/>
              </a:rPr>
              <a:t> </a:t>
            </a:r>
            <a:r>
              <a:rPr lang="en-US" altLang="zh-CN" sz="2000" b="1" dirty="0" err="1" smtClean="0">
                <a:solidFill>
                  <a:srgbClr val="C00000"/>
                </a:solidFill>
                <a:cs typeface="Times New Roman" panose="02020603050405020304" pitchFamily="18" charset="0"/>
              </a:rPr>
              <a:t>getAge</a:t>
            </a:r>
            <a:r>
              <a:rPr lang="en-US" altLang="zh-CN" sz="2000" b="1" dirty="0" smtClean="0">
                <a:solidFill>
                  <a:srgbClr val="C00000"/>
                </a:solidFill>
                <a:cs typeface="Times New Roman" panose="02020603050405020304" pitchFamily="18" charset="0"/>
              </a:rPr>
              <a:t>(){</a:t>
            </a:r>
          </a:p>
          <a:p>
            <a:pPr marL="0" indent="0">
              <a:lnSpc>
                <a:spcPct val="90000"/>
              </a:lnSpc>
              <a:buNone/>
            </a:pPr>
            <a:r>
              <a:rPr lang="en-US" altLang="zh-CN" sz="2000" b="1" dirty="0" smtClean="0">
                <a:solidFill>
                  <a:srgbClr val="C00000"/>
                </a:solidFill>
                <a:cs typeface="Times New Roman" panose="02020603050405020304" pitchFamily="18" charset="0"/>
              </a:rPr>
              <a:t>             return age;</a:t>
            </a:r>
          </a:p>
          <a:p>
            <a:pPr marL="0" indent="0">
              <a:lnSpc>
                <a:spcPct val="90000"/>
              </a:lnSpc>
              <a:buNone/>
            </a:pPr>
            <a:r>
              <a:rPr lang="en-US" altLang="zh-CN" sz="2000" b="1" dirty="0" smtClean="0">
                <a:solidFill>
                  <a:srgbClr val="C00000"/>
                </a:solidFill>
                <a:cs typeface="Times New Roman" panose="02020603050405020304" pitchFamily="18" charset="0"/>
              </a:rPr>
              <a:t>      }</a:t>
            </a:r>
          </a:p>
          <a:p>
            <a:pPr marL="0" indent="0">
              <a:lnSpc>
                <a:spcPct val="90000"/>
              </a:lnSpc>
              <a:buNone/>
            </a:pPr>
            <a:r>
              <a:rPr lang="en-US" altLang="zh-CN" sz="2000" b="1" dirty="0" smtClean="0">
                <a:solidFill>
                  <a:srgbClr val="C00000"/>
                </a:solidFill>
                <a:cs typeface="Times New Roman" panose="02020603050405020304" pitchFamily="18" charset="0"/>
              </a:rPr>
              <a:t>      public void </a:t>
            </a:r>
            <a:r>
              <a:rPr lang="en-US" altLang="zh-CN" sz="2000" b="1" dirty="0" err="1" smtClean="0">
                <a:solidFill>
                  <a:srgbClr val="C00000"/>
                </a:solidFill>
                <a:cs typeface="Times New Roman" panose="02020603050405020304" pitchFamily="18" charset="0"/>
              </a:rPr>
              <a:t>setAge</a:t>
            </a:r>
            <a:r>
              <a:rPr lang="en-US" altLang="zh-CN" sz="2000" b="1" dirty="0" smtClean="0">
                <a:solidFill>
                  <a:srgbClr val="C00000"/>
                </a:solidFill>
                <a:cs typeface="Times New Roman" panose="02020603050405020304" pitchFamily="18" charset="0"/>
              </a:rPr>
              <a:t>(</a:t>
            </a:r>
            <a:r>
              <a:rPr lang="en-US" altLang="zh-CN" sz="2000" b="1" dirty="0" err="1" smtClean="0">
                <a:solidFill>
                  <a:srgbClr val="C00000"/>
                </a:solidFill>
                <a:cs typeface="Times New Roman" panose="02020603050405020304" pitchFamily="18" charset="0"/>
              </a:rPr>
              <a:t>int</a:t>
            </a:r>
            <a:r>
              <a:rPr lang="en-US" altLang="zh-CN" sz="2000" b="1" dirty="0" smtClean="0">
                <a:solidFill>
                  <a:srgbClr val="C00000"/>
                </a:solidFill>
                <a:cs typeface="Times New Roman" panose="02020603050405020304" pitchFamily="18" charset="0"/>
              </a:rPr>
              <a:t> age){</a:t>
            </a:r>
          </a:p>
          <a:p>
            <a:pPr marL="0" indent="0">
              <a:lnSpc>
                <a:spcPct val="90000"/>
              </a:lnSpc>
              <a:buNone/>
            </a:pPr>
            <a:r>
              <a:rPr lang="en-US" altLang="zh-CN" sz="2000" b="1" dirty="0" smtClean="0">
                <a:solidFill>
                  <a:srgbClr val="C00000"/>
                </a:solidFill>
                <a:cs typeface="Times New Roman" panose="02020603050405020304" pitchFamily="18" charset="0"/>
              </a:rPr>
              <a:t>             </a:t>
            </a:r>
            <a:r>
              <a:rPr lang="en-US" altLang="zh-CN" sz="2000" b="1" dirty="0" err="1" smtClean="0">
                <a:solidFill>
                  <a:srgbClr val="C00000"/>
                </a:solidFill>
                <a:cs typeface="Times New Roman" panose="02020603050405020304" pitchFamily="18" charset="0"/>
              </a:rPr>
              <a:t>this.age</a:t>
            </a:r>
            <a:r>
              <a:rPr lang="en-US" altLang="zh-CN" sz="2000" b="1" dirty="0" smtClean="0">
                <a:solidFill>
                  <a:srgbClr val="C00000"/>
                </a:solidFill>
                <a:cs typeface="Times New Roman" panose="02020603050405020304" pitchFamily="18" charset="0"/>
              </a:rPr>
              <a:t> = age;</a:t>
            </a:r>
          </a:p>
          <a:p>
            <a:pPr marL="0" indent="0">
              <a:lnSpc>
                <a:spcPct val="90000"/>
              </a:lnSpc>
              <a:buNone/>
            </a:pPr>
            <a:r>
              <a:rPr lang="en-US" altLang="zh-CN" sz="2000" b="1" dirty="0" smtClean="0">
                <a:solidFill>
                  <a:srgbClr val="C00000"/>
                </a:solidFill>
                <a:cs typeface="Times New Roman" panose="02020603050405020304" pitchFamily="18" charset="0"/>
              </a:rPr>
              <a:t>      }</a:t>
            </a:r>
          </a:p>
          <a:p>
            <a:pPr marL="0" indent="0">
              <a:lnSpc>
                <a:spcPct val="90000"/>
              </a:lnSpc>
              <a:buNone/>
            </a:pPr>
            <a:r>
              <a:rPr lang="en-US" altLang="zh-CN" sz="2000" b="1" dirty="0" smtClean="0">
                <a:solidFill>
                  <a:srgbClr val="C00000"/>
                </a:solidFill>
                <a:cs typeface="Times New Roman" panose="02020603050405020304" pitchFamily="18" charset="0"/>
              </a:rPr>
              <a:t>      public String </a:t>
            </a:r>
            <a:r>
              <a:rPr lang="en-US" altLang="zh-CN" sz="2000" b="1" dirty="0" err="1" smtClean="0">
                <a:solidFill>
                  <a:srgbClr val="C00000"/>
                </a:solidFill>
                <a:cs typeface="Times New Roman" panose="02020603050405020304" pitchFamily="18" charset="0"/>
              </a:rPr>
              <a:t>getName</a:t>
            </a:r>
            <a:r>
              <a:rPr lang="en-US" altLang="zh-CN" sz="2000" b="1" dirty="0" smtClean="0">
                <a:solidFill>
                  <a:srgbClr val="C00000"/>
                </a:solidFill>
                <a:cs typeface="Times New Roman" panose="02020603050405020304" pitchFamily="18" charset="0"/>
              </a:rPr>
              <a:t>(){</a:t>
            </a:r>
          </a:p>
          <a:p>
            <a:pPr marL="0" indent="0">
              <a:lnSpc>
                <a:spcPct val="90000"/>
              </a:lnSpc>
              <a:buNone/>
            </a:pPr>
            <a:r>
              <a:rPr lang="en-US" altLang="zh-CN" sz="2000" b="1" dirty="0" smtClean="0">
                <a:solidFill>
                  <a:srgbClr val="C00000"/>
                </a:solidFill>
                <a:cs typeface="Times New Roman" panose="02020603050405020304" pitchFamily="18" charset="0"/>
              </a:rPr>
              <a:t>            return name;</a:t>
            </a:r>
          </a:p>
          <a:p>
            <a:pPr marL="0" indent="0">
              <a:lnSpc>
                <a:spcPct val="90000"/>
              </a:lnSpc>
              <a:buNone/>
            </a:pPr>
            <a:r>
              <a:rPr lang="en-US" altLang="zh-CN" sz="2000" b="1" dirty="0" smtClean="0">
                <a:solidFill>
                  <a:srgbClr val="C00000"/>
                </a:solidFill>
                <a:cs typeface="Times New Roman" panose="02020603050405020304" pitchFamily="18" charset="0"/>
              </a:rPr>
              <a:t>      }</a:t>
            </a:r>
          </a:p>
          <a:p>
            <a:pPr marL="0" indent="0">
              <a:lnSpc>
                <a:spcPct val="90000"/>
              </a:lnSpc>
              <a:buNone/>
            </a:pPr>
            <a:r>
              <a:rPr lang="en-US" altLang="zh-CN" sz="2000" b="1" dirty="0" smtClean="0">
                <a:solidFill>
                  <a:srgbClr val="C00000"/>
                </a:solidFill>
                <a:cs typeface="Times New Roman" panose="02020603050405020304" pitchFamily="18" charset="0"/>
              </a:rPr>
              <a:t>      public void </a:t>
            </a:r>
            <a:r>
              <a:rPr lang="en-US" altLang="zh-CN" sz="2000" b="1" dirty="0" err="1" smtClean="0">
                <a:solidFill>
                  <a:srgbClr val="C00000"/>
                </a:solidFill>
                <a:cs typeface="Times New Roman" panose="02020603050405020304" pitchFamily="18" charset="0"/>
              </a:rPr>
              <a:t>setName</a:t>
            </a:r>
            <a:r>
              <a:rPr lang="en-US" altLang="zh-CN" sz="2000" b="1" dirty="0" smtClean="0">
                <a:solidFill>
                  <a:srgbClr val="C00000"/>
                </a:solidFill>
                <a:cs typeface="Times New Roman" panose="02020603050405020304" pitchFamily="18" charset="0"/>
              </a:rPr>
              <a:t>(String name){</a:t>
            </a:r>
          </a:p>
          <a:p>
            <a:pPr marL="0" indent="0">
              <a:lnSpc>
                <a:spcPct val="90000"/>
              </a:lnSpc>
              <a:buNone/>
            </a:pPr>
            <a:r>
              <a:rPr lang="en-US" altLang="zh-CN" sz="2000" b="1" dirty="0" smtClean="0">
                <a:solidFill>
                  <a:srgbClr val="C00000"/>
                </a:solidFill>
                <a:cs typeface="Times New Roman" panose="02020603050405020304" pitchFamily="18" charset="0"/>
              </a:rPr>
              <a:t>            this.name = name;</a:t>
            </a:r>
          </a:p>
          <a:p>
            <a:pPr marL="0" indent="0">
              <a:lnSpc>
                <a:spcPct val="90000"/>
              </a:lnSpc>
              <a:buNone/>
            </a:pPr>
            <a:r>
              <a:rPr lang="en-US" altLang="zh-CN" sz="2000" b="1" dirty="0" smtClean="0">
                <a:solidFill>
                  <a:srgbClr val="C00000"/>
                </a:solidFill>
                <a:cs typeface="Times New Roman" panose="02020603050405020304" pitchFamily="18" charset="0"/>
              </a:rPr>
              <a:t>}</a:t>
            </a:r>
            <a:endParaRPr lang="zh-CN" altLang="en-US" sz="2000" b="1" dirty="0">
              <a:solidFill>
                <a:srgbClr val="C00000"/>
              </a:solidFill>
              <a:cs typeface="Times New Roman" panose="02020603050405020304" pitchFamily="18" charset="0"/>
            </a:endParaRPr>
          </a:p>
        </p:txBody>
      </p:sp>
    </p:spTree>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14282" y="947306"/>
            <a:ext cx="4659956" cy="3429024"/>
          </a:xfrm>
          <a:prstGeom prst="rect">
            <a:avLst/>
          </a:prstGeom>
          <a:noFill/>
          <a:ln w="9525">
            <a:noFill/>
            <a:miter lim="800000"/>
            <a:headEnd/>
            <a:tailEnd/>
          </a:ln>
          <a:effectLst/>
        </p:spPr>
      </p:pic>
      <p:sp>
        <p:nvSpPr>
          <p:cNvPr id="5" name="TextBox 4"/>
          <p:cNvSpPr txBox="1"/>
          <p:nvPr/>
        </p:nvSpPr>
        <p:spPr>
          <a:xfrm>
            <a:off x="5076056" y="1233058"/>
            <a:ext cx="785818" cy="400110"/>
          </a:xfrm>
          <a:prstGeom prst="rect">
            <a:avLst/>
          </a:prstGeom>
          <a:noFill/>
        </p:spPr>
        <p:txBody>
          <a:bodyPr wrap="square" rtlCol="0">
            <a:spAutoFit/>
          </a:bodyPr>
          <a:lstStyle/>
          <a:p>
            <a:r>
              <a:rPr lang="zh-CN" altLang="en-US" sz="2000" b="1" dirty="0" smtClean="0">
                <a:ea typeface="宋体" panose="02010600030101010101" pitchFamily="2" charset="-122"/>
                <a:cs typeface="Times New Roman" panose="02020603050405020304" pitchFamily="18" charset="0"/>
              </a:rPr>
              <a:t>类名</a:t>
            </a:r>
            <a:endParaRPr lang="zh-CN" altLang="en-US" sz="2000" b="1" dirty="0">
              <a:ea typeface="宋体" panose="02010600030101010101" pitchFamily="2" charset="-122"/>
              <a:cs typeface="Times New Roman" panose="02020603050405020304" pitchFamily="18" charset="0"/>
            </a:endParaRPr>
          </a:p>
        </p:txBody>
      </p:sp>
      <p:sp>
        <p:nvSpPr>
          <p:cNvPr id="8" name="TextBox 7"/>
          <p:cNvSpPr txBox="1"/>
          <p:nvPr/>
        </p:nvSpPr>
        <p:spPr>
          <a:xfrm>
            <a:off x="6444208" y="1233058"/>
            <a:ext cx="2699792" cy="1015663"/>
          </a:xfrm>
          <a:prstGeom prst="rect">
            <a:avLst/>
          </a:prstGeom>
          <a:noFill/>
        </p:spPr>
        <p:txBody>
          <a:bodyPr wrap="square" rtlCol="0">
            <a:spAutoFit/>
          </a:bodyPr>
          <a:lstStyle/>
          <a:p>
            <a:r>
              <a:rPr lang="zh-CN" altLang="en-US" sz="2000" b="1" dirty="0" smtClean="0">
                <a:ea typeface="宋体" panose="02010600030101010101" pitchFamily="2" charset="-122"/>
                <a:cs typeface="Times New Roman" panose="02020603050405020304" pitchFamily="18" charset="0"/>
              </a:rPr>
              <a:t>属性：</a:t>
            </a:r>
            <a:r>
              <a:rPr lang="zh-CN" altLang="en-US" sz="2000" dirty="0" smtClean="0">
                <a:ea typeface="宋体" panose="02010600030101010101" pitchFamily="2" charset="-122"/>
                <a:cs typeface="Times New Roman" panose="02020603050405020304" pitchFamily="18" charset="0"/>
              </a:rPr>
              <a:t>“：”前是属性名，“：”后是属性的类型</a:t>
            </a:r>
            <a:endParaRPr lang="zh-CN" altLang="en-US" sz="2000" dirty="0">
              <a:ea typeface="宋体" panose="02010600030101010101" pitchFamily="2" charset="-122"/>
              <a:cs typeface="Times New Roman" panose="02020603050405020304" pitchFamily="18" charset="0"/>
            </a:endParaRPr>
          </a:p>
        </p:txBody>
      </p:sp>
      <p:sp>
        <p:nvSpPr>
          <p:cNvPr id="11" name="TextBox 10"/>
          <p:cNvSpPr txBox="1"/>
          <p:nvPr/>
        </p:nvSpPr>
        <p:spPr>
          <a:xfrm>
            <a:off x="3214678" y="4447768"/>
            <a:ext cx="714380" cy="400110"/>
          </a:xfrm>
          <a:prstGeom prst="rect">
            <a:avLst/>
          </a:prstGeom>
          <a:noFill/>
        </p:spPr>
        <p:txBody>
          <a:bodyPr wrap="square" rtlCol="0">
            <a:spAutoFit/>
          </a:bodyPr>
          <a:lstStyle/>
          <a:p>
            <a:r>
              <a:rPr lang="zh-CN" altLang="en-US" sz="2000" b="1" dirty="0" smtClean="0">
                <a:ea typeface="宋体" panose="02010600030101010101" pitchFamily="2" charset="-122"/>
                <a:cs typeface="Times New Roman" panose="02020603050405020304" pitchFamily="18" charset="0"/>
              </a:rPr>
              <a:t>方法</a:t>
            </a:r>
            <a:endParaRPr lang="zh-CN" altLang="en-US" sz="2000" b="1" dirty="0">
              <a:ea typeface="宋体" panose="02010600030101010101" pitchFamily="2" charset="-122"/>
              <a:cs typeface="Times New Roman" panose="02020603050405020304" pitchFamily="18" charset="0"/>
            </a:endParaRPr>
          </a:p>
        </p:txBody>
      </p:sp>
      <p:cxnSp>
        <p:nvCxnSpPr>
          <p:cNvPr id="13" name="直接箭头连接符 12"/>
          <p:cNvCxnSpPr/>
          <p:nvPr/>
        </p:nvCxnSpPr>
        <p:spPr>
          <a:xfrm rot="5400000">
            <a:off x="3036083" y="3911983"/>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79289" y="2817874"/>
            <a:ext cx="2000264" cy="707886"/>
          </a:xfrm>
          <a:prstGeom prst="rect">
            <a:avLst/>
          </a:prstGeom>
          <a:noFill/>
        </p:spPr>
        <p:txBody>
          <a:bodyPr wrap="square" rtlCol="0">
            <a:spAutoFit/>
          </a:bodyPr>
          <a:lstStyle/>
          <a:p>
            <a:r>
              <a:rPr lang="zh-CN" altLang="en-US" sz="2000" dirty="0" smtClean="0">
                <a:ea typeface="宋体" panose="02010600030101010101" pitchFamily="2" charset="-122"/>
                <a:cs typeface="Times New Roman" panose="02020603050405020304" pitchFamily="18" charset="0"/>
              </a:rPr>
              <a:t>若方法有下划线表示为构造方法</a:t>
            </a:r>
            <a:endParaRPr lang="zh-CN" altLang="en-US" sz="2000" dirty="0">
              <a:ea typeface="宋体" panose="02010600030101010101" pitchFamily="2" charset="-122"/>
              <a:cs typeface="Times New Roman" panose="02020603050405020304" pitchFamily="18" charset="0"/>
            </a:endParaRPr>
          </a:p>
        </p:txBody>
      </p:sp>
      <p:cxnSp>
        <p:nvCxnSpPr>
          <p:cNvPr id="16" name="直接箭头连接符 15"/>
          <p:cNvCxnSpPr>
            <a:endCxn id="14" idx="1"/>
          </p:cNvCxnSpPr>
          <p:nvPr/>
        </p:nvCxnSpPr>
        <p:spPr>
          <a:xfrm>
            <a:off x="3821901" y="2817874"/>
            <a:ext cx="1857388" cy="35394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5736" y="4847878"/>
            <a:ext cx="8929718" cy="922020"/>
          </a:xfrm>
          <a:prstGeom prst="rect">
            <a:avLst/>
          </a:prstGeom>
          <a:noFill/>
        </p:spPr>
        <p:txBody>
          <a:bodyPr wrap="square" rtlCol="0">
            <a:spAutoFit/>
          </a:bodyPr>
          <a:lstStyle/>
          <a:p>
            <a:pPr marL="342900" indent="-342900">
              <a:buAutoNum type="arabicPeriod"/>
            </a:pP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表示 </a:t>
            </a:r>
            <a:r>
              <a:rPr lang="en-US" altLang="zh-CN" dirty="0" smtClean="0">
                <a:ea typeface="宋体" panose="02010600030101010101" pitchFamily="2" charset="-122"/>
                <a:cs typeface="Times New Roman" panose="02020603050405020304" pitchFamily="18" charset="0"/>
              </a:rPr>
              <a:t>public </a:t>
            </a:r>
            <a:r>
              <a:rPr lang="zh-CN" altLang="en-US" dirty="0" smtClean="0">
                <a:ea typeface="宋体" panose="02010600030101010101" pitchFamily="2" charset="-122"/>
                <a:cs typeface="Times New Roman" panose="02020603050405020304" pitchFamily="18" charset="0"/>
              </a:rPr>
              <a:t>类型，</a:t>
            </a:r>
            <a:r>
              <a:rPr lang="en-US" altLang="zh-CN" dirty="0">
                <a:ea typeface="宋体" panose="02010600030101010101" pitchFamily="2" charset="-122"/>
                <a:cs typeface="Times New Roman" panose="02020603050405020304" pitchFamily="18" charset="0"/>
              </a:rPr>
              <a:t> - </a:t>
            </a:r>
            <a:r>
              <a:rPr lang="zh-CN" altLang="en-US" dirty="0">
                <a:ea typeface="宋体" panose="02010600030101010101" pitchFamily="2" charset="-122"/>
                <a:cs typeface="Times New Roman" panose="02020603050405020304" pitchFamily="18" charset="0"/>
              </a:rPr>
              <a:t>表示 </a:t>
            </a:r>
            <a:r>
              <a:rPr lang="en-US" altLang="zh-CN" dirty="0">
                <a:ea typeface="宋体" panose="02010600030101010101" pitchFamily="2" charset="-122"/>
                <a:cs typeface="Times New Roman" panose="02020603050405020304" pitchFamily="18" charset="0"/>
              </a:rPr>
              <a:t>private </a:t>
            </a:r>
            <a:r>
              <a:rPr lang="zh-CN" altLang="en-US" dirty="0" smtClean="0">
                <a:ea typeface="宋体" panose="02010600030101010101" pitchFamily="2" charset="-122"/>
                <a:cs typeface="Times New Roman" panose="02020603050405020304" pitchFamily="18" charset="0"/>
              </a:rPr>
              <a:t>类型，</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表示</a:t>
            </a:r>
            <a:r>
              <a:rPr lang="en-US" altLang="zh-CN" dirty="0" smtClean="0">
                <a:ea typeface="宋体" panose="02010600030101010101" pitchFamily="2" charset="-122"/>
                <a:cs typeface="Times New Roman" panose="02020603050405020304" pitchFamily="18" charset="0"/>
              </a:rPr>
              <a:t>protected</a:t>
            </a:r>
            <a:r>
              <a:rPr lang="zh-CN" altLang="en-US" dirty="0" smtClean="0">
                <a:ea typeface="宋体" panose="02010600030101010101" pitchFamily="2" charset="-122"/>
                <a:cs typeface="Times New Roman" panose="02020603050405020304" pitchFamily="18" charset="0"/>
              </a:rPr>
              <a:t>类型</a:t>
            </a:r>
            <a:endParaRPr lang="en-US" altLang="zh-CN" dirty="0" smtClean="0">
              <a:ea typeface="宋体" panose="02010600030101010101" pitchFamily="2" charset="-122"/>
              <a:cs typeface="Times New Roman" panose="02020603050405020304" pitchFamily="18" charset="0"/>
            </a:endParaRPr>
          </a:p>
          <a:p>
            <a:pPr marL="342900" indent="-342900">
              <a:buAutoNum type="arabicPeriod"/>
            </a:pPr>
            <a:r>
              <a:rPr lang="zh-CN" altLang="en-US" dirty="0" smtClean="0">
                <a:ea typeface="宋体" panose="02010600030101010101" pitchFamily="2" charset="-122"/>
                <a:cs typeface="Times New Roman" panose="02020603050405020304" pitchFamily="18" charset="0"/>
              </a:rPr>
              <a:t>方法的写法</a:t>
            </a:r>
            <a:r>
              <a:rPr lang="en-US" altLang="zh-CN" dirty="0" smtClean="0">
                <a:ea typeface="宋体" panose="02010600030101010101" pitchFamily="2" charset="-122"/>
                <a:cs typeface="Times New Roman" panose="02020603050405020304" pitchFamily="18" charset="0"/>
              </a:rPr>
              <a:t>: </a:t>
            </a:r>
          </a:p>
          <a:p>
            <a:pPr marL="342900" indent="-342900"/>
            <a:r>
              <a:rPr lang="zh-CN" altLang="en-US" dirty="0" smtClean="0">
                <a:ea typeface="宋体" panose="02010600030101010101" pitchFamily="2" charset="-122"/>
                <a:cs typeface="Times New Roman" panose="02020603050405020304" pitchFamily="18" charset="0"/>
              </a:rPr>
              <a:t>方法的类型</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  方法名</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参数名： 参数类型</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：返回值类型</a:t>
            </a:r>
            <a:endParaRPr lang="zh-CN" altLang="en-US" dirty="0">
              <a:ea typeface="宋体" panose="02010600030101010101" pitchFamily="2" charset="-122"/>
              <a:cs typeface="Times New Roman" panose="02020603050405020304" pitchFamily="18" charset="0"/>
            </a:endParaRPr>
          </a:p>
        </p:txBody>
      </p:sp>
      <p:cxnSp>
        <p:nvCxnSpPr>
          <p:cNvPr id="18" name="直接箭头连接符 17"/>
          <p:cNvCxnSpPr>
            <a:endCxn id="8" idx="1"/>
          </p:cNvCxnSpPr>
          <p:nvPr/>
        </p:nvCxnSpPr>
        <p:spPr>
          <a:xfrm flipV="1">
            <a:off x="4000496" y="1740890"/>
            <a:ext cx="2443712" cy="81560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3059832" y="1489162"/>
            <a:ext cx="2016224" cy="7364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323590" y="27305"/>
            <a:ext cx="3883025" cy="645160"/>
          </a:xfrm>
          <a:prstGeom prst="rect">
            <a:avLst/>
          </a:prstGeom>
          <a:noFill/>
        </p:spPr>
        <p:txBody>
          <a:bodyPr wrap="square" rtlCol="0">
            <a:spAutoFit/>
          </a:bodyPr>
          <a:lstStyle/>
          <a:p>
            <a:r>
              <a:rPr lang="zh-CN" altLang="en-US" sz="3600" b="1" dirty="0" smtClean="0">
                <a:solidFill>
                  <a:schemeClr val="tx1"/>
                </a:solidFill>
                <a:effectLst>
                  <a:outerShdw blurRad="38100" dist="19050" dir="2700000" algn="tl" rotWithShape="0">
                    <a:schemeClr val="dk1">
                      <a:alpha val="40000"/>
                    </a:schemeClr>
                  </a:outerShdw>
                </a:effectLst>
                <a:ea typeface="宋体" panose="02010600030101010101" pitchFamily="2" charset="-122"/>
                <a:cs typeface="Times New Roman" panose="02020603050405020304" pitchFamily="18" charset="0"/>
              </a:rPr>
              <a:t>补充：</a:t>
            </a:r>
            <a:r>
              <a:rPr lang="en-US" altLang="zh-CN" sz="3600" b="1" dirty="0" smtClean="0">
                <a:solidFill>
                  <a:schemeClr val="tx1"/>
                </a:solidFill>
                <a:effectLst>
                  <a:outerShdw blurRad="38100" dist="19050" dir="2700000" algn="tl" rotWithShape="0">
                    <a:schemeClr val="dk1">
                      <a:alpha val="40000"/>
                    </a:schemeClr>
                  </a:outerShdw>
                </a:effectLst>
                <a:ea typeface="宋体" panose="02010600030101010101" pitchFamily="2" charset="-122"/>
                <a:cs typeface="Times New Roman" panose="02020603050405020304" pitchFamily="18" charset="0"/>
              </a:rPr>
              <a:t>UML</a:t>
            </a:r>
            <a:r>
              <a:rPr lang="zh-CN" altLang="en-US" sz="3600" b="1" dirty="0" smtClean="0">
                <a:solidFill>
                  <a:schemeClr val="tx1"/>
                </a:solidFill>
                <a:effectLst>
                  <a:outerShdw blurRad="38100" dist="19050" dir="2700000" algn="tl" rotWithShape="0">
                    <a:schemeClr val="dk1">
                      <a:alpha val="40000"/>
                    </a:schemeClr>
                  </a:outerShdw>
                </a:effectLst>
                <a:ea typeface="宋体" panose="02010600030101010101" pitchFamily="2" charset="-122"/>
                <a:cs typeface="Times New Roman" panose="02020603050405020304" pitchFamily="18" charset="0"/>
              </a:rPr>
              <a:t>类图</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611560" y="66406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sz="4000" b="1" dirty="0" smtClean="0">
                <a:latin typeface="宋体" panose="02010600030101010101" pitchFamily="2" charset="-122"/>
                <a:ea typeface="宋体" panose="02010600030101010101" pitchFamily="2" charset="-122"/>
                <a:cs typeface="Courier New" panose="02070309020205020404" pitchFamily="49" charset="0"/>
              </a:rPr>
              <a:t>移动开发 </a:t>
            </a:r>
            <a:r>
              <a:rPr lang="en-US" altLang="zh-CN" sz="4000" b="1" dirty="0" smtClean="0">
                <a:solidFill>
                  <a:srgbClr val="FF0000"/>
                </a:solidFill>
                <a:latin typeface="宋体" panose="02010600030101010101" pitchFamily="2" charset="-122"/>
                <a:ea typeface="宋体" panose="02010600030101010101" pitchFamily="2" charset="-122"/>
                <a:cs typeface="Courier New" panose="02070309020205020404" pitchFamily="49" charset="0"/>
              </a:rPr>
              <a:t>VS</a:t>
            </a:r>
            <a:r>
              <a:rPr lang="zh-CN" altLang="en-US" sz="4000" b="1" dirty="0" smtClean="0">
                <a:latin typeface="宋体" panose="02010600030101010101" pitchFamily="2" charset="-122"/>
                <a:ea typeface="宋体" panose="02010600030101010101" pitchFamily="2" charset="-122"/>
                <a:cs typeface="Courier New" panose="02070309020205020404" pitchFamily="49" charset="0"/>
              </a:rPr>
              <a:t> 企业级开发</a:t>
            </a:r>
            <a:endParaRPr lang="zh-CN" altLang="en-US" sz="4000" b="1" dirty="0">
              <a:latin typeface="宋体" panose="02010600030101010101" pitchFamily="2" charset="-122"/>
              <a:ea typeface="宋体" panose="02010600030101010101" pitchFamily="2" charset="-122"/>
              <a:cs typeface="Courier New" panose="02070309020205020404" pitchFamily="49"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8338" y="2001031"/>
            <a:ext cx="3611574" cy="26109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726974" y="1916832"/>
            <a:ext cx="2221290" cy="747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737844" y="2852936"/>
            <a:ext cx="1778372" cy="696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216846" y="3919289"/>
            <a:ext cx="4819650" cy="828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4822224" y="4984884"/>
            <a:ext cx="2400392" cy="70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4" name="直接连接符 3"/>
          <p:cNvCxnSpPr/>
          <p:nvPr/>
        </p:nvCxnSpPr>
        <p:spPr>
          <a:xfrm flipH="1">
            <a:off x="4067944" y="1772816"/>
            <a:ext cx="72008" cy="4536504"/>
          </a:xfrm>
          <a:prstGeom prst="line">
            <a:avLst/>
          </a:prstGeom>
          <a:ln w="25400" cmpd="sng">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nvSpPr>
        <p:spPr>
          <a:xfrm>
            <a:off x="957949" y="1556792"/>
            <a:ext cx="2736304"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r>
              <a:rPr lang="zh-CN" altLang="en-US" sz="2800" b="1" dirty="0" smtClean="0">
                <a:latin typeface="+mn-lt"/>
                <a:ea typeface="宋体" panose="02010600030101010101" pitchFamily="2" charset="-122"/>
                <a:cs typeface="Times New Roman" panose="02020603050405020304" pitchFamily="18" charset="0"/>
              </a:rPr>
              <a:t>源文件布局：</a:t>
            </a:r>
          </a:p>
        </p:txBody>
      </p:sp>
      <p:pic>
        <p:nvPicPr>
          <p:cNvPr id="45059" name="Picture 3"/>
          <p:cNvPicPr>
            <a:picLocks noChangeAspect="1" noChangeArrowheads="1"/>
          </p:cNvPicPr>
          <p:nvPr/>
        </p:nvPicPr>
        <p:blipFill>
          <a:blip r:embed="rId2"/>
          <a:srcRect/>
          <a:stretch>
            <a:fillRect/>
          </a:stretch>
        </p:blipFill>
        <p:spPr bwMode="auto">
          <a:xfrm>
            <a:off x="971600" y="2204864"/>
            <a:ext cx="6553200" cy="4343400"/>
          </a:xfrm>
          <a:prstGeom prst="rect">
            <a:avLst/>
          </a:prstGeom>
          <a:noFill/>
          <a:ln w="9525">
            <a:noFill/>
            <a:miter lim="800000"/>
            <a:headEnd/>
            <a:tailEnd/>
          </a:ln>
        </p:spPr>
      </p:pic>
      <p:sp>
        <p:nvSpPr>
          <p:cNvPr id="4" name="Rectangle 2"/>
          <p:cNvSpPr txBox="1">
            <a:spLocks noChangeArrowheads="1"/>
          </p:cNvSpPr>
          <p:nvPr/>
        </p:nvSpPr>
        <p:spPr>
          <a:xfrm>
            <a:off x="2123728" y="620688"/>
            <a:ext cx="5252194"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anose="02010600030101010101" pitchFamily="2" charset="-122"/>
                <a:cs typeface="Times New Roman" panose="02020603050405020304" pitchFamily="18" charset="0"/>
              </a:rPr>
              <a:t>关键字</a:t>
            </a:r>
            <a:r>
              <a:rPr lang="en-US" altLang="zh-CN" b="1" dirty="0" smtClean="0">
                <a:latin typeface="+mn-lt"/>
                <a:ea typeface="宋体" panose="02010600030101010101" pitchFamily="2" charset="-122"/>
                <a:cs typeface="Times New Roman" panose="02020603050405020304" pitchFamily="18" charset="0"/>
              </a:rPr>
              <a:t>—package</a:t>
            </a:r>
            <a:endParaRPr lang="zh-CN" altLang="en-US" b="1" dirty="0" smtClean="0">
              <a:latin typeface="+mn-lt"/>
              <a:ea typeface="宋体" panose="02010600030101010101" pitchFamily="2" charset="-122"/>
              <a:cs typeface="Times New Roman" panose="02020603050405020304" pitchFamily="18" charset="0"/>
            </a:endParaRPr>
          </a:p>
        </p:txBody>
      </p:sp>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nvSpPr>
        <p:spPr>
          <a:xfrm>
            <a:off x="2123728" y="118403"/>
            <a:ext cx="5252194"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r>
              <a:rPr lang="zh-CN" altLang="en-US" b="1" dirty="0" smtClean="0">
                <a:latin typeface="+mn-lt"/>
                <a:ea typeface="宋体" panose="02010600030101010101" pitchFamily="2" charset="-122"/>
                <a:cs typeface="Times New Roman" panose="02020603050405020304" pitchFamily="18" charset="0"/>
              </a:rPr>
              <a:t>关键字</a:t>
            </a:r>
            <a:r>
              <a:rPr lang="en-US" altLang="zh-CN" b="1" dirty="0" smtClean="0">
                <a:latin typeface="+mn-lt"/>
                <a:ea typeface="宋体" panose="02010600030101010101" pitchFamily="2" charset="-122"/>
                <a:cs typeface="Times New Roman" panose="02020603050405020304" pitchFamily="18" charset="0"/>
              </a:rPr>
              <a:t>—package</a:t>
            </a:r>
            <a:endParaRPr lang="zh-CN" altLang="en-US" b="1" dirty="0" smtClean="0">
              <a:solidFill>
                <a:schemeClr val="tx1"/>
              </a:solidFill>
              <a:latin typeface="+mn-lt"/>
              <a:ea typeface="宋体" panose="02010600030101010101" pitchFamily="2" charset="-122"/>
              <a:cs typeface="Times New Roman" panose="02020603050405020304" pitchFamily="18" charset="0"/>
            </a:endParaRPr>
          </a:p>
        </p:txBody>
      </p:sp>
      <p:sp>
        <p:nvSpPr>
          <p:cNvPr id="47107" name="Rectangle 3"/>
          <p:cNvSpPr>
            <a:spLocks noGrp="1" noChangeArrowheads="1"/>
          </p:cNvSpPr>
          <p:nvPr/>
        </p:nvSpPr>
        <p:spPr>
          <a:xfrm>
            <a:off x="251520" y="766981"/>
            <a:ext cx="8640762" cy="525658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buClr>
                <a:schemeClr val="tx1"/>
              </a:buClr>
              <a:buFont typeface="Wingdings" panose="05000000000000000000" pitchFamily="2" charset="2"/>
              <a:buChar char="l"/>
            </a:pPr>
            <a:r>
              <a:rPr lang="en-US" altLang="zh-CN" sz="2600" dirty="0" smtClean="0">
                <a:ea typeface="宋体" panose="02010600030101010101" pitchFamily="2" charset="-122"/>
                <a:cs typeface="Times New Roman" panose="02020603050405020304" pitchFamily="18" charset="0"/>
              </a:rPr>
              <a:t>package</a:t>
            </a:r>
            <a:r>
              <a:rPr lang="zh-CN" altLang="en-US" sz="2600" dirty="0" smtClean="0">
                <a:ea typeface="宋体" panose="02010600030101010101" pitchFamily="2" charset="-122"/>
                <a:cs typeface="Times New Roman" panose="02020603050405020304" pitchFamily="18" charset="0"/>
              </a:rPr>
              <a:t>语句作为</a:t>
            </a:r>
            <a:r>
              <a:rPr lang="en-US" altLang="zh-CN" sz="2600" dirty="0" smtClean="0">
                <a:ea typeface="宋体" panose="02010600030101010101" pitchFamily="2" charset="-122"/>
                <a:cs typeface="Times New Roman" panose="02020603050405020304" pitchFamily="18" charset="0"/>
              </a:rPr>
              <a:t>Java</a:t>
            </a:r>
            <a:r>
              <a:rPr lang="zh-CN" altLang="en-US" sz="2600" dirty="0" smtClean="0">
                <a:ea typeface="宋体" panose="02010600030101010101" pitchFamily="2" charset="-122"/>
                <a:cs typeface="Times New Roman" panose="02020603050405020304" pitchFamily="18" charset="0"/>
              </a:rPr>
              <a:t>源文件的第一条语句，指明该文件中定义的类所在的包。</a:t>
            </a:r>
            <a:r>
              <a:rPr lang="en-US" altLang="zh-CN" sz="2600" dirty="0" smtClean="0">
                <a:ea typeface="宋体" panose="02010600030101010101" pitchFamily="2" charset="-122"/>
                <a:cs typeface="Times New Roman" panose="02020603050405020304" pitchFamily="18" charset="0"/>
              </a:rPr>
              <a:t>(</a:t>
            </a:r>
            <a:r>
              <a:rPr lang="zh-CN" altLang="en-US" sz="2600" dirty="0" smtClean="0">
                <a:ea typeface="宋体" panose="02010600030101010101" pitchFamily="2" charset="-122"/>
                <a:cs typeface="Times New Roman" panose="02020603050405020304" pitchFamily="18" charset="0"/>
              </a:rPr>
              <a:t>若缺省该语句，则指定为无名包</a:t>
            </a:r>
            <a:r>
              <a:rPr lang="en-US" altLang="zh-CN" sz="2600" dirty="0" smtClean="0">
                <a:ea typeface="宋体" panose="02010600030101010101" pitchFamily="2" charset="-122"/>
                <a:cs typeface="Times New Roman" panose="02020603050405020304" pitchFamily="18" charset="0"/>
              </a:rPr>
              <a:t>)</a:t>
            </a:r>
            <a:r>
              <a:rPr lang="zh-CN" altLang="en-US" sz="2600" dirty="0" smtClean="0">
                <a:ea typeface="宋体" panose="02010600030101010101" pitchFamily="2" charset="-122"/>
                <a:cs typeface="Times New Roman" panose="02020603050405020304" pitchFamily="18" charset="0"/>
              </a:rPr>
              <a:t>。它的格式为：</a:t>
            </a:r>
          </a:p>
          <a:p>
            <a:pPr eaLnBrk="1" hangingPunct="1">
              <a:lnSpc>
                <a:spcPct val="90000"/>
              </a:lnSpc>
              <a:buClr>
                <a:schemeClr val="tx1"/>
              </a:buClr>
              <a:buFontTx/>
              <a:buNone/>
            </a:pPr>
            <a:r>
              <a:rPr lang="zh-CN" altLang="en-US" sz="2600" b="1" dirty="0" smtClean="0">
                <a:ea typeface="宋体" panose="02010600030101010101" pitchFamily="2" charset="-122"/>
                <a:cs typeface="Times New Roman" panose="02020603050405020304" pitchFamily="18" charset="0"/>
              </a:rPr>
              <a:t>	</a:t>
            </a:r>
            <a:r>
              <a:rPr lang="en-US" altLang="zh-CN" sz="2600" b="1" dirty="0" smtClean="0">
                <a:solidFill>
                  <a:srgbClr val="0000FF"/>
                </a:solidFill>
                <a:ea typeface="宋体" panose="02010600030101010101" pitchFamily="2" charset="-122"/>
                <a:cs typeface="Times New Roman" panose="02020603050405020304" pitchFamily="18" charset="0"/>
              </a:rPr>
              <a:t>package </a:t>
            </a:r>
            <a:r>
              <a:rPr lang="zh-CN" altLang="en-US" sz="2600" b="1" dirty="0" smtClean="0">
                <a:solidFill>
                  <a:srgbClr val="0000FF"/>
                </a:solidFill>
                <a:ea typeface="宋体" panose="02010600030101010101" pitchFamily="2" charset="-122"/>
                <a:cs typeface="Times New Roman" panose="02020603050405020304" pitchFamily="18" charset="0"/>
              </a:rPr>
              <a:t>顶层包名</a:t>
            </a:r>
            <a:r>
              <a:rPr lang="en-US" altLang="zh-CN" sz="2600" b="1" dirty="0" smtClean="0">
                <a:solidFill>
                  <a:srgbClr val="0000FF"/>
                </a:solidFill>
                <a:ea typeface="宋体" panose="02010600030101010101" pitchFamily="2" charset="-122"/>
                <a:cs typeface="Times New Roman" panose="02020603050405020304" pitchFamily="18" charset="0"/>
              </a:rPr>
              <a:t>.</a:t>
            </a:r>
            <a:r>
              <a:rPr lang="zh-CN" altLang="en-US" sz="2600" b="1" dirty="0" smtClean="0">
                <a:solidFill>
                  <a:srgbClr val="0000FF"/>
                </a:solidFill>
                <a:ea typeface="宋体" panose="02010600030101010101" pitchFamily="2" charset="-122"/>
                <a:cs typeface="Times New Roman" panose="02020603050405020304" pitchFamily="18" charset="0"/>
              </a:rPr>
              <a:t>子包名</a:t>
            </a:r>
            <a:r>
              <a:rPr lang="en-US" altLang="zh-CN" sz="2600" b="1" dirty="0" smtClean="0">
                <a:solidFill>
                  <a:srgbClr val="0000FF"/>
                </a:solidFill>
                <a:ea typeface="宋体" panose="02010600030101010101" pitchFamily="2" charset="-122"/>
                <a:cs typeface="Times New Roman" panose="02020603050405020304" pitchFamily="18" charset="0"/>
              </a:rPr>
              <a:t> ;</a:t>
            </a:r>
          </a:p>
          <a:p>
            <a:pPr eaLnBrk="1" hangingPunct="1">
              <a:lnSpc>
                <a:spcPct val="110000"/>
              </a:lnSpc>
              <a:spcBef>
                <a:spcPts val="0"/>
              </a:spcBef>
              <a:buClr>
                <a:schemeClr val="tx1"/>
              </a:buClr>
              <a:buFontTx/>
              <a:buNone/>
            </a:pPr>
            <a:r>
              <a:rPr lang="en-US" altLang="zh-CN" sz="2600" b="1" dirty="0" smtClean="0">
                <a:ea typeface="宋体" panose="02010600030101010101" pitchFamily="2" charset="-122"/>
                <a:cs typeface="Times New Roman" panose="02020603050405020304" pitchFamily="18" charset="0"/>
              </a:rPr>
              <a:t>	</a:t>
            </a:r>
            <a:r>
              <a:rPr lang="zh-CN" altLang="en-US" sz="2600" b="1" dirty="0" smtClean="0">
                <a:ea typeface="宋体" panose="02010600030101010101" pitchFamily="2" charset="-122"/>
                <a:cs typeface="Times New Roman" panose="02020603050405020304" pitchFamily="18" charset="0"/>
              </a:rPr>
              <a:t>举例：</a:t>
            </a:r>
            <a:r>
              <a:rPr lang="en-US" altLang="zh-CN" sz="2600" dirty="0" smtClean="0">
                <a:ea typeface="宋体" panose="02010600030101010101" pitchFamily="2" charset="-122"/>
                <a:cs typeface="Times New Roman" panose="02020603050405020304" pitchFamily="18" charset="0"/>
              </a:rPr>
              <a:t>pack\Test.java</a:t>
            </a:r>
          </a:p>
          <a:p>
            <a:pPr eaLnBrk="1" hangingPunct="1">
              <a:lnSpc>
                <a:spcPct val="110000"/>
              </a:lnSpc>
              <a:spcBef>
                <a:spcPts val="0"/>
              </a:spcBef>
              <a:buClr>
                <a:schemeClr val="tx1"/>
              </a:buClr>
              <a:buFontTx/>
              <a:buNone/>
            </a:pPr>
            <a:r>
              <a:rPr lang="en-US" altLang="zh-CN" sz="2600" b="1" dirty="0" smtClean="0">
                <a:solidFill>
                  <a:schemeClr val="accent2"/>
                </a:solidFill>
                <a:ea typeface="宋体" panose="02010600030101010101" pitchFamily="2" charset="-122"/>
                <a:cs typeface="Times New Roman" panose="02020603050405020304" pitchFamily="18" charset="0"/>
              </a:rPr>
              <a:t>	</a:t>
            </a:r>
            <a:r>
              <a:rPr lang="en-US" altLang="zh-CN" sz="2600" b="1" dirty="0" smtClean="0">
                <a:solidFill>
                  <a:schemeClr val="hlink"/>
                </a:solidFill>
                <a:ea typeface="宋体" panose="02010600030101010101" pitchFamily="2" charset="-122"/>
                <a:cs typeface="Times New Roman" panose="02020603050405020304" pitchFamily="18" charset="0"/>
              </a:rPr>
              <a:t>	</a:t>
            </a:r>
            <a:r>
              <a:rPr lang="en-US" altLang="zh-CN" sz="2600" dirty="0" smtClean="0">
                <a:solidFill>
                  <a:srgbClr val="C00000"/>
                </a:solidFill>
                <a:ea typeface="宋体" panose="02010600030101010101" pitchFamily="2" charset="-122"/>
                <a:cs typeface="Times New Roman" panose="02020603050405020304" pitchFamily="18" charset="0"/>
              </a:rPr>
              <a:t>package p1;    //</a:t>
            </a:r>
            <a:r>
              <a:rPr lang="zh-CN" altLang="en-US" sz="2600" dirty="0" smtClean="0">
                <a:solidFill>
                  <a:srgbClr val="C00000"/>
                </a:solidFill>
                <a:ea typeface="宋体" panose="02010600030101010101" pitchFamily="2" charset="-122"/>
                <a:cs typeface="Times New Roman" panose="02020603050405020304" pitchFamily="18" charset="0"/>
              </a:rPr>
              <a:t>指定类</a:t>
            </a:r>
            <a:r>
              <a:rPr lang="en-US" altLang="zh-CN" sz="2600" dirty="0" smtClean="0">
                <a:solidFill>
                  <a:srgbClr val="C00000"/>
                </a:solidFill>
                <a:ea typeface="宋体" panose="02010600030101010101" pitchFamily="2" charset="-122"/>
                <a:cs typeface="Times New Roman" panose="02020603050405020304" pitchFamily="18" charset="0"/>
              </a:rPr>
              <a:t>Test</a:t>
            </a:r>
            <a:r>
              <a:rPr lang="zh-CN" altLang="en-US" sz="2600" dirty="0" smtClean="0">
                <a:solidFill>
                  <a:srgbClr val="C00000"/>
                </a:solidFill>
                <a:ea typeface="宋体" panose="02010600030101010101" pitchFamily="2" charset="-122"/>
                <a:cs typeface="Times New Roman" panose="02020603050405020304" pitchFamily="18" charset="0"/>
              </a:rPr>
              <a:t>属于包</a:t>
            </a:r>
            <a:r>
              <a:rPr lang="en-US" altLang="zh-CN" sz="2600" dirty="0" smtClean="0">
                <a:solidFill>
                  <a:srgbClr val="C00000"/>
                </a:solidFill>
                <a:ea typeface="宋体" panose="02010600030101010101" pitchFamily="2" charset="-122"/>
                <a:cs typeface="Times New Roman" panose="02020603050405020304" pitchFamily="18" charset="0"/>
              </a:rPr>
              <a:t>p1</a:t>
            </a:r>
          </a:p>
          <a:p>
            <a:pPr eaLnBrk="1" hangingPunct="1">
              <a:lnSpc>
                <a:spcPct val="110000"/>
              </a:lnSpc>
              <a:spcBef>
                <a:spcPts val="0"/>
              </a:spcBef>
              <a:buClr>
                <a:schemeClr val="tx1"/>
              </a:buClr>
              <a:buFontTx/>
              <a:buNone/>
            </a:pPr>
            <a:r>
              <a:rPr lang="en-US" altLang="zh-CN" sz="2600" dirty="0" smtClean="0">
                <a:solidFill>
                  <a:srgbClr val="C00000"/>
                </a:solidFill>
                <a:ea typeface="宋体" panose="02010600030101010101" pitchFamily="2" charset="-122"/>
                <a:cs typeface="Times New Roman" panose="02020603050405020304" pitchFamily="18" charset="0"/>
              </a:rPr>
              <a:t>		public class Test{</a:t>
            </a:r>
          </a:p>
          <a:p>
            <a:pPr eaLnBrk="1" hangingPunct="1">
              <a:lnSpc>
                <a:spcPct val="110000"/>
              </a:lnSpc>
              <a:spcBef>
                <a:spcPts val="0"/>
              </a:spcBef>
              <a:buClr>
                <a:schemeClr val="tx1"/>
              </a:buClr>
              <a:buFontTx/>
              <a:buNone/>
            </a:pPr>
            <a:r>
              <a:rPr lang="en-US" altLang="zh-CN" sz="2600" dirty="0" smtClean="0">
                <a:solidFill>
                  <a:srgbClr val="C00000"/>
                </a:solidFill>
                <a:ea typeface="宋体" panose="02010600030101010101" pitchFamily="2" charset="-122"/>
                <a:cs typeface="Times New Roman" panose="02020603050405020304" pitchFamily="18" charset="0"/>
              </a:rPr>
              <a:t>		        public void display(){</a:t>
            </a:r>
          </a:p>
          <a:p>
            <a:pPr eaLnBrk="1" hangingPunct="1">
              <a:lnSpc>
                <a:spcPct val="110000"/>
              </a:lnSpc>
              <a:spcBef>
                <a:spcPts val="0"/>
              </a:spcBef>
              <a:buClr>
                <a:schemeClr val="tx1"/>
              </a:buClr>
              <a:buFontTx/>
              <a:buNone/>
            </a:pPr>
            <a:r>
              <a:rPr lang="en-US" altLang="zh-CN" sz="2600" dirty="0" smtClean="0">
                <a:solidFill>
                  <a:srgbClr val="C00000"/>
                </a:solidFill>
                <a:ea typeface="宋体" panose="02010600030101010101" pitchFamily="2" charset="-122"/>
                <a:cs typeface="Times New Roman" panose="02020603050405020304" pitchFamily="18" charset="0"/>
              </a:rPr>
              <a:t>			</a:t>
            </a:r>
            <a:r>
              <a:rPr lang="en-US" altLang="zh-CN" sz="2600" dirty="0" err="1" smtClean="0">
                <a:solidFill>
                  <a:srgbClr val="C00000"/>
                </a:solidFill>
                <a:ea typeface="宋体" panose="02010600030101010101" pitchFamily="2" charset="-122"/>
                <a:cs typeface="Times New Roman" panose="02020603050405020304" pitchFamily="18" charset="0"/>
              </a:rPr>
              <a:t>System.out.println</a:t>
            </a:r>
            <a:r>
              <a:rPr lang="en-US" altLang="zh-CN" sz="2600" dirty="0" smtClean="0">
                <a:solidFill>
                  <a:srgbClr val="C00000"/>
                </a:solidFill>
                <a:ea typeface="宋体" panose="02010600030101010101" pitchFamily="2" charset="-122"/>
                <a:cs typeface="Times New Roman" panose="02020603050405020304" pitchFamily="18" charset="0"/>
              </a:rPr>
              <a:t>("in  method display()");</a:t>
            </a:r>
          </a:p>
          <a:p>
            <a:pPr eaLnBrk="1" hangingPunct="1">
              <a:lnSpc>
                <a:spcPct val="110000"/>
              </a:lnSpc>
              <a:spcBef>
                <a:spcPts val="0"/>
              </a:spcBef>
              <a:buClr>
                <a:schemeClr val="tx1"/>
              </a:buClr>
              <a:buFontTx/>
              <a:buNone/>
            </a:pPr>
            <a:r>
              <a:rPr lang="en-US" altLang="zh-CN" sz="2600" dirty="0" smtClean="0">
                <a:solidFill>
                  <a:srgbClr val="C00000"/>
                </a:solidFill>
                <a:ea typeface="宋体" panose="02010600030101010101" pitchFamily="2" charset="-122"/>
                <a:cs typeface="Times New Roman" panose="02020603050405020304" pitchFamily="18" charset="0"/>
              </a:rPr>
              <a:t>		        }</a:t>
            </a:r>
          </a:p>
          <a:p>
            <a:pPr eaLnBrk="1" hangingPunct="1">
              <a:lnSpc>
                <a:spcPct val="110000"/>
              </a:lnSpc>
              <a:spcBef>
                <a:spcPts val="0"/>
              </a:spcBef>
              <a:buClr>
                <a:schemeClr val="tx1"/>
              </a:buClr>
              <a:buFontTx/>
              <a:buNone/>
            </a:pPr>
            <a:r>
              <a:rPr lang="en-US" altLang="zh-CN" sz="2600" dirty="0" smtClean="0">
                <a:solidFill>
                  <a:srgbClr val="C00000"/>
                </a:solidFill>
                <a:ea typeface="宋体" panose="02010600030101010101" pitchFamily="2" charset="-122"/>
                <a:cs typeface="Times New Roman" panose="02020603050405020304" pitchFamily="18" charset="0"/>
              </a:rPr>
              <a:t>		}</a:t>
            </a:r>
          </a:p>
          <a:p>
            <a:pPr eaLnBrk="1" hangingPunct="1">
              <a:lnSpc>
                <a:spcPct val="90000"/>
              </a:lnSpc>
              <a:spcBef>
                <a:spcPct val="50000"/>
              </a:spcBef>
              <a:buClr>
                <a:schemeClr val="tx1"/>
              </a:buClr>
              <a:buFont typeface="Wingdings" panose="05000000000000000000" pitchFamily="2" charset="2"/>
              <a:buChar char="l"/>
            </a:pPr>
            <a:r>
              <a:rPr lang="zh-CN" altLang="en-US" sz="2400" b="1" dirty="0" smtClean="0">
                <a:ea typeface="宋体" panose="02010600030101010101" pitchFamily="2" charset="-122"/>
                <a:cs typeface="Times New Roman" panose="02020603050405020304" pitchFamily="18" charset="0"/>
              </a:rPr>
              <a:t>包对应于文件系统的目录，</a:t>
            </a:r>
            <a:r>
              <a:rPr lang="en-US" altLang="zh-CN" sz="2400" b="1" dirty="0" smtClean="0">
                <a:ea typeface="宋体" panose="02010600030101010101" pitchFamily="2" charset="-122"/>
                <a:cs typeface="Times New Roman" panose="02020603050405020304" pitchFamily="18" charset="0"/>
              </a:rPr>
              <a:t>package</a:t>
            </a:r>
            <a:r>
              <a:rPr lang="zh-CN" altLang="en-US" sz="2400" b="1" dirty="0" smtClean="0">
                <a:ea typeface="宋体" panose="02010600030101010101" pitchFamily="2" charset="-122"/>
                <a:cs typeface="Times New Roman" panose="02020603050405020304" pitchFamily="18" charset="0"/>
              </a:rPr>
              <a:t>语句中，用</a:t>
            </a:r>
            <a:r>
              <a:rPr lang="zh-CN" altLang="en-US" sz="2400" b="1" dirty="0" smtClean="0">
                <a:solidFill>
                  <a:schemeClr val="tx2"/>
                </a:solidFill>
                <a:ea typeface="宋体" panose="02010600030101010101" pitchFamily="2" charset="-122"/>
                <a:cs typeface="Times New Roman" panose="02020603050405020304" pitchFamily="18" charset="0"/>
              </a:rPr>
              <a:t> “</a:t>
            </a:r>
            <a:r>
              <a:rPr lang="en-US" altLang="zh-CN" sz="2400" b="1" dirty="0" smtClean="0">
                <a:solidFill>
                  <a:schemeClr val="tx2"/>
                </a:solidFill>
                <a:ea typeface="宋体" panose="02010600030101010101" pitchFamily="2" charset="-122"/>
                <a:cs typeface="Times New Roman" panose="02020603050405020304" pitchFamily="18" charset="0"/>
              </a:rPr>
              <a:t>.</a:t>
            </a:r>
            <a:r>
              <a:rPr lang="zh-CN" altLang="en-US" sz="2400" b="1" dirty="0">
                <a:ea typeface="宋体" panose="02010600030101010101" pitchFamily="2" charset="-122"/>
                <a:cs typeface="Times New Roman" panose="02020603050405020304" pitchFamily="18" charset="0"/>
              </a:rPr>
              <a:t>”</a:t>
            </a:r>
            <a:r>
              <a:rPr lang="en-US" altLang="zh-CN" sz="2400" b="1" dirty="0" smtClean="0">
                <a:ea typeface="宋体" panose="02010600030101010101" pitchFamily="2" charset="-122"/>
                <a:cs typeface="Times New Roman" panose="02020603050405020304" pitchFamily="18" charset="0"/>
              </a:rPr>
              <a:t> </a:t>
            </a:r>
            <a:r>
              <a:rPr lang="zh-CN" altLang="en-US" sz="2400" b="1" dirty="0" smtClean="0">
                <a:ea typeface="宋体" panose="02010600030101010101" pitchFamily="2" charset="-122"/>
                <a:cs typeface="Times New Roman" panose="02020603050405020304" pitchFamily="18" charset="0"/>
              </a:rPr>
              <a:t>来指明包</a:t>
            </a:r>
            <a:r>
              <a:rPr lang="en-US" altLang="zh-CN" sz="2400" b="1" dirty="0" smtClean="0">
                <a:ea typeface="宋体" panose="02010600030101010101" pitchFamily="2" charset="-122"/>
                <a:cs typeface="Times New Roman" panose="02020603050405020304" pitchFamily="18" charset="0"/>
              </a:rPr>
              <a:t>(</a:t>
            </a:r>
            <a:r>
              <a:rPr lang="zh-CN" altLang="en-US" sz="2400" b="1" dirty="0" smtClean="0">
                <a:ea typeface="宋体" panose="02010600030101010101" pitchFamily="2" charset="-122"/>
                <a:cs typeface="Times New Roman" panose="02020603050405020304" pitchFamily="18" charset="0"/>
              </a:rPr>
              <a:t>目录</a:t>
            </a:r>
            <a:r>
              <a:rPr lang="en-US" altLang="zh-CN" sz="2400" b="1" dirty="0" smtClean="0">
                <a:ea typeface="宋体" panose="02010600030101010101" pitchFamily="2" charset="-122"/>
                <a:cs typeface="Times New Roman" panose="02020603050405020304" pitchFamily="18" charset="0"/>
              </a:rPr>
              <a:t>)</a:t>
            </a:r>
            <a:r>
              <a:rPr lang="zh-CN" altLang="en-US" sz="2400" b="1" dirty="0" smtClean="0">
                <a:ea typeface="宋体" panose="02010600030101010101" pitchFamily="2" charset="-122"/>
                <a:cs typeface="Times New Roman" panose="02020603050405020304" pitchFamily="18" charset="0"/>
              </a:rPr>
              <a:t>的层次；</a:t>
            </a:r>
          </a:p>
          <a:p>
            <a:pPr eaLnBrk="1" hangingPunct="1">
              <a:lnSpc>
                <a:spcPct val="90000"/>
              </a:lnSpc>
              <a:spcBef>
                <a:spcPct val="50000"/>
              </a:spcBef>
              <a:buClr>
                <a:schemeClr val="tx1"/>
              </a:buClr>
              <a:buFont typeface="Wingdings" panose="05000000000000000000" pitchFamily="2" charset="2"/>
              <a:buChar char="l"/>
            </a:pPr>
            <a:r>
              <a:rPr lang="zh-CN" altLang="en-US" sz="2400" b="1" dirty="0" smtClean="0">
                <a:ea typeface="宋体" panose="02010600030101010101" pitchFamily="2" charset="-122"/>
                <a:cs typeface="Times New Roman" panose="02020603050405020304" pitchFamily="18" charset="0"/>
              </a:rPr>
              <a:t>包通常用小写单词，类名首字母通常大写。</a:t>
            </a:r>
          </a:p>
        </p:txBody>
      </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nvSpPr>
        <p:spPr>
          <a:xfrm>
            <a:off x="2051720" y="692696"/>
            <a:ext cx="5364120" cy="72008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r>
              <a:rPr lang="zh-CN" altLang="en-US" b="1" dirty="0" smtClean="0">
                <a:latin typeface="+mn-lt"/>
                <a:ea typeface="宋体" panose="02010600030101010101" pitchFamily="2" charset="-122"/>
                <a:cs typeface="Times New Roman" panose="02020603050405020304" pitchFamily="18" charset="0"/>
              </a:rPr>
              <a:t>关键字</a:t>
            </a:r>
            <a:r>
              <a:rPr lang="en-US" altLang="zh-CN" b="1" dirty="0" smtClean="0">
                <a:latin typeface="+mn-lt"/>
                <a:ea typeface="宋体" panose="02010600030101010101" pitchFamily="2" charset="-122"/>
                <a:cs typeface="Times New Roman" panose="02020603050405020304" pitchFamily="18" charset="0"/>
              </a:rPr>
              <a:t>—import</a:t>
            </a:r>
            <a:endParaRPr lang="zh-CN" altLang="en-US" b="1" dirty="0" smtClean="0">
              <a:latin typeface="+mn-lt"/>
              <a:ea typeface="宋体" panose="02010600030101010101" pitchFamily="2" charset="-122"/>
              <a:cs typeface="Times New Roman" panose="02020603050405020304" pitchFamily="18" charset="0"/>
            </a:endParaRPr>
          </a:p>
        </p:txBody>
      </p:sp>
      <p:sp>
        <p:nvSpPr>
          <p:cNvPr id="49155" name="Rectangle 3"/>
          <p:cNvSpPr>
            <a:spLocks noGrp="1" noChangeArrowheads="1"/>
          </p:cNvSpPr>
          <p:nvPr/>
        </p:nvSpPr>
        <p:spPr>
          <a:xfrm>
            <a:off x="340404" y="1412776"/>
            <a:ext cx="8785671" cy="522922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70000"/>
              </a:lnSpc>
              <a:buClr>
                <a:schemeClr val="tx1"/>
              </a:buClr>
              <a:buFont typeface="Wingdings" panose="05000000000000000000" pitchFamily="2" charset="2"/>
              <a:buChar char="l"/>
            </a:pPr>
            <a:r>
              <a:rPr lang="zh-CN" altLang="en-US" sz="3800" dirty="0" smtClean="0">
                <a:ea typeface="宋体" panose="02010600030101010101" pitchFamily="2" charset="-122"/>
                <a:cs typeface="Times New Roman" panose="02020603050405020304" pitchFamily="18" charset="0"/>
              </a:rPr>
              <a:t>为使用定义在不同包中的</a:t>
            </a:r>
            <a:r>
              <a:rPr lang="en-US" altLang="zh-CN" sz="3800" dirty="0" smtClean="0">
                <a:ea typeface="宋体" panose="02010600030101010101" pitchFamily="2" charset="-122"/>
                <a:cs typeface="Times New Roman" panose="02020603050405020304" pitchFamily="18" charset="0"/>
              </a:rPr>
              <a:t>Java</a:t>
            </a:r>
            <a:r>
              <a:rPr lang="zh-CN" altLang="en-US" sz="3800" dirty="0" smtClean="0">
                <a:ea typeface="宋体" panose="02010600030101010101" pitchFamily="2" charset="-122"/>
                <a:cs typeface="Times New Roman" panose="02020603050405020304" pitchFamily="18" charset="0"/>
              </a:rPr>
              <a:t>类，需用</a:t>
            </a:r>
            <a:r>
              <a:rPr lang="en-US" altLang="zh-CN" sz="3800" dirty="0" smtClean="0">
                <a:ea typeface="宋体" panose="02010600030101010101" pitchFamily="2" charset="-122"/>
                <a:cs typeface="Times New Roman" panose="02020603050405020304" pitchFamily="18" charset="0"/>
              </a:rPr>
              <a:t>import</a:t>
            </a:r>
            <a:r>
              <a:rPr lang="zh-CN" altLang="en-US" sz="3800" dirty="0" smtClean="0">
                <a:ea typeface="宋体" panose="02010600030101010101" pitchFamily="2" charset="-122"/>
                <a:cs typeface="Times New Roman" panose="02020603050405020304" pitchFamily="18" charset="0"/>
              </a:rPr>
              <a:t>语句来引入</a:t>
            </a:r>
            <a:r>
              <a:rPr lang="zh-CN" altLang="en-US" sz="3800" dirty="0">
                <a:ea typeface="宋体" panose="02010600030101010101" pitchFamily="2" charset="-122"/>
              </a:rPr>
              <a:t>指定包层次下</a:t>
            </a:r>
            <a:r>
              <a:rPr lang="zh-CN" altLang="en-US" sz="3800" dirty="0" smtClean="0">
                <a:ea typeface="宋体" panose="02010600030101010101" pitchFamily="2" charset="-122"/>
                <a:cs typeface="Times New Roman" panose="02020603050405020304" pitchFamily="18" charset="0"/>
              </a:rPr>
              <a:t>所需要的类</a:t>
            </a:r>
            <a:r>
              <a:rPr lang="zh-CN" altLang="en-US" sz="3800" dirty="0">
                <a:ea typeface="宋体" panose="02010600030101010101" pitchFamily="2" charset="-122"/>
              </a:rPr>
              <a:t>或全部类</a:t>
            </a:r>
            <a:r>
              <a:rPr lang="en-US" altLang="zh-CN" sz="3800" dirty="0" smtClean="0">
                <a:ea typeface="宋体" panose="02010600030101010101" pitchFamily="2" charset="-122"/>
              </a:rPr>
              <a:t>(.*)</a:t>
            </a:r>
            <a:r>
              <a:rPr lang="zh-CN" altLang="en-US" sz="3800" dirty="0" smtClean="0">
                <a:ea typeface="宋体" panose="02010600030101010101" pitchFamily="2" charset="-122"/>
              </a:rPr>
              <a:t>。</a:t>
            </a:r>
            <a:r>
              <a:rPr lang="en-US" altLang="zh-CN" sz="3800" dirty="0" smtClean="0">
                <a:solidFill>
                  <a:srgbClr val="C00000"/>
                </a:solidFill>
                <a:ea typeface="宋体" panose="02010600030101010101" pitchFamily="2" charset="-122"/>
                <a:cs typeface="Times New Roman" panose="02020603050405020304" pitchFamily="18" charset="0"/>
              </a:rPr>
              <a:t>import</a:t>
            </a:r>
            <a:r>
              <a:rPr lang="zh-CN" altLang="en-US" sz="3800" dirty="0" smtClean="0">
                <a:solidFill>
                  <a:srgbClr val="C00000"/>
                </a:solidFill>
                <a:ea typeface="宋体" panose="02010600030101010101" pitchFamily="2" charset="-122"/>
                <a:cs typeface="Times New Roman" panose="02020603050405020304" pitchFamily="18" charset="0"/>
              </a:rPr>
              <a:t>语句告诉编译器到哪里去寻找类。</a:t>
            </a:r>
            <a:endParaRPr lang="en-US" altLang="zh-CN" sz="3800" dirty="0" smtClean="0">
              <a:solidFill>
                <a:srgbClr val="C00000"/>
              </a:solidFill>
              <a:ea typeface="宋体" panose="02010600030101010101" pitchFamily="2" charset="-122"/>
              <a:cs typeface="Times New Roman" panose="02020603050405020304" pitchFamily="18" charset="0"/>
            </a:endParaRPr>
          </a:p>
          <a:p>
            <a:pPr>
              <a:lnSpc>
                <a:spcPct val="170000"/>
              </a:lnSpc>
              <a:buClr>
                <a:schemeClr val="tx1"/>
              </a:buClr>
              <a:buFont typeface="Wingdings" panose="05000000000000000000" pitchFamily="2" charset="2"/>
              <a:buChar char="l"/>
            </a:pPr>
            <a:r>
              <a:rPr lang="zh-CN" altLang="en-US" sz="3600" b="1" dirty="0" smtClean="0">
                <a:ea typeface="宋体" panose="02010600030101010101" pitchFamily="2" charset="-122"/>
                <a:cs typeface="Times New Roman" panose="02020603050405020304" pitchFamily="18" charset="0"/>
              </a:rPr>
              <a:t>语法格式：</a:t>
            </a:r>
          </a:p>
          <a:p>
            <a:pPr eaLnBrk="1" hangingPunct="1">
              <a:lnSpc>
                <a:spcPct val="90000"/>
              </a:lnSpc>
              <a:buClr>
                <a:schemeClr val="tx1"/>
              </a:buClr>
              <a:buFontTx/>
              <a:buNone/>
            </a:pPr>
            <a:r>
              <a:rPr lang="zh-CN" altLang="en-US" sz="3600" b="1" dirty="0" smtClean="0">
                <a:ea typeface="宋体" panose="02010600030101010101" pitchFamily="2" charset="-122"/>
                <a:cs typeface="Times New Roman" panose="02020603050405020304" pitchFamily="18" charset="0"/>
              </a:rPr>
              <a:t>	</a:t>
            </a:r>
            <a:r>
              <a:rPr lang="en-US" altLang="zh-CN" sz="3800" b="1" dirty="0" smtClean="0">
                <a:solidFill>
                  <a:schemeClr val="folHlink"/>
                </a:solidFill>
                <a:ea typeface="宋体" panose="02010600030101010101" pitchFamily="2" charset="-122"/>
                <a:cs typeface="Times New Roman" panose="02020603050405020304" pitchFamily="18" charset="0"/>
              </a:rPr>
              <a:t>import  </a:t>
            </a:r>
            <a:r>
              <a:rPr lang="zh-CN" altLang="en-US" sz="3800" b="1" dirty="0" smtClean="0">
                <a:solidFill>
                  <a:schemeClr val="folHlink"/>
                </a:solidFill>
                <a:ea typeface="宋体" panose="02010600030101010101" pitchFamily="2" charset="-122"/>
                <a:cs typeface="Times New Roman" panose="02020603050405020304" pitchFamily="18" charset="0"/>
              </a:rPr>
              <a:t>包名</a:t>
            </a:r>
            <a:r>
              <a:rPr lang="en-US" altLang="zh-CN" sz="3800" b="1" dirty="0" smtClean="0">
                <a:solidFill>
                  <a:schemeClr val="folHlink"/>
                </a:solidFill>
                <a:ea typeface="宋体" panose="02010600030101010101" pitchFamily="2" charset="-122"/>
                <a:cs typeface="Times New Roman" panose="02020603050405020304" pitchFamily="18" charset="0"/>
              </a:rPr>
              <a:t>[.</a:t>
            </a:r>
            <a:r>
              <a:rPr lang="zh-CN" altLang="en-US" sz="3800" b="1" dirty="0" smtClean="0">
                <a:solidFill>
                  <a:schemeClr val="folHlink"/>
                </a:solidFill>
                <a:ea typeface="宋体" panose="02010600030101010101" pitchFamily="2" charset="-122"/>
                <a:cs typeface="Times New Roman" panose="02020603050405020304" pitchFamily="18" charset="0"/>
              </a:rPr>
              <a:t>子包名</a:t>
            </a:r>
            <a:r>
              <a:rPr lang="en-US" altLang="zh-CN" sz="3800" b="1" dirty="0" smtClean="0">
                <a:solidFill>
                  <a:schemeClr val="folHlink"/>
                </a:solidFill>
                <a:ea typeface="宋体" panose="02010600030101010101" pitchFamily="2" charset="-122"/>
                <a:cs typeface="Times New Roman" panose="02020603050405020304" pitchFamily="18" charset="0"/>
              </a:rPr>
              <a:t>…]. &lt;</a:t>
            </a:r>
            <a:r>
              <a:rPr lang="zh-CN" altLang="en-US" sz="3800" b="1" dirty="0" smtClean="0">
                <a:solidFill>
                  <a:schemeClr val="folHlink"/>
                </a:solidFill>
                <a:ea typeface="宋体" panose="02010600030101010101" pitchFamily="2" charset="-122"/>
                <a:cs typeface="Times New Roman" panose="02020603050405020304" pitchFamily="18" charset="0"/>
              </a:rPr>
              <a:t>类名 </a:t>
            </a:r>
            <a:r>
              <a:rPr lang="en-US" altLang="zh-CN" sz="3800" b="1" dirty="0" smtClean="0">
                <a:solidFill>
                  <a:schemeClr val="folHlink"/>
                </a:solidFill>
                <a:ea typeface="宋体" panose="02010600030101010101" pitchFamily="2" charset="-122"/>
                <a:cs typeface="Times New Roman" panose="02020603050405020304" pitchFamily="18" charset="0"/>
              </a:rPr>
              <a:t>|*&gt;</a:t>
            </a:r>
          </a:p>
          <a:p>
            <a:pPr eaLnBrk="1" hangingPunct="1">
              <a:lnSpc>
                <a:spcPct val="90000"/>
              </a:lnSpc>
              <a:spcBef>
                <a:spcPct val="50000"/>
              </a:spcBef>
              <a:buClr>
                <a:schemeClr val="tx1"/>
              </a:buClr>
              <a:buFont typeface="Wingdings" panose="05000000000000000000" pitchFamily="2" charset="2"/>
              <a:buChar char="l"/>
            </a:pPr>
            <a:r>
              <a:rPr lang="zh-CN" altLang="en-US" sz="3600" b="1" dirty="0" smtClean="0">
                <a:ea typeface="宋体" panose="02010600030101010101" pitchFamily="2" charset="-122"/>
                <a:cs typeface="Times New Roman" panose="02020603050405020304" pitchFamily="18" charset="0"/>
              </a:rPr>
              <a:t>应用举例：</a:t>
            </a:r>
            <a:r>
              <a:rPr lang="zh-CN" altLang="en-US" sz="2600" b="1" dirty="0" smtClean="0">
                <a:ea typeface="宋体" panose="02010600030101010101" pitchFamily="2" charset="-122"/>
                <a:cs typeface="Times New Roman" panose="02020603050405020304" pitchFamily="18" charset="0"/>
              </a:rPr>
              <a:t> </a:t>
            </a:r>
          </a:p>
          <a:p>
            <a:pPr eaLnBrk="1" hangingPunct="1">
              <a:lnSpc>
                <a:spcPct val="120000"/>
              </a:lnSpc>
              <a:spcBef>
                <a:spcPct val="40000"/>
              </a:spcBef>
              <a:buClr>
                <a:schemeClr val="tx1"/>
              </a:buClr>
              <a:buFontTx/>
              <a:buNone/>
            </a:pPr>
            <a:r>
              <a:rPr lang="zh-CN" altLang="en-US" sz="2900" b="1" dirty="0" smtClean="0">
                <a:solidFill>
                  <a:srgbClr val="CCFF99"/>
                </a:solidFill>
                <a:ea typeface="宋体" panose="02010600030101010101" pitchFamily="2" charset="-122"/>
                <a:cs typeface="Times New Roman" panose="02020603050405020304" pitchFamily="18" charset="0"/>
              </a:rPr>
              <a:t>	</a:t>
            </a:r>
            <a:r>
              <a:rPr lang="en-US" altLang="zh-CN" sz="2900" b="1" dirty="0" smtClean="0">
                <a:solidFill>
                  <a:srgbClr val="FF5050"/>
                </a:solidFill>
                <a:ea typeface="宋体" panose="02010600030101010101" pitchFamily="2" charset="-122"/>
                <a:cs typeface="Times New Roman" panose="02020603050405020304" pitchFamily="18" charset="0"/>
              </a:rPr>
              <a:t>import  p1.Test;   </a:t>
            </a:r>
            <a:r>
              <a:rPr lang="en-US" altLang="zh-CN" sz="3200" b="1" dirty="0" smtClean="0">
                <a:solidFill>
                  <a:schemeClr val="folHlink"/>
                </a:solidFill>
                <a:ea typeface="宋体" panose="02010600030101010101" pitchFamily="2" charset="-122"/>
                <a:cs typeface="Times New Roman" panose="02020603050405020304" pitchFamily="18" charset="0"/>
              </a:rPr>
              <a:t>//import p1.*;</a:t>
            </a:r>
            <a:r>
              <a:rPr lang="zh-CN" altLang="en-US" sz="3200" b="1" dirty="0" smtClean="0">
                <a:solidFill>
                  <a:schemeClr val="folHlink"/>
                </a:solidFill>
                <a:ea typeface="宋体" panose="02010600030101010101" pitchFamily="2" charset="-122"/>
                <a:cs typeface="Times New Roman" panose="02020603050405020304" pitchFamily="18" charset="0"/>
              </a:rPr>
              <a:t>表示引入</a:t>
            </a:r>
            <a:r>
              <a:rPr lang="en-US" altLang="zh-CN" sz="3200" b="1" dirty="0" smtClean="0">
                <a:solidFill>
                  <a:schemeClr val="folHlink"/>
                </a:solidFill>
                <a:ea typeface="宋体" panose="02010600030101010101" pitchFamily="2" charset="-122"/>
                <a:cs typeface="Times New Roman" panose="02020603050405020304" pitchFamily="18" charset="0"/>
              </a:rPr>
              <a:t>p1</a:t>
            </a:r>
            <a:r>
              <a:rPr lang="zh-CN" altLang="en-US" sz="3200" b="1" dirty="0" smtClean="0">
                <a:solidFill>
                  <a:schemeClr val="folHlink"/>
                </a:solidFill>
                <a:ea typeface="宋体" panose="02010600030101010101" pitchFamily="2" charset="-122"/>
                <a:cs typeface="Times New Roman" panose="02020603050405020304" pitchFamily="18" charset="0"/>
              </a:rPr>
              <a:t>包中的所有类</a:t>
            </a:r>
          </a:p>
          <a:p>
            <a:pPr eaLnBrk="1" hangingPunct="1">
              <a:lnSpc>
                <a:spcPct val="120000"/>
              </a:lnSpc>
              <a:spcBef>
                <a:spcPct val="0"/>
              </a:spcBef>
              <a:buClr>
                <a:schemeClr val="tx1"/>
              </a:buClr>
              <a:buFontTx/>
              <a:buNone/>
            </a:pPr>
            <a:r>
              <a:rPr lang="zh-CN" altLang="en-US" sz="2900" b="1" dirty="0" smtClean="0">
                <a:solidFill>
                  <a:srgbClr val="FF5050"/>
                </a:solidFill>
                <a:ea typeface="宋体" panose="02010600030101010101" pitchFamily="2" charset="-122"/>
                <a:cs typeface="Times New Roman" panose="02020603050405020304" pitchFamily="18" charset="0"/>
              </a:rPr>
              <a:t>	</a:t>
            </a:r>
            <a:r>
              <a:rPr lang="en-US" altLang="zh-CN" sz="2900" b="1" dirty="0" smtClean="0">
                <a:solidFill>
                  <a:srgbClr val="FF5050"/>
                </a:solidFill>
                <a:ea typeface="宋体" panose="02010600030101010101" pitchFamily="2" charset="-122"/>
                <a:cs typeface="Times New Roman" panose="02020603050405020304" pitchFamily="18" charset="0"/>
              </a:rPr>
              <a:t>public class </a:t>
            </a:r>
            <a:r>
              <a:rPr lang="en-US" altLang="zh-CN" sz="2900" b="1" dirty="0" err="1" smtClean="0">
                <a:solidFill>
                  <a:srgbClr val="FF5050"/>
                </a:solidFill>
                <a:ea typeface="宋体" panose="02010600030101010101" pitchFamily="2" charset="-122"/>
                <a:cs typeface="Times New Roman" panose="02020603050405020304" pitchFamily="18" charset="0"/>
              </a:rPr>
              <a:t>TestPackage</a:t>
            </a:r>
            <a:r>
              <a:rPr lang="en-US" altLang="zh-CN" sz="2900" b="1" dirty="0" smtClean="0">
                <a:solidFill>
                  <a:srgbClr val="FF5050"/>
                </a:solidFill>
                <a:ea typeface="宋体" panose="02010600030101010101" pitchFamily="2" charset="-122"/>
                <a:cs typeface="Times New Roman" panose="02020603050405020304" pitchFamily="18" charset="0"/>
              </a:rPr>
              <a:t>{</a:t>
            </a:r>
          </a:p>
          <a:p>
            <a:pPr eaLnBrk="1" hangingPunct="1">
              <a:lnSpc>
                <a:spcPct val="120000"/>
              </a:lnSpc>
              <a:spcBef>
                <a:spcPct val="0"/>
              </a:spcBef>
              <a:buClr>
                <a:schemeClr val="tx1"/>
              </a:buClr>
              <a:buFontTx/>
              <a:buNone/>
            </a:pPr>
            <a:r>
              <a:rPr lang="en-US" altLang="zh-CN" sz="2900" b="1" dirty="0" smtClean="0">
                <a:solidFill>
                  <a:srgbClr val="FF5050"/>
                </a:solidFill>
                <a:ea typeface="宋体" panose="02010600030101010101" pitchFamily="2" charset="-122"/>
                <a:cs typeface="Times New Roman" panose="02020603050405020304" pitchFamily="18" charset="0"/>
              </a:rPr>
              <a:t>		public static void main(String </a:t>
            </a:r>
            <a:r>
              <a:rPr lang="en-US" altLang="zh-CN" sz="2900" b="1" dirty="0" err="1" smtClean="0">
                <a:solidFill>
                  <a:srgbClr val="FF5050"/>
                </a:solidFill>
                <a:ea typeface="宋体" panose="02010600030101010101" pitchFamily="2" charset="-122"/>
                <a:cs typeface="Times New Roman" panose="02020603050405020304" pitchFamily="18" charset="0"/>
              </a:rPr>
              <a:t>args</a:t>
            </a:r>
            <a:r>
              <a:rPr lang="en-US" altLang="zh-CN" sz="2900" b="1" dirty="0" smtClean="0">
                <a:solidFill>
                  <a:srgbClr val="FF5050"/>
                </a:solidFill>
                <a:ea typeface="宋体" panose="02010600030101010101" pitchFamily="2" charset="-122"/>
                <a:cs typeface="Times New Roman" panose="02020603050405020304" pitchFamily="18" charset="0"/>
              </a:rPr>
              <a:t>[]){</a:t>
            </a:r>
          </a:p>
          <a:p>
            <a:pPr eaLnBrk="1" hangingPunct="1">
              <a:lnSpc>
                <a:spcPct val="120000"/>
              </a:lnSpc>
              <a:spcBef>
                <a:spcPct val="0"/>
              </a:spcBef>
              <a:buClr>
                <a:schemeClr val="tx1"/>
              </a:buClr>
              <a:buFontTx/>
              <a:buNone/>
            </a:pPr>
            <a:r>
              <a:rPr lang="en-US" altLang="zh-CN" sz="2900" b="1" dirty="0" smtClean="0">
                <a:solidFill>
                  <a:srgbClr val="FF5050"/>
                </a:solidFill>
                <a:ea typeface="宋体" panose="02010600030101010101" pitchFamily="2" charset="-122"/>
                <a:cs typeface="Times New Roman" panose="02020603050405020304" pitchFamily="18" charset="0"/>
              </a:rPr>
              <a:t>		          Test t = new Test();          </a:t>
            </a:r>
            <a:r>
              <a:rPr lang="en-US" altLang="zh-CN" sz="3200" b="1" dirty="0" smtClean="0">
                <a:solidFill>
                  <a:schemeClr val="folHlink"/>
                </a:solidFill>
                <a:ea typeface="宋体" panose="02010600030101010101" pitchFamily="2" charset="-122"/>
                <a:cs typeface="Times New Roman" panose="02020603050405020304" pitchFamily="18" charset="0"/>
              </a:rPr>
              <a:t>//Test</a:t>
            </a:r>
            <a:r>
              <a:rPr lang="zh-CN" altLang="en-US" sz="3200" b="1" dirty="0" smtClean="0">
                <a:solidFill>
                  <a:schemeClr val="folHlink"/>
                </a:solidFill>
                <a:ea typeface="宋体" panose="02010600030101010101" pitchFamily="2" charset="-122"/>
                <a:cs typeface="Times New Roman" panose="02020603050405020304" pitchFamily="18" charset="0"/>
              </a:rPr>
              <a:t>类在</a:t>
            </a:r>
            <a:r>
              <a:rPr lang="en-US" altLang="zh-CN" sz="3200" b="1" dirty="0" smtClean="0">
                <a:solidFill>
                  <a:schemeClr val="folHlink"/>
                </a:solidFill>
                <a:ea typeface="宋体" panose="02010600030101010101" pitchFamily="2" charset="-122"/>
                <a:cs typeface="Times New Roman" panose="02020603050405020304" pitchFamily="18" charset="0"/>
              </a:rPr>
              <a:t>p1</a:t>
            </a:r>
            <a:r>
              <a:rPr lang="zh-CN" altLang="en-US" sz="3200" b="1" dirty="0" smtClean="0">
                <a:solidFill>
                  <a:schemeClr val="folHlink"/>
                </a:solidFill>
                <a:ea typeface="宋体" panose="02010600030101010101" pitchFamily="2" charset="-122"/>
                <a:cs typeface="Times New Roman" panose="02020603050405020304" pitchFamily="18" charset="0"/>
              </a:rPr>
              <a:t>包中定义</a:t>
            </a:r>
          </a:p>
          <a:p>
            <a:pPr eaLnBrk="1" hangingPunct="1">
              <a:lnSpc>
                <a:spcPct val="120000"/>
              </a:lnSpc>
              <a:spcBef>
                <a:spcPct val="0"/>
              </a:spcBef>
              <a:buClr>
                <a:schemeClr val="tx1"/>
              </a:buClr>
              <a:buFontTx/>
              <a:buNone/>
            </a:pPr>
            <a:r>
              <a:rPr lang="zh-CN" altLang="en-US" sz="2900" b="1" dirty="0" smtClean="0">
                <a:solidFill>
                  <a:srgbClr val="FF5050"/>
                </a:solidFill>
                <a:ea typeface="宋体" panose="02010600030101010101" pitchFamily="2" charset="-122"/>
                <a:cs typeface="Times New Roman" panose="02020603050405020304" pitchFamily="18" charset="0"/>
              </a:rPr>
              <a:t>		          </a:t>
            </a:r>
            <a:r>
              <a:rPr lang="en-US" altLang="zh-CN" sz="2900" b="1" dirty="0" err="1" smtClean="0">
                <a:solidFill>
                  <a:srgbClr val="FF5050"/>
                </a:solidFill>
                <a:ea typeface="宋体" panose="02010600030101010101" pitchFamily="2" charset="-122"/>
                <a:cs typeface="Times New Roman" panose="02020603050405020304" pitchFamily="18" charset="0"/>
              </a:rPr>
              <a:t>t.display</a:t>
            </a:r>
            <a:r>
              <a:rPr lang="en-US" altLang="zh-CN" sz="2900" b="1" dirty="0" smtClean="0">
                <a:solidFill>
                  <a:srgbClr val="FF5050"/>
                </a:solidFill>
                <a:ea typeface="宋体" panose="02010600030101010101" pitchFamily="2" charset="-122"/>
                <a:cs typeface="Times New Roman" panose="02020603050405020304" pitchFamily="18" charset="0"/>
              </a:rPr>
              <a:t>();</a:t>
            </a:r>
          </a:p>
          <a:p>
            <a:pPr eaLnBrk="1" hangingPunct="1">
              <a:lnSpc>
                <a:spcPct val="120000"/>
              </a:lnSpc>
              <a:spcBef>
                <a:spcPct val="0"/>
              </a:spcBef>
              <a:buClr>
                <a:schemeClr val="tx1"/>
              </a:buClr>
              <a:buFontTx/>
              <a:buNone/>
            </a:pPr>
            <a:r>
              <a:rPr lang="en-US" altLang="zh-CN" sz="2900" b="1" dirty="0" smtClean="0">
                <a:solidFill>
                  <a:srgbClr val="FF5050"/>
                </a:solidFill>
                <a:ea typeface="宋体" panose="02010600030101010101" pitchFamily="2" charset="-122"/>
                <a:cs typeface="Times New Roman" panose="02020603050405020304" pitchFamily="18" charset="0"/>
              </a:rPr>
              <a:t>		}</a:t>
            </a:r>
          </a:p>
          <a:p>
            <a:pPr eaLnBrk="1" hangingPunct="1">
              <a:lnSpc>
                <a:spcPct val="120000"/>
              </a:lnSpc>
              <a:spcBef>
                <a:spcPct val="0"/>
              </a:spcBef>
              <a:buClr>
                <a:schemeClr val="tx1"/>
              </a:buClr>
              <a:buFontTx/>
              <a:buNone/>
            </a:pPr>
            <a:r>
              <a:rPr lang="en-US" altLang="zh-CN" sz="2900" b="1" dirty="0" smtClean="0">
                <a:solidFill>
                  <a:srgbClr val="FF5050"/>
                </a:solidFill>
                <a:ea typeface="宋体" panose="02010600030101010101" pitchFamily="2" charset="-122"/>
                <a:cs typeface="Times New Roman" panose="02020603050405020304" pitchFamily="18" charset="0"/>
              </a:rPr>
              <a:t>      }</a:t>
            </a:r>
          </a:p>
          <a:p>
            <a:pPr eaLnBrk="1" hangingPunct="1">
              <a:spcBef>
                <a:spcPct val="0"/>
              </a:spcBef>
              <a:buClr>
                <a:schemeClr val="tx1"/>
              </a:buClr>
              <a:buFont typeface="Wingdings" panose="05000000000000000000" pitchFamily="2" charset="2"/>
              <a:buChar char="Ø"/>
            </a:pPr>
            <a:endParaRPr lang="en-US" altLang="zh-CN" sz="2400" b="1" dirty="0" smtClean="0">
              <a:ea typeface="宋体" panose="02010600030101010101" pitchFamily="2" charset="-122"/>
              <a:cs typeface="Times New Roman" panose="02020603050405020304" pitchFamily="18" charset="0"/>
            </a:endParaRPr>
          </a:p>
        </p:txBody>
      </p:sp>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nvSpPr>
        <p:spPr>
          <a:xfrm>
            <a:off x="2700045" y="190917"/>
            <a:ext cx="4248472" cy="648072"/>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r>
              <a:rPr lang="en-US" altLang="zh-CN" b="1" dirty="0" smtClean="0">
                <a:latin typeface="+mn-lt"/>
                <a:ea typeface="宋体" panose="02010600030101010101" pitchFamily="2" charset="-122"/>
                <a:cs typeface="Times New Roman" panose="02020603050405020304" pitchFamily="18" charset="0"/>
              </a:rPr>
              <a:t>import</a:t>
            </a:r>
            <a:r>
              <a:rPr lang="zh-CN" altLang="en-US" b="1" dirty="0" smtClean="0">
                <a:latin typeface="+mn-lt"/>
                <a:ea typeface="宋体" panose="02010600030101010101" pitchFamily="2" charset="-122"/>
                <a:cs typeface="Times New Roman" panose="02020603050405020304" pitchFamily="18" charset="0"/>
              </a:rPr>
              <a:t>语句</a:t>
            </a:r>
          </a:p>
        </p:txBody>
      </p:sp>
      <p:sp>
        <p:nvSpPr>
          <p:cNvPr id="50179" name="Rectangle 3"/>
          <p:cNvSpPr>
            <a:spLocks noGrp="1" noChangeArrowheads="1"/>
          </p:cNvSpPr>
          <p:nvPr/>
        </p:nvSpPr>
        <p:spPr>
          <a:xfrm>
            <a:off x="539805" y="1127021"/>
            <a:ext cx="8136904" cy="4608512"/>
          </a:xfrm>
          <a:prstGeom prst="rect">
            <a:avLst/>
          </a:prstGeom>
        </p:spPr>
        <p:txBody>
          <a:bodyPr vert="horz" lIns="91440" tIns="45720" rIns="91440" bIns="45720" rtlCol="0">
            <a:normAutofit fontScale="9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ct val="0"/>
              </a:spcBef>
              <a:buClr>
                <a:schemeClr val="tx1"/>
              </a:buClr>
              <a:buFont typeface="Wingdings" panose="05000000000000000000" pitchFamily="2" charset="2"/>
              <a:buChar char="l"/>
            </a:pPr>
            <a:r>
              <a:rPr lang="zh-CN" altLang="en-US" b="1" dirty="0">
                <a:ea typeface="宋体" panose="02010600030101010101" pitchFamily="2" charset="-122"/>
                <a:cs typeface="Times New Roman" panose="02020603050405020304" pitchFamily="18" charset="0"/>
              </a:rPr>
              <a:t>注意：</a:t>
            </a:r>
            <a:endParaRPr lang="en-US" altLang="zh-CN" b="1" dirty="0">
              <a:ea typeface="宋体" panose="02010600030101010101" pitchFamily="2" charset="-122"/>
              <a:cs typeface="Times New Roman" panose="02020603050405020304" pitchFamily="18" charset="0"/>
            </a:endParaRPr>
          </a:p>
          <a:p>
            <a:pPr>
              <a:lnSpc>
                <a:spcPts val="4000"/>
              </a:lnSpc>
              <a:spcBef>
                <a:spcPct val="0"/>
              </a:spcBef>
              <a:buClr>
                <a:schemeClr val="tx1"/>
              </a:buClr>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若引入的包为：</a:t>
            </a:r>
            <a:r>
              <a:rPr lang="en-US" altLang="zh-CN" sz="2400" dirty="0" err="1">
                <a:ea typeface="宋体" panose="02010600030101010101" pitchFamily="2" charset="-122"/>
                <a:cs typeface="Times New Roman" panose="02020603050405020304" pitchFamily="18" charset="0"/>
              </a:rPr>
              <a:t>java.lang</a:t>
            </a:r>
            <a:r>
              <a:rPr lang="zh-CN" altLang="en-US" sz="2400" dirty="0">
                <a:ea typeface="宋体" panose="02010600030101010101" pitchFamily="2" charset="-122"/>
                <a:cs typeface="Times New Roman" panose="02020603050405020304" pitchFamily="18" charset="0"/>
              </a:rPr>
              <a:t>，则编译器默认可获取此包下的类，不需要再显示声明</a:t>
            </a:r>
            <a:r>
              <a:rPr lang="zh-CN" altLang="en-US" sz="2400" dirty="0" smtClean="0">
                <a:ea typeface="宋体" panose="02010600030101010101" pitchFamily="2" charset="-122"/>
                <a:cs typeface="Times New Roman" panose="02020603050405020304" pitchFamily="18" charset="0"/>
              </a:rPr>
              <a:t>。</a:t>
            </a:r>
            <a:endParaRPr lang="en-US" altLang="zh-CN" sz="2400" dirty="0">
              <a:ea typeface="宋体" panose="02010600030101010101" pitchFamily="2" charset="-122"/>
              <a:cs typeface="Times New Roman" panose="02020603050405020304" pitchFamily="18" charset="0"/>
            </a:endParaRPr>
          </a:p>
          <a:p>
            <a:pPr>
              <a:lnSpc>
                <a:spcPts val="4000"/>
              </a:lnSpc>
              <a:spcBef>
                <a:spcPct val="0"/>
              </a:spcBef>
              <a:buClr>
                <a:schemeClr val="tx1"/>
              </a:buClr>
              <a:buFont typeface="Wingdings" panose="05000000000000000000" pitchFamily="2" charset="2"/>
              <a:buChar char="Ø"/>
            </a:pPr>
            <a:r>
              <a:rPr lang="en-US" altLang="zh-CN" sz="2400" dirty="0" smtClean="0">
                <a:ea typeface="宋体" panose="02010600030101010101" pitchFamily="2" charset="-122"/>
              </a:rPr>
              <a:t>import</a:t>
            </a:r>
            <a:r>
              <a:rPr lang="zh-CN" altLang="en-US" sz="2400" dirty="0">
                <a:ea typeface="宋体" panose="02010600030101010101" pitchFamily="2" charset="-122"/>
              </a:rPr>
              <a:t>语句出现在</a:t>
            </a:r>
            <a:r>
              <a:rPr lang="en-US" altLang="zh-CN" sz="2400" dirty="0">
                <a:ea typeface="宋体" panose="02010600030101010101" pitchFamily="2" charset="-122"/>
              </a:rPr>
              <a:t>package</a:t>
            </a:r>
            <a:r>
              <a:rPr lang="zh-CN" altLang="en-US" sz="2400" dirty="0">
                <a:ea typeface="宋体" panose="02010600030101010101" pitchFamily="2" charset="-122"/>
              </a:rPr>
              <a:t>语句之后、类定义之前</a:t>
            </a:r>
            <a:endParaRPr lang="en-US" altLang="zh-CN" sz="2400" dirty="0">
              <a:ea typeface="宋体" panose="02010600030101010101" pitchFamily="2" charset="-122"/>
            </a:endParaRPr>
          </a:p>
          <a:p>
            <a:pPr>
              <a:lnSpc>
                <a:spcPts val="4000"/>
              </a:lnSpc>
              <a:spcBef>
                <a:spcPct val="0"/>
              </a:spcBef>
              <a:buClr>
                <a:schemeClr val="tx1"/>
              </a:buClr>
              <a:buFont typeface="Wingdings" panose="05000000000000000000" pitchFamily="2" charset="2"/>
              <a:buChar char="Ø"/>
            </a:pPr>
            <a:r>
              <a:rPr lang="zh-CN" altLang="en-US" sz="2400" dirty="0">
                <a:ea typeface="宋体" panose="02010600030101010101" pitchFamily="2" charset="-122"/>
              </a:rPr>
              <a:t>一个源文件中可包含多个</a:t>
            </a:r>
            <a:r>
              <a:rPr lang="en-US" altLang="zh-CN" sz="2400" dirty="0">
                <a:ea typeface="宋体" panose="02010600030101010101" pitchFamily="2" charset="-122"/>
              </a:rPr>
              <a:t>import</a:t>
            </a:r>
            <a:r>
              <a:rPr lang="zh-CN" altLang="en-US" sz="2400" dirty="0" smtClean="0">
                <a:ea typeface="宋体" panose="02010600030101010101" pitchFamily="2" charset="-122"/>
              </a:rPr>
              <a:t>语句</a:t>
            </a:r>
            <a:endParaRPr lang="en-US" altLang="zh-CN" sz="2400" dirty="0" smtClean="0">
              <a:ea typeface="宋体" panose="02010600030101010101" pitchFamily="2" charset="-122"/>
            </a:endParaRPr>
          </a:p>
          <a:p>
            <a:pPr>
              <a:lnSpc>
                <a:spcPts val="4000"/>
              </a:lnSpc>
              <a:spcBef>
                <a:spcPct val="0"/>
              </a:spcBef>
              <a:buClr>
                <a:schemeClr val="tx1"/>
              </a:buClr>
              <a:buFont typeface="Wingdings" panose="05000000000000000000" pitchFamily="2" charset="2"/>
              <a:buChar char="Ø"/>
            </a:pPr>
            <a:r>
              <a:rPr lang="zh-CN" altLang="en-US" sz="2400" dirty="0" smtClean="0">
                <a:ea typeface="宋体" panose="02010600030101010101" pitchFamily="2" charset="-122"/>
              </a:rPr>
              <a:t>可以使用</a:t>
            </a:r>
            <a:r>
              <a:rPr lang="en-US" altLang="zh-CN" sz="2400" dirty="0" smtClean="0">
                <a:ea typeface="宋体" panose="02010600030101010101" pitchFamily="2" charset="-122"/>
              </a:rPr>
              <a:t>import lee.* ;</a:t>
            </a:r>
            <a:r>
              <a:rPr lang="zh-CN" altLang="en-US" sz="2400" dirty="0" smtClean="0">
                <a:ea typeface="宋体" panose="02010600030101010101" pitchFamily="2" charset="-122"/>
              </a:rPr>
              <a:t>语句，表明导入</a:t>
            </a:r>
            <a:r>
              <a:rPr lang="en-US" altLang="zh-CN" sz="2400" dirty="0" smtClean="0">
                <a:ea typeface="宋体" panose="02010600030101010101" pitchFamily="2" charset="-122"/>
              </a:rPr>
              <a:t>lee</a:t>
            </a:r>
            <a:r>
              <a:rPr lang="zh-CN" altLang="en-US" sz="2400" dirty="0" smtClean="0">
                <a:ea typeface="宋体" panose="02010600030101010101" pitchFamily="2" charset="-122"/>
              </a:rPr>
              <a:t>包下的所有类。而</a:t>
            </a:r>
            <a:r>
              <a:rPr lang="en-US" altLang="zh-CN" sz="2400" dirty="0" smtClean="0">
                <a:ea typeface="宋体" panose="02010600030101010101" pitchFamily="2" charset="-122"/>
              </a:rPr>
              <a:t>lee</a:t>
            </a:r>
            <a:r>
              <a:rPr lang="zh-CN" altLang="en-US" sz="2400" dirty="0" smtClean="0">
                <a:ea typeface="宋体" panose="02010600030101010101" pitchFamily="2" charset="-122"/>
              </a:rPr>
              <a:t>包下</a:t>
            </a:r>
            <a:r>
              <a:rPr lang="en-US" altLang="zh-CN" sz="2400" dirty="0" smtClean="0">
                <a:ea typeface="宋体" panose="02010600030101010101" pitchFamily="2" charset="-122"/>
              </a:rPr>
              <a:t>sub</a:t>
            </a:r>
            <a:r>
              <a:rPr lang="zh-CN" altLang="en-US" sz="2400" dirty="0" smtClean="0">
                <a:ea typeface="宋体" panose="02010600030101010101" pitchFamily="2" charset="-122"/>
              </a:rPr>
              <a:t>子包内的类则不会被导入。</a:t>
            </a:r>
            <a:r>
              <a:rPr lang="en-US" altLang="zh-CN" sz="2400" dirty="0" smtClean="0">
                <a:ea typeface="宋体" panose="02010600030101010101" pitchFamily="2" charset="-122"/>
              </a:rPr>
              <a:t>import </a:t>
            </a:r>
            <a:r>
              <a:rPr lang="en-US" altLang="zh-CN" sz="2400" dirty="0" err="1" smtClean="0">
                <a:ea typeface="宋体" panose="02010600030101010101" pitchFamily="2" charset="-122"/>
              </a:rPr>
              <a:t>lee.sub</a:t>
            </a:r>
            <a:r>
              <a:rPr lang="en-US" altLang="zh-CN" sz="2400" dirty="0" smtClean="0">
                <a:ea typeface="宋体" panose="02010600030101010101" pitchFamily="2" charset="-122"/>
              </a:rPr>
              <a:t>.*;</a:t>
            </a:r>
          </a:p>
          <a:p>
            <a:pPr>
              <a:lnSpc>
                <a:spcPts val="4000"/>
              </a:lnSpc>
              <a:spcBef>
                <a:spcPct val="0"/>
              </a:spcBef>
              <a:buClr>
                <a:schemeClr val="tx1"/>
              </a:buClr>
              <a:buFont typeface="Wingdings" panose="05000000000000000000" pitchFamily="2" charset="2"/>
              <a:buChar char="Ø"/>
            </a:pPr>
            <a:r>
              <a:rPr lang="en-US" altLang="zh-CN" sz="2400" dirty="0" smtClean="0">
                <a:ea typeface="宋体" panose="02010600030101010101" pitchFamily="2" charset="-122"/>
              </a:rPr>
              <a:t>import</a:t>
            </a:r>
            <a:r>
              <a:rPr lang="zh-CN" altLang="en-US" sz="2400" dirty="0" smtClean="0">
                <a:ea typeface="宋体" panose="02010600030101010101" pitchFamily="2" charset="-122"/>
              </a:rPr>
              <a:t>语句不是必需的，可坚持在类里使用其它类的全名</a:t>
            </a:r>
            <a:endParaRPr lang="en-US" altLang="zh-CN" sz="2400" dirty="0" smtClean="0">
              <a:ea typeface="宋体" panose="02010600030101010101" pitchFamily="2" charset="-122"/>
            </a:endParaRPr>
          </a:p>
          <a:p>
            <a:pPr>
              <a:lnSpc>
                <a:spcPts val="4000"/>
              </a:lnSpc>
              <a:spcBef>
                <a:spcPct val="0"/>
              </a:spcBef>
              <a:buClr>
                <a:schemeClr val="tx1"/>
              </a:buClr>
              <a:buFont typeface="Wingdings" panose="05000000000000000000" pitchFamily="2" charset="2"/>
              <a:buChar char="Ø"/>
            </a:pPr>
            <a:r>
              <a:rPr lang="en-US" altLang="zh-CN" sz="2400" dirty="0" smtClean="0">
                <a:ea typeface="宋体" panose="02010600030101010101" pitchFamily="2" charset="-122"/>
              </a:rPr>
              <a:t>JDK 1.5</a:t>
            </a:r>
            <a:r>
              <a:rPr lang="zh-CN" altLang="en-US" sz="2400" dirty="0" smtClean="0">
                <a:ea typeface="宋体" panose="02010600030101010101" pitchFamily="2" charset="-122"/>
              </a:rPr>
              <a:t>加入</a:t>
            </a:r>
            <a:r>
              <a:rPr lang="en-US" altLang="zh-CN" sz="2400" dirty="0" smtClean="0">
                <a:ea typeface="宋体" panose="02010600030101010101" pitchFamily="2" charset="-122"/>
              </a:rPr>
              <a:t>import static</a:t>
            </a:r>
            <a:r>
              <a:rPr lang="zh-CN" altLang="en-US" sz="2400" dirty="0" smtClean="0">
                <a:ea typeface="宋体" panose="02010600030101010101" pitchFamily="2" charset="-122"/>
              </a:rPr>
              <a:t>语句</a:t>
            </a:r>
            <a:endParaRPr lang="en-US" altLang="zh-CN" sz="2400" dirty="0">
              <a:ea typeface="宋体" panose="02010600030101010101" pitchFamily="2" charset="-122"/>
            </a:endParaRPr>
          </a:p>
          <a:p>
            <a:pPr eaLnBrk="1" hangingPunct="1">
              <a:lnSpc>
                <a:spcPct val="90000"/>
              </a:lnSpc>
            </a:pPr>
            <a:endParaRPr lang="en-US" altLang="zh-CN" dirty="0" smtClean="0">
              <a:ea typeface="宋体" panose="02010600030101010101" pitchFamily="2" charset="-122"/>
              <a:cs typeface="Times New Roman" panose="02020603050405020304" pitchFamily="18" charset="0"/>
            </a:endParaRPr>
          </a:p>
        </p:txBody>
      </p:sp>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nvSpPr>
        <p:spPr>
          <a:xfrm>
            <a:off x="1979712" y="262166"/>
            <a:ext cx="5472608"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r>
              <a:rPr lang="en-US" altLang="zh-CN" b="1" dirty="0" smtClean="0">
                <a:latin typeface="+mn-lt"/>
                <a:ea typeface="宋体" panose="02010600030101010101" pitchFamily="2" charset="-122"/>
                <a:cs typeface="Times New Roman" panose="02020603050405020304" pitchFamily="18" charset="0"/>
              </a:rPr>
              <a:t>JDK</a:t>
            </a:r>
            <a:r>
              <a:rPr lang="zh-CN" altLang="en-US" b="1" dirty="0" smtClean="0">
                <a:latin typeface="+mn-lt"/>
                <a:ea typeface="宋体" panose="02010600030101010101" pitchFamily="2" charset="-122"/>
                <a:cs typeface="Times New Roman" panose="02020603050405020304" pitchFamily="18" charset="0"/>
              </a:rPr>
              <a:t>中主要的包介绍</a:t>
            </a:r>
          </a:p>
        </p:txBody>
      </p:sp>
      <p:sp>
        <p:nvSpPr>
          <p:cNvPr id="51203" name="Text Box 3"/>
          <p:cNvSpPr txBox="1">
            <a:spLocks noChangeArrowheads="1"/>
          </p:cNvSpPr>
          <p:nvPr/>
        </p:nvSpPr>
        <p:spPr bwMode="auto">
          <a:xfrm>
            <a:off x="323851" y="1270278"/>
            <a:ext cx="8424614" cy="4355465"/>
          </a:xfrm>
          <a:prstGeom prst="rect">
            <a:avLst/>
          </a:prstGeom>
          <a:noFill/>
          <a:ln w="9525">
            <a:noFill/>
            <a:miter lim="800000"/>
          </a:ln>
        </p:spPr>
        <p:txBody>
          <a:bodyPr wrap="square">
            <a:spAutoFit/>
          </a:bodyPr>
          <a:lstStyle/>
          <a:p>
            <a:pPr marL="457200" indent="-457200" algn="just">
              <a:spcBef>
                <a:spcPct val="20000"/>
              </a:spcBef>
              <a:buFont typeface="Wingdings" panose="05000000000000000000" pitchFamily="2" charset="2"/>
              <a:buAutoNum type="arabicPeriod"/>
            </a:pPr>
            <a:r>
              <a:rPr lang="en-US" altLang="zh-CN" b="1" dirty="0" err="1">
                <a:ea typeface="宋体" panose="02010600030101010101" pitchFamily="2" charset="-122"/>
                <a:cs typeface="Times New Roman" panose="02020603050405020304" pitchFamily="18" charset="0"/>
              </a:rPr>
              <a:t>java.lang</a:t>
            </a:r>
            <a:r>
              <a:rPr lang="en-US" altLang="zh-CN" b="1" dirty="0">
                <a:ea typeface="宋体" panose="02010600030101010101" pitchFamily="2" charset="-122"/>
                <a:cs typeface="Times New Roman" panose="02020603050405020304" pitchFamily="18" charset="0"/>
              </a:rPr>
              <a:t>----</a:t>
            </a:r>
            <a:r>
              <a:rPr lang="zh-CN" altLang="en-US" dirty="0">
                <a:ea typeface="宋体" panose="02010600030101010101" pitchFamily="2" charset="-122"/>
                <a:cs typeface="Times New Roman" panose="02020603050405020304" pitchFamily="18" charset="0"/>
              </a:rPr>
              <a:t>包含一些</a:t>
            </a:r>
            <a:r>
              <a:rPr lang="en-US" altLang="zh-CN" dirty="0">
                <a:ea typeface="宋体" panose="02010600030101010101" pitchFamily="2" charset="-122"/>
                <a:cs typeface="Times New Roman" panose="02020603050405020304" pitchFamily="18" charset="0"/>
              </a:rPr>
              <a:t>Java</a:t>
            </a:r>
            <a:r>
              <a:rPr lang="zh-CN" altLang="en-US" dirty="0">
                <a:ea typeface="宋体" panose="02010600030101010101" pitchFamily="2" charset="-122"/>
                <a:cs typeface="Times New Roman" panose="02020603050405020304" pitchFamily="18" charset="0"/>
              </a:rPr>
              <a:t>语言的核心类，如</a:t>
            </a:r>
            <a:r>
              <a:rPr lang="en-US" altLang="zh-CN" dirty="0">
                <a:ea typeface="宋体" panose="02010600030101010101" pitchFamily="2" charset="-122"/>
                <a:cs typeface="Times New Roman" panose="02020603050405020304" pitchFamily="18" charset="0"/>
              </a:rPr>
              <a:t>String</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Math</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Integer</a:t>
            </a:r>
            <a:r>
              <a:rPr lang="zh-CN" altLang="en-US" dirty="0" smtClean="0">
                <a:ea typeface="宋体" panose="02010600030101010101" pitchFamily="2" charset="-122"/>
                <a:cs typeface="Times New Roman" panose="02020603050405020304" pitchFamily="18" charset="0"/>
              </a:rPr>
              <a:t>、 </a:t>
            </a:r>
            <a:endParaRPr lang="en-US" altLang="zh-CN" dirty="0" smtClean="0">
              <a:ea typeface="宋体" panose="02010600030101010101" pitchFamily="2" charset="-122"/>
              <a:cs typeface="Times New Roman" panose="02020603050405020304" pitchFamily="18" charset="0"/>
            </a:endParaRPr>
          </a:p>
          <a:p>
            <a:pPr algn="just">
              <a:spcBef>
                <a:spcPct val="20000"/>
              </a:spcBef>
            </a:pPr>
            <a:r>
              <a:rPr lang="en-US" altLang="zh-CN" dirty="0" smtClean="0">
                <a:ea typeface="宋体" panose="02010600030101010101" pitchFamily="2" charset="-122"/>
                <a:cs typeface="Times New Roman" panose="02020603050405020304" pitchFamily="18" charset="0"/>
              </a:rPr>
              <a:t>                              System</a:t>
            </a:r>
            <a:r>
              <a:rPr lang="zh-CN" altLang="en-US" dirty="0">
                <a:ea typeface="宋体" panose="02010600030101010101" pitchFamily="2" charset="-122"/>
                <a:cs typeface="Times New Roman" panose="02020603050405020304" pitchFamily="18" charset="0"/>
              </a:rPr>
              <a:t>和</a:t>
            </a:r>
            <a:r>
              <a:rPr lang="en-US" altLang="zh-CN" dirty="0">
                <a:ea typeface="宋体" panose="02010600030101010101" pitchFamily="2" charset="-122"/>
                <a:cs typeface="Times New Roman" panose="02020603050405020304" pitchFamily="18" charset="0"/>
              </a:rPr>
              <a:t>Thread</a:t>
            </a:r>
            <a:r>
              <a:rPr lang="zh-CN" altLang="en-US" dirty="0">
                <a:ea typeface="宋体" panose="02010600030101010101" pitchFamily="2" charset="-122"/>
                <a:cs typeface="Times New Roman" panose="02020603050405020304" pitchFamily="18" charset="0"/>
              </a:rPr>
              <a:t>，提供常用功能。</a:t>
            </a:r>
          </a:p>
          <a:p>
            <a:pPr algn="just">
              <a:spcBef>
                <a:spcPct val="20000"/>
              </a:spcBef>
            </a:pPr>
            <a:r>
              <a:rPr lang="en-US" altLang="zh-CN" b="1" dirty="0" smtClean="0">
                <a:ea typeface="宋体" panose="02010600030101010101" pitchFamily="2" charset="-122"/>
                <a:cs typeface="Times New Roman" panose="02020603050405020304" pitchFamily="18" charset="0"/>
              </a:rPr>
              <a:t>2.    java.net-</a:t>
            </a:r>
            <a:r>
              <a:rPr lang="en-US" altLang="zh-CN" b="1" dirty="0">
                <a:ea typeface="宋体" panose="02010600030101010101" pitchFamily="2" charset="-122"/>
                <a:cs typeface="Times New Roman" panose="02020603050405020304" pitchFamily="18" charset="0"/>
              </a:rPr>
              <a:t>---</a:t>
            </a:r>
            <a:r>
              <a:rPr lang="zh-CN" altLang="en-US" dirty="0">
                <a:ea typeface="宋体" panose="02010600030101010101" pitchFamily="2" charset="-122"/>
                <a:cs typeface="Times New Roman" panose="02020603050405020304" pitchFamily="18" charset="0"/>
              </a:rPr>
              <a:t>包含执行与网络相关的操作的类和接口。</a:t>
            </a:r>
          </a:p>
          <a:p>
            <a:pPr algn="just">
              <a:spcBef>
                <a:spcPct val="20000"/>
              </a:spcBef>
            </a:pPr>
            <a:r>
              <a:rPr lang="en-US" altLang="zh-CN" b="1" dirty="0" smtClean="0">
                <a:ea typeface="宋体" panose="02010600030101010101" pitchFamily="2" charset="-122"/>
                <a:cs typeface="Times New Roman" panose="02020603050405020304" pitchFamily="18" charset="0"/>
              </a:rPr>
              <a:t>3.    java.io   ----</a:t>
            </a:r>
            <a:r>
              <a:rPr lang="zh-CN" altLang="en-US" dirty="0">
                <a:ea typeface="宋体" panose="02010600030101010101" pitchFamily="2" charset="-122"/>
                <a:cs typeface="Times New Roman" panose="02020603050405020304" pitchFamily="18" charset="0"/>
              </a:rPr>
              <a:t>包含能提供多种输入</a:t>
            </a:r>
            <a:r>
              <a:rPr lang="en-US" altLang="zh-CN" dirty="0">
                <a:ea typeface="宋体" panose="02010600030101010101" pitchFamily="2" charset="-122"/>
                <a:cs typeface="Times New Roman" panose="02020603050405020304" pitchFamily="18" charset="0"/>
              </a:rPr>
              <a:t>/</a:t>
            </a:r>
            <a:r>
              <a:rPr lang="zh-CN" altLang="en-US" dirty="0">
                <a:ea typeface="宋体" panose="02010600030101010101" pitchFamily="2" charset="-122"/>
                <a:cs typeface="Times New Roman" panose="02020603050405020304" pitchFamily="18" charset="0"/>
              </a:rPr>
              <a:t>输出功能的类。</a:t>
            </a:r>
          </a:p>
          <a:p>
            <a:pPr algn="just">
              <a:spcBef>
                <a:spcPct val="50000"/>
              </a:spcBef>
            </a:pPr>
            <a:r>
              <a:rPr lang="en-US" altLang="zh-CN" b="1" dirty="0" smtClean="0">
                <a:ea typeface="宋体" panose="02010600030101010101" pitchFamily="2" charset="-122"/>
                <a:cs typeface="Times New Roman" panose="02020603050405020304" pitchFamily="18" charset="0"/>
              </a:rPr>
              <a:t>4.  </a:t>
            </a:r>
            <a:r>
              <a:rPr lang="en-US" altLang="zh-CN" b="1" dirty="0" err="1" smtClean="0">
                <a:ea typeface="宋体" panose="02010600030101010101" pitchFamily="2" charset="-122"/>
                <a:cs typeface="Times New Roman" panose="02020603050405020304" pitchFamily="18" charset="0"/>
              </a:rPr>
              <a:t>java.util</a:t>
            </a:r>
            <a:r>
              <a:rPr lang="en-US" altLang="zh-CN" b="1" dirty="0" smtClean="0">
                <a:ea typeface="宋体" panose="02010600030101010101" pitchFamily="2" charset="-122"/>
                <a:cs typeface="Times New Roman" panose="02020603050405020304" pitchFamily="18" charset="0"/>
              </a:rPr>
              <a:t>----</a:t>
            </a:r>
            <a:r>
              <a:rPr lang="zh-CN" altLang="en-US" dirty="0">
                <a:ea typeface="宋体" panose="02010600030101010101" pitchFamily="2" charset="-122"/>
                <a:cs typeface="Times New Roman" panose="02020603050405020304" pitchFamily="18" charset="0"/>
              </a:rPr>
              <a:t>包含一些实用工具类，如定义系统特性</a:t>
            </a:r>
            <a:r>
              <a:rPr lang="zh-CN" altLang="en-US" dirty="0" smtClean="0">
                <a:ea typeface="宋体" panose="02010600030101010101" pitchFamily="2" charset="-122"/>
                <a:cs typeface="Times New Roman" panose="02020603050405020304" pitchFamily="18" charset="0"/>
              </a:rPr>
              <a:t>、接口的集合框架类、</a:t>
            </a:r>
            <a:endParaRPr lang="en-US" altLang="zh-CN" dirty="0" smtClean="0">
              <a:ea typeface="宋体" panose="02010600030101010101" pitchFamily="2" charset="-122"/>
              <a:cs typeface="Times New Roman" panose="02020603050405020304" pitchFamily="18" charset="0"/>
            </a:endParaRPr>
          </a:p>
          <a:p>
            <a:pPr algn="just">
              <a:spcBef>
                <a:spcPct val="50000"/>
              </a:spcBef>
            </a:pPr>
            <a:r>
              <a:rPr lang="en-US" altLang="zh-CN" dirty="0">
                <a:ea typeface="宋体" panose="02010600030101010101" pitchFamily="2" charset="-122"/>
                <a:cs typeface="Times New Roman" panose="02020603050405020304" pitchFamily="18" charset="0"/>
              </a:rPr>
              <a:t> </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使用</a:t>
            </a:r>
            <a:r>
              <a:rPr lang="zh-CN" altLang="en-US" dirty="0">
                <a:ea typeface="宋体" panose="02010600030101010101" pitchFamily="2" charset="-122"/>
                <a:cs typeface="Times New Roman" panose="02020603050405020304" pitchFamily="18" charset="0"/>
              </a:rPr>
              <a:t>与日期日历相关的函数</a:t>
            </a:r>
            <a:r>
              <a:rPr lang="zh-CN" altLang="en-US" dirty="0" smtClean="0">
                <a:ea typeface="宋体" panose="02010600030101010101" pitchFamily="2" charset="-122"/>
                <a:cs typeface="Times New Roman" panose="02020603050405020304" pitchFamily="18" charset="0"/>
              </a:rPr>
              <a:t>。</a:t>
            </a:r>
            <a:endParaRPr lang="en-US" altLang="zh-CN" dirty="0">
              <a:ea typeface="宋体" panose="02010600030101010101" pitchFamily="2" charset="-122"/>
              <a:cs typeface="Times New Roman" panose="02020603050405020304" pitchFamily="18" charset="0"/>
            </a:endParaRPr>
          </a:p>
          <a:p>
            <a:pPr algn="just">
              <a:spcBef>
                <a:spcPct val="50000"/>
              </a:spcBef>
            </a:pPr>
            <a:r>
              <a:rPr lang="en-US" altLang="zh-CN" b="1" dirty="0" smtClean="0">
                <a:ea typeface="宋体" panose="02010600030101010101" pitchFamily="2" charset="-122"/>
              </a:rPr>
              <a:t>5.     </a:t>
            </a:r>
            <a:r>
              <a:rPr lang="en-US" altLang="zh-CN" b="1" dirty="0" err="1" smtClean="0">
                <a:ea typeface="宋体" panose="02010600030101010101" pitchFamily="2" charset="-122"/>
              </a:rPr>
              <a:t>java.text</a:t>
            </a:r>
            <a:r>
              <a:rPr lang="en-US" altLang="zh-CN" b="1" dirty="0" smtClean="0">
                <a:ea typeface="宋体" panose="02010600030101010101" pitchFamily="2" charset="-122"/>
                <a:cs typeface="Times New Roman" panose="02020603050405020304" pitchFamily="18" charset="0"/>
              </a:rPr>
              <a:t>-</a:t>
            </a:r>
            <a:r>
              <a:rPr lang="en-US" altLang="zh-CN" b="1" dirty="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rPr>
              <a:t>包含</a:t>
            </a:r>
            <a:r>
              <a:rPr lang="zh-CN" altLang="en-US" dirty="0">
                <a:ea typeface="宋体" panose="02010600030101010101" pitchFamily="2" charset="-122"/>
              </a:rPr>
              <a:t>了一些</a:t>
            </a:r>
            <a:r>
              <a:rPr lang="en-US" altLang="zh-CN" dirty="0">
                <a:ea typeface="宋体" panose="02010600030101010101" pitchFamily="2" charset="-122"/>
              </a:rPr>
              <a:t>java</a:t>
            </a:r>
            <a:r>
              <a:rPr lang="zh-CN" altLang="en-US" dirty="0">
                <a:ea typeface="宋体" panose="02010600030101010101" pitchFamily="2" charset="-122"/>
              </a:rPr>
              <a:t>格式化相关的</a:t>
            </a:r>
            <a:r>
              <a:rPr lang="zh-CN" altLang="en-US" dirty="0" smtClean="0">
                <a:ea typeface="宋体" panose="02010600030101010101" pitchFamily="2" charset="-122"/>
              </a:rPr>
              <a:t>类</a:t>
            </a:r>
            <a:endParaRPr lang="en-US" altLang="zh-CN" dirty="0" smtClean="0">
              <a:ea typeface="宋体" panose="02010600030101010101" pitchFamily="2" charset="-122"/>
            </a:endParaRPr>
          </a:p>
          <a:p>
            <a:pPr algn="just">
              <a:spcBef>
                <a:spcPct val="50000"/>
              </a:spcBef>
            </a:pPr>
            <a:r>
              <a:rPr lang="en-US" altLang="zh-CN" b="1" dirty="0" smtClean="0">
                <a:ea typeface="宋体" panose="02010600030101010101" pitchFamily="2" charset="-122"/>
              </a:rPr>
              <a:t>6.     </a:t>
            </a:r>
            <a:r>
              <a:rPr lang="en-US" altLang="zh-CN" b="1" dirty="0" err="1" smtClean="0">
                <a:ea typeface="宋体" panose="02010600030101010101" pitchFamily="2" charset="-122"/>
              </a:rPr>
              <a:t>java.sql</a:t>
            </a:r>
            <a:r>
              <a:rPr lang="en-US" altLang="zh-CN" b="1" dirty="0" smtClean="0">
                <a:ea typeface="宋体" panose="02010600030101010101" pitchFamily="2" charset="-122"/>
                <a:cs typeface="Times New Roman" panose="02020603050405020304" pitchFamily="18" charset="0"/>
              </a:rPr>
              <a:t>-</a:t>
            </a:r>
            <a:r>
              <a:rPr lang="en-US" altLang="zh-CN" b="1" dirty="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rPr>
              <a:t>包含</a:t>
            </a:r>
            <a:r>
              <a:rPr lang="zh-CN" altLang="en-US" dirty="0">
                <a:ea typeface="宋体" panose="02010600030101010101" pitchFamily="2" charset="-122"/>
              </a:rPr>
              <a:t>了</a:t>
            </a:r>
            <a:r>
              <a:rPr lang="en-US" altLang="zh-CN" dirty="0">
                <a:ea typeface="宋体" panose="02010600030101010101" pitchFamily="2" charset="-122"/>
              </a:rPr>
              <a:t>java</a:t>
            </a:r>
            <a:r>
              <a:rPr lang="zh-CN" altLang="en-US" dirty="0">
                <a:ea typeface="宋体" panose="02010600030101010101" pitchFamily="2" charset="-122"/>
              </a:rPr>
              <a:t>进行</a:t>
            </a:r>
            <a:r>
              <a:rPr lang="en-US" altLang="zh-CN" dirty="0">
                <a:ea typeface="宋体" panose="02010600030101010101" pitchFamily="2" charset="-122"/>
              </a:rPr>
              <a:t>JDBC</a:t>
            </a:r>
            <a:r>
              <a:rPr lang="zh-CN" altLang="en-US" dirty="0">
                <a:ea typeface="宋体" panose="02010600030101010101" pitchFamily="2" charset="-122"/>
              </a:rPr>
              <a:t>数据库编程的相关类</a:t>
            </a:r>
            <a:r>
              <a:rPr lang="en-US" altLang="zh-CN" dirty="0">
                <a:ea typeface="宋体" panose="02010600030101010101" pitchFamily="2" charset="-122"/>
              </a:rPr>
              <a:t>/</a:t>
            </a:r>
            <a:r>
              <a:rPr lang="zh-CN" altLang="en-US" dirty="0" smtClean="0">
                <a:ea typeface="宋体" panose="02010600030101010101" pitchFamily="2" charset="-122"/>
              </a:rPr>
              <a:t>接口</a:t>
            </a:r>
            <a:endParaRPr lang="en-US" altLang="zh-CN" dirty="0" smtClean="0">
              <a:ea typeface="宋体" panose="02010600030101010101" pitchFamily="2" charset="-122"/>
            </a:endParaRPr>
          </a:p>
          <a:p>
            <a:pPr algn="just">
              <a:spcBef>
                <a:spcPct val="20000"/>
              </a:spcBef>
            </a:pPr>
            <a:r>
              <a:rPr lang="en-US" altLang="zh-CN" b="1" dirty="0" smtClean="0">
                <a:ea typeface="宋体" panose="02010600030101010101" pitchFamily="2" charset="-122"/>
                <a:cs typeface="Times New Roman" panose="02020603050405020304" pitchFamily="18" charset="0"/>
              </a:rPr>
              <a:t>7.     </a:t>
            </a:r>
            <a:r>
              <a:rPr lang="en-US" altLang="zh-CN" b="1" dirty="0" err="1" smtClean="0">
                <a:ea typeface="宋体" panose="02010600030101010101" pitchFamily="2" charset="-122"/>
                <a:cs typeface="Times New Roman" panose="02020603050405020304" pitchFamily="18" charset="0"/>
              </a:rPr>
              <a:t>java.awt</a:t>
            </a:r>
            <a:r>
              <a:rPr lang="en-US" altLang="zh-CN" b="1" dirty="0" smtClean="0">
                <a:ea typeface="宋体" panose="02010600030101010101" pitchFamily="2" charset="-122"/>
                <a:cs typeface="Times New Roman" panose="02020603050405020304" pitchFamily="18" charset="0"/>
              </a:rPr>
              <a:t>-</a:t>
            </a:r>
            <a:r>
              <a:rPr lang="en-US" altLang="zh-CN" b="1" dirty="0">
                <a:ea typeface="宋体" panose="02010600030101010101" pitchFamily="2" charset="-122"/>
                <a:cs typeface="Times New Roman" panose="02020603050405020304" pitchFamily="18" charset="0"/>
              </a:rPr>
              <a:t>---</a:t>
            </a:r>
            <a:r>
              <a:rPr lang="zh-CN" altLang="en-US" dirty="0">
                <a:ea typeface="宋体" panose="02010600030101010101" pitchFamily="2" charset="-122"/>
                <a:cs typeface="Times New Roman" panose="02020603050405020304" pitchFamily="18" charset="0"/>
              </a:rPr>
              <a:t>包含了构成抽象窗口工具集（</a:t>
            </a:r>
            <a:r>
              <a:rPr lang="en-US" altLang="zh-CN" dirty="0">
                <a:ea typeface="宋体" panose="02010600030101010101" pitchFamily="2" charset="-122"/>
                <a:cs typeface="Times New Roman" panose="02020603050405020304" pitchFamily="18" charset="0"/>
              </a:rPr>
              <a:t>abstract window toolkits</a:t>
            </a:r>
            <a:r>
              <a:rPr lang="zh-CN" altLang="en-US" dirty="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的</a:t>
            </a:r>
            <a:endParaRPr lang="en-US" altLang="zh-CN" dirty="0" smtClean="0">
              <a:ea typeface="宋体" panose="02010600030101010101" pitchFamily="2" charset="-122"/>
              <a:cs typeface="Times New Roman" panose="02020603050405020304" pitchFamily="18" charset="0"/>
            </a:endParaRPr>
          </a:p>
          <a:p>
            <a:pPr algn="just">
              <a:spcBef>
                <a:spcPct val="20000"/>
              </a:spcBef>
            </a:pPr>
            <a:r>
              <a:rPr lang="en-US" altLang="zh-CN" dirty="0">
                <a:ea typeface="宋体" panose="02010600030101010101" pitchFamily="2" charset="-122"/>
                <a:cs typeface="Times New Roman" panose="02020603050405020304" pitchFamily="18" charset="0"/>
              </a:rPr>
              <a:t> </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多</a:t>
            </a:r>
            <a:r>
              <a:rPr lang="zh-CN" altLang="en-US" dirty="0">
                <a:ea typeface="宋体" panose="02010600030101010101" pitchFamily="2" charset="-122"/>
                <a:cs typeface="Times New Roman" panose="02020603050405020304" pitchFamily="18" charset="0"/>
              </a:rPr>
              <a:t>个类，这些类被用来构建和管理应用程序的图形用户</a:t>
            </a:r>
            <a:r>
              <a:rPr lang="zh-CN" altLang="en-US" dirty="0" smtClean="0">
                <a:ea typeface="宋体" panose="02010600030101010101" pitchFamily="2" charset="-122"/>
                <a:cs typeface="Times New Roman" panose="02020603050405020304" pitchFamily="18" charset="0"/>
              </a:rPr>
              <a:t>界</a:t>
            </a:r>
            <a:r>
              <a:rPr lang="en-US" altLang="zh-CN" dirty="0">
                <a:ea typeface="宋体" panose="02010600030101010101" pitchFamily="2" charset="-122"/>
                <a:cs typeface="Times New Roman" panose="02020603050405020304" pitchFamily="18" charset="0"/>
              </a:rPr>
              <a:t> </a:t>
            </a:r>
            <a:r>
              <a:rPr lang="en-US" altLang="zh-CN" dirty="0" smtClean="0">
                <a:ea typeface="宋体" panose="02010600030101010101" pitchFamily="2" charset="-122"/>
                <a:cs typeface="Times New Roman" panose="02020603050405020304" pitchFamily="18" charset="0"/>
              </a:rPr>
              <a:t> </a:t>
            </a:r>
          </a:p>
          <a:p>
            <a:pPr algn="just">
              <a:spcBef>
                <a:spcPct val="20000"/>
              </a:spcBef>
            </a:pPr>
            <a:r>
              <a:rPr lang="en-US" altLang="zh-CN" dirty="0">
                <a:ea typeface="宋体" panose="02010600030101010101" pitchFamily="2" charset="-122"/>
                <a:cs typeface="Times New Roman" panose="02020603050405020304" pitchFamily="18" charset="0"/>
              </a:rPr>
              <a:t> </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面</a:t>
            </a:r>
            <a:r>
              <a:rPr lang="en-US" altLang="zh-CN" dirty="0">
                <a:ea typeface="宋体" panose="02010600030101010101" pitchFamily="2" charset="-122"/>
                <a:cs typeface="Times New Roman" panose="02020603050405020304" pitchFamily="18" charset="0"/>
              </a:rPr>
              <a:t>(GUI)</a:t>
            </a:r>
            <a:r>
              <a:rPr lang="zh-CN" altLang="en-US" dirty="0">
                <a:ea typeface="宋体" panose="02010600030101010101" pitchFamily="2" charset="-122"/>
                <a:cs typeface="Times New Roman" panose="02020603050405020304" pitchFamily="18" charset="0"/>
              </a:rPr>
              <a:t>。</a:t>
            </a:r>
          </a:p>
          <a:p>
            <a:pPr algn="just">
              <a:spcBef>
                <a:spcPct val="20000"/>
              </a:spcBef>
            </a:pPr>
            <a:r>
              <a:rPr lang="en-US" altLang="zh-CN" b="1" dirty="0" smtClean="0">
                <a:ea typeface="宋体" panose="02010600030101010101" pitchFamily="2" charset="-122"/>
                <a:cs typeface="Times New Roman" panose="02020603050405020304" pitchFamily="18" charset="0"/>
              </a:rPr>
              <a:t>8.     </a:t>
            </a:r>
            <a:r>
              <a:rPr lang="en-US" altLang="zh-CN" b="1" dirty="0" err="1" smtClean="0">
                <a:ea typeface="宋体" panose="02010600030101010101" pitchFamily="2" charset="-122"/>
                <a:cs typeface="Times New Roman" panose="02020603050405020304" pitchFamily="18" charset="0"/>
              </a:rPr>
              <a:t>java.applet</a:t>
            </a:r>
            <a:r>
              <a:rPr lang="en-US" altLang="zh-CN" b="1" dirty="0" smtClean="0">
                <a:ea typeface="宋体" panose="02010600030101010101" pitchFamily="2" charset="-122"/>
                <a:cs typeface="Times New Roman" panose="02020603050405020304" pitchFamily="18" charset="0"/>
              </a:rPr>
              <a:t>-</a:t>
            </a:r>
            <a:r>
              <a:rPr lang="en-US" altLang="zh-CN" b="1" dirty="0">
                <a:ea typeface="宋体" panose="02010600030101010101" pitchFamily="2" charset="-122"/>
                <a:cs typeface="Times New Roman" panose="02020603050405020304" pitchFamily="18" charset="0"/>
              </a:rPr>
              <a:t>---</a:t>
            </a:r>
            <a:r>
              <a:rPr lang="zh-CN" altLang="en-US" dirty="0">
                <a:ea typeface="宋体" panose="02010600030101010101" pitchFamily="2" charset="-122"/>
                <a:cs typeface="Times New Roman" panose="02020603050405020304" pitchFamily="18" charset="0"/>
              </a:rPr>
              <a:t>包含</a:t>
            </a:r>
            <a:r>
              <a:rPr lang="en-US" altLang="zh-CN" dirty="0">
                <a:ea typeface="宋体" panose="02010600030101010101" pitchFamily="2" charset="-122"/>
                <a:cs typeface="Times New Roman" panose="02020603050405020304" pitchFamily="18" charset="0"/>
              </a:rPr>
              <a:t>applet</a:t>
            </a:r>
            <a:r>
              <a:rPr lang="zh-CN" altLang="en-US" dirty="0">
                <a:ea typeface="宋体" panose="02010600030101010101" pitchFamily="2" charset="-122"/>
                <a:cs typeface="Times New Roman" panose="02020603050405020304" pitchFamily="18" charset="0"/>
              </a:rPr>
              <a:t>运行所需的一些类</a:t>
            </a:r>
            <a:r>
              <a:rPr lang="zh-CN" altLang="en-US" dirty="0" smtClean="0">
                <a:ea typeface="宋体" panose="02010600030101010101" pitchFamily="2" charset="-122"/>
                <a:cs typeface="Times New Roman" panose="02020603050405020304" pitchFamily="18" charset="0"/>
              </a:rPr>
              <a:t>。</a:t>
            </a:r>
            <a:endParaRPr lang="en-US" altLang="zh-CN" dirty="0">
              <a:ea typeface="宋体" panose="02010600030101010101" pitchFamily="2" charset="-122"/>
            </a:endParaRPr>
          </a:p>
        </p:txBody>
      </p:sp>
    </p:spTree>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nvSpPr>
        <p:spPr>
          <a:xfrm>
            <a:off x="1835696" y="477684"/>
            <a:ext cx="6264696" cy="72008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spcBef>
                <a:spcPct val="20000"/>
              </a:spcBef>
            </a:pP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4.1  </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面向对象</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特征之二：继承</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99" name="Rectangle 3"/>
          <p:cNvSpPr>
            <a:spLocks noChangeArrowheads="1"/>
          </p:cNvSpPr>
          <p:nvPr/>
        </p:nvSpPr>
        <p:spPr bwMode="auto">
          <a:xfrm>
            <a:off x="674688" y="1547653"/>
            <a:ext cx="7620000" cy="519113"/>
          </a:xfrm>
          <a:prstGeom prst="rect">
            <a:avLst/>
          </a:prstGeom>
          <a:noFill/>
          <a:ln w="9525">
            <a:noFill/>
            <a:miter lim="800000"/>
          </a:ln>
        </p:spPr>
        <p:txBody>
          <a:bodyPr>
            <a:spAutoFit/>
          </a:bodyPr>
          <a:lstStyle/>
          <a:p>
            <a:pPr marL="457200" indent="-457200">
              <a:buFont typeface="Wingdings" panose="05000000000000000000" pitchFamily="2" charset="2"/>
              <a:buChar char="l"/>
            </a:pP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为</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描述和处理</a:t>
            </a:r>
            <a:r>
              <a:rPr lang="zh-CN" altLang="en-US" sz="2800" b="1" dirty="0">
                <a:solidFill>
                  <a:srgbClr val="BD6FBF"/>
                </a:solidFill>
                <a:latin typeface="Times New Roman" panose="02020603050405020304" pitchFamily="18" charset="0"/>
                <a:ea typeface="宋体" panose="02010600030101010101" pitchFamily="2" charset="-122"/>
                <a:cs typeface="Times New Roman" panose="02020603050405020304" pitchFamily="18" charset="0"/>
              </a:rPr>
              <a:t>个人</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信息，定义类</a:t>
            </a:r>
            <a:r>
              <a:rPr lang="en-US" altLang="zh-CN" sz="2800" dirty="0">
                <a:ea typeface="宋体" panose="02010600030101010101" pitchFamily="2" charset="-122"/>
                <a:cs typeface="Times New Roman" panose="02020603050405020304" pitchFamily="18" charset="0"/>
              </a:rPr>
              <a:t>Person:</a:t>
            </a:r>
          </a:p>
        </p:txBody>
      </p:sp>
      <p:sp>
        <p:nvSpPr>
          <p:cNvPr id="4100" name="Rectangle 5"/>
          <p:cNvSpPr>
            <a:spLocks noChangeArrowheads="1"/>
          </p:cNvSpPr>
          <p:nvPr/>
        </p:nvSpPr>
        <p:spPr bwMode="auto">
          <a:xfrm>
            <a:off x="4027488" y="2687955"/>
            <a:ext cx="4648200" cy="3268587"/>
          </a:xfrm>
          <a:prstGeom prst="rect">
            <a:avLst/>
          </a:prstGeom>
          <a:noFill/>
          <a:ln w="9525">
            <a:noFill/>
            <a:miter lim="800000"/>
          </a:ln>
        </p:spPr>
        <p:txBody>
          <a:bodyPr>
            <a:spAutoFit/>
          </a:bodyPr>
          <a:lstStyle/>
          <a:p>
            <a:pPr>
              <a:spcBef>
                <a:spcPct val="20000"/>
              </a:spcBef>
            </a:pPr>
            <a:r>
              <a:rPr lang="en-US" altLang="zh-CN" sz="2400" b="1" dirty="0">
                <a:solidFill>
                  <a:srgbClr val="C00000"/>
                </a:solidFill>
                <a:ea typeface="宋体" panose="02010600030101010101" pitchFamily="2" charset="-122"/>
                <a:cs typeface="Times New Roman" panose="02020603050405020304" pitchFamily="18" charset="0"/>
              </a:rPr>
              <a:t>public class Person {</a:t>
            </a:r>
          </a:p>
          <a:p>
            <a:pPr>
              <a:spcBef>
                <a:spcPct val="20000"/>
              </a:spcBef>
            </a:pPr>
            <a:r>
              <a:rPr lang="en-US" altLang="zh-CN" sz="2400" b="1" dirty="0">
                <a:solidFill>
                  <a:srgbClr val="C00000"/>
                </a:solidFill>
                <a:ea typeface="宋体" panose="02010600030101010101" pitchFamily="2" charset="-122"/>
                <a:cs typeface="Times New Roman" panose="02020603050405020304" pitchFamily="18" charset="0"/>
              </a:rPr>
              <a:t>      public String name;</a:t>
            </a:r>
          </a:p>
          <a:p>
            <a:pPr>
              <a:spcBef>
                <a:spcPct val="20000"/>
              </a:spcBef>
            </a:pPr>
            <a:r>
              <a:rPr lang="en-US" altLang="zh-CN" sz="2400" b="1" dirty="0">
                <a:solidFill>
                  <a:srgbClr val="C00000"/>
                </a:solidFill>
                <a:ea typeface="宋体" panose="02010600030101010101" pitchFamily="2" charset="-122"/>
                <a:cs typeface="Times New Roman" panose="02020603050405020304" pitchFamily="18" charset="0"/>
              </a:rPr>
              <a:t>      public </a:t>
            </a:r>
            <a:r>
              <a:rPr lang="en-US" altLang="zh-CN" sz="2400" b="1" dirty="0" err="1">
                <a:solidFill>
                  <a:srgbClr val="C00000"/>
                </a:solidFill>
                <a:ea typeface="宋体" panose="02010600030101010101" pitchFamily="2" charset="-122"/>
                <a:cs typeface="Times New Roman" panose="02020603050405020304" pitchFamily="18" charset="0"/>
              </a:rPr>
              <a:t>int</a:t>
            </a:r>
            <a:r>
              <a:rPr lang="en-US" altLang="zh-CN" sz="2400" b="1" dirty="0">
                <a:solidFill>
                  <a:srgbClr val="C00000"/>
                </a:solidFill>
                <a:ea typeface="宋体" panose="02010600030101010101" pitchFamily="2" charset="-122"/>
                <a:cs typeface="Times New Roman" panose="02020603050405020304" pitchFamily="18" charset="0"/>
              </a:rPr>
              <a:t> age;</a:t>
            </a:r>
          </a:p>
          <a:p>
            <a:pPr>
              <a:spcBef>
                <a:spcPct val="20000"/>
              </a:spcBef>
            </a:pPr>
            <a:r>
              <a:rPr lang="en-US" altLang="zh-CN" sz="2400" b="1" dirty="0">
                <a:solidFill>
                  <a:srgbClr val="C00000"/>
                </a:solidFill>
                <a:ea typeface="宋体" panose="02010600030101010101" pitchFamily="2" charset="-122"/>
                <a:cs typeface="Times New Roman" panose="02020603050405020304" pitchFamily="18" charset="0"/>
              </a:rPr>
              <a:t>      public Date </a:t>
            </a:r>
            <a:r>
              <a:rPr lang="en-US" altLang="zh-CN" sz="2400" b="1" dirty="0" err="1">
                <a:solidFill>
                  <a:srgbClr val="C00000"/>
                </a:solidFill>
                <a:ea typeface="宋体" panose="02010600030101010101" pitchFamily="2" charset="-122"/>
                <a:cs typeface="Times New Roman" panose="02020603050405020304" pitchFamily="18" charset="0"/>
              </a:rPr>
              <a:t>birthDate</a:t>
            </a:r>
            <a:r>
              <a:rPr lang="en-US" altLang="zh-CN" sz="2400" b="1" dirty="0">
                <a:solidFill>
                  <a:srgbClr val="C00000"/>
                </a:solidFill>
                <a:ea typeface="宋体" panose="02010600030101010101" pitchFamily="2" charset="-122"/>
                <a:cs typeface="Times New Roman" panose="02020603050405020304" pitchFamily="18" charset="0"/>
              </a:rPr>
              <a:t>;</a:t>
            </a:r>
          </a:p>
          <a:p>
            <a:pPr>
              <a:spcBef>
                <a:spcPct val="20000"/>
              </a:spcBef>
            </a:pPr>
            <a:endParaRPr lang="en-US" altLang="zh-CN" sz="800" b="1" dirty="0">
              <a:solidFill>
                <a:srgbClr val="C00000"/>
              </a:solidFill>
              <a:ea typeface="宋体" panose="02010600030101010101" pitchFamily="2" charset="-122"/>
              <a:cs typeface="Times New Roman" panose="02020603050405020304" pitchFamily="18" charset="0"/>
            </a:endParaRPr>
          </a:p>
          <a:p>
            <a:pPr>
              <a:spcBef>
                <a:spcPct val="20000"/>
              </a:spcBef>
            </a:pPr>
            <a:r>
              <a:rPr lang="en-US" altLang="zh-CN" sz="2400" b="1" dirty="0">
                <a:solidFill>
                  <a:srgbClr val="C00000"/>
                </a:solidFill>
                <a:ea typeface="宋体" panose="02010600030101010101" pitchFamily="2" charset="-122"/>
                <a:cs typeface="Times New Roman" panose="02020603050405020304" pitchFamily="18" charset="0"/>
              </a:rPr>
              <a:t>      public String </a:t>
            </a:r>
            <a:r>
              <a:rPr lang="en-US" altLang="zh-CN" sz="2400" b="1" dirty="0" err="1">
                <a:solidFill>
                  <a:srgbClr val="C00000"/>
                </a:solidFill>
                <a:ea typeface="宋体" panose="02010600030101010101" pitchFamily="2" charset="-122"/>
                <a:cs typeface="Times New Roman" panose="02020603050405020304" pitchFamily="18" charset="0"/>
              </a:rPr>
              <a:t>getInfo</a:t>
            </a:r>
            <a:r>
              <a:rPr lang="en-US" altLang="zh-CN" sz="2400" b="1" dirty="0">
                <a:solidFill>
                  <a:srgbClr val="C00000"/>
                </a:solidFill>
                <a:ea typeface="宋体" panose="02010600030101010101" pitchFamily="2" charset="-122"/>
                <a:cs typeface="Times New Roman" panose="02020603050405020304" pitchFamily="18" charset="0"/>
              </a:rPr>
              <a:t>()   </a:t>
            </a:r>
          </a:p>
          <a:p>
            <a:pPr>
              <a:spcBef>
                <a:spcPct val="20000"/>
              </a:spcBef>
            </a:pPr>
            <a:r>
              <a:rPr lang="en-US" altLang="zh-CN" sz="2400" b="1" dirty="0">
                <a:solidFill>
                  <a:srgbClr val="C00000"/>
                </a:solidFill>
                <a:ea typeface="宋体" panose="02010600030101010101" pitchFamily="2" charset="-122"/>
                <a:cs typeface="Times New Roman" panose="02020603050405020304" pitchFamily="18" charset="0"/>
              </a:rPr>
              <a:t>     {...}</a:t>
            </a:r>
          </a:p>
          <a:p>
            <a:pPr>
              <a:spcBef>
                <a:spcPct val="20000"/>
              </a:spcBef>
            </a:pPr>
            <a:r>
              <a:rPr lang="en-US" altLang="zh-CN" sz="2400" b="1" dirty="0">
                <a:solidFill>
                  <a:srgbClr val="C00000"/>
                </a:solidFill>
                <a:ea typeface="宋体" panose="02010600030101010101" pitchFamily="2" charset="-122"/>
                <a:cs typeface="Times New Roman" panose="02020603050405020304" pitchFamily="18" charset="0"/>
              </a:rPr>
              <a:t>}</a:t>
            </a:r>
          </a:p>
        </p:txBody>
      </p:sp>
      <p:graphicFrame>
        <p:nvGraphicFramePr>
          <p:cNvPr id="155677" name="Group 29"/>
          <p:cNvGraphicFramePr>
            <a:graphicFrameLocks noGrp="1"/>
          </p:cNvGraphicFramePr>
          <p:nvPr/>
        </p:nvGraphicFramePr>
        <p:xfrm>
          <a:off x="995354" y="2883228"/>
          <a:ext cx="2362200" cy="1973264"/>
        </p:xfrm>
        <a:graphic>
          <a:graphicData uri="http://schemas.openxmlformats.org/drawingml/2006/table">
            <a:tbl>
              <a:tblPr/>
              <a:tblGrid>
                <a:gridCol w="2362200"/>
              </a:tblGrid>
              <a:tr h="4143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1445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+name : String </a:t>
                      </a: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+age : </a:t>
                      </a:r>
                      <a:r>
                        <a:rPr kumimoji="1" lang="en-US" altLang="zh-CN" sz="1800" b="0" i="0" u="none" strike="noStrike" cap="none" normalizeH="0" baseline="0" dirty="0" err="1"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int</a:t>
                      </a:r>
                      <a:endParaRPr kumimoji="1" lang="en-US" altLang="zh-CN" sz="18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a:t>
                      </a:r>
                      <a:r>
                        <a:rPr kumimoji="1" lang="en-US" altLang="zh-CN" sz="1800" b="0" i="0" u="none" strike="noStrike" cap="none" normalizeH="0" baseline="0" dirty="0" err="1"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birthDate</a:t>
                      </a:r>
                      <a:r>
                        <a:rPr kumimoji="1" lang="en-US" altLang="zh-CN" sz="18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 : Date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143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a:t>
                      </a:r>
                      <a:r>
                        <a:rPr kumimoji="1" lang="en-US" altLang="zh-CN" sz="1800" b="0" i="0" u="none" strike="noStrike" cap="none" normalizeH="0" baseline="0" dirty="0" err="1"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getInfo</a:t>
                      </a:r>
                      <a:r>
                        <a:rPr kumimoji="1" lang="en-US" altLang="zh-CN" sz="18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 : String</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Tree>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609600" y="1137430"/>
            <a:ext cx="7620000" cy="519113"/>
          </a:xfrm>
          <a:prstGeom prst="rect">
            <a:avLst/>
          </a:prstGeom>
          <a:noFill/>
          <a:ln w="9525">
            <a:noFill/>
            <a:miter lim="800000"/>
          </a:ln>
        </p:spPr>
        <p:txBody>
          <a:bodyPr>
            <a:spAutoFit/>
          </a:bodyPr>
          <a:lstStyle/>
          <a:p>
            <a:pPr marL="457200" indent="-457200">
              <a:buFont typeface="Wingdings" panose="05000000000000000000" pitchFamily="2" charset="2"/>
              <a:buChar char="l"/>
            </a:pPr>
            <a:r>
              <a:rPr lang="en-US" altLang="zh-CN" sz="2800" dirty="0">
                <a:ea typeface="宋体" panose="02010600030101010101" pitchFamily="2" charset="-122"/>
                <a:cs typeface="Times New Roman" panose="02020603050405020304" pitchFamily="18" charset="0"/>
              </a:rPr>
              <a:t>  </a:t>
            </a:r>
            <a:r>
              <a:rPr lang="zh-CN" altLang="en-US" sz="2800" dirty="0">
                <a:ea typeface="宋体" panose="02010600030101010101" pitchFamily="2" charset="-122"/>
                <a:cs typeface="Times New Roman" panose="02020603050405020304" pitchFamily="18" charset="0"/>
              </a:rPr>
              <a:t>为描述和处理</a:t>
            </a:r>
            <a:r>
              <a:rPr lang="zh-CN" altLang="en-US" sz="2800" b="1" dirty="0">
                <a:solidFill>
                  <a:srgbClr val="BD6FBF"/>
                </a:solidFill>
                <a:ea typeface="宋体" panose="02010600030101010101" pitchFamily="2" charset="-122"/>
                <a:cs typeface="Times New Roman" panose="02020603050405020304" pitchFamily="18" charset="0"/>
              </a:rPr>
              <a:t>学生</a:t>
            </a:r>
            <a:r>
              <a:rPr lang="zh-CN" altLang="en-US" sz="2800" dirty="0">
                <a:ea typeface="宋体" panose="02010600030101010101" pitchFamily="2" charset="-122"/>
                <a:cs typeface="Times New Roman" panose="02020603050405020304" pitchFamily="18" charset="0"/>
              </a:rPr>
              <a:t>信息，定义类</a:t>
            </a:r>
            <a:r>
              <a:rPr lang="en-US" altLang="zh-CN" sz="2800" dirty="0">
                <a:ea typeface="宋体" panose="02010600030101010101" pitchFamily="2" charset="-122"/>
                <a:cs typeface="Times New Roman" panose="02020603050405020304" pitchFamily="18" charset="0"/>
              </a:rPr>
              <a:t>Student:</a:t>
            </a:r>
          </a:p>
        </p:txBody>
      </p:sp>
      <p:sp>
        <p:nvSpPr>
          <p:cNvPr id="5124" name="Rectangle 4"/>
          <p:cNvSpPr>
            <a:spLocks noChangeArrowheads="1"/>
          </p:cNvSpPr>
          <p:nvPr/>
        </p:nvSpPr>
        <p:spPr bwMode="auto">
          <a:xfrm>
            <a:off x="4067944" y="2063125"/>
            <a:ext cx="4648200" cy="3200876"/>
          </a:xfrm>
          <a:prstGeom prst="rect">
            <a:avLst/>
          </a:prstGeom>
          <a:noFill/>
          <a:ln w="9525">
            <a:noFill/>
            <a:miter lim="800000"/>
          </a:ln>
        </p:spPr>
        <p:txBody>
          <a:bodyPr>
            <a:spAutoFit/>
          </a:bodyPr>
          <a:lstStyle/>
          <a:p>
            <a:r>
              <a:rPr lang="en-US" altLang="zh-CN" sz="2400" b="1" dirty="0">
                <a:solidFill>
                  <a:srgbClr val="C00000"/>
                </a:solidFill>
                <a:ea typeface="宋体" panose="02010600030101010101" pitchFamily="2" charset="-122"/>
                <a:cs typeface="Times New Roman" panose="02020603050405020304" pitchFamily="18" charset="0"/>
              </a:rPr>
              <a:t>public class Student {</a:t>
            </a:r>
          </a:p>
          <a:p>
            <a:r>
              <a:rPr lang="en-US" altLang="zh-CN" sz="2400" b="1" dirty="0">
                <a:solidFill>
                  <a:srgbClr val="C00000"/>
                </a:solidFill>
                <a:ea typeface="宋体" panose="02010600030101010101" pitchFamily="2" charset="-122"/>
                <a:cs typeface="Times New Roman" panose="02020603050405020304" pitchFamily="18" charset="0"/>
              </a:rPr>
              <a:t>      public String name;</a:t>
            </a:r>
          </a:p>
          <a:p>
            <a:r>
              <a:rPr lang="en-US" altLang="zh-CN" sz="2400" b="1" dirty="0">
                <a:solidFill>
                  <a:srgbClr val="C00000"/>
                </a:solidFill>
                <a:ea typeface="宋体" panose="02010600030101010101" pitchFamily="2" charset="-122"/>
                <a:cs typeface="Times New Roman" panose="02020603050405020304" pitchFamily="18" charset="0"/>
              </a:rPr>
              <a:t>      public </a:t>
            </a:r>
            <a:r>
              <a:rPr lang="en-US" altLang="zh-CN" sz="2400" b="1" dirty="0" err="1">
                <a:solidFill>
                  <a:srgbClr val="C00000"/>
                </a:solidFill>
                <a:ea typeface="宋体" panose="02010600030101010101" pitchFamily="2" charset="-122"/>
                <a:cs typeface="Times New Roman" panose="02020603050405020304" pitchFamily="18" charset="0"/>
              </a:rPr>
              <a:t>int</a:t>
            </a:r>
            <a:r>
              <a:rPr lang="en-US" altLang="zh-CN" sz="2400" b="1" dirty="0">
                <a:solidFill>
                  <a:srgbClr val="C00000"/>
                </a:solidFill>
                <a:ea typeface="宋体" panose="02010600030101010101" pitchFamily="2" charset="-122"/>
                <a:cs typeface="Times New Roman" panose="02020603050405020304" pitchFamily="18" charset="0"/>
              </a:rPr>
              <a:t> age;</a:t>
            </a:r>
          </a:p>
          <a:p>
            <a:r>
              <a:rPr lang="en-US" altLang="zh-CN" sz="2400" b="1" dirty="0">
                <a:solidFill>
                  <a:srgbClr val="C00000"/>
                </a:solidFill>
                <a:ea typeface="宋体" panose="02010600030101010101" pitchFamily="2" charset="-122"/>
                <a:cs typeface="Times New Roman" panose="02020603050405020304" pitchFamily="18" charset="0"/>
              </a:rPr>
              <a:t>      public Date </a:t>
            </a:r>
            <a:r>
              <a:rPr lang="en-US" altLang="zh-CN" sz="2400" b="1" dirty="0" err="1">
                <a:solidFill>
                  <a:srgbClr val="C00000"/>
                </a:solidFill>
                <a:ea typeface="宋体" panose="02010600030101010101" pitchFamily="2" charset="-122"/>
                <a:cs typeface="Times New Roman" panose="02020603050405020304" pitchFamily="18" charset="0"/>
              </a:rPr>
              <a:t>birthDate</a:t>
            </a:r>
            <a:r>
              <a:rPr lang="en-US" altLang="zh-CN" sz="2400" b="1" dirty="0">
                <a:solidFill>
                  <a:srgbClr val="C00000"/>
                </a:solidFill>
                <a:ea typeface="宋体" panose="02010600030101010101" pitchFamily="2" charset="-122"/>
                <a:cs typeface="Times New Roman" panose="02020603050405020304" pitchFamily="18" charset="0"/>
              </a:rPr>
              <a:t>;</a:t>
            </a:r>
          </a:p>
          <a:p>
            <a:r>
              <a:rPr lang="en-US" altLang="zh-CN" sz="2400" b="1" dirty="0">
                <a:solidFill>
                  <a:srgbClr val="00B0F0"/>
                </a:solidFill>
                <a:ea typeface="宋体" panose="02010600030101010101" pitchFamily="2" charset="-122"/>
                <a:cs typeface="Times New Roman" panose="02020603050405020304" pitchFamily="18" charset="0"/>
              </a:rPr>
              <a:t>      public String school;</a:t>
            </a:r>
          </a:p>
          <a:p>
            <a:endParaRPr lang="en-US" altLang="zh-CN" sz="1000" b="1" dirty="0">
              <a:solidFill>
                <a:srgbClr val="C00000"/>
              </a:solidFill>
              <a:ea typeface="宋体" panose="02010600030101010101" pitchFamily="2" charset="-122"/>
              <a:cs typeface="Times New Roman" panose="02020603050405020304" pitchFamily="18" charset="0"/>
            </a:endParaRPr>
          </a:p>
          <a:p>
            <a:r>
              <a:rPr lang="en-US" altLang="zh-CN" sz="2400" b="1" dirty="0">
                <a:solidFill>
                  <a:srgbClr val="C00000"/>
                </a:solidFill>
                <a:ea typeface="宋体" panose="02010600030101010101" pitchFamily="2" charset="-122"/>
                <a:cs typeface="Times New Roman" panose="02020603050405020304" pitchFamily="18" charset="0"/>
              </a:rPr>
              <a:t>      public String </a:t>
            </a:r>
            <a:r>
              <a:rPr lang="en-US" altLang="zh-CN" sz="2400" b="1" dirty="0" err="1">
                <a:solidFill>
                  <a:srgbClr val="C00000"/>
                </a:solidFill>
                <a:ea typeface="宋体" panose="02010600030101010101" pitchFamily="2" charset="-122"/>
                <a:cs typeface="Times New Roman" panose="02020603050405020304" pitchFamily="18" charset="0"/>
              </a:rPr>
              <a:t>getInfo</a:t>
            </a:r>
            <a:r>
              <a:rPr lang="en-US" altLang="zh-CN" sz="2400" b="1" dirty="0">
                <a:solidFill>
                  <a:srgbClr val="C00000"/>
                </a:solidFill>
                <a:ea typeface="宋体" panose="02010600030101010101" pitchFamily="2" charset="-122"/>
                <a:cs typeface="Times New Roman" panose="02020603050405020304" pitchFamily="18" charset="0"/>
              </a:rPr>
              <a:t>()  </a:t>
            </a:r>
          </a:p>
          <a:p>
            <a:r>
              <a:rPr lang="en-US" altLang="zh-CN" sz="2400" b="1" dirty="0">
                <a:solidFill>
                  <a:srgbClr val="C00000"/>
                </a:solidFill>
                <a:ea typeface="宋体" panose="02010600030101010101" pitchFamily="2" charset="-122"/>
                <a:cs typeface="Times New Roman" panose="02020603050405020304" pitchFamily="18" charset="0"/>
              </a:rPr>
              <a:t>     {...}</a:t>
            </a:r>
          </a:p>
          <a:p>
            <a:r>
              <a:rPr lang="en-US" altLang="zh-CN" sz="2400" b="1" dirty="0">
                <a:solidFill>
                  <a:srgbClr val="C00000"/>
                </a:solidFill>
                <a:ea typeface="宋体" panose="02010600030101010101" pitchFamily="2" charset="-122"/>
                <a:cs typeface="Times New Roman" panose="02020603050405020304" pitchFamily="18" charset="0"/>
              </a:rPr>
              <a:t>}</a:t>
            </a:r>
          </a:p>
        </p:txBody>
      </p:sp>
      <p:graphicFrame>
        <p:nvGraphicFramePr>
          <p:cNvPr id="195600" name="Group 16"/>
          <p:cNvGraphicFramePr>
            <a:graphicFrameLocks noGrp="1"/>
          </p:cNvGraphicFramePr>
          <p:nvPr/>
        </p:nvGraphicFramePr>
        <p:xfrm>
          <a:off x="971600" y="2423165"/>
          <a:ext cx="2362200" cy="2139316"/>
        </p:xfrm>
        <a:graphic>
          <a:graphicData uri="http://schemas.openxmlformats.org/drawingml/2006/table">
            <a:tbl>
              <a:tblPr/>
              <a:tblGrid>
                <a:gridCol w="2362200"/>
              </a:tblGrid>
              <a:tr h="4143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mn-lt"/>
                          <a:ea typeface="楷体_GB2312" pitchFamily="49" charset="-122"/>
                        </a:rPr>
                        <a:t>Student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1445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mn-lt"/>
                          <a:ea typeface="楷体_GB2312" pitchFamily="49" charset="-122"/>
                        </a:rPr>
                        <a:t>+name : String </a:t>
                      </a: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mn-lt"/>
                          <a:ea typeface="楷体_GB2312" pitchFamily="49" charset="-122"/>
                        </a:rPr>
                        <a:t>+age : </a:t>
                      </a:r>
                      <a:r>
                        <a:rPr kumimoji="1" lang="en-US" altLang="zh-CN" sz="2000" b="0" i="0" u="none" strike="noStrike" cap="none" normalizeH="0" baseline="0" dirty="0" err="1" smtClean="0">
                          <a:ln>
                            <a:noFill/>
                          </a:ln>
                          <a:solidFill>
                            <a:schemeClr val="tx1"/>
                          </a:solidFill>
                          <a:effectLst/>
                          <a:latin typeface="+mn-lt"/>
                          <a:ea typeface="楷体_GB2312" pitchFamily="49" charset="-122"/>
                        </a:rPr>
                        <a:t>int</a:t>
                      </a:r>
                      <a:endParaRPr kumimoji="1" lang="en-US" altLang="zh-CN" sz="2000" b="0" i="0" u="none" strike="noStrike" cap="none" normalizeH="0" baseline="0" dirty="0" smtClean="0">
                        <a:ln>
                          <a:noFill/>
                        </a:ln>
                        <a:solidFill>
                          <a:schemeClr val="tx1"/>
                        </a:solidFill>
                        <a:effectLst/>
                        <a:latin typeface="+mn-lt"/>
                        <a:ea typeface="楷体_GB2312" pitchFamily="49"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mn-lt"/>
                          <a:ea typeface="楷体_GB2312" pitchFamily="49" charset="-122"/>
                        </a:rPr>
                        <a:t>+</a:t>
                      </a:r>
                      <a:r>
                        <a:rPr kumimoji="1" lang="en-US" altLang="zh-CN" sz="2000" b="0" i="0" u="none" strike="noStrike" cap="none" normalizeH="0" baseline="0" dirty="0" err="1" smtClean="0">
                          <a:ln>
                            <a:noFill/>
                          </a:ln>
                          <a:solidFill>
                            <a:schemeClr val="tx1"/>
                          </a:solidFill>
                          <a:effectLst/>
                          <a:latin typeface="+mn-lt"/>
                          <a:ea typeface="楷体_GB2312" pitchFamily="49" charset="-122"/>
                        </a:rPr>
                        <a:t>birthDate</a:t>
                      </a:r>
                      <a:r>
                        <a:rPr kumimoji="1" lang="en-US" altLang="zh-CN" sz="2000" b="0" i="0" u="none" strike="noStrike" cap="none" normalizeH="0" baseline="0" dirty="0" smtClean="0">
                          <a:ln>
                            <a:noFill/>
                          </a:ln>
                          <a:solidFill>
                            <a:schemeClr val="tx1"/>
                          </a:solidFill>
                          <a:effectLst/>
                          <a:latin typeface="+mn-lt"/>
                          <a:ea typeface="楷体_GB2312" pitchFamily="49" charset="-122"/>
                        </a:rPr>
                        <a:t> : Date</a:t>
                      </a: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smtClean="0">
                          <a:ln>
                            <a:noFill/>
                          </a:ln>
                          <a:solidFill>
                            <a:srgbClr val="00B0F0"/>
                          </a:solidFill>
                          <a:effectLst/>
                          <a:latin typeface="+mn-lt"/>
                          <a:ea typeface="楷体_GB2312" pitchFamily="49" charset="-122"/>
                        </a:rPr>
                        <a:t>+school : String</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143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mn-lt"/>
                          <a:ea typeface="楷体_GB2312" pitchFamily="49" charset="-122"/>
                        </a:rPr>
                        <a:t>+</a:t>
                      </a:r>
                      <a:r>
                        <a:rPr kumimoji="1" lang="en-US" altLang="zh-CN" sz="2000" b="0" i="0" u="none" strike="noStrike" cap="none" normalizeH="0" baseline="0" dirty="0" err="1" smtClean="0">
                          <a:ln>
                            <a:noFill/>
                          </a:ln>
                          <a:solidFill>
                            <a:schemeClr val="tx1"/>
                          </a:solidFill>
                          <a:effectLst/>
                          <a:latin typeface="+mn-lt"/>
                          <a:ea typeface="楷体_GB2312" pitchFamily="49" charset="-122"/>
                        </a:rPr>
                        <a:t>getInfo</a:t>
                      </a:r>
                      <a:r>
                        <a:rPr kumimoji="1" lang="en-US" altLang="zh-CN" sz="2000" b="0" i="0" u="none" strike="noStrike" cap="none" normalizeH="0" baseline="0" dirty="0" smtClean="0">
                          <a:ln>
                            <a:noFill/>
                          </a:ln>
                          <a:solidFill>
                            <a:schemeClr val="tx1"/>
                          </a:solidFill>
                          <a:effectLst/>
                          <a:latin typeface="+mn-lt"/>
                          <a:ea typeface="楷体_GB2312" pitchFamily="49" charset="-122"/>
                        </a:rPr>
                        <a:t>() : String</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Tree>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11860" y="693961"/>
            <a:ext cx="2268252" cy="12241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39552" y="3790305"/>
            <a:ext cx="1512168" cy="13681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83568" y="4006329"/>
            <a:ext cx="1224136" cy="468052"/>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611560" y="4660885"/>
            <a:ext cx="1368152" cy="369332"/>
          </a:xfrm>
          <a:prstGeom prst="rect">
            <a:avLst/>
          </a:prstGeom>
          <a:noFill/>
        </p:spPr>
        <p:txBody>
          <a:bodyPr wrap="square" rtlCol="0">
            <a:spAutoFit/>
          </a:bodyPr>
          <a:lstStyle/>
          <a:p>
            <a:r>
              <a:rPr lang="zh-CN" altLang="en-US" dirty="0" smtClean="0"/>
              <a:t>特有的代码</a:t>
            </a:r>
            <a:endParaRPr lang="zh-CN" altLang="en-US" dirty="0"/>
          </a:p>
        </p:txBody>
      </p:sp>
      <p:sp>
        <p:nvSpPr>
          <p:cNvPr id="10" name="矩形 9"/>
          <p:cNvSpPr/>
          <p:nvPr/>
        </p:nvSpPr>
        <p:spPr>
          <a:xfrm>
            <a:off x="2267744" y="3778274"/>
            <a:ext cx="1512168" cy="13681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411760" y="3994298"/>
            <a:ext cx="1224136" cy="468052"/>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2339752" y="4648854"/>
            <a:ext cx="1368152" cy="369332"/>
          </a:xfrm>
          <a:prstGeom prst="rect">
            <a:avLst/>
          </a:prstGeom>
          <a:noFill/>
        </p:spPr>
        <p:txBody>
          <a:bodyPr wrap="square" rtlCol="0">
            <a:spAutoFit/>
          </a:bodyPr>
          <a:lstStyle/>
          <a:p>
            <a:r>
              <a:rPr lang="zh-CN" altLang="en-US" dirty="0" smtClean="0"/>
              <a:t>特有的代码</a:t>
            </a:r>
            <a:endParaRPr lang="zh-CN" altLang="en-US" dirty="0"/>
          </a:p>
        </p:txBody>
      </p:sp>
      <p:sp>
        <p:nvSpPr>
          <p:cNvPr id="14" name="矩形 13"/>
          <p:cNvSpPr/>
          <p:nvPr/>
        </p:nvSpPr>
        <p:spPr>
          <a:xfrm>
            <a:off x="4427984" y="3691585"/>
            <a:ext cx="1512168" cy="13681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614366" y="3907609"/>
            <a:ext cx="1224136" cy="468052"/>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4499992" y="4562165"/>
            <a:ext cx="1368152" cy="369332"/>
          </a:xfrm>
          <a:prstGeom prst="rect">
            <a:avLst/>
          </a:prstGeom>
          <a:noFill/>
        </p:spPr>
        <p:txBody>
          <a:bodyPr wrap="square" rtlCol="0">
            <a:spAutoFit/>
          </a:bodyPr>
          <a:lstStyle/>
          <a:p>
            <a:r>
              <a:rPr lang="zh-CN" altLang="en-US" dirty="0" smtClean="0"/>
              <a:t>特有的代码</a:t>
            </a:r>
            <a:endParaRPr lang="zh-CN" altLang="en-US" dirty="0"/>
          </a:p>
        </p:txBody>
      </p:sp>
      <p:sp>
        <p:nvSpPr>
          <p:cNvPr id="18" name="矩形 17"/>
          <p:cNvSpPr/>
          <p:nvPr/>
        </p:nvSpPr>
        <p:spPr>
          <a:xfrm>
            <a:off x="6444208" y="3679554"/>
            <a:ext cx="1512168" cy="13681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588224" y="3895578"/>
            <a:ext cx="1224136" cy="468052"/>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6516216" y="4550134"/>
            <a:ext cx="1368152" cy="369332"/>
          </a:xfrm>
          <a:prstGeom prst="rect">
            <a:avLst/>
          </a:prstGeom>
          <a:noFill/>
        </p:spPr>
        <p:txBody>
          <a:bodyPr wrap="square" rtlCol="0">
            <a:spAutoFit/>
          </a:bodyPr>
          <a:lstStyle/>
          <a:p>
            <a:r>
              <a:rPr lang="zh-CN" altLang="en-US" dirty="0" smtClean="0"/>
              <a:t>特有的代码</a:t>
            </a:r>
            <a:endParaRPr lang="zh-CN" altLang="en-US" dirty="0"/>
          </a:p>
        </p:txBody>
      </p:sp>
      <p:sp>
        <p:nvSpPr>
          <p:cNvPr id="22" name="TextBox 21"/>
          <p:cNvSpPr txBox="1"/>
          <p:nvPr/>
        </p:nvSpPr>
        <p:spPr>
          <a:xfrm>
            <a:off x="539552" y="5158457"/>
            <a:ext cx="1800200" cy="369332"/>
          </a:xfrm>
          <a:prstGeom prst="rect">
            <a:avLst/>
          </a:prstGeom>
          <a:noFill/>
        </p:spPr>
        <p:txBody>
          <a:bodyPr wrap="square" rtlCol="0">
            <a:spAutoFit/>
          </a:bodyPr>
          <a:lstStyle/>
          <a:p>
            <a:r>
              <a:rPr lang="zh-CN" altLang="en-US" dirty="0" smtClean="0"/>
              <a:t>学生类</a:t>
            </a:r>
            <a:endParaRPr lang="zh-CN" altLang="en-US" dirty="0"/>
          </a:p>
        </p:txBody>
      </p:sp>
      <p:sp>
        <p:nvSpPr>
          <p:cNvPr id="23" name="TextBox 22"/>
          <p:cNvSpPr txBox="1"/>
          <p:nvPr/>
        </p:nvSpPr>
        <p:spPr>
          <a:xfrm>
            <a:off x="2411760" y="5158457"/>
            <a:ext cx="1800200" cy="369332"/>
          </a:xfrm>
          <a:prstGeom prst="rect">
            <a:avLst/>
          </a:prstGeom>
          <a:noFill/>
        </p:spPr>
        <p:txBody>
          <a:bodyPr wrap="square" rtlCol="0">
            <a:spAutoFit/>
          </a:bodyPr>
          <a:lstStyle/>
          <a:p>
            <a:r>
              <a:rPr lang="zh-CN" altLang="en-US" dirty="0" smtClean="0"/>
              <a:t>教师类</a:t>
            </a:r>
            <a:endParaRPr lang="zh-CN" altLang="en-US" dirty="0"/>
          </a:p>
        </p:txBody>
      </p:sp>
      <p:sp>
        <p:nvSpPr>
          <p:cNvPr id="24" name="TextBox 23"/>
          <p:cNvSpPr txBox="1"/>
          <p:nvPr/>
        </p:nvSpPr>
        <p:spPr>
          <a:xfrm>
            <a:off x="4392563" y="5058906"/>
            <a:ext cx="1800200" cy="369332"/>
          </a:xfrm>
          <a:prstGeom prst="rect">
            <a:avLst/>
          </a:prstGeom>
          <a:noFill/>
        </p:spPr>
        <p:txBody>
          <a:bodyPr wrap="square" rtlCol="0">
            <a:spAutoFit/>
          </a:bodyPr>
          <a:lstStyle/>
          <a:p>
            <a:r>
              <a:rPr lang="zh-CN" altLang="en-US" dirty="0" smtClean="0"/>
              <a:t>工人类</a:t>
            </a:r>
            <a:endParaRPr lang="zh-CN" altLang="en-US" dirty="0"/>
          </a:p>
        </p:txBody>
      </p:sp>
      <p:sp>
        <p:nvSpPr>
          <p:cNvPr id="25" name="TextBox 24"/>
          <p:cNvSpPr txBox="1"/>
          <p:nvPr/>
        </p:nvSpPr>
        <p:spPr>
          <a:xfrm>
            <a:off x="6588224" y="5132714"/>
            <a:ext cx="1800200" cy="369332"/>
          </a:xfrm>
          <a:prstGeom prst="rect">
            <a:avLst/>
          </a:prstGeom>
          <a:noFill/>
        </p:spPr>
        <p:txBody>
          <a:bodyPr wrap="square" rtlCol="0">
            <a:spAutoFit/>
          </a:bodyPr>
          <a:lstStyle/>
          <a:p>
            <a:r>
              <a:rPr lang="zh-CN" altLang="en-US" dirty="0" smtClean="0"/>
              <a:t>农民类</a:t>
            </a:r>
            <a:endParaRPr lang="zh-CN" altLang="en-US" dirty="0"/>
          </a:p>
        </p:txBody>
      </p:sp>
      <p:cxnSp>
        <p:nvCxnSpPr>
          <p:cNvPr id="29" name="直接箭头连接符 28"/>
          <p:cNvCxnSpPr/>
          <p:nvPr/>
        </p:nvCxnSpPr>
        <p:spPr>
          <a:xfrm flipV="1">
            <a:off x="1439652" y="1670715"/>
            <a:ext cx="2340260" cy="25576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3023828" y="1711365"/>
            <a:ext cx="1329903" cy="2528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flipV="1">
            <a:off x="4644008" y="1711365"/>
            <a:ext cx="393799" cy="22949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flipV="1">
            <a:off x="4840907" y="1711365"/>
            <a:ext cx="2359385" cy="2430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3815916" y="1054001"/>
            <a:ext cx="1224136" cy="4680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5560074" y="918695"/>
            <a:ext cx="1620180" cy="369332"/>
          </a:xfrm>
          <a:prstGeom prst="rect">
            <a:avLst/>
          </a:prstGeom>
          <a:noFill/>
        </p:spPr>
        <p:txBody>
          <a:bodyPr wrap="square" rtlCol="0">
            <a:spAutoFit/>
          </a:bodyPr>
          <a:lstStyle/>
          <a:p>
            <a:r>
              <a:rPr lang="zh-CN" altLang="en-US" dirty="0"/>
              <a:t>人类</a:t>
            </a:r>
          </a:p>
        </p:txBody>
      </p:sp>
      <p:sp>
        <p:nvSpPr>
          <p:cNvPr id="5" name="矩形 4"/>
          <p:cNvSpPr/>
          <p:nvPr/>
        </p:nvSpPr>
        <p:spPr>
          <a:xfrm>
            <a:off x="2382118" y="2350145"/>
            <a:ext cx="3958404" cy="50870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通过继承的方式实现</a:t>
            </a:r>
            <a:endParaRPr lang="zh-CN" altLang="en-US" dirty="0">
              <a:solidFill>
                <a:srgbClr val="FF0000"/>
              </a:solidFill>
            </a:endParaRPr>
          </a:p>
        </p:txBody>
      </p:sp>
    </p:spTree>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extBox 5"/>
          <p:cNvSpPr txBox="1">
            <a:spLocks noChangeArrowheads="1"/>
          </p:cNvSpPr>
          <p:nvPr/>
        </p:nvSpPr>
        <p:spPr bwMode="auto">
          <a:xfrm>
            <a:off x="323528" y="911250"/>
            <a:ext cx="8496944" cy="41549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l"/>
            </a:pPr>
            <a:r>
              <a:rPr lang="zh-CN" altLang="en-US" sz="2800" b="1" dirty="0" smtClean="0">
                <a:solidFill>
                  <a:srgbClr val="C00000"/>
                </a:solidFill>
                <a:latin typeface="+mn-lt"/>
              </a:rPr>
              <a:t>为什么要有继承？</a:t>
            </a:r>
            <a:endParaRPr lang="en-US" altLang="zh-CN" sz="2800" b="1" dirty="0" smtClean="0">
              <a:solidFill>
                <a:srgbClr val="C00000"/>
              </a:solidFill>
              <a:latin typeface="+mn-lt"/>
            </a:endParaRPr>
          </a:p>
          <a:p>
            <a:pPr marL="1200150" lvl="1" indent="-457200" eaLnBrk="1" hangingPunct="1">
              <a:buFont typeface="Wingdings" panose="05000000000000000000" pitchFamily="2" charset="2"/>
              <a:buChar char="Ø"/>
            </a:pPr>
            <a:r>
              <a:rPr lang="zh-CN" altLang="en-US" sz="2400" dirty="0" smtClean="0">
                <a:latin typeface="+mn-lt"/>
              </a:rPr>
              <a:t>多</a:t>
            </a:r>
            <a:r>
              <a:rPr lang="zh-CN" altLang="en-US" sz="2400" dirty="0">
                <a:latin typeface="+mn-lt"/>
              </a:rPr>
              <a:t>个类中存在相同属性和行为时，将这些内容抽取到单独一个类中，那么多个类无需再定义这些属性和行为，只要</a:t>
            </a:r>
            <a:r>
              <a:rPr lang="zh-CN" altLang="en-US" sz="2400" dirty="0" smtClean="0">
                <a:latin typeface="+mn-lt"/>
              </a:rPr>
              <a:t>继承那个</a:t>
            </a:r>
            <a:r>
              <a:rPr lang="zh-CN" altLang="en-US" sz="2400" dirty="0">
                <a:latin typeface="+mn-lt"/>
              </a:rPr>
              <a:t>类即可。</a:t>
            </a:r>
          </a:p>
          <a:p>
            <a:pPr marL="457200" indent="-457200" eaLnBrk="1" hangingPunct="1">
              <a:buFont typeface="Wingdings" panose="05000000000000000000" pitchFamily="2" charset="2"/>
              <a:buChar char="l"/>
            </a:pPr>
            <a:endParaRPr lang="en-US" altLang="zh-CN" sz="2800" dirty="0" smtClean="0">
              <a:latin typeface="+mn-lt"/>
            </a:endParaRPr>
          </a:p>
          <a:p>
            <a:pPr marL="457200" indent="-457200" eaLnBrk="1" hangingPunct="1">
              <a:buFont typeface="Wingdings" panose="05000000000000000000" pitchFamily="2" charset="2"/>
              <a:buChar char="l"/>
            </a:pPr>
            <a:r>
              <a:rPr lang="zh-CN" altLang="en-US" sz="2800" dirty="0" smtClean="0">
                <a:latin typeface="+mn-lt"/>
              </a:rPr>
              <a:t>此处的多</a:t>
            </a:r>
            <a:r>
              <a:rPr lang="zh-CN" altLang="en-US" sz="2800" dirty="0">
                <a:latin typeface="+mn-lt"/>
              </a:rPr>
              <a:t>个</a:t>
            </a:r>
            <a:r>
              <a:rPr lang="zh-CN" altLang="en-US" sz="2800" dirty="0" smtClean="0">
                <a:latin typeface="+mn-lt"/>
              </a:rPr>
              <a:t>类称为</a:t>
            </a:r>
            <a:r>
              <a:rPr lang="zh-CN" altLang="en-US" sz="2800" b="1" dirty="0">
                <a:solidFill>
                  <a:srgbClr val="0000FF"/>
                </a:solidFill>
                <a:latin typeface="+mn-lt"/>
              </a:rPr>
              <a:t>子类</a:t>
            </a:r>
            <a:r>
              <a:rPr lang="zh-CN" altLang="en-US" sz="2800" dirty="0">
                <a:latin typeface="+mn-lt"/>
              </a:rPr>
              <a:t>，</a:t>
            </a:r>
            <a:r>
              <a:rPr lang="zh-CN" altLang="en-US" sz="2800" dirty="0" smtClean="0">
                <a:latin typeface="+mn-lt"/>
              </a:rPr>
              <a:t>单独的这个</a:t>
            </a:r>
            <a:r>
              <a:rPr lang="zh-CN" altLang="en-US" sz="2800" dirty="0">
                <a:latin typeface="+mn-lt"/>
              </a:rPr>
              <a:t>类称为</a:t>
            </a:r>
            <a:r>
              <a:rPr lang="zh-CN" altLang="en-US" sz="2800" dirty="0">
                <a:solidFill>
                  <a:srgbClr val="0000FF"/>
                </a:solidFill>
                <a:latin typeface="+mn-lt"/>
              </a:rPr>
              <a:t>父</a:t>
            </a:r>
            <a:r>
              <a:rPr lang="zh-CN" altLang="en-US" sz="2800" dirty="0" smtClean="0">
                <a:solidFill>
                  <a:srgbClr val="0000FF"/>
                </a:solidFill>
                <a:latin typeface="+mn-lt"/>
              </a:rPr>
              <a:t>类（基类或超类）</a:t>
            </a:r>
            <a:r>
              <a:rPr lang="zh-CN" altLang="en-US" sz="2800" dirty="0" smtClean="0">
                <a:latin typeface="+mn-lt"/>
              </a:rPr>
              <a:t>。可以理解为</a:t>
            </a:r>
            <a:r>
              <a:rPr lang="en-US" altLang="zh-CN" sz="2800" dirty="0" smtClean="0">
                <a:latin typeface="+mn-lt"/>
              </a:rPr>
              <a:t>:</a:t>
            </a:r>
            <a:r>
              <a:rPr lang="zh-CN" altLang="en-US" sz="2800" dirty="0" smtClean="0">
                <a:latin typeface="+mn-lt"/>
              </a:rPr>
              <a:t>“子类 </a:t>
            </a:r>
            <a:r>
              <a:rPr lang="en-US" altLang="zh-CN" sz="2800" dirty="0" smtClean="0">
                <a:latin typeface="+mn-lt"/>
              </a:rPr>
              <a:t>is a </a:t>
            </a:r>
            <a:r>
              <a:rPr lang="zh-CN" altLang="en-US" sz="2800" dirty="0" smtClean="0">
                <a:latin typeface="+mn-lt"/>
              </a:rPr>
              <a:t>父类”</a:t>
            </a:r>
            <a:endParaRPr lang="zh-CN" altLang="en-US" sz="2800" dirty="0">
              <a:latin typeface="+mn-lt"/>
            </a:endParaRPr>
          </a:p>
          <a:p>
            <a:pPr marL="457200" indent="-457200" eaLnBrk="1" hangingPunct="1">
              <a:buFont typeface="Wingdings" panose="05000000000000000000" pitchFamily="2" charset="2"/>
              <a:buChar char="l"/>
            </a:pPr>
            <a:endParaRPr lang="en-US" altLang="zh-CN" sz="2800" dirty="0" smtClean="0">
              <a:latin typeface="+mn-lt"/>
              <a:ea typeface="宋体" panose="02010600030101010101" pitchFamily="2" charset="-122"/>
              <a:cs typeface="Times New Roman" panose="02020603050405020304" pitchFamily="18" charset="0"/>
            </a:endParaRPr>
          </a:p>
          <a:p>
            <a:pPr marL="457200" indent="-457200" eaLnBrk="1" hangingPunct="1">
              <a:buFont typeface="Wingdings" panose="05000000000000000000" pitchFamily="2" charset="2"/>
              <a:buChar char="l"/>
            </a:pPr>
            <a:r>
              <a:rPr lang="zh-CN" altLang="en-US" sz="2800" dirty="0" smtClean="0">
                <a:latin typeface="+mn-lt"/>
                <a:ea typeface="宋体" panose="02010600030101010101" pitchFamily="2" charset="-122"/>
                <a:cs typeface="Times New Roman" panose="02020603050405020304" pitchFamily="18" charset="0"/>
              </a:rPr>
              <a:t>类</a:t>
            </a:r>
            <a:r>
              <a:rPr lang="zh-CN" altLang="en-US" sz="2800" dirty="0">
                <a:latin typeface="+mn-lt"/>
                <a:ea typeface="宋体" panose="02010600030101010101" pitchFamily="2" charset="-122"/>
                <a:cs typeface="Times New Roman" panose="02020603050405020304" pitchFamily="18" charset="0"/>
              </a:rPr>
              <a:t>继承语法规则</a:t>
            </a:r>
            <a:r>
              <a:rPr lang="en-US" altLang="zh-CN" sz="2800" dirty="0">
                <a:latin typeface="+mn-lt"/>
                <a:ea typeface="宋体" panose="02010600030101010101" pitchFamily="2" charset="-122"/>
                <a:cs typeface="Times New Roman" panose="02020603050405020304" pitchFamily="18" charset="0"/>
              </a:rPr>
              <a:t>:</a:t>
            </a:r>
          </a:p>
          <a:p>
            <a:pPr eaLnBrk="1" hangingPunct="1"/>
            <a:r>
              <a:rPr lang="en-US" altLang="zh-CN" sz="2400" dirty="0" smtClean="0">
                <a:latin typeface="+mn-lt"/>
              </a:rPr>
              <a:t>      class Subclass </a:t>
            </a:r>
            <a:r>
              <a:rPr lang="en-US" altLang="zh-CN" sz="2400" dirty="0">
                <a:solidFill>
                  <a:srgbClr val="FF0000"/>
                </a:solidFill>
                <a:latin typeface="+mn-lt"/>
              </a:rPr>
              <a:t>extends</a:t>
            </a:r>
            <a:r>
              <a:rPr lang="en-US" altLang="zh-CN" sz="2400" dirty="0">
                <a:latin typeface="+mn-lt"/>
              </a:rPr>
              <a:t> </a:t>
            </a:r>
            <a:r>
              <a:rPr lang="en-US" altLang="zh-CN" sz="2400" dirty="0" smtClean="0">
                <a:latin typeface="+mn-lt"/>
              </a:rPr>
              <a:t>Superclass{</a:t>
            </a:r>
            <a:r>
              <a:rPr lang="zh-CN" altLang="en-US" sz="2400" dirty="0" smtClean="0">
                <a:latin typeface="+mn-lt"/>
              </a:rPr>
              <a:t> </a:t>
            </a:r>
            <a:r>
              <a:rPr lang="en-US" altLang="zh-CN" sz="2400" dirty="0" smtClean="0">
                <a:latin typeface="+mn-lt"/>
              </a:rPr>
              <a:t>}</a:t>
            </a:r>
          </a:p>
        </p:txBody>
      </p:sp>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609600" y="337503"/>
            <a:ext cx="7620000" cy="519112"/>
          </a:xfrm>
          <a:prstGeom prst="rect">
            <a:avLst/>
          </a:prstGeom>
          <a:noFill/>
          <a:ln w="9525">
            <a:noFill/>
            <a:miter lim="800000"/>
          </a:ln>
        </p:spPr>
        <p:txBody>
          <a:bodyPr>
            <a:spAutoFit/>
          </a:bodyPr>
          <a:lstStyle/>
          <a:p>
            <a:pPr marL="457200" indent="-457200">
              <a:buFont typeface="Wingdings" panose="05000000000000000000" pitchFamily="2" charset="2"/>
              <a:buChar char="l"/>
            </a:pPr>
            <a:r>
              <a:rPr lang="en-US" altLang="zh-CN" sz="2800" dirty="0">
                <a:ea typeface="宋体" panose="02010600030101010101" pitchFamily="2" charset="-122"/>
                <a:cs typeface="Times New Roman" panose="02020603050405020304" pitchFamily="18" charset="0"/>
              </a:rPr>
              <a:t>  </a:t>
            </a:r>
            <a:r>
              <a:rPr lang="zh-CN" altLang="en-US" sz="2800" dirty="0">
                <a:ea typeface="宋体" panose="02010600030101010101" pitchFamily="2" charset="-122"/>
                <a:cs typeface="Times New Roman" panose="02020603050405020304" pitchFamily="18" charset="0"/>
              </a:rPr>
              <a:t>通过继承，简化</a:t>
            </a:r>
            <a:r>
              <a:rPr lang="en-US" altLang="zh-CN" sz="2800" dirty="0">
                <a:ea typeface="宋体" panose="02010600030101010101" pitchFamily="2" charset="-122"/>
                <a:cs typeface="Times New Roman" panose="02020603050405020304" pitchFamily="18" charset="0"/>
              </a:rPr>
              <a:t>Student</a:t>
            </a:r>
            <a:r>
              <a:rPr lang="zh-CN" altLang="en-US" sz="2800" dirty="0">
                <a:ea typeface="宋体" panose="02010600030101010101" pitchFamily="2" charset="-122"/>
                <a:cs typeface="Times New Roman" panose="02020603050405020304" pitchFamily="18" charset="0"/>
              </a:rPr>
              <a:t>类的定义</a:t>
            </a:r>
            <a:r>
              <a:rPr lang="en-US" altLang="zh-CN" sz="2800" dirty="0">
                <a:ea typeface="宋体" panose="02010600030101010101" pitchFamily="2" charset="-122"/>
                <a:cs typeface="Times New Roman" panose="02020603050405020304" pitchFamily="18" charset="0"/>
              </a:rPr>
              <a:t>:</a:t>
            </a:r>
          </a:p>
        </p:txBody>
      </p:sp>
      <p:sp>
        <p:nvSpPr>
          <p:cNvPr id="6148" name="Rectangle 4"/>
          <p:cNvSpPr>
            <a:spLocks noChangeArrowheads="1"/>
          </p:cNvSpPr>
          <p:nvPr/>
        </p:nvSpPr>
        <p:spPr bwMode="auto">
          <a:xfrm>
            <a:off x="3565376" y="856615"/>
            <a:ext cx="5399112" cy="4555093"/>
          </a:xfrm>
          <a:prstGeom prst="rect">
            <a:avLst/>
          </a:prstGeom>
          <a:noFill/>
          <a:ln w="9525">
            <a:noFill/>
            <a:miter lim="800000"/>
          </a:ln>
        </p:spPr>
        <p:txBody>
          <a:bodyPr wrap="square">
            <a:spAutoFit/>
          </a:bodyPr>
          <a:lstStyle/>
          <a:p>
            <a:r>
              <a:rPr lang="en-US" altLang="zh-CN" sz="2400" dirty="0">
                <a:solidFill>
                  <a:srgbClr val="C00000"/>
                </a:solidFill>
                <a:ea typeface="宋体" panose="02010600030101010101" pitchFamily="2" charset="-122"/>
                <a:cs typeface="Times New Roman" panose="02020603050405020304" pitchFamily="18" charset="0"/>
              </a:rPr>
              <a:t>public class Person {</a:t>
            </a:r>
          </a:p>
          <a:p>
            <a:r>
              <a:rPr lang="en-US" altLang="zh-CN" sz="2400" dirty="0">
                <a:solidFill>
                  <a:srgbClr val="C00000"/>
                </a:solidFill>
                <a:ea typeface="宋体" panose="02010600030101010101" pitchFamily="2" charset="-122"/>
                <a:cs typeface="Times New Roman" panose="02020603050405020304" pitchFamily="18" charset="0"/>
              </a:rPr>
              <a:t>      public String name;</a:t>
            </a:r>
          </a:p>
          <a:p>
            <a:r>
              <a:rPr lang="en-US" altLang="zh-CN" sz="2400" dirty="0">
                <a:solidFill>
                  <a:srgbClr val="C00000"/>
                </a:solidFill>
                <a:ea typeface="宋体" panose="02010600030101010101" pitchFamily="2" charset="-122"/>
                <a:cs typeface="Times New Roman" panose="02020603050405020304" pitchFamily="18" charset="0"/>
              </a:rPr>
              <a:t>      public </a:t>
            </a:r>
            <a:r>
              <a:rPr lang="en-US" altLang="zh-CN" sz="2400" dirty="0" err="1">
                <a:solidFill>
                  <a:srgbClr val="C00000"/>
                </a:solidFill>
                <a:ea typeface="宋体" panose="02010600030101010101" pitchFamily="2" charset="-122"/>
                <a:cs typeface="Times New Roman" panose="02020603050405020304" pitchFamily="18" charset="0"/>
              </a:rPr>
              <a:t>int</a:t>
            </a:r>
            <a:r>
              <a:rPr lang="en-US" altLang="zh-CN" sz="2400" dirty="0">
                <a:solidFill>
                  <a:srgbClr val="C00000"/>
                </a:solidFill>
                <a:ea typeface="宋体" panose="02010600030101010101" pitchFamily="2" charset="-122"/>
                <a:cs typeface="Times New Roman" panose="02020603050405020304" pitchFamily="18" charset="0"/>
              </a:rPr>
              <a:t> age;</a:t>
            </a:r>
          </a:p>
          <a:p>
            <a:r>
              <a:rPr lang="en-US" altLang="zh-CN" sz="2400" dirty="0">
                <a:solidFill>
                  <a:srgbClr val="C00000"/>
                </a:solidFill>
                <a:ea typeface="宋体" panose="02010600030101010101" pitchFamily="2" charset="-122"/>
                <a:cs typeface="Times New Roman" panose="02020603050405020304" pitchFamily="18" charset="0"/>
              </a:rPr>
              <a:t>      public Date </a:t>
            </a:r>
            <a:r>
              <a:rPr lang="en-US" altLang="zh-CN" sz="2400" dirty="0" err="1">
                <a:solidFill>
                  <a:srgbClr val="C00000"/>
                </a:solidFill>
                <a:ea typeface="宋体" panose="02010600030101010101" pitchFamily="2" charset="-122"/>
                <a:cs typeface="Times New Roman" panose="02020603050405020304" pitchFamily="18" charset="0"/>
              </a:rPr>
              <a:t>birthDate</a:t>
            </a:r>
            <a:r>
              <a:rPr lang="en-US" altLang="zh-CN" sz="2400" dirty="0">
                <a:solidFill>
                  <a:srgbClr val="C00000"/>
                </a:solidFill>
                <a:ea typeface="宋体" panose="02010600030101010101" pitchFamily="2" charset="-122"/>
                <a:cs typeface="Times New Roman" panose="02020603050405020304" pitchFamily="18" charset="0"/>
              </a:rPr>
              <a:t>;</a:t>
            </a:r>
          </a:p>
          <a:p>
            <a:r>
              <a:rPr lang="en-US" altLang="zh-CN" sz="2400" dirty="0">
                <a:solidFill>
                  <a:srgbClr val="C00000"/>
                </a:solidFill>
                <a:ea typeface="宋体" panose="02010600030101010101" pitchFamily="2" charset="-122"/>
                <a:cs typeface="Times New Roman" panose="02020603050405020304" pitchFamily="18" charset="0"/>
              </a:rPr>
              <a:t>      public String </a:t>
            </a:r>
            <a:r>
              <a:rPr lang="en-US" altLang="zh-CN" sz="2400" dirty="0" err="1">
                <a:solidFill>
                  <a:srgbClr val="C00000"/>
                </a:solidFill>
                <a:ea typeface="宋体" panose="02010600030101010101" pitchFamily="2" charset="-122"/>
                <a:cs typeface="Times New Roman" panose="02020603050405020304" pitchFamily="18" charset="0"/>
              </a:rPr>
              <a:t>getInfo</a:t>
            </a:r>
            <a:r>
              <a:rPr lang="en-US" altLang="zh-CN" sz="2400" dirty="0">
                <a:solidFill>
                  <a:srgbClr val="C00000"/>
                </a:solidFill>
                <a:ea typeface="宋体" panose="02010600030101010101" pitchFamily="2" charset="-122"/>
                <a:cs typeface="Times New Roman" panose="02020603050405020304" pitchFamily="18" charset="0"/>
              </a:rPr>
              <a:t>() {...}</a:t>
            </a:r>
          </a:p>
          <a:p>
            <a:r>
              <a:rPr lang="en-US" altLang="zh-CN" sz="2400" dirty="0">
                <a:solidFill>
                  <a:srgbClr val="C00000"/>
                </a:solidFill>
                <a:ea typeface="宋体" panose="02010600030101010101" pitchFamily="2" charset="-122"/>
                <a:cs typeface="Times New Roman" panose="02020603050405020304" pitchFamily="18" charset="0"/>
              </a:rPr>
              <a:t>}</a:t>
            </a:r>
          </a:p>
          <a:p>
            <a:endParaRPr lang="en-US" altLang="zh-CN" sz="1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public class Student </a:t>
            </a:r>
            <a:r>
              <a:rPr lang="en-US" altLang="zh-CN" sz="2400" dirty="0">
                <a:solidFill>
                  <a:srgbClr val="0000FF"/>
                </a:solidFill>
                <a:ea typeface="宋体" panose="02010600030101010101" pitchFamily="2" charset="-122"/>
                <a:cs typeface="Times New Roman" panose="02020603050405020304" pitchFamily="18" charset="0"/>
              </a:rPr>
              <a:t>extends</a:t>
            </a:r>
            <a:r>
              <a:rPr lang="en-US" altLang="zh-CN" sz="2400" dirty="0">
                <a:solidFill>
                  <a:srgbClr val="C00000"/>
                </a:solidFill>
                <a:ea typeface="宋体" panose="02010600030101010101" pitchFamily="2" charset="-122"/>
                <a:cs typeface="Times New Roman" panose="02020603050405020304" pitchFamily="18" charset="0"/>
              </a:rPr>
              <a:t> Person{</a:t>
            </a:r>
          </a:p>
          <a:p>
            <a:r>
              <a:rPr lang="en-US" altLang="zh-CN" sz="2400" dirty="0">
                <a:solidFill>
                  <a:srgbClr val="C00000"/>
                </a:solidFill>
                <a:ea typeface="宋体" panose="02010600030101010101" pitchFamily="2" charset="-122"/>
                <a:cs typeface="Times New Roman" panose="02020603050405020304" pitchFamily="18" charset="0"/>
              </a:rPr>
              <a:t>      public String school;</a:t>
            </a:r>
          </a:p>
          <a:p>
            <a:r>
              <a:rPr lang="en-US" altLang="zh-CN" sz="2400" dirty="0">
                <a:solidFill>
                  <a:srgbClr val="C00000"/>
                </a:solidFill>
                <a:ea typeface="宋体" panose="02010600030101010101" pitchFamily="2" charset="-122"/>
                <a:cs typeface="Times New Roman" panose="02020603050405020304" pitchFamily="18" charset="0"/>
              </a:rPr>
              <a:t>}</a:t>
            </a:r>
          </a:p>
          <a:p>
            <a:r>
              <a:rPr lang="en-US" altLang="zh-CN" sz="2000" dirty="0">
                <a:ea typeface="宋体" panose="02010600030101010101" pitchFamily="2" charset="-122"/>
                <a:cs typeface="Times New Roman" panose="02020603050405020304" pitchFamily="18" charset="0"/>
              </a:rPr>
              <a:t>//Student</a:t>
            </a:r>
            <a:r>
              <a:rPr lang="zh-CN" altLang="en-US" sz="2000" dirty="0">
                <a:ea typeface="宋体" panose="02010600030101010101" pitchFamily="2" charset="-122"/>
                <a:cs typeface="Times New Roman" panose="02020603050405020304" pitchFamily="18" charset="0"/>
              </a:rPr>
              <a:t>类继承了父类</a:t>
            </a:r>
            <a:r>
              <a:rPr lang="en-US" altLang="zh-CN" sz="2000" dirty="0">
                <a:ea typeface="宋体" panose="02010600030101010101" pitchFamily="2" charset="-122"/>
                <a:cs typeface="Times New Roman" panose="02020603050405020304" pitchFamily="18" charset="0"/>
              </a:rPr>
              <a:t>Person</a:t>
            </a:r>
            <a:r>
              <a:rPr lang="zh-CN" altLang="en-US" sz="2000" dirty="0">
                <a:ea typeface="宋体" panose="02010600030101010101" pitchFamily="2" charset="-122"/>
                <a:cs typeface="Times New Roman" panose="02020603050405020304" pitchFamily="18" charset="0"/>
              </a:rPr>
              <a:t>的所有属性和方法，并增加了一个属性</a:t>
            </a:r>
            <a:r>
              <a:rPr lang="en-US" altLang="zh-CN" sz="2000" dirty="0">
                <a:ea typeface="宋体" panose="02010600030101010101" pitchFamily="2" charset="-122"/>
                <a:cs typeface="Times New Roman" panose="02020603050405020304" pitchFamily="18" charset="0"/>
              </a:rPr>
              <a:t>school</a:t>
            </a:r>
            <a:r>
              <a:rPr lang="zh-CN" altLang="en-US" sz="2000" dirty="0">
                <a:ea typeface="宋体" panose="02010600030101010101" pitchFamily="2" charset="-122"/>
                <a:cs typeface="Times New Roman" panose="02020603050405020304" pitchFamily="18" charset="0"/>
              </a:rPr>
              <a:t>。</a:t>
            </a:r>
            <a:r>
              <a:rPr lang="en-US" altLang="zh-CN" sz="2000" dirty="0">
                <a:ea typeface="宋体" panose="02010600030101010101" pitchFamily="2" charset="-122"/>
                <a:cs typeface="Times New Roman" panose="02020603050405020304" pitchFamily="18" charset="0"/>
              </a:rPr>
              <a:t>Person</a:t>
            </a:r>
            <a:r>
              <a:rPr lang="zh-CN" altLang="en-US" sz="2000" dirty="0">
                <a:ea typeface="宋体" panose="02010600030101010101" pitchFamily="2" charset="-122"/>
                <a:cs typeface="Times New Roman" panose="02020603050405020304" pitchFamily="18" charset="0"/>
              </a:rPr>
              <a:t>中的属性和方法</a:t>
            </a:r>
            <a:r>
              <a:rPr lang="en-US" altLang="zh-CN" sz="2000" dirty="0">
                <a:ea typeface="宋体" panose="02010600030101010101" pitchFamily="2" charset="-122"/>
                <a:cs typeface="Times New Roman" panose="02020603050405020304" pitchFamily="18" charset="0"/>
              </a:rPr>
              <a:t>,Student</a:t>
            </a:r>
            <a:r>
              <a:rPr lang="zh-CN" altLang="en-US" sz="2000" dirty="0">
                <a:ea typeface="宋体" panose="02010600030101010101" pitchFamily="2" charset="-122"/>
                <a:cs typeface="Times New Roman" panose="02020603050405020304" pitchFamily="18" charset="0"/>
              </a:rPr>
              <a:t>都可以利用。</a:t>
            </a:r>
          </a:p>
        </p:txBody>
      </p:sp>
      <p:graphicFrame>
        <p:nvGraphicFramePr>
          <p:cNvPr id="196655" name="Group 47"/>
          <p:cNvGraphicFramePr>
            <a:graphicFrameLocks noGrp="1"/>
          </p:cNvGraphicFramePr>
          <p:nvPr/>
        </p:nvGraphicFramePr>
        <p:xfrm>
          <a:off x="611560" y="1345069"/>
          <a:ext cx="2362200" cy="1493520"/>
        </p:xfrm>
        <a:graphic>
          <a:graphicData uri="http://schemas.openxmlformats.org/drawingml/2006/table">
            <a:tbl>
              <a:tblPr/>
              <a:tblGrid>
                <a:gridCol w="2362200"/>
              </a:tblGrid>
              <a:tr h="2079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746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+name : String </a:t>
                      </a: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+age : </a:t>
                      </a:r>
                      <a:r>
                        <a:rPr kumimoji="1" lang="en-US" altLang="zh-CN" sz="1600" b="0" i="0" u="none" strike="noStrike" cap="none" normalizeH="0" baseline="0" dirty="0" err="1"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int</a:t>
                      </a:r>
                      <a:endParaRPr kumimoji="1" lang="en-US" altLang="zh-CN" sz="16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a:t>
                      </a:r>
                      <a:r>
                        <a:rPr kumimoji="1" lang="en-US" altLang="zh-CN" sz="1600" b="0" i="0" u="none" strike="noStrike" cap="none" normalizeH="0" baseline="0" dirty="0" err="1"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birthDate</a:t>
                      </a:r>
                      <a:r>
                        <a:rPr kumimoji="1" lang="en-US" altLang="zh-CN" sz="16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 : Date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7305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a:t>
                      </a:r>
                      <a:r>
                        <a:rPr kumimoji="1" lang="en-US" altLang="zh-CN" sz="1600" b="0" i="0" u="none" strike="noStrike" cap="none" normalizeH="0" baseline="0" dirty="0" err="1"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getInfo</a:t>
                      </a:r>
                      <a:r>
                        <a:rPr kumimoji="1" lang="en-US" altLang="zh-CN" sz="16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 : String</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196652" name="Group 44"/>
          <p:cNvGraphicFramePr>
            <a:graphicFrameLocks noGrp="1"/>
          </p:cNvGraphicFramePr>
          <p:nvPr/>
        </p:nvGraphicFramePr>
        <p:xfrm>
          <a:off x="611560" y="3442667"/>
          <a:ext cx="2362200" cy="838200"/>
        </p:xfrm>
        <a:graphic>
          <a:graphicData uri="http://schemas.openxmlformats.org/drawingml/2006/table">
            <a:tbl>
              <a:tblPr/>
              <a:tblGrid>
                <a:gridCol w="2362200"/>
              </a:tblGrid>
              <a:tr h="1778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Student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936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+school : String</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44463">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1" lang="zh-CN" altLang="zh-CN" sz="5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6169" name="Line 45"/>
          <p:cNvSpPr>
            <a:spLocks noChangeShapeType="1"/>
          </p:cNvSpPr>
          <p:nvPr/>
        </p:nvSpPr>
        <p:spPr bwMode="auto">
          <a:xfrm flipV="1">
            <a:off x="1691680" y="2976101"/>
            <a:ext cx="0" cy="457200"/>
          </a:xfrm>
          <a:prstGeom prst="line">
            <a:avLst/>
          </a:prstGeom>
          <a:noFill/>
          <a:ln w="9525">
            <a:solidFill>
              <a:srgbClr val="BD6FBF"/>
            </a:solidFill>
            <a:round/>
            <a:tailEnd type="triangle" w="lg" len="lg"/>
          </a:ln>
        </p:spPr>
        <p:txBody>
          <a:bodyPr/>
          <a:lstStyle/>
          <a:p>
            <a:endParaRPr lang="zh-CN" altLang="en-US">
              <a:ea typeface="宋体" panose="02010600030101010101" pitchFamily="2" charset="-122"/>
              <a:cs typeface="Times New Roman" panose="02020603050405020304"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907451" y="312717"/>
            <a:ext cx="6264696" cy="792088"/>
          </a:xfrm>
          <a:prstGeom prst="rect">
            <a:avLst/>
          </a:prstGeom>
        </p:spPr>
        <p:txBody>
          <a:bodyPr vert="horz" lIns="91440" tIns="45720" rIns="91440" bIns="45720" rtlCol="0" anchor="ctr">
            <a:normAutofit fontScale="87500" lnSpcReduction="2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1.3  Java</a:t>
            </a:r>
            <a:r>
              <a:rPr lang="zh-CN" altLang="en-US" b="1" dirty="0" smtClean="0">
                <a:latin typeface="+mn-lt"/>
                <a:ea typeface="宋体" panose="02010600030101010101" pitchFamily="2" charset="-122"/>
                <a:cs typeface="Times New Roman" panose="02020603050405020304" pitchFamily="18" charset="0"/>
              </a:rPr>
              <a:t>语言运行机制及运行过程</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457140" y="1854012"/>
            <a:ext cx="8229600" cy="45434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zh-CN" altLang="en-US" sz="1600" dirty="0" smtClean="0">
                <a:ea typeface="宋体" panose="02010600030101010101" pitchFamily="2" charset="-122"/>
                <a:cs typeface="Times New Roman" panose="02020603050405020304" pitchFamily="18" charset="0"/>
              </a:rPr>
              <a:t>特点一：</a:t>
            </a:r>
            <a:r>
              <a:rPr lang="zh-CN" altLang="en-US" sz="1600" b="1" dirty="0" smtClean="0">
                <a:solidFill>
                  <a:srgbClr val="FF0000"/>
                </a:solidFill>
                <a:ea typeface="宋体" panose="02010600030101010101" pitchFamily="2" charset="-122"/>
                <a:cs typeface="Times New Roman" panose="02020603050405020304" pitchFamily="18" charset="0"/>
              </a:rPr>
              <a:t>面向对象</a:t>
            </a:r>
            <a:endParaRPr lang="en-US" altLang="zh-CN" sz="1600" b="1" dirty="0" smtClean="0">
              <a:solidFill>
                <a:srgbClr val="FF000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1600" dirty="0" smtClean="0">
                <a:ea typeface="宋体" panose="02010600030101010101" pitchFamily="2" charset="-122"/>
                <a:cs typeface="Times New Roman" panose="02020603050405020304" pitchFamily="18" charset="0"/>
              </a:rPr>
              <a:t>两个基本概念：类、对象</a:t>
            </a:r>
            <a:endParaRPr lang="en-US" altLang="zh-CN" sz="16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1600" dirty="0" smtClean="0">
                <a:ea typeface="宋体" panose="02010600030101010101" pitchFamily="2" charset="-122"/>
                <a:cs typeface="Times New Roman" panose="02020603050405020304" pitchFamily="18" charset="0"/>
              </a:rPr>
              <a:t>三大特性：封装、继承、多态</a:t>
            </a:r>
          </a:p>
          <a:p>
            <a:pPr>
              <a:buFont typeface="Wingdings" panose="05000000000000000000" pitchFamily="2" charset="2"/>
              <a:buChar char="l"/>
            </a:pPr>
            <a:r>
              <a:rPr lang="zh-CN" altLang="en-US" sz="1600" dirty="0" smtClean="0">
                <a:ea typeface="宋体" panose="02010600030101010101" pitchFamily="2" charset="-122"/>
                <a:cs typeface="Times New Roman" panose="02020603050405020304" pitchFamily="18" charset="0"/>
              </a:rPr>
              <a:t>特点二：</a:t>
            </a:r>
            <a:r>
              <a:rPr lang="zh-CN" altLang="en-US" sz="1600" b="1" dirty="0" smtClean="0">
                <a:solidFill>
                  <a:srgbClr val="FF0000"/>
                </a:solidFill>
                <a:ea typeface="宋体" panose="02010600030101010101" pitchFamily="2" charset="-122"/>
                <a:cs typeface="Times New Roman" panose="02020603050405020304" pitchFamily="18" charset="0"/>
              </a:rPr>
              <a:t>健壮性</a:t>
            </a:r>
            <a:endParaRPr lang="en-US" altLang="zh-CN" sz="1600" b="1" dirty="0" smtClean="0">
              <a:solidFill>
                <a:srgbClr val="FF000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1600" dirty="0" smtClean="0">
                <a:ea typeface="宋体" panose="02010600030101010101" pitchFamily="2" charset="-122"/>
                <a:cs typeface="Times New Roman" panose="02020603050405020304" pitchFamily="18" charset="0"/>
              </a:rPr>
              <a:t>吸收了</a:t>
            </a:r>
            <a:r>
              <a:rPr lang="en-US" altLang="zh-CN" sz="1600" dirty="0" smtClean="0">
                <a:ea typeface="宋体" panose="02010600030101010101" pitchFamily="2" charset="-122"/>
                <a:cs typeface="Times New Roman" panose="02020603050405020304" pitchFamily="18" charset="0"/>
              </a:rPr>
              <a:t>C/C++</a:t>
            </a:r>
            <a:r>
              <a:rPr lang="zh-CN" altLang="en-US" sz="1600" dirty="0" smtClean="0">
                <a:ea typeface="宋体" panose="02010600030101010101" pitchFamily="2" charset="-122"/>
                <a:cs typeface="Times New Roman" panose="02020603050405020304" pitchFamily="18" charset="0"/>
              </a:rPr>
              <a:t>语言的优点，但去掉了其影响程序健壮性的部分（如指针、内存的申请与释放等），提供了一个相对安全的内存管理和访问机制</a:t>
            </a:r>
            <a:endParaRPr lang="en-US" altLang="zh-CN" sz="16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1600" dirty="0" smtClean="0">
                <a:ea typeface="宋体" panose="02010600030101010101" pitchFamily="2" charset="-122"/>
                <a:cs typeface="Times New Roman" panose="02020603050405020304" pitchFamily="18" charset="0"/>
              </a:rPr>
              <a:t>特点三：</a:t>
            </a:r>
            <a:r>
              <a:rPr lang="zh-CN" altLang="en-US" sz="1600" b="1" dirty="0" smtClean="0">
                <a:solidFill>
                  <a:srgbClr val="FF0000"/>
                </a:solidFill>
                <a:ea typeface="宋体" panose="02010600030101010101" pitchFamily="2" charset="-122"/>
                <a:cs typeface="Times New Roman" panose="02020603050405020304" pitchFamily="18" charset="0"/>
              </a:rPr>
              <a:t>跨平台性</a:t>
            </a:r>
            <a:endParaRPr lang="en-US" altLang="zh-CN" sz="1600" b="1" dirty="0" smtClean="0">
              <a:solidFill>
                <a:srgbClr val="FF000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1600" dirty="0" smtClean="0">
                <a:ea typeface="宋体" panose="02010600030101010101" pitchFamily="2" charset="-122"/>
                <a:cs typeface="Times New Roman" panose="02020603050405020304" pitchFamily="18" charset="0"/>
              </a:rPr>
              <a:t>跨平台性：通过</a:t>
            </a:r>
            <a:r>
              <a:rPr lang="en-US" altLang="zh-CN" sz="1600" dirty="0" smtClean="0">
                <a:ea typeface="宋体" panose="02010600030101010101" pitchFamily="2" charset="-122"/>
                <a:cs typeface="Times New Roman" panose="02020603050405020304" pitchFamily="18" charset="0"/>
              </a:rPr>
              <a:t>Java</a:t>
            </a:r>
            <a:r>
              <a:rPr lang="zh-CN" altLang="en-US" sz="1600" dirty="0" smtClean="0">
                <a:ea typeface="宋体" panose="02010600030101010101" pitchFamily="2" charset="-122"/>
                <a:cs typeface="Times New Roman" panose="02020603050405020304" pitchFamily="18" charset="0"/>
              </a:rPr>
              <a:t>语言编写的应用程序在不同的系统平台上都可以运行。</a:t>
            </a:r>
            <a:r>
              <a:rPr lang="zh-CN" altLang="en-US" sz="1600" b="1" dirty="0" smtClean="0">
                <a:ea typeface="宋体" panose="02010600030101010101" pitchFamily="2" charset="-122"/>
                <a:cs typeface="Times New Roman" panose="02020603050405020304" pitchFamily="18" charset="0"/>
              </a:rPr>
              <a:t>“</a:t>
            </a:r>
            <a:r>
              <a:rPr lang="en-US" altLang="zh-CN" sz="1600" b="1" dirty="0" smtClean="0">
                <a:ea typeface="宋体" panose="02010600030101010101" pitchFamily="2" charset="-122"/>
                <a:cs typeface="Times New Roman" panose="02020603050405020304" pitchFamily="18" charset="0"/>
              </a:rPr>
              <a:t>Write once , Run Anywhere</a:t>
            </a:r>
            <a:r>
              <a:rPr lang="zh-CN" altLang="en-US" sz="1600" b="1" dirty="0" smtClean="0">
                <a:ea typeface="宋体" panose="02010600030101010101" pitchFamily="2" charset="-122"/>
                <a:cs typeface="Times New Roman" panose="02020603050405020304" pitchFamily="18" charset="0"/>
              </a:rPr>
              <a:t>”</a:t>
            </a:r>
            <a:endParaRPr lang="en-US" altLang="zh-CN" sz="1600" b="1"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1600" dirty="0" smtClean="0">
                <a:ea typeface="宋体" panose="02010600030101010101" pitchFamily="2" charset="-122"/>
                <a:cs typeface="Times New Roman" panose="02020603050405020304" pitchFamily="18" charset="0"/>
              </a:rPr>
              <a:t>原理：只要在需要运行 </a:t>
            </a:r>
            <a:r>
              <a:rPr lang="en-US" altLang="zh-CN" sz="1600" dirty="0" smtClean="0">
                <a:ea typeface="宋体" panose="02010600030101010101" pitchFamily="2" charset="-122"/>
                <a:cs typeface="Times New Roman" panose="02020603050405020304" pitchFamily="18" charset="0"/>
              </a:rPr>
              <a:t>java </a:t>
            </a:r>
            <a:r>
              <a:rPr lang="zh-CN" altLang="en-US" sz="1600" dirty="0" smtClean="0">
                <a:ea typeface="宋体" panose="02010600030101010101" pitchFamily="2" charset="-122"/>
                <a:cs typeface="Times New Roman" panose="02020603050405020304" pitchFamily="18" charset="0"/>
              </a:rPr>
              <a:t>应用程序的操作系统上，先安装一个</a:t>
            </a:r>
            <a:r>
              <a:rPr lang="en-US" altLang="zh-CN" sz="1600" dirty="0" smtClean="0">
                <a:ea typeface="宋体" panose="02010600030101010101" pitchFamily="2" charset="-122"/>
                <a:cs typeface="Times New Roman" panose="02020603050405020304" pitchFamily="18" charset="0"/>
              </a:rPr>
              <a:t>Java</a:t>
            </a:r>
            <a:r>
              <a:rPr lang="zh-CN" altLang="en-US" sz="1600" dirty="0" smtClean="0">
                <a:ea typeface="宋体" panose="02010600030101010101" pitchFamily="2" charset="-122"/>
                <a:cs typeface="Times New Roman" panose="02020603050405020304" pitchFamily="18" charset="0"/>
              </a:rPr>
              <a:t>虚拟机 </a:t>
            </a:r>
            <a:r>
              <a:rPr lang="en-US" altLang="zh-CN" sz="1600" dirty="0" smtClean="0">
                <a:ea typeface="宋体" panose="02010600030101010101" pitchFamily="2" charset="-122"/>
                <a:cs typeface="Times New Roman" panose="02020603050405020304" pitchFamily="18" charset="0"/>
              </a:rPr>
              <a:t>(JVM </a:t>
            </a:r>
            <a:r>
              <a:rPr lang="en-US" altLang="zh-CN" sz="1600" dirty="0" smtClean="0">
                <a:solidFill>
                  <a:srgbClr val="FF0000"/>
                </a:solidFill>
                <a:ea typeface="宋体" panose="02010600030101010101" pitchFamily="2" charset="-122"/>
                <a:cs typeface="Times New Roman" panose="02020603050405020304" pitchFamily="18" charset="0"/>
              </a:rPr>
              <a:t>J</a:t>
            </a:r>
            <a:r>
              <a:rPr lang="en-US" altLang="zh-CN" sz="1600" dirty="0" smtClean="0">
                <a:ea typeface="宋体" panose="02010600030101010101" pitchFamily="2" charset="-122"/>
                <a:cs typeface="Times New Roman" panose="02020603050405020304" pitchFamily="18" charset="0"/>
              </a:rPr>
              <a:t>ava </a:t>
            </a:r>
            <a:r>
              <a:rPr lang="en-US" altLang="zh-CN" sz="1600" dirty="0" smtClean="0">
                <a:solidFill>
                  <a:srgbClr val="FF0000"/>
                </a:solidFill>
                <a:ea typeface="宋体" panose="02010600030101010101" pitchFamily="2" charset="-122"/>
                <a:cs typeface="Times New Roman" panose="02020603050405020304" pitchFamily="18" charset="0"/>
              </a:rPr>
              <a:t>V</a:t>
            </a:r>
            <a:r>
              <a:rPr lang="en-US" altLang="zh-CN" sz="1600" dirty="0" smtClean="0">
                <a:ea typeface="宋体" panose="02010600030101010101" pitchFamily="2" charset="-122"/>
                <a:cs typeface="Times New Roman" panose="02020603050405020304" pitchFamily="18" charset="0"/>
              </a:rPr>
              <a:t>irtual </a:t>
            </a:r>
            <a:r>
              <a:rPr lang="en-US" altLang="zh-CN" sz="1600" dirty="0" smtClean="0">
                <a:solidFill>
                  <a:srgbClr val="FF0000"/>
                </a:solidFill>
                <a:ea typeface="宋体" panose="02010600030101010101" pitchFamily="2" charset="-122"/>
                <a:cs typeface="Times New Roman" panose="02020603050405020304" pitchFamily="18" charset="0"/>
              </a:rPr>
              <a:t>M</a:t>
            </a:r>
            <a:r>
              <a:rPr lang="en-US" altLang="zh-CN" sz="1600" dirty="0" smtClean="0">
                <a:ea typeface="宋体" panose="02010600030101010101" pitchFamily="2" charset="-122"/>
                <a:cs typeface="Times New Roman" panose="02020603050405020304" pitchFamily="18" charset="0"/>
              </a:rPr>
              <a:t>achine) </a:t>
            </a:r>
            <a:r>
              <a:rPr lang="zh-CN" altLang="en-US" sz="1600" dirty="0" smtClean="0">
                <a:ea typeface="宋体" panose="02010600030101010101" pitchFamily="2" charset="-122"/>
                <a:cs typeface="Times New Roman" panose="02020603050405020304" pitchFamily="18" charset="0"/>
              </a:rPr>
              <a:t>即可。由</a:t>
            </a:r>
            <a:r>
              <a:rPr lang="en-US" altLang="zh-CN" sz="1600" dirty="0" smtClean="0">
                <a:ea typeface="宋体" panose="02010600030101010101" pitchFamily="2" charset="-122"/>
                <a:cs typeface="Times New Roman" panose="02020603050405020304" pitchFamily="18" charset="0"/>
              </a:rPr>
              <a:t>JVM</a:t>
            </a:r>
            <a:r>
              <a:rPr lang="zh-CN" altLang="en-US" sz="1600" dirty="0" smtClean="0">
                <a:ea typeface="宋体" panose="02010600030101010101" pitchFamily="2" charset="-122"/>
                <a:cs typeface="Times New Roman" panose="02020603050405020304" pitchFamily="18" charset="0"/>
              </a:rPr>
              <a:t>来负责</a:t>
            </a:r>
            <a:r>
              <a:rPr lang="en-US" altLang="zh-CN" sz="1600" dirty="0" smtClean="0">
                <a:ea typeface="宋体" panose="02010600030101010101" pitchFamily="2" charset="-122"/>
                <a:cs typeface="Times New Roman" panose="02020603050405020304" pitchFamily="18" charset="0"/>
              </a:rPr>
              <a:t>Java</a:t>
            </a:r>
            <a:r>
              <a:rPr lang="zh-CN" altLang="en-US" sz="1600" dirty="0" smtClean="0">
                <a:ea typeface="宋体" panose="02010600030101010101" pitchFamily="2" charset="-122"/>
                <a:cs typeface="Times New Roman" panose="02020603050405020304" pitchFamily="18" charset="0"/>
              </a:rPr>
              <a:t>程序在该系统中的运行。</a:t>
            </a:r>
          </a:p>
        </p:txBody>
      </p:sp>
      <p:sp>
        <p:nvSpPr>
          <p:cNvPr id="4" name="TextBox 3"/>
          <p:cNvSpPr txBox="1"/>
          <p:nvPr/>
        </p:nvSpPr>
        <p:spPr>
          <a:xfrm>
            <a:off x="181904" y="1105069"/>
            <a:ext cx="4536504" cy="523220"/>
          </a:xfrm>
          <a:prstGeom prst="rect">
            <a:avLst/>
          </a:prstGeom>
          <a:noFill/>
        </p:spPr>
        <p:txBody>
          <a:bodyPr wrap="square" rtlCol="0">
            <a:spAutoFit/>
          </a:bodyPr>
          <a:lstStyle/>
          <a:p>
            <a:pPr marL="285750" indent="-285750">
              <a:buFont typeface="Wingdings" panose="05000000000000000000" pitchFamily="2" charset="2"/>
              <a:buChar char="u"/>
            </a:pPr>
            <a:r>
              <a:rPr lang="en-US" altLang="zh-CN" sz="2800" b="1" dirty="0" smtClean="0">
                <a:solidFill>
                  <a:srgbClr val="C00000"/>
                </a:solidFill>
                <a:ea typeface="宋体" panose="02010600030101010101" pitchFamily="2" charset="-122"/>
                <a:cs typeface="Times New Roman" panose="02020603050405020304" pitchFamily="18" charset="0"/>
              </a:rPr>
              <a:t>Java</a:t>
            </a:r>
            <a:r>
              <a:rPr lang="zh-CN" altLang="en-US" sz="2800" b="1" dirty="0" smtClean="0">
                <a:solidFill>
                  <a:srgbClr val="C00000"/>
                </a:solidFill>
                <a:ea typeface="宋体" panose="02010600030101010101" pitchFamily="2" charset="-122"/>
                <a:cs typeface="Times New Roman" panose="02020603050405020304" pitchFamily="18" charset="0"/>
              </a:rPr>
              <a:t>语言的特点</a:t>
            </a:r>
            <a:endParaRPr lang="zh-CN" altLang="en-US" sz="2800" b="1"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clrChange>
              <a:clrFrom>
                <a:srgbClr val="EFEFED"/>
              </a:clrFrom>
              <a:clrTo>
                <a:srgbClr val="EFEFED">
                  <a:alpha val="0"/>
                </a:srgbClr>
              </a:clrTo>
            </a:clrChange>
            <a:extLst>
              <a:ext uri="{28A0092B-C50C-407E-A947-70E740481C1C}">
                <a14:useLocalDpi xmlns:a14="http://schemas.microsoft.com/office/drawing/2010/main" xmlns="" val="0"/>
              </a:ext>
            </a:extLst>
          </a:blip>
          <a:srcRect/>
          <a:stretch>
            <a:fillRect/>
          </a:stretch>
        </p:blipFill>
        <p:spPr bwMode="auto">
          <a:xfrm>
            <a:off x="898834" y="428937"/>
            <a:ext cx="8064896" cy="39835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195" name="Rectangle 3"/>
          <p:cNvSpPr>
            <a:spLocks noChangeArrowheads="1"/>
          </p:cNvSpPr>
          <p:nvPr/>
        </p:nvSpPr>
        <p:spPr bwMode="auto">
          <a:xfrm>
            <a:off x="249568" y="3575799"/>
            <a:ext cx="7129985" cy="2000548"/>
          </a:xfrm>
          <a:prstGeom prst="rect">
            <a:avLst/>
          </a:prstGeom>
          <a:noFill/>
          <a:ln w="9525">
            <a:noFill/>
            <a:miter lim="800000"/>
          </a:ln>
        </p:spPr>
        <p:txBody>
          <a:bodyPr wrap="square">
            <a:spAutoFit/>
          </a:bodyPr>
          <a:lstStyle/>
          <a:p>
            <a:pPr marL="342900" indent="-342900">
              <a:buFont typeface="Wingdings" panose="05000000000000000000" pitchFamily="2" charset="2"/>
              <a:buChar char="l"/>
            </a:pPr>
            <a:r>
              <a:rPr lang="zh-CN" altLang="en-US" sz="2800" dirty="0">
                <a:ea typeface="宋体" panose="02010600030101010101" pitchFamily="2" charset="-122"/>
                <a:cs typeface="Times New Roman" panose="02020603050405020304" pitchFamily="18" charset="0"/>
              </a:rPr>
              <a:t>作用：</a:t>
            </a:r>
            <a:endParaRPr lang="en-US" altLang="zh-CN" sz="2800" dirty="0">
              <a:ea typeface="宋体" panose="02010600030101010101" pitchFamily="2" charset="-122"/>
              <a:cs typeface="Times New Roman" panose="02020603050405020304" pitchFamily="18" charset="0"/>
            </a:endParaRPr>
          </a:p>
          <a:p>
            <a:pPr marL="800100" lvl="1" indent="-342900">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继承的出现提高了代码的复用性。</a:t>
            </a:r>
            <a:endParaRPr lang="en-US" altLang="zh-CN" sz="2400" dirty="0">
              <a:ea typeface="宋体" panose="02010600030101010101" pitchFamily="2" charset="-122"/>
              <a:cs typeface="Times New Roman" panose="02020603050405020304" pitchFamily="18" charset="0"/>
            </a:endParaRPr>
          </a:p>
          <a:p>
            <a:pPr marL="800100" lvl="1" indent="-342900">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继承的出现让类与类之间产生了关系，提供了多态的前提</a:t>
            </a:r>
            <a:r>
              <a:rPr lang="zh-CN" altLang="en-US" sz="2400" dirty="0" smtClean="0">
                <a:ea typeface="宋体" panose="02010600030101010101" pitchFamily="2" charset="-122"/>
                <a:cs typeface="Times New Roman" panose="02020603050405020304" pitchFamily="18" charset="0"/>
              </a:rPr>
              <a:t>。</a:t>
            </a:r>
            <a:endParaRPr lang="en-US" altLang="zh-CN" sz="2400" dirty="0" smtClean="0">
              <a:ea typeface="宋体" panose="02010600030101010101" pitchFamily="2" charset="-122"/>
              <a:cs typeface="Times New Roman" panose="02020603050405020304" pitchFamily="18" charset="0"/>
            </a:endParaRPr>
          </a:p>
          <a:p>
            <a:pPr marL="800100" lvl="1" indent="-342900">
              <a:buFont typeface="Wingdings" panose="05000000000000000000" pitchFamily="2" charset="2"/>
              <a:buChar char="Ø"/>
            </a:pPr>
            <a:r>
              <a:rPr lang="zh-CN" altLang="en-US" sz="2400" dirty="0">
                <a:ea typeface="宋体" panose="02010600030101010101" pitchFamily="2" charset="-122"/>
              </a:rPr>
              <a:t>不要仅为了获取其他类中某个功能而去</a:t>
            </a:r>
            <a:r>
              <a:rPr lang="zh-CN" altLang="en-US" sz="2400" dirty="0" smtClean="0">
                <a:ea typeface="宋体" panose="02010600030101010101" pitchFamily="2" charset="-122"/>
              </a:rPr>
              <a:t>继承</a:t>
            </a:r>
            <a:endParaRPr lang="zh-CN" altLang="en-US" sz="2400" dirty="0">
              <a:ea typeface="宋体" panose="02010600030101010101" pitchFamily="2" charset="-122"/>
            </a:endParaRPr>
          </a:p>
        </p:txBody>
      </p:sp>
    </p:spTree>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ChangeArrowheads="1"/>
          </p:cNvSpPr>
          <p:nvPr/>
        </p:nvSpPr>
        <p:spPr bwMode="auto">
          <a:xfrm>
            <a:off x="250825" y="408459"/>
            <a:ext cx="8210550" cy="2259080"/>
          </a:xfrm>
          <a:prstGeom prst="rect">
            <a:avLst/>
          </a:prstGeom>
          <a:noFill/>
          <a:ln w="9525">
            <a:noFill/>
            <a:miter lim="800000"/>
          </a:ln>
        </p:spPr>
        <p:txBody>
          <a:bodyPr>
            <a:spAutoFit/>
          </a:bodyPr>
          <a:lstStyle/>
          <a:p>
            <a:pPr marL="457200" indent="-457200">
              <a:lnSpc>
                <a:spcPct val="110000"/>
              </a:lnSpc>
              <a:buFont typeface="Wingdings" panose="05000000000000000000" pitchFamily="2" charset="2"/>
              <a:buChar char="l"/>
            </a:pPr>
            <a:r>
              <a:rPr lang="zh-CN" altLang="en-US" sz="2500" dirty="0">
                <a:ea typeface="宋体" panose="02010600030101010101" pitchFamily="2" charset="-122"/>
                <a:cs typeface="Times New Roman" panose="02020603050405020304" pitchFamily="18" charset="0"/>
              </a:rPr>
              <a:t>子类继承了父类，就继承了父类的方法和属性。</a:t>
            </a:r>
          </a:p>
          <a:p>
            <a:pPr marL="457200" indent="-457200">
              <a:lnSpc>
                <a:spcPct val="110000"/>
              </a:lnSpc>
              <a:buFont typeface="Wingdings" panose="05000000000000000000" pitchFamily="2" charset="2"/>
              <a:buChar char="l"/>
            </a:pPr>
            <a:r>
              <a:rPr lang="zh-CN" altLang="en-US" sz="2500" dirty="0">
                <a:ea typeface="宋体" panose="02010600030101010101" pitchFamily="2" charset="-122"/>
                <a:cs typeface="Times New Roman" panose="02020603050405020304" pitchFamily="18" charset="0"/>
              </a:rPr>
              <a:t>在子类中，可以使用父类中定义的方法和属性，也可以创建新的数据和方法。</a:t>
            </a:r>
          </a:p>
          <a:p>
            <a:pPr marL="457200" indent="-457200">
              <a:lnSpc>
                <a:spcPct val="110000"/>
              </a:lnSpc>
              <a:buFont typeface="Wingdings" panose="05000000000000000000" pitchFamily="2" charset="2"/>
              <a:buChar char="l"/>
            </a:pPr>
            <a:r>
              <a:rPr lang="zh-CN" altLang="en-US" sz="2500" dirty="0" smtClean="0">
                <a:ea typeface="宋体" panose="02010600030101010101" pitchFamily="2" charset="-122"/>
                <a:cs typeface="Times New Roman" panose="02020603050405020304" pitchFamily="18" charset="0"/>
              </a:rPr>
              <a:t>在</a:t>
            </a:r>
            <a:r>
              <a:rPr lang="en-US" altLang="zh-CN" sz="2500" dirty="0">
                <a:ea typeface="宋体" panose="02010600030101010101" pitchFamily="2" charset="-122"/>
                <a:cs typeface="Times New Roman" panose="02020603050405020304" pitchFamily="18" charset="0"/>
              </a:rPr>
              <a:t>Java </a:t>
            </a:r>
            <a:r>
              <a:rPr lang="zh-CN" altLang="en-US" sz="2500" dirty="0">
                <a:ea typeface="宋体" panose="02010600030101010101" pitchFamily="2" charset="-122"/>
                <a:cs typeface="Times New Roman" panose="02020603050405020304" pitchFamily="18" charset="0"/>
              </a:rPr>
              <a:t>中，继承的关键字用的是“</a:t>
            </a:r>
            <a:r>
              <a:rPr lang="en-US" altLang="zh-CN" sz="2500" dirty="0">
                <a:solidFill>
                  <a:srgbClr val="0000FF"/>
                </a:solidFill>
                <a:ea typeface="宋体" panose="02010600030101010101" pitchFamily="2" charset="-122"/>
                <a:cs typeface="Times New Roman" panose="02020603050405020304" pitchFamily="18" charset="0"/>
              </a:rPr>
              <a:t>extends</a:t>
            </a:r>
            <a:r>
              <a:rPr lang="en-US" altLang="zh-CN" sz="2500" dirty="0">
                <a:ea typeface="宋体" panose="02010600030101010101" pitchFamily="2" charset="-122"/>
                <a:cs typeface="Times New Roman" panose="02020603050405020304" pitchFamily="18" charset="0"/>
              </a:rPr>
              <a:t>”</a:t>
            </a:r>
            <a:r>
              <a:rPr lang="zh-CN" altLang="en-US" sz="2500" dirty="0">
                <a:ea typeface="宋体" panose="02010600030101010101" pitchFamily="2" charset="-122"/>
                <a:cs typeface="Times New Roman" panose="02020603050405020304" pitchFamily="18" charset="0"/>
              </a:rPr>
              <a:t>，即子类不是父类的子集，而是对父类的“扩展”</a:t>
            </a:r>
            <a:r>
              <a:rPr lang="zh-CN" altLang="en-US" sz="2800" dirty="0" smtClean="0">
                <a:ea typeface="宋体" panose="02010600030101010101" pitchFamily="2" charset="-122"/>
                <a:cs typeface="Times New Roman" panose="02020603050405020304" pitchFamily="18" charset="0"/>
              </a:rPr>
              <a:t>。</a:t>
            </a:r>
            <a:endParaRPr lang="zh-CN" altLang="en-US" sz="2800" dirty="0">
              <a:ea typeface="宋体" panose="02010600030101010101" pitchFamily="2" charset="-122"/>
              <a:cs typeface="Times New Roman" panose="02020603050405020304" pitchFamily="18" charset="0"/>
            </a:endParaRPr>
          </a:p>
        </p:txBody>
      </p:sp>
      <p:sp>
        <p:nvSpPr>
          <p:cNvPr id="226310" name="Rectangle 6"/>
          <p:cNvSpPr>
            <a:spLocks noChangeArrowheads="1"/>
          </p:cNvSpPr>
          <p:nvPr/>
        </p:nvSpPr>
        <p:spPr bwMode="auto">
          <a:xfrm>
            <a:off x="250825" y="2667539"/>
            <a:ext cx="8461375" cy="1015663"/>
          </a:xfrm>
          <a:prstGeom prst="rect">
            <a:avLst/>
          </a:prstGeom>
          <a:noFill/>
          <a:ln w="9525">
            <a:noFill/>
            <a:miter lim="800000"/>
          </a:ln>
        </p:spPr>
        <p:txBody>
          <a:bodyPr wrap="square">
            <a:spAutoFit/>
          </a:bodyPr>
          <a:lstStyle/>
          <a:p>
            <a:pPr>
              <a:spcBef>
                <a:spcPct val="50000"/>
              </a:spcBef>
              <a:buClr>
                <a:srgbClr val="DD8B07"/>
              </a:buClr>
              <a:buSzPct val="110000"/>
              <a:buFont typeface="Wingdings" panose="05000000000000000000" pitchFamily="2" charset="2"/>
              <a:buNone/>
            </a:pPr>
            <a:r>
              <a:rPr lang="zh-CN" altLang="en-US" sz="2400" b="1" dirty="0">
                <a:ea typeface="宋体" panose="02010600030101010101" pitchFamily="2" charset="-122"/>
                <a:cs typeface="Times New Roman" panose="02020603050405020304" pitchFamily="18" charset="0"/>
              </a:rPr>
              <a:t>关于继承的规则：</a:t>
            </a:r>
          </a:p>
          <a:p>
            <a:pPr marL="0" lvl="1">
              <a:spcBef>
                <a:spcPct val="50000"/>
              </a:spcBef>
              <a:buClr>
                <a:srgbClr val="DD8B07"/>
              </a:buClr>
              <a:buSzPct val="110000"/>
              <a:buFont typeface="Wingdings" panose="05000000000000000000" pitchFamily="2" charset="2"/>
              <a:buChar char="Ø"/>
            </a:pPr>
            <a:r>
              <a:rPr lang="zh-CN" altLang="en-US" sz="2400" b="1" dirty="0">
                <a:ea typeface="宋体" panose="02010600030101010101" pitchFamily="2" charset="-122"/>
                <a:cs typeface="Times New Roman" panose="02020603050405020304" pitchFamily="18" charset="0"/>
              </a:rPr>
              <a:t>子类</a:t>
            </a:r>
            <a:r>
              <a:rPr lang="zh-CN" altLang="en-US" sz="2400" b="1" dirty="0" smtClean="0">
                <a:ea typeface="宋体" panose="02010600030101010101" pitchFamily="2" charset="-122"/>
                <a:cs typeface="Times New Roman" panose="02020603050405020304" pitchFamily="18" charset="0"/>
              </a:rPr>
              <a:t>不能直接访问父</a:t>
            </a:r>
            <a:r>
              <a:rPr lang="zh-CN" altLang="en-US" sz="2400" b="1" dirty="0">
                <a:ea typeface="宋体" panose="02010600030101010101" pitchFamily="2" charset="-122"/>
                <a:cs typeface="Times New Roman" panose="02020603050405020304" pitchFamily="18" charset="0"/>
              </a:rPr>
              <a:t>类中私有的</a:t>
            </a:r>
            <a:r>
              <a:rPr lang="en-US" altLang="zh-CN" sz="2400" b="1" dirty="0">
                <a:ea typeface="宋体" panose="02010600030101010101" pitchFamily="2" charset="-122"/>
                <a:cs typeface="Times New Roman" panose="02020603050405020304" pitchFamily="18" charset="0"/>
              </a:rPr>
              <a:t>(private)</a:t>
            </a:r>
            <a:r>
              <a:rPr lang="zh-CN" altLang="en-US" sz="2400" b="1" dirty="0">
                <a:ea typeface="宋体" panose="02010600030101010101" pitchFamily="2" charset="-122"/>
                <a:cs typeface="Times New Roman" panose="02020603050405020304" pitchFamily="18" charset="0"/>
              </a:rPr>
              <a:t>的成员变量和方法。</a:t>
            </a:r>
          </a:p>
        </p:txBody>
      </p:sp>
      <p:pic>
        <p:nvPicPr>
          <p:cNvPr id="5" name="图片 4" descr="QQ截图20121119002606.png"/>
          <p:cNvPicPr>
            <a:picLocks noChangeAspect="1"/>
          </p:cNvPicPr>
          <p:nvPr/>
        </p:nvPicPr>
        <p:blipFill>
          <a:blip r:embed="rId2">
            <a:clrChange>
              <a:clrFrom>
                <a:srgbClr val="FEFEFE"/>
              </a:clrFrom>
              <a:clrTo>
                <a:srgbClr val="FEFEFE">
                  <a:alpha val="0"/>
                </a:srgbClr>
              </a:clrTo>
            </a:clrChange>
          </a:blip>
          <a:stretch>
            <a:fillRect/>
          </a:stretch>
        </p:blipFill>
        <p:spPr>
          <a:xfrm>
            <a:off x="899592" y="3720827"/>
            <a:ext cx="5604201" cy="184731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26310"/>
                                        </p:tgtEl>
                                        <p:attrNameLst>
                                          <p:attrName>style.visibility</p:attrName>
                                        </p:attrNameLst>
                                      </p:cBhvr>
                                      <p:to>
                                        <p:strVal val="visible"/>
                                      </p:to>
                                    </p:set>
                                    <p:animEffect transition="in" filter="slide(fromBottom)">
                                      <p:cBhvr>
                                        <p:cTn id="7" dur="500"/>
                                        <p:tgtEl>
                                          <p:spTgt spid="226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10" grpId="0" autoUpdateAnimBg="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ChangeArrowheads="1"/>
          </p:cNvSpPr>
          <p:nvPr/>
        </p:nvSpPr>
        <p:spPr bwMode="auto">
          <a:xfrm>
            <a:off x="683568" y="623977"/>
            <a:ext cx="7620000" cy="2277547"/>
          </a:xfrm>
          <a:prstGeom prst="rect">
            <a:avLst/>
          </a:prstGeom>
          <a:noFill/>
          <a:ln w="9525">
            <a:noFill/>
            <a:miter lim="800000"/>
          </a:ln>
        </p:spPr>
        <p:txBody>
          <a:bodyPr>
            <a:spAutoFit/>
          </a:bodyPr>
          <a:lstStyle/>
          <a:p>
            <a:pPr marL="457200" indent="-457200">
              <a:buFont typeface="Wingdings" panose="05000000000000000000" pitchFamily="2" charset="2"/>
              <a:buChar char="l"/>
            </a:pPr>
            <a:r>
              <a:rPr lang="en-US" altLang="zh-CN" sz="2800" dirty="0" smtClean="0">
                <a:ea typeface="宋体" panose="02010600030101010101" pitchFamily="2" charset="-122"/>
                <a:cs typeface="Times New Roman" panose="02020603050405020304" pitchFamily="18" charset="0"/>
              </a:rPr>
              <a:t>Java</a:t>
            </a:r>
            <a:r>
              <a:rPr lang="zh-CN" altLang="en-US" sz="2800" dirty="0">
                <a:ea typeface="宋体" panose="02010600030101010101" pitchFamily="2" charset="-122"/>
                <a:cs typeface="Times New Roman" panose="02020603050405020304" pitchFamily="18" charset="0"/>
              </a:rPr>
              <a:t>只</a:t>
            </a:r>
            <a:r>
              <a:rPr lang="zh-CN" altLang="en-US" sz="2800" dirty="0">
                <a:solidFill>
                  <a:srgbClr val="C00000"/>
                </a:solidFill>
                <a:ea typeface="宋体" panose="02010600030101010101" pitchFamily="2" charset="-122"/>
                <a:cs typeface="Times New Roman" panose="02020603050405020304" pitchFamily="18" charset="0"/>
              </a:rPr>
              <a:t>支持单继承</a:t>
            </a:r>
            <a:r>
              <a:rPr lang="zh-CN" altLang="en-US" sz="2800" dirty="0">
                <a:ea typeface="宋体" panose="02010600030101010101" pitchFamily="2" charset="-122"/>
                <a:cs typeface="Times New Roman" panose="02020603050405020304" pitchFamily="18" charset="0"/>
              </a:rPr>
              <a:t>，不允许多重</a:t>
            </a:r>
            <a:r>
              <a:rPr lang="zh-CN" altLang="en-US" sz="2800" dirty="0" smtClean="0">
                <a:ea typeface="宋体" panose="02010600030101010101" pitchFamily="2" charset="-122"/>
                <a:cs typeface="Times New Roman" panose="02020603050405020304" pitchFamily="18" charset="0"/>
              </a:rPr>
              <a:t>继承</a:t>
            </a:r>
            <a:endParaRPr lang="en-US" altLang="zh-CN" sz="2800" dirty="0" smtClean="0">
              <a:ea typeface="宋体" panose="02010600030101010101" pitchFamily="2" charset="-122"/>
              <a:cs typeface="Times New Roman" panose="02020603050405020304" pitchFamily="18" charset="0"/>
            </a:endParaRPr>
          </a:p>
          <a:p>
            <a:pPr marL="914400" lvl="1" indent="-457200">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一</a:t>
            </a:r>
            <a:r>
              <a:rPr lang="zh-CN" altLang="en-US" sz="2400" dirty="0">
                <a:ea typeface="宋体" panose="02010600030101010101" pitchFamily="2" charset="-122"/>
                <a:cs typeface="Times New Roman" panose="02020603050405020304" pitchFamily="18" charset="0"/>
              </a:rPr>
              <a:t>个子类只能有一个父</a:t>
            </a:r>
            <a:r>
              <a:rPr lang="zh-CN" altLang="en-US" sz="2400" dirty="0" smtClean="0">
                <a:ea typeface="宋体" panose="02010600030101010101" pitchFamily="2" charset="-122"/>
                <a:cs typeface="Times New Roman" panose="02020603050405020304" pitchFamily="18" charset="0"/>
              </a:rPr>
              <a:t>类</a:t>
            </a:r>
            <a:endParaRPr lang="en-US" altLang="zh-CN" sz="2400" dirty="0" smtClean="0">
              <a:ea typeface="宋体" panose="02010600030101010101" pitchFamily="2" charset="-122"/>
              <a:cs typeface="Times New Roman" panose="02020603050405020304" pitchFamily="18" charset="0"/>
            </a:endParaRPr>
          </a:p>
          <a:p>
            <a:pPr marL="914400" lvl="1" indent="-457200">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一</a:t>
            </a:r>
            <a:r>
              <a:rPr lang="zh-CN" altLang="en-US" sz="2400" dirty="0">
                <a:ea typeface="宋体" panose="02010600030101010101" pitchFamily="2" charset="-122"/>
                <a:cs typeface="Times New Roman" panose="02020603050405020304" pitchFamily="18" charset="0"/>
              </a:rPr>
              <a:t>个父类可以派生出多个子</a:t>
            </a:r>
            <a:r>
              <a:rPr lang="zh-CN" altLang="en-US" sz="2400" dirty="0" smtClean="0">
                <a:ea typeface="宋体" panose="02010600030101010101" pitchFamily="2" charset="-122"/>
                <a:cs typeface="Times New Roman" panose="02020603050405020304" pitchFamily="18" charset="0"/>
              </a:rPr>
              <a:t>类</a:t>
            </a:r>
            <a:endParaRPr lang="en-US" altLang="zh-CN" sz="2400" dirty="0" smtClean="0">
              <a:ea typeface="宋体" panose="02010600030101010101" pitchFamily="2" charset="-122"/>
              <a:cs typeface="Times New Roman" panose="02020603050405020304" pitchFamily="18" charset="0"/>
            </a:endParaRPr>
          </a:p>
          <a:p>
            <a:pPr marL="1257300" lvl="2" indent="-342900">
              <a:buFont typeface="Wingdings" panose="05000000000000000000" pitchFamily="2" charset="2"/>
              <a:buChar char="ü"/>
            </a:pPr>
            <a:r>
              <a:rPr lang="en-US" altLang="zh-CN" sz="2100" dirty="0" smtClean="0"/>
              <a:t>class </a:t>
            </a:r>
            <a:r>
              <a:rPr lang="en-US" altLang="zh-CN" sz="2100" dirty="0" err="1"/>
              <a:t>SubDemo</a:t>
            </a:r>
            <a:r>
              <a:rPr lang="en-US" altLang="zh-CN" sz="2100" dirty="0"/>
              <a:t> extends Demo{</a:t>
            </a:r>
            <a:r>
              <a:rPr lang="zh-CN" altLang="en-US" sz="2100" dirty="0"/>
              <a:t> </a:t>
            </a:r>
            <a:r>
              <a:rPr lang="en-US" altLang="zh-CN" sz="2100" dirty="0"/>
              <a:t>}</a:t>
            </a:r>
            <a:r>
              <a:rPr lang="zh-CN" altLang="en-US" sz="2100" dirty="0"/>
              <a:t>  </a:t>
            </a:r>
            <a:r>
              <a:rPr lang="en-US" altLang="zh-CN" sz="2100" dirty="0"/>
              <a:t> </a:t>
            </a:r>
            <a:r>
              <a:rPr lang="en-US" altLang="zh-CN" sz="2100" dirty="0">
                <a:solidFill>
                  <a:srgbClr val="FF0000"/>
                </a:solidFill>
              </a:rPr>
              <a:t>//ok</a:t>
            </a:r>
          </a:p>
          <a:p>
            <a:pPr marL="1257300" lvl="2" indent="-342900">
              <a:buFont typeface="Wingdings" panose="05000000000000000000" pitchFamily="2" charset="2"/>
              <a:buChar char="ü"/>
            </a:pPr>
            <a:r>
              <a:rPr lang="en-US" altLang="zh-CN" sz="2100" dirty="0" smtClean="0"/>
              <a:t>class </a:t>
            </a:r>
            <a:r>
              <a:rPr lang="en-US" altLang="zh-CN" sz="2100" dirty="0" err="1"/>
              <a:t>SubDemo</a:t>
            </a:r>
            <a:r>
              <a:rPr lang="en-US" altLang="zh-CN" sz="2100" dirty="0"/>
              <a:t> extends Demo1,Demo2...</a:t>
            </a:r>
            <a:r>
              <a:rPr lang="en-US" altLang="zh-CN" sz="2100" dirty="0">
                <a:solidFill>
                  <a:srgbClr val="FF0000"/>
                </a:solidFill>
              </a:rPr>
              <a:t>//error</a:t>
            </a:r>
          </a:p>
          <a:p>
            <a:pPr marL="914400" lvl="1" indent="-457200">
              <a:buFont typeface="Wingdings" panose="05000000000000000000" pitchFamily="2" charset="2"/>
              <a:buChar char="Ø"/>
            </a:pPr>
            <a:endParaRPr lang="zh-CN" altLang="en-US" sz="2400" dirty="0">
              <a:ea typeface="宋体" panose="02010600030101010101" pitchFamily="2" charset="-122"/>
              <a:cs typeface="Times New Roman" panose="02020603050405020304" pitchFamily="18" charset="0"/>
            </a:endParaRPr>
          </a:p>
        </p:txBody>
      </p:sp>
      <p:pic>
        <p:nvPicPr>
          <p:cNvPr id="4" name="图片 3" descr="QQ截图20121119002336.png"/>
          <p:cNvPicPr>
            <a:picLocks noChangeAspect="1"/>
          </p:cNvPicPr>
          <p:nvPr/>
        </p:nvPicPr>
        <p:blipFill rotWithShape="1">
          <a:blip r:embed="rId2">
            <a:clrChange>
              <a:clrFrom>
                <a:srgbClr val="FEFEFE"/>
              </a:clrFrom>
              <a:clrTo>
                <a:srgbClr val="FEFEFE">
                  <a:alpha val="0"/>
                </a:srgbClr>
              </a:clrTo>
            </a:clrChange>
          </a:blip>
          <a:srcRect b="19921"/>
          <a:stretch>
            <a:fillRect/>
          </a:stretch>
        </p:blipFill>
        <p:spPr>
          <a:xfrm>
            <a:off x="1043608" y="3158065"/>
            <a:ext cx="4742414" cy="1776520"/>
          </a:xfrm>
          <a:prstGeom prst="rect">
            <a:avLst/>
          </a:prstGeom>
        </p:spPr>
      </p:pic>
      <p:pic>
        <p:nvPicPr>
          <p:cNvPr id="5" name="图片 4" descr="QQ截图20121119002343.png"/>
          <p:cNvPicPr>
            <a:picLocks noChangeAspect="1"/>
          </p:cNvPicPr>
          <p:nvPr/>
        </p:nvPicPr>
        <p:blipFill rotWithShape="1">
          <a:blip r:embed="rId3">
            <a:clrChange>
              <a:clrFrom>
                <a:srgbClr val="FEFEFE"/>
              </a:clrFrom>
              <a:clrTo>
                <a:srgbClr val="FEFEFE">
                  <a:alpha val="0"/>
                </a:srgbClr>
              </a:clrTo>
            </a:clrChange>
          </a:blip>
          <a:srcRect b="16420"/>
          <a:stretch>
            <a:fillRect/>
          </a:stretch>
        </p:blipFill>
        <p:spPr>
          <a:xfrm>
            <a:off x="6516216" y="2664575"/>
            <a:ext cx="1571636" cy="2470066"/>
          </a:xfrm>
          <a:prstGeom prst="rect">
            <a:avLst/>
          </a:prstGeom>
        </p:spPr>
      </p:pic>
      <p:sp>
        <p:nvSpPr>
          <p:cNvPr id="2" name="TextBox 1"/>
          <p:cNvSpPr txBox="1"/>
          <p:nvPr/>
        </p:nvSpPr>
        <p:spPr>
          <a:xfrm>
            <a:off x="2411760" y="4934585"/>
            <a:ext cx="1440160" cy="400110"/>
          </a:xfrm>
          <a:prstGeom prst="rect">
            <a:avLst/>
          </a:prstGeom>
          <a:noFill/>
        </p:spPr>
        <p:txBody>
          <a:bodyPr wrap="square" rtlCol="0">
            <a:spAutoFit/>
          </a:bodyPr>
          <a:lstStyle/>
          <a:p>
            <a:r>
              <a:rPr lang="zh-CN" altLang="en-US" sz="2000" b="1" dirty="0" smtClean="0">
                <a:ea typeface="宋体" panose="02010600030101010101" pitchFamily="2" charset="-122"/>
              </a:rPr>
              <a:t>多重继承</a:t>
            </a:r>
            <a:endParaRPr lang="zh-CN" altLang="en-US" sz="2000" b="1" dirty="0">
              <a:ea typeface="宋体" panose="02010600030101010101" pitchFamily="2" charset="-122"/>
            </a:endParaRPr>
          </a:p>
        </p:txBody>
      </p:sp>
      <p:sp>
        <p:nvSpPr>
          <p:cNvPr id="3" name="TextBox 2"/>
          <p:cNvSpPr txBox="1"/>
          <p:nvPr/>
        </p:nvSpPr>
        <p:spPr>
          <a:xfrm>
            <a:off x="6646124" y="5088473"/>
            <a:ext cx="1440160" cy="400110"/>
          </a:xfrm>
          <a:prstGeom prst="rect">
            <a:avLst/>
          </a:prstGeom>
          <a:noFill/>
        </p:spPr>
        <p:txBody>
          <a:bodyPr wrap="square" rtlCol="0">
            <a:spAutoFit/>
          </a:bodyPr>
          <a:lstStyle/>
          <a:p>
            <a:r>
              <a:rPr lang="zh-CN" altLang="en-US" sz="2000" b="1" dirty="0" smtClean="0">
                <a:ea typeface="宋体" panose="02010600030101010101" pitchFamily="2" charset="-122"/>
              </a:rPr>
              <a:t>多层继承</a:t>
            </a:r>
            <a:endParaRPr lang="zh-CN" altLang="en-US" sz="2000" b="1" dirty="0">
              <a:ea typeface="宋体" panose="02010600030101010101" pitchFamily="2" charset="-122"/>
            </a:endParaRPr>
          </a:p>
        </p:txBody>
      </p:sp>
      <p:sp>
        <p:nvSpPr>
          <p:cNvPr id="6" name="乘号 5"/>
          <p:cNvSpPr/>
          <p:nvPr/>
        </p:nvSpPr>
        <p:spPr>
          <a:xfrm>
            <a:off x="2555776" y="3648313"/>
            <a:ext cx="720080" cy="68480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467544" y="1484784"/>
            <a:ext cx="8136904" cy="3185487"/>
          </a:xfrm>
          <a:prstGeom prst="rect">
            <a:avLst/>
          </a:prstGeom>
          <a:noFill/>
        </p:spPr>
        <p:txBody>
          <a:bodyPr wrap="square" rtlCol="0">
            <a:spAutoFit/>
          </a:bodyPr>
          <a:lstStyle/>
          <a:p>
            <a:pPr marL="285750" indent="-285750">
              <a:buFont typeface="Wingdings" panose="05000000000000000000" pitchFamily="2" charset="2"/>
              <a:buChar char="l"/>
            </a:pPr>
            <a:r>
              <a:rPr lang="zh-CN" altLang="en-US" sz="3200" b="1" dirty="0" smtClean="0">
                <a:latin typeface="宋体" panose="02010600030101010101" pitchFamily="2" charset="-122"/>
                <a:ea typeface="宋体" panose="02010600030101010101" pitchFamily="2" charset="-122"/>
              </a:rPr>
              <a:t>子类继承父类</a:t>
            </a:r>
            <a:endParaRPr lang="en-US" altLang="zh-CN" sz="3200" b="1" dirty="0" smtClean="0">
              <a:latin typeface="宋体" panose="02010600030101010101" pitchFamily="2" charset="-122"/>
              <a:ea typeface="宋体" panose="02010600030101010101" pitchFamily="2" charset="-122"/>
            </a:endParaRPr>
          </a:p>
          <a:p>
            <a:pPr marL="285750" indent="-285750">
              <a:spcBef>
                <a:spcPts val="1800"/>
              </a:spcBef>
              <a:buFont typeface="Wingdings" panose="05000000000000000000" pitchFamily="2" charset="2"/>
              <a:buChar char="Ø"/>
            </a:pPr>
            <a:r>
              <a:rPr lang="zh-CN" altLang="en-US" sz="2400" dirty="0" smtClean="0">
                <a:latin typeface="宋体" panose="02010600030101010101" pitchFamily="2" charset="-122"/>
                <a:ea typeface="宋体" panose="02010600030101010101" pitchFamily="2" charset="-122"/>
              </a:rPr>
              <a:t>若子类重写了父类方法，就意味着子类里定义的方法彻底覆盖了父类里的同名方法，系统将不可能把父类里的方法转移到子类中</a:t>
            </a:r>
            <a:endParaRPr lang="en-US" altLang="zh-CN" sz="2400" dirty="0" smtClean="0">
              <a:latin typeface="宋体" panose="02010600030101010101" pitchFamily="2" charset="-122"/>
              <a:ea typeface="宋体" panose="02010600030101010101" pitchFamily="2" charset="-122"/>
            </a:endParaRPr>
          </a:p>
          <a:p>
            <a:pPr marL="285750" indent="-285750">
              <a:spcBef>
                <a:spcPts val="1200"/>
              </a:spcBef>
              <a:buFont typeface="Wingdings" panose="05000000000000000000" pitchFamily="2" charset="2"/>
              <a:buChar char="Ø"/>
            </a:pPr>
            <a:r>
              <a:rPr lang="zh-CN" altLang="en-US" sz="2400" dirty="0" smtClean="0">
                <a:latin typeface="宋体" panose="02010600030101010101" pitchFamily="2" charset="-122"/>
                <a:ea typeface="宋体" panose="02010600030101010101" pitchFamily="2" charset="-122"/>
              </a:rPr>
              <a:t>对于实例变量则不存在这样的现象，即使子类里定义了与父类完全相同的实例变量，这个实例变量依然不可能覆盖父类中定义的实例变量</a:t>
            </a:r>
            <a:endParaRPr lang="zh-CN" altLang="en-US" sz="2400" dirty="0">
              <a:latin typeface="宋体" panose="02010600030101010101" pitchFamily="2" charset="-122"/>
              <a:ea typeface="宋体" panose="02010600030101010101" pitchFamily="2" charset="-122"/>
            </a:endParaRPr>
          </a:p>
        </p:txBody>
      </p:sp>
    </p:spTree>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nvSpPr>
        <p:spPr>
          <a:xfrm>
            <a:off x="2987824" y="333921"/>
            <a:ext cx="3456384" cy="70980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练习</a:t>
            </a:r>
            <a:r>
              <a:rPr lang="en-US" altLang="zh-CN" b="1" dirty="0" smtClean="0">
                <a:latin typeface="+mn-lt"/>
                <a:ea typeface="宋体" panose="02010600030101010101" pitchFamily="2" charset="-122"/>
                <a:cs typeface="Times New Roman" panose="02020603050405020304" pitchFamily="18" charset="0"/>
              </a:rPr>
              <a:t>1</a:t>
            </a:r>
          </a:p>
        </p:txBody>
      </p:sp>
      <p:sp>
        <p:nvSpPr>
          <p:cNvPr id="11267" name="Rectangle 3"/>
          <p:cNvSpPr>
            <a:spLocks noGrp="1" noChangeArrowheads="1"/>
          </p:cNvSpPr>
          <p:nvPr/>
        </p:nvSpPr>
        <p:spPr>
          <a:xfrm>
            <a:off x="251520" y="1198017"/>
            <a:ext cx="8659813" cy="46085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Tx/>
              <a:buNone/>
            </a:pPr>
            <a:r>
              <a:rPr lang="en-US" altLang="zh-CN" sz="2400" dirty="0" smtClean="0">
                <a:ea typeface="宋体" panose="02010600030101010101" pitchFamily="2" charset="-122"/>
                <a:cs typeface="Times New Roman" panose="02020603050405020304" pitchFamily="18" charset="0"/>
              </a:rPr>
              <a:t> 1.(1)</a:t>
            </a:r>
            <a:r>
              <a:rPr lang="zh-CN" altLang="en-US" sz="2400" dirty="0" smtClean="0">
                <a:ea typeface="宋体" panose="02010600030101010101" pitchFamily="2" charset="-122"/>
                <a:cs typeface="Times New Roman" panose="02020603050405020304" pitchFamily="18" charset="0"/>
              </a:rPr>
              <a:t>定义一个</a:t>
            </a:r>
            <a:r>
              <a:rPr lang="en-US" altLang="zh-CN" sz="2400" dirty="0" err="1" smtClean="0">
                <a:ea typeface="宋体" panose="02010600030101010101" pitchFamily="2" charset="-122"/>
                <a:cs typeface="Times New Roman" panose="02020603050405020304" pitchFamily="18" charset="0"/>
              </a:rPr>
              <a:t>ManKind</a:t>
            </a:r>
            <a:r>
              <a:rPr lang="zh-CN" altLang="en-US" sz="2400" dirty="0" smtClean="0">
                <a:ea typeface="宋体" panose="02010600030101010101" pitchFamily="2" charset="-122"/>
                <a:cs typeface="Times New Roman" panose="02020603050405020304" pitchFamily="18" charset="0"/>
              </a:rPr>
              <a:t>类，包括</a:t>
            </a:r>
          </a:p>
          <a:p>
            <a:pPr lvl="1" eaLnBrk="1" hangingPunct="1">
              <a:buFont typeface="Wingdings" panose="05000000000000000000" pitchFamily="2" charset="2"/>
              <a:buChar char="Ø"/>
            </a:pPr>
            <a:r>
              <a:rPr lang="zh-CN" altLang="en-US" sz="2200" dirty="0" smtClean="0">
                <a:ea typeface="宋体" panose="02010600030101010101" pitchFamily="2" charset="-122"/>
                <a:cs typeface="Times New Roman" panose="02020603050405020304" pitchFamily="18" charset="0"/>
              </a:rPr>
              <a:t>成员变量</a:t>
            </a:r>
            <a:r>
              <a:rPr lang="en-US" altLang="zh-CN" sz="2200" dirty="0" err="1" smtClean="0">
                <a:ea typeface="宋体" panose="02010600030101010101" pitchFamily="2" charset="-122"/>
                <a:cs typeface="Times New Roman" panose="02020603050405020304" pitchFamily="18" charset="0"/>
              </a:rPr>
              <a:t>int</a:t>
            </a:r>
            <a:r>
              <a:rPr lang="en-US" altLang="zh-CN" sz="2200" dirty="0" smtClean="0">
                <a:ea typeface="宋体" panose="02010600030101010101" pitchFamily="2" charset="-122"/>
                <a:cs typeface="Times New Roman" panose="02020603050405020304" pitchFamily="18" charset="0"/>
              </a:rPr>
              <a:t> sex</a:t>
            </a:r>
            <a:r>
              <a:rPr lang="zh-CN" altLang="en-US" sz="2200" dirty="0" smtClean="0">
                <a:ea typeface="宋体" panose="02010600030101010101" pitchFamily="2" charset="-122"/>
                <a:cs typeface="Times New Roman" panose="02020603050405020304" pitchFamily="18" charset="0"/>
              </a:rPr>
              <a:t>和</a:t>
            </a:r>
            <a:r>
              <a:rPr lang="en-US" altLang="zh-CN" sz="2200" dirty="0" err="1" smtClean="0">
                <a:ea typeface="宋体" panose="02010600030101010101" pitchFamily="2" charset="-122"/>
                <a:cs typeface="Times New Roman" panose="02020603050405020304" pitchFamily="18" charset="0"/>
              </a:rPr>
              <a:t>int</a:t>
            </a:r>
            <a:r>
              <a:rPr lang="en-US" altLang="zh-CN" sz="2200" dirty="0" smtClean="0">
                <a:ea typeface="宋体" panose="02010600030101010101" pitchFamily="2" charset="-122"/>
                <a:cs typeface="Times New Roman" panose="02020603050405020304" pitchFamily="18" charset="0"/>
              </a:rPr>
              <a:t> salary</a:t>
            </a:r>
            <a:r>
              <a:rPr lang="zh-CN" altLang="en-US" sz="2200" dirty="0" smtClean="0">
                <a:ea typeface="宋体" panose="02010600030101010101" pitchFamily="2" charset="-122"/>
                <a:cs typeface="Times New Roman" panose="02020603050405020304" pitchFamily="18" charset="0"/>
              </a:rPr>
              <a:t>；</a:t>
            </a:r>
          </a:p>
          <a:p>
            <a:pPr lvl="1" eaLnBrk="1" hangingPunct="1">
              <a:buFont typeface="Wingdings" panose="05000000000000000000" pitchFamily="2" charset="2"/>
              <a:buChar char="Ø"/>
            </a:pPr>
            <a:r>
              <a:rPr lang="zh-CN" altLang="en-US" sz="2200" dirty="0" smtClean="0">
                <a:ea typeface="宋体" panose="02010600030101010101" pitchFamily="2" charset="-122"/>
                <a:cs typeface="Times New Roman" panose="02020603050405020304" pitchFamily="18" charset="0"/>
              </a:rPr>
              <a:t>方法</a:t>
            </a:r>
            <a:r>
              <a:rPr lang="en-US" altLang="zh-CN" sz="2200" dirty="0" smtClean="0">
                <a:ea typeface="宋体" panose="02010600030101010101" pitchFamily="2" charset="-122"/>
                <a:cs typeface="Times New Roman" panose="02020603050405020304" pitchFamily="18" charset="0"/>
              </a:rPr>
              <a:t>void </a:t>
            </a:r>
            <a:r>
              <a:rPr lang="en-US" altLang="zh-CN" sz="2200" dirty="0" err="1" smtClean="0">
                <a:ea typeface="宋体" panose="02010600030101010101" pitchFamily="2" charset="-122"/>
                <a:cs typeface="Times New Roman" panose="02020603050405020304" pitchFamily="18" charset="0"/>
              </a:rPr>
              <a:t>manOrWorman</a:t>
            </a:r>
            <a:r>
              <a:rPr lang="en-US" altLang="zh-CN" sz="2200" dirty="0" smtClean="0">
                <a:ea typeface="宋体" panose="02010600030101010101" pitchFamily="2" charset="-122"/>
                <a:cs typeface="Times New Roman" panose="02020603050405020304" pitchFamily="18" charset="0"/>
              </a:rPr>
              <a:t>()</a:t>
            </a:r>
            <a:r>
              <a:rPr lang="zh-CN" altLang="en-US" sz="2200" dirty="0" smtClean="0">
                <a:ea typeface="宋体" panose="02010600030101010101" pitchFamily="2" charset="-122"/>
                <a:cs typeface="Times New Roman" panose="02020603050405020304" pitchFamily="18" charset="0"/>
              </a:rPr>
              <a:t>：根据</a:t>
            </a:r>
            <a:r>
              <a:rPr lang="en-US" altLang="zh-CN" sz="2200" dirty="0" smtClean="0">
                <a:ea typeface="宋体" panose="02010600030101010101" pitchFamily="2" charset="-122"/>
                <a:cs typeface="Times New Roman" panose="02020603050405020304" pitchFamily="18" charset="0"/>
              </a:rPr>
              <a:t>sex</a:t>
            </a:r>
            <a:r>
              <a:rPr lang="zh-CN" altLang="en-US" sz="2200" dirty="0" smtClean="0">
                <a:ea typeface="宋体" panose="02010600030101010101" pitchFamily="2" charset="-122"/>
                <a:cs typeface="Times New Roman" panose="02020603050405020304" pitchFamily="18" charset="0"/>
              </a:rPr>
              <a:t>的值显示“</a:t>
            </a:r>
            <a:r>
              <a:rPr lang="en-US" altLang="zh-CN" sz="2200" dirty="0" smtClean="0">
                <a:ea typeface="宋体" panose="02010600030101010101" pitchFamily="2" charset="-122"/>
                <a:cs typeface="Times New Roman" panose="02020603050405020304" pitchFamily="18" charset="0"/>
              </a:rPr>
              <a:t>man</a:t>
            </a:r>
            <a:r>
              <a:rPr lang="zh-CN" altLang="en-US" sz="2200" dirty="0" smtClean="0">
                <a:ea typeface="宋体" panose="02010600030101010101" pitchFamily="2" charset="-122"/>
                <a:cs typeface="Times New Roman" panose="02020603050405020304" pitchFamily="18" charset="0"/>
              </a:rPr>
              <a:t>”</a:t>
            </a:r>
            <a:r>
              <a:rPr lang="en-US" altLang="zh-CN" sz="2200" dirty="0" smtClean="0">
                <a:ea typeface="宋体" panose="02010600030101010101" pitchFamily="2" charset="-122"/>
                <a:cs typeface="Times New Roman" panose="02020603050405020304" pitchFamily="18" charset="0"/>
              </a:rPr>
              <a:t>(sex==1)</a:t>
            </a:r>
            <a:r>
              <a:rPr lang="zh-CN" altLang="en-US" sz="2200" dirty="0" smtClean="0">
                <a:ea typeface="宋体" panose="02010600030101010101" pitchFamily="2" charset="-122"/>
                <a:cs typeface="Times New Roman" panose="02020603050405020304" pitchFamily="18" charset="0"/>
              </a:rPr>
              <a:t>或者“</a:t>
            </a:r>
            <a:r>
              <a:rPr lang="en-US" altLang="zh-CN" sz="2200" dirty="0" smtClean="0">
                <a:ea typeface="宋体" panose="02010600030101010101" pitchFamily="2" charset="-122"/>
                <a:cs typeface="Times New Roman" panose="02020603050405020304" pitchFamily="18" charset="0"/>
              </a:rPr>
              <a:t>women”(sex==0)</a:t>
            </a:r>
            <a:r>
              <a:rPr lang="zh-CN" altLang="en-US" sz="2200" dirty="0" smtClean="0">
                <a:ea typeface="宋体" panose="02010600030101010101" pitchFamily="2" charset="-122"/>
                <a:cs typeface="Times New Roman" panose="02020603050405020304" pitchFamily="18" charset="0"/>
              </a:rPr>
              <a:t>；</a:t>
            </a:r>
          </a:p>
          <a:p>
            <a:pPr lvl="1" eaLnBrk="1" hangingPunct="1">
              <a:buFont typeface="Wingdings" panose="05000000000000000000" pitchFamily="2" charset="2"/>
              <a:buChar char="Ø"/>
            </a:pPr>
            <a:r>
              <a:rPr lang="zh-CN" altLang="en-US" sz="2200" dirty="0" smtClean="0">
                <a:ea typeface="宋体" panose="02010600030101010101" pitchFamily="2" charset="-122"/>
                <a:cs typeface="Times New Roman" panose="02020603050405020304" pitchFamily="18" charset="0"/>
              </a:rPr>
              <a:t>方法</a:t>
            </a:r>
            <a:r>
              <a:rPr lang="en-US" altLang="zh-CN" sz="2200" dirty="0" smtClean="0">
                <a:ea typeface="宋体" panose="02010600030101010101" pitchFamily="2" charset="-122"/>
                <a:cs typeface="Times New Roman" panose="02020603050405020304" pitchFamily="18" charset="0"/>
              </a:rPr>
              <a:t>void </a:t>
            </a:r>
            <a:r>
              <a:rPr lang="en-US" altLang="zh-CN" sz="2200" dirty="0" err="1" smtClean="0">
                <a:ea typeface="宋体" panose="02010600030101010101" pitchFamily="2" charset="-122"/>
                <a:cs typeface="Times New Roman" panose="02020603050405020304" pitchFamily="18" charset="0"/>
              </a:rPr>
              <a:t>employeed</a:t>
            </a:r>
            <a:r>
              <a:rPr lang="en-US" altLang="zh-CN" sz="2200" dirty="0" smtClean="0">
                <a:ea typeface="宋体" panose="02010600030101010101" pitchFamily="2" charset="-122"/>
                <a:cs typeface="Times New Roman" panose="02020603050405020304" pitchFamily="18" charset="0"/>
              </a:rPr>
              <a:t>()</a:t>
            </a:r>
            <a:r>
              <a:rPr lang="zh-CN" altLang="en-US" sz="2200" dirty="0" smtClean="0">
                <a:ea typeface="宋体" panose="02010600030101010101" pitchFamily="2" charset="-122"/>
                <a:cs typeface="Times New Roman" panose="02020603050405020304" pitchFamily="18" charset="0"/>
              </a:rPr>
              <a:t>：根据</a:t>
            </a:r>
            <a:r>
              <a:rPr lang="en-US" altLang="zh-CN" sz="2200" dirty="0" smtClean="0">
                <a:ea typeface="宋体" panose="02010600030101010101" pitchFamily="2" charset="-122"/>
                <a:cs typeface="Times New Roman" panose="02020603050405020304" pitchFamily="18" charset="0"/>
              </a:rPr>
              <a:t>salary</a:t>
            </a:r>
            <a:r>
              <a:rPr lang="zh-CN" altLang="en-US" sz="2200" dirty="0" smtClean="0">
                <a:ea typeface="宋体" panose="02010600030101010101" pitchFamily="2" charset="-122"/>
                <a:cs typeface="Times New Roman" panose="02020603050405020304" pitchFamily="18" charset="0"/>
              </a:rPr>
              <a:t>的值显示“</a:t>
            </a:r>
            <a:r>
              <a:rPr lang="en-US" altLang="zh-CN" sz="2200" dirty="0" smtClean="0">
                <a:ea typeface="宋体" panose="02010600030101010101" pitchFamily="2" charset="-122"/>
                <a:cs typeface="Times New Roman" panose="02020603050405020304" pitchFamily="18" charset="0"/>
              </a:rPr>
              <a:t>no job</a:t>
            </a:r>
            <a:r>
              <a:rPr lang="zh-CN" altLang="en-US" sz="2200" dirty="0" smtClean="0">
                <a:ea typeface="宋体" panose="02010600030101010101" pitchFamily="2" charset="-122"/>
                <a:cs typeface="Times New Roman" panose="02020603050405020304" pitchFamily="18" charset="0"/>
              </a:rPr>
              <a:t>”</a:t>
            </a:r>
            <a:r>
              <a:rPr lang="en-US" altLang="zh-CN" sz="2200" dirty="0" smtClean="0">
                <a:ea typeface="宋体" panose="02010600030101010101" pitchFamily="2" charset="-122"/>
                <a:cs typeface="Times New Roman" panose="02020603050405020304" pitchFamily="18" charset="0"/>
              </a:rPr>
              <a:t>(salary==0)</a:t>
            </a:r>
            <a:r>
              <a:rPr lang="zh-CN" altLang="en-US" sz="2200" dirty="0" smtClean="0">
                <a:ea typeface="宋体" panose="02010600030101010101" pitchFamily="2" charset="-122"/>
                <a:cs typeface="Times New Roman" panose="02020603050405020304" pitchFamily="18" charset="0"/>
              </a:rPr>
              <a:t>或者“ </a:t>
            </a:r>
            <a:r>
              <a:rPr lang="en-US" altLang="zh-CN" sz="2200" dirty="0" smtClean="0">
                <a:ea typeface="宋体" panose="02010600030101010101" pitchFamily="2" charset="-122"/>
                <a:cs typeface="Times New Roman" panose="02020603050405020304" pitchFamily="18" charset="0"/>
              </a:rPr>
              <a:t>job”(salary!=0)</a:t>
            </a:r>
            <a:r>
              <a:rPr lang="zh-CN" altLang="en-US" sz="2200" dirty="0" smtClean="0">
                <a:ea typeface="宋体" panose="02010600030101010101" pitchFamily="2" charset="-122"/>
                <a:cs typeface="Times New Roman" panose="02020603050405020304" pitchFamily="18" charset="0"/>
              </a:rPr>
              <a:t>。</a:t>
            </a:r>
          </a:p>
          <a:p>
            <a:pPr eaLnBrk="1" hangingPunct="1">
              <a:buFontTx/>
              <a:buNone/>
            </a:pPr>
            <a:r>
              <a:rPr lang="zh-CN" altLang="en-US" sz="2400" dirty="0" smtClean="0">
                <a:ea typeface="宋体" panose="02010600030101010101" pitchFamily="2" charset="-122"/>
                <a:cs typeface="Times New Roman" panose="02020603050405020304" pitchFamily="18" charset="0"/>
              </a:rPr>
              <a:t>   </a:t>
            </a:r>
            <a:r>
              <a:rPr lang="en-US" altLang="zh-CN" sz="2400" dirty="0" smtClean="0">
                <a:ea typeface="宋体" panose="02010600030101010101" pitchFamily="2" charset="-122"/>
                <a:cs typeface="Times New Roman" panose="02020603050405020304" pitchFamily="18" charset="0"/>
              </a:rPr>
              <a:t>(2)</a:t>
            </a:r>
            <a:r>
              <a:rPr lang="zh-CN" altLang="en-US" sz="2400" dirty="0" smtClean="0">
                <a:ea typeface="宋体" panose="02010600030101010101" pitchFamily="2" charset="-122"/>
                <a:cs typeface="Times New Roman" panose="02020603050405020304" pitchFamily="18" charset="0"/>
              </a:rPr>
              <a:t>定义类</a:t>
            </a:r>
            <a:r>
              <a:rPr lang="en-US" altLang="zh-CN" sz="2400" dirty="0" smtClean="0">
                <a:ea typeface="宋体" panose="02010600030101010101" pitchFamily="2" charset="-122"/>
                <a:cs typeface="Times New Roman" panose="02020603050405020304" pitchFamily="18" charset="0"/>
              </a:rPr>
              <a:t>Kids</a:t>
            </a:r>
            <a:r>
              <a:rPr lang="zh-CN" altLang="en-US" sz="2400" dirty="0" smtClean="0">
                <a:ea typeface="宋体" panose="02010600030101010101" pitchFamily="2" charset="-122"/>
                <a:cs typeface="Times New Roman" panose="02020603050405020304" pitchFamily="18" charset="0"/>
              </a:rPr>
              <a:t>继承</a:t>
            </a:r>
            <a:r>
              <a:rPr lang="en-US" altLang="zh-CN" sz="2400" dirty="0" err="1" smtClean="0">
                <a:ea typeface="宋体" panose="02010600030101010101" pitchFamily="2" charset="-122"/>
                <a:cs typeface="Times New Roman" panose="02020603050405020304" pitchFamily="18" charset="0"/>
              </a:rPr>
              <a:t>ManKind</a:t>
            </a:r>
            <a:r>
              <a:rPr lang="zh-CN" altLang="en-US" sz="2400" dirty="0" smtClean="0">
                <a:ea typeface="宋体" panose="02010600030101010101" pitchFamily="2" charset="-122"/>
                <a:cs typeface="Times New Roman" panose="02020603050405020304" pitchFamily="18" charset="0"/>
              </a:rPr>
              <a:t>，并包括</a:t>
            </a:r>
          </a:p>
          <a:p>
            <a:pPr lvl="1" eaLnBrk="1" hangingPunct="1">
              <a:buFont typeface="Wingdings" panose="05000000000000000000" pitchFamily="2" charset="2"/>
              <a:buChar char="Ø"/>
            </a:pPr>
            <a:r>
              <a:rPr lang="zh-CN" altLang="en-US" sz="2200" dirty="0" smtClean="0">
                <a:ea typeface="宋体" panose="02010600030101010101" pitchFamily="2" charset="-122"/>
                <a:cs typeface="Times New Roman" panose="02020603050405020304" pitchFamily="18" charset="0"/>
              </a:rPr>
              <a:t>成员变量</a:t>
            </a:r>
            <a:r>
              <a:rPr lang="en-US" altLang="zh-CN" sz="2200" dirty="0" err="1" smtClean="0">
                <a:ea typeface="宋体" panose="02010600030101010101" pitchFamily="2" charset="-122"/>
                <a:cs typeface="Times New Roman" panose="02020603050405020304" pitchFamily="18" charset="0"/>
              </a:rPr>
              <a:t>int</a:t>
            </a:r>
            <a:r>
              <a:rPr lang="en-US" altLang="zh-CN" sz="2200" dirty="0" smtClean="0">
                <a:ea typeface="宋体" panose="02010600030101010101" pitchFamily="2" charset="-122"/>
                <a:cs typeface="Times New Roman" panose="02020603050405020304" pitchFamily="18" charset="0"/>
              </a:rPr>
              <a:t> </a:t>
            </a:r>
            <a:r>
              <a:rPr lang="en-US" altLang="zh-CN" sz="2200" dirty="0" err="1" smtClean="0">
                <a:ea typeface="宋体" panose="02010600030101010101" pitchFamily="2" charset="-122"/>
                <a:cs typeface="Times New Roman" panose="02020603050405020304" pitchFamily="18" charset="0"/>
              </a:rPr>
              <a:t>yearsOld</a:t>
            </a:r>
            <a:r>
              <a:rPr lang="zh-CN" altLang="en-US" sz="2200" dirty="0" smtClean="0">
                <a:ea typeface="宋体" panose="02010600030101010101" pitchFamily="2" charset="-122"/>
                <a:cs typeface="Times New Roman" panose="02020603050405020304" pitchFamily="18" charset="0"/>
              </a:rPr>
              <a:t>；</a:t>
            </a:r>
          </a:p>
          <a:p>
            <a:pPr lvl="1" eaLnBrk="1" hangingPunct="1">
              <a:buFont typeface="Wingdings" panose="05000000000000000000" pitchFamily="2" charset="2"/>
              <a:buChar char="Ø"/>
            </a:pPr>
            <a:r>
              <a:rPr lang="zh-CN" altLang="en-US" sz="2200" dirty="0" smtClean="0">
                <a:ea typeface="宋体" panose="02010600030101010101" pitchFamily="2" charset="-122"/>
                <a:cs typeface="Times New Roman" panose="02020603050405020304" pitchFamily="18" charset="0"/>
              </a:rPr>
              <a:t>方法</a:t>
            </a:r>
            <a:r>
              <a:rPr lang="en-US" altLang="zh-CN" sz="2200" dirty="0" err="1" smtClean="0">
                <a:ea typeface="宋体" panose="02010600030101010101" pitchFamily="2" charset="-122"/>
                <a:cs typeface="Times New Roman" panose="02020603050405020304" pitchFamily="18" charset="0"/>
              </a:rPr>
              <a:t>printAge</a:t>
            </a:r>
            <a:r>
              <a:rPr lang="en-US" altLang="zh-CN" sz="2200" dirty="0" smtClean="0">
                <a:ea typeface="宋体" panose="02010600030101010101" pitchFamily="2" charset="-122"/>
                <a:cs typeface="Times New Roman" panose="02020603050405020304" pitchFamily="18" charset="0"/>
              </a:rPr>
              <a:t>()</a:t>
            </a:r>
            <a:r>
              <a:rPr lang="zh-CN" altLang="en-US" sz="2200" dirty="0" smtClean="0">
                <a:ea typeface="宋体" panose="02010600030101010101" pitchFamily="2" charset="-122"/>
                <a:cs typeface="Times New Roman" panose="02020603050405020304" pitchFamily="18" charset="0"/>
              </a:rPr>
              <a:t>打印</a:t>
            </a:r>
            <a:r>
              <a:rPr lang="en-US" altLang="zh-CN" sz="2200" dirty="0" err="1" smtClean="0">
                <a:ea typeface="宋体" panose="02010600030101010101" pitchFamily="2" charset="-122"/>
                <a:cs typeface="Times New Roman" panose="02020603050405020304" pitchFamily="18" charset="0"/>
              </a:rPr>
              <a:t>yearsOld</a:t>
            </a:r>
            <a:r>
              <a:rPr lang="zh-CN" altLang="en-US" sz="2200" dirty="0" smtClean="0">
                <a:ea typeface="宋体" panose="02010600030101010101" pitchFamily="2" charset="-122"/>
                <a:cs typeface="Times New Roman" panose="02020603050405020304" pitchFamily="18" charset="0"/>
              </a:rPr>
              <a:t>的值。</a:t>
            </a:r>
          </a:p>
          <a:p>
            <a:pPr eaLnBrk="1" hangingPunct="1">
              <a:buFontTx/>
              <a:buNone/>
            </a:pPr>
            <a:r>
              <a:rPr lang="zh-CN" altLang="en-US" sz="2400" dirty="0" smtClean="0">
                <a:ea typeface="宋体" panose="02010600030101010101" pitchFamily="2" charset="-122"/>
                <a:cs typeface="Times New Roman" panose="02020603050405020304" pitchFamily="18" charset="0"/>
              </a:rPr>
              <a:t>   </a:t>
            </a:r>
            <a:r>
              <a:rPr lang="en-US" altLang="zh-CN" sz="2400" dirty="0" smtClean="0">
                <a:ea typeface="宋体" panose="02010600030101010101" pitchFamily="2" charset="-122"/>
                <a:cs typeface="Times New Roman" panose="02020603050405020304" pitchFamily="18" charset="0"/>
              </a:rPr>
              <a:t>(3)</a:t>
            </a:r>
            <a:r>
              <a:rPr lang="zh-CN" altLang="en-US" sz="2400" dirty="0" smtClean="0">
                <a:ea typeface="宋体" panose="02010600030101010101" pitchFamily="2" charset="-122"/>
                <a:cs typeface="Times New Roman" panose="02020603050405020304" pitchFamily="18" charset="0"/>
              </a:rPr>
              <a:t>在</a:t>
            </a:r>
            <a:r>
              <a:rPr lang="en-US" altLang="zh-CN" sz="2400" dirty="0" smtClean="0">
                <a:ea typeface="宋体" panose="02010600030101010101" pitchFamily="2" charset="-122"/>
                <a:cs typeface="Times New Roman" panose="02020603050405020304" pitchFamily="18" charset="0"/>
              </a:rPr>
              <a:t>Kids</a:t>
            </a:r>
            <a:r>
              <a:rPr lang="zh-CN" altLang="en-US" sz="2400" dirty="0" smtClean="0">
                <a:ea typeface="宋体" panose="02010600030101010101" pitchFamily="2" charset="-122"/>
                <a:cs typeface="Times New Roman" panose="02020603050405020304" pitchFamily="18" charset="0"/>
              </a:rPr>
              <a:t>类的</a:t>
            </a:r>
            <a:r>
              <a:rPr lang="en-US" altLang="zh-CN" sz="2400" dirty="0" smtClean="0">
                <a:ea typeface="宋体" panose="02010600030101010101" pitchFamily="2" charset="-122"/>
                <a:cs typeface="Times New Roman" panose="02020603050405020304" pitchFamily="18" charset="0"/>
              </a:rPr>
              <a:t>main</a:t>
            </a:r>
            <a:r>
              <a:rPr lang="zh-CN" altLang="en-US" sz="2400" dirty="0" smtClean="0">
                <a:ea typeface="宋体" panose="02010600030101010101" pitchFamily="2" charset="-122"/>
                <a:cs typeface="Times New Roman" panose="02020603050405020304" pitchFamily="18" charset="0"/>
              </a:rPr>
              <a:t>方法中实例化</a:t>
            </a:r>
            <a:r>
              <a:rPr lang="en-US" altLang="zh-CN" sz="2400" dirty="0" smtClean="0">
                <a:ea typeface="宋体" panose="02010600030101010101" pitchFamily="2" charset="-122"/>
                <a:cs typeface="Times New Roman" panose="02020603050405020304" pitchFamily="18" charset="0"/>
              </a:rPr>
              <a:t>Kids</a:t>
            </a:r>
            <a:r>
              <a:rPr lang="zh-CN" altLang="en-US" sz="2400" dirty="0" smtClean="0">
                <a:ea typeface="宋体" panose="02010600030101010101" pitchFamily="2" charset="-122"/>
                <a:cs typeface="Times New Roman" panose="02020603050405020304" pitchFamily="18" charset="0"/>
              </a:rPr>
              <a:t>的对象</a:t>
            </a:r>
            <a:r>
              <a:rPr lang="en-US" altLang="zh-CN" sz="2400" dirty="0" err="1" smtClean="0">
                <a:ea typeface="宋体" panose="02010600030101010101" pitchFamily="2" charset="-122"/>
                <a:cs typeface="Times New Roman" panose="02020603050405020304" pitchFamily="18" charset="0"/>
              </a:rPr>
              <a:t>someKid</a:t>
            </a:r>
            <a:r>
              <a:rPr lang="zh-CN" altLang="en-US" sz="2400" dirty="0" smtClean="0">
                <a:ea typeface="宋体" panose="02010600030101010101" pitchFamily="2" charset="-122"/>
                <a:cs typeface="Times New Roman" panose="02020603050405020304" pitchFamily="18" charset="0"/>
              </a:rPr>
              <a:t>，用该对象访问其父类的成员变量及方法。</a:t>
            </a:r>
          </a:p>
        </p:txBody>
      </p:sp>
    </p:spTree>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nvSpPr>
        <p:spPr>
          <a:xfrm>
            <a:off x="2015969" y="190664"/>
            <a:ext cx="5760640" cy="792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lgn="l" eaLnBrk="1" hangingPunct="1">
              <a:defRPr/>
            </a:pPr>
            <a:r>
              <a:rPr lang="en-US" altLang="zh-CN" b="1" dirty="0" smtClean="0">
                <a:latin typeface="+mn-lt"/>
                <a:ea typeface="宋体" panose="02010600030101010101" pitchFamily="2" charset="-122"/>
                <a:cs typeface="Times New Roman" panose="02020603050405020304" pitchFamily="18" charset="0"/>
              </a:rPr>
              <a:t>4.2  </a:t>
            </a:r>
            <a:r>
              <a:rPr lang="zh-CN" altLang="en-US" b="1" dirty="0" smtClean="0">
                <a:latin typeface="+mn-lt"/>
                <a:ea typeface="宋体" panose="02010600030101010101" pitchFamily="2" charset="-122"/>
                <a:cs typeface="Times New Roman" panose="02020603050405020304" pitchFamily="18" charset="0"/>
              </a:rPr>
              <a:t>方法的重写</a:t>
            </a:r>
            <a:r>
              <a:rPr lang="en-US" altLang="zh-CN" b="1" dirty="0" smtClean="0">
                <a:latin typeface="+mn-lt"/>
                <a:ea typeface="宋体" panose="02010600030101010101" pitchFamily="2" charset="-122"/>
                <a:cs typeface="Times New Roman" panose="02020603050405020304" pitchFamily="18" charset="0"/>
              </a:rPr>
              <a:t>(override)</a:t>
            </a:r>
            <a:endParaRPr lang="zh-CN" altLang="en-US" b="1" dirty="0" smtClean="0">
              <a:latin typeface="+mn-lt"/>
              <a:ea typeface="宋体" panose="02010600030101010101" pitchFamily="2" charset="-122"/>
              <a:cs typeface="Times New Roman" panose="02020603050405020304" pitchFamily="18" charset="0"/>
            </a:endParaRPr>
          </a:p>
        </p:txBody>
      </p:sp>
      <p:sp>
        <p:nvSpPr>
          <p:cNvPr id="13315" name="Rectangle 3"/>
          <p:cNvSpPr>
            <a:spLocks noGrp="1" noChangeArrowheads="1"/>
          </p:cNvSpPr>
          <p:nvPr/>
        </p:nvSpPr>
        <p:spPr>
          <a:xfrm>
            <a:off x="251773" y="1126768"/>
            <a:ext cx="8640960" cy="473577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spcBef>
                <a:spcPct val="50000"/>
              </a:spcBef>
              <a:buFont typeface="Wingdings" panose="05000000000000000000" pitchFamily="2" charset="2"/>
              <a:buChar char="l"/>
            </a:pPr>
            <a:r>
              <a:rPr lang="zh-CN" altLang="en-US" sz="2800" b="1" dirty="0" smtClean="0">
                <a:solidFill>
                  <a:srgbClr val="0000FF"/>
                </a:solidFill>
                <a:ea typeface="宋体" panose="02010600030101010101" pitchFamily="2" charset="-122"/>
                <a:cs typeface="Times New Roman" panose="02020603050405020304" pitchFamily="18" charset="0"/>
              </a:rPr>
              <a:t>定义</a:t>
            </a:r>
            <a:r>
              <a:rPr lang="zh-CN" altLang="en-US" sz="2800" dirty="0" smtClean="0">
                <a:ea typeface="宋体" panose="02010600030101010101" pitchFamily="2" charset="-122"/>
                <a:cs typeface="Times New Roman" panose="02020603050405020304" pitchFamily="18" charset="0"/>
              </a:rPr>
              <a:t>：在子类中可以根据需要对从父类中继承来的方法进行改造，也称方法的</a:t>
            </a:r>
            <a:r>
              <a:rPr lang="zh-CN" altLang="en-US" sz="2800" dirty="0" smtClean="0">
                <a:solidFill>
                  <a:srgbClr val="C00000"/>
                </a:solidFill>
                <a:ea typeface="宋体" panose="02010600030101010101" pitchFamily="2" charset="-122"/>
                <a:cs typeface="Times New Roman" panose="02020603050405020304" pitchFamily="18" charset="0"/>
              </a:rPr>
              <a:t>重置、覆盖</a:t>
            </a:r>
            <a:r>
              <a:rPr lang="zh-CN" altLang="en-US" dirty="0">
                <a:ea typeface="宋体" panose="02010600030101010101" pitchFamily="2" charset="-122"/>
                <a:cs typeface="Times New Roman" panose="02020603050405020304" pitchFamily="18" charset="0"/>
              </a:rPr>
              <a:t>。</a:t>
            </a:r>
            <a:r>
              <a:rPr lang="zh-CN" altLang="en-US" sz="2800" dirty="0" smtClean="0">
                <a:ea typeface="宋体" panose="02010600030101010101" pitchFamily="2" charset="-122"/>
                <a:cs typeface="Times New Roman" panose="02020603050405020304" pitchFamily="18" charset="0"/>
              </a:rPr>
              <a:t>在程序执行时，子类的方法将</a:t>
            </a:r>
            <a:r>
              <a:rPr lang="zh-CN" altLang="en-US" dirty="0">
                <a:ea typeface="宋体" panose="02010600030101010101" pitchFamily="2" charset="-122"/>
                <a:cs typeface="Times New Roman" panose="02020603050405020304" pitchFamily="18" charset="0"/>
              </a:rPr>
              <a:t>覆盖</a:t>
            </a:r>
            <a:r>
              <a:rPr lang="zh-CN" altLang="en-US" sz="2800" dirty="0" smtClean="0">
                <a:ea typeface="宋体" panose="02010600030101010101" pitchFamily="2" charset="-122"/>
                <a:cs typeface="Times New Roman" panose="02020603050405020304" pitchFamily="18" charset="0"/>
              </a:rPr>
              <a:t>父类的方法。</a:t>
            </a:r>
          </a:p>
          <a:p>
            <a:pPr>
              <a:spcBef>
                <a:spcPct val="50000"/>
              </a:spcBef>
              <a:buFont typeface="Wingdings" panose="05000000000000000000" pitchFamily="2" charset="2"/>
              <a:buChar char="l"/>
            </a:pPr>
            <a:r>
              <a:rPr lang="zh-CN" altLang="en-US" b="1" dirty="0" smtClean="0">
                <a:solidFill>
                  <a:srgbClr val="0000FF"/>
                </a:solidFill>
                <a:ea typeface="宋体" panose="02010600030101010101" pitchFamily="2" charset="-122"/>
                <a:cs typeface="Times New Roman" panose="02020603050405020304" pitchFamily="18" charset="0"/>
              </a:rPr>
              <a:t>要求</a:t>
            </a:r>
            <a:r>
              <a:rPr lang="zh-CN" altLang="en-US" dirty="0" smtClean="0">
                <a:ea typeface="宋体" panose="02010600030101010101" pitchFamily="2" charset="-122"/>
                <a:cs typeface="Times New Roman" panose="02020603050405020304" pitchFamily="18" charset="0"/>
              </a:rPr>
              <a:t>：</a:t>
            </a:r>
            <a:endParaRPr lang="en-US" altLang="zh-CN" dirty="0" smtClean="0">
              <a:ea typeface="宋体" panose="02010600030101010101" pitchFamily="2" charset="-122"/>
              <a:cs typeface="Times New Roman" panose="02020603050405020304" pitchFamily="18" charset="0"/>
            </a:endParaRPr>
          </a:p>
          <a:p>
            <a:pPr lvl="1">
              <a:spcBef>
                <a:spcPct val="50000"/>
              </a:spcBef>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重写</a:t>
            </a:r>
            <a:r>
              <a:rPr lang="zh-CN" altLang="en-US" dirty="0">
                <a:ea typeface="宋体" panose="02010600030101010101" pitchFamily="2" charset="-122"/>
                <a:cs typeface="Times New Roman" panose="02020603050405020304" pitchFamily="18" charset="0"/>
              </a:rPr>
              <a:t>方法</a:t>
            </a:r>
            <a:r>
              <a:rPr lang="zh-CN" altLang="en-US" sz="2400" dirty="0" smtClean="0">
                <a:solidFill>
                  <a:srgbClr val="FF0000"/>
                </a:solidFill>
                <a:ea typeface="宋体" panose="02010600030101010101" pitchFamily="2" charset="-122"/>
                <a:cs typeface="Times New Roman" panose="02020603050405020304" pitchFamily="18" charset="0"/>
              </a:rPr>
              <a:t>必须</a:t>
            </a:r>
            <a:r>
              <a:rPr lang="zh-CN" altLang="en-US" sz="2400" dirty="0" smtClean="0">
                <a:ea typeface="宋体" panose="02010600030101010101" pitchFamily="2" charset="-122"/>
                <a:cs typeface="Times New Roman" panose="02020603050405020304" pitchFamily="18" charset="0"/>
              </a:rPr>
              <a:t>和</a:t>
            </a:r>
            <a:r>
              <a:rPr lang="zh-CN" altLang="en-US" dirty="0">
                <a:ea typeface="宋体" panose="02010600030101010101" pitchFamily="2" charset="-122"/>
                <a:cs typeface="Times New Roman" panose="02020603050405020304" pitchFamily="18" charset="0"/>
              </a:rPr>
              <a:t>被重写方法</a:t>
            </a:r>
            <a:r>
              <a:rPr lang="zh-CN" altLang="en-US" sz="2400" dirty="0" smtClean="0">
                <a:ea typeface="宋体" panose="02010600030101010101" pitchFamily="2" charset="-122"/>
                <a:cs typeface="Times New Roman" panose="02020603050405020304" pitchFamily="18" charset="0"/>
              </a:rPr>
              <a:t>具有相同的</a:t>
            </a:r>
            <a:r>
              <a:rPr lang="zh-CN" altLang="en-US" sz="2400" dirty="0" smtClean="0">
                <a:solidFill>
                  <a:srgbClr val="C00000"/>
                </a:solidFill>
                <a:ea typeface="宋体" panose="02010600030101010101" pitchFamily="2" charset="-122"/>
                <a:cs typeface="Times New Roman" panose="02020603050405020304" pitchFamily="18" charset="0"/>
              </a:rPr>
              <a:t>方法名称、参数列表和返回值类型。</a:t>
            </a:r>
          </a:p>
          <a:p>
            <a:pPr lvl="1">
              <a:spcBef>
                <a:spcPct val="50000"/>
              </a:spcBef>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重写方法</a:t>
            </a:r>
            <a:r>
              <a:rPr lang="zh-CN" altLang="en-US" sz="2400" dirty="0" smtClean="0">
                <a:ea typeface="宋体" panose="02010600030101010101" pitchFamily="2" charset="-122"/>
                <a:cs typeface="Times New Roman" panose="02020603050405020304" pitchFamily="18" charset="0"/>
              </a:rPr>
              <a:t>不能使用比</a:t>
            </a:r>
            <a:r>
              <a:rPr lang="zh-CN" altLang="en-US" dirty="0">
                <a:ea typeface="宋体" panose="02010600030101010101" pitchFamily="2" charset="-122"/>
                <a:cs typeface="Times New Roman" panose="02020603050405020304" pitchFamily="18" charset="0"/>
              </a:rPr>
              <a:t>被重写方法</a:t>
            </a:r>
            <a:r>
              <a:rPr lang="zh-CN" altLang="en-US" sz="2400" dirty="0" smtClean="0">
                <a:ea typeface="宋体" panose="02010600030101010101" pitchFamily="2" charset="-122"/>
                <a:cs typeface="Times New Roman" panose="02020603050405020304" pitchFamily="18" charset="0"/>
              </a:rPr>
              <a:t>更严格的访问权限。</a:t>
            </a:r>
            <a:endParaRPr lang="en-US" altLang="zh-CN" sz="2400" dirty="0" smtClean="0">
              <a:ea typeface="宋体" panose="02010600030101010101" pitchFamily="2" charset="-122"/>
              <a:cs typeface="Times New Roman" panose="02020603050405020304" pitchFamily="18" charset="0"/>
            </a:endParaRPr>
          </a:p>
          <a:p>
            <a:pPr lvl="1">
              <a:spcBef>
                <a:spcPct val="50000"/>
              </a:spcBef>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重写和被重写的方法须同时为</a:t>
            </a:r>
            <a:r>
              <a:rPr lang="en-US" altLang="zh-CN" dirty="0" smtClean="0">
                <a:ea typeface="宋体" panose="02010600030101010101" pitchFamily="2" charset="-122"/>
                <a:cs typeface="Times New Roman" panose="02020603050405020304" pitchFamily="18" charset="0"/>
              </a:rPr>
              <a:t>static</a:t>
            </a:r>
            <a:r>
              <a:rPr lang="zh-CN" altLang="en-US" dirty="0" smtClean="0">
                <a:ea typeface="宋体" panose="02010600030101010101" pitchFamily="2" charset="-122"/>
                <a:cs typeface="Times New Roman" panose="02020603050405020304" pitchFamily="18" charset="0"/>
              </a:rPr>
              <a:t>的，或同时为非</a:t>
            </a:r>
            <a:r>
              <a:rPr lang="en-US" altLang="zh-CN" dirty="0" smtClean="0">
                <a:ea typeface="宋体" panose="02010600030101010101" pitchFamily="2" charset="-122"/>
                <a:cs typeface="Times New Roman" panose="02020603050405020304" pitchFamily="18" charset="0"/>
              </a:rPr>
              <a:t>static</a:t>
            </a:r>
            <a:r>
              <a:rPr lang="zh-CN" altLang="en-US" dirty="0" smtClean="0">
                <a:ea typeface="宋体" panose="02010600030101010101" pitchFamily="2" charset="-122"/>
                <a:cs typeface="Times New Roman" panose="02020603050405020304" pitchFamily="18" charset="0"/>
              </a:rPr>
              <a:t>的</a:t>
            </a:r>
            <a:endParaRPr lang="en-US" altLang="zh-CN" dirty="0" smtClean="0">
              <a:ea typeface="宋体" panose="02010600030101010101" pitchFamily="2" charset="-122"/>
              <a:cs typeface="Times New Roman" panose="02020603050405020304" pitchFamily="18" charset="0"/>
            </a:endParaRPr>
          </a:p>
          <a:p>
            <a:pPr lvl="1">
              <a:spcBef>
                <a:spcPct val="50000"/>
              </a:spcBef>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子类方法抛出的异常不能大于父类被重写方法的异常</a:t>
            </a:r>
          </a:p>
        </p:txBody>
      </p:sp>
      <p:sp>
        <p:nvSpPr>
          <p:cNvPr id="2" name="等腰三角形 1"/>
          <p:cNvSpPr/>
          <p:nvPr/>
        </p:nvSpPr>
        <p:spPr>
          <a:xfrm>
            <a:off x="1511913" y="334680"/>
            <a:ext cx="504056" cy="504056"/>
          </a:xfrm>
          <a:prstGeom prst="triangl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nvSpPr>
        <p:spPr>
          <a:xfrm>
            <a:off x="3635896" y="-25360"/>
            <a:ext cx="4090995" cy="85381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lgn="l" eaLnBrk="1" hangingPunct="1">
              <a:defRPr/>
            </a:pPr>
            <a:r>
              <a:rPr lang="zh-CN" altLang="en-US" b="1" dirty="0" smtClean="0">
                <a:latin typeface="+mn-lt"/>
                <a:ea typeface="宋体" panose="02010600030101010101" pitchFamily="2" charset="-122"/>
                <a:cs typeface="Times New Roman" panose="02020603050405020304" pitchFamily="18" charset="0"/>
              </a:rPr>
              <a:t>重写方法举例</a:t>
            </a:r>
            <a:endParaRPr lang="en-US" altLang="zh-CN" sz="2000" b="1" dirty="0" smtClean="0">
              <a:latin typeface="+mn-lt"/>
              <a:ea typeface="宋体" panose="02010600030101010101" pitchFamily="2" charset="-122"/>
              <a:cs typeface="Times New Roman" panose="02020603050405020304" pitchFamily="18" charset="0"/>
            </a:endParaRPr>
          </a:p>
        </p:txBody>
      </p:sp>
      <p:sp>
        <p:nvSpPr>
          <p:cNvPr id="14339" name="Rectangle 3"/>
          <p:cNvSpPr>
            <a:spLocks noChangeArrowheads="1"/>
          </p:cNvSpPr>
          <p:nvPr/>
        </p:nvSpPr>
        <p:spPr bwMode="auto">
          <a:xfrm>
            <a:off x="142056" y="592377"/>
            <a:ext cx="8534400" cy="5586145"/>
          </a:xfrm>
          <a:prstGeom prst="rect">
            <a:avLst/>
          </a:prstGeom>
          <a:noFill/>
          <a:ln w="9525">
            <a:noFill/>
            <a:miter lim="800000"/>
          </a:ln>
        </p:spPr>
        <p:txBody>
          <a:bodyPr>
            <a:spAutoFit/>
          </a:bodyPr>
          <a:lstStyle/>
          <a:p>
            <a:r>
              <a:rPr lang="en-US" altLang="zh-CN" sz="1700" dirty="0">
                <a:solidFill>
                  <a:srgbClr val="C00000"/>
                </a:solidFill>
                <a:ea typeface="宋体" panose="02010600030101010101" pitchFamily="2" charset="-122"/>
                <a:cs typeface="Times New Roman" panose="02020603050405020304" pitchFamily="18" charset="0"/>
              </a:rPr>
              <a:t>public class Person {</a:t>
            </a:r>
          </a:p>
          <a:p>
            <a:r>
              <a:rPr lang="en-US" altLang="zh-CN" sz="1700" dirty="0">
                <a:solidFill>
                  <a:srgbClr val="C00000"/>
                </a:solidFill>
                <a:ea typeface="宋体" panose="02010600030101010101" pitchFamily="2" charset="-122"/>
                <a:cs typeface="Times New Roman" panose="02020603050405020304" pitchFamily="18" charset="0"/>
              </a:rPr>
              <a:t> </a:t>
            </a:r>
            <a:r>
              <a:rPr lang="en-US" altLang="zh-CN" sz="1700" dirty="0" smtClean="0">
                <a:solidFill>
                  <a:srgbClr val="C00000"/>
                </a:solidFill>
                <a:ea typeface="宋体" panose="02010600030101010101" pitchFamily="2" charset="-122"/>
                <a:cs typeface="Times New Roman" panose="02020603050405020304" pitchFamily="18" charset="0"/>
              </a:rPr>
              <a:t>           </a:t>
            </a:r>
            <a:r>
              <a:rPr lang="en-US" altLang="zh-CN" sz="1700" dirty="0">
                <a:solidFill>
                  <a:srgbClr val="C00000"/>
                </a:solidFill>
                <a:ea typeface="宋体" panose="02010600030101010101" pitchFamily="2" charset="-122"/>
                <a:cs typeface="Times New Roman" panose="02020603050405020304" pitchFamily="18" charset="0"/>
              </a:rPr>
              <a:t>public String </a:t>
            </a:r>
            <a:r>
              <a:rPr lang="en-US" altLang="zh-CN" sz="1700" dirty="0" smtClean="0">
                <a:solidFill>
                  <a:srgbClr val="C00000"/>
                </a:solidFill>
                <a:ea typeface="宋体" panose="02010600030101010101" pitchFamily="2" charset="-122"/>
                <a:cs typeface="Times New Roman" panose="02020603050405020304" pitchFamily="18" charset="0"/>
              </a:rPr>
              <a:t>name;</a:t>
            </a:r>
          </a:p>
          <a:p>
            <a:r>
              <a:rPr lang="en-US" altLang="zh-CN" sz="1700" dirty="0">
                <a:solidFill>
                  <a:srgbClr val="C00000"/>
                </a:solidFill>
                <a:ea typeface="宋体" panose="02010600030101010101" pitchFamily="2" charset="-122"/>
                <a:cs typeface="Times New Roman" panose="02020603050405020304" pitchFamily="18" charset="0"/>
              </a:rPr>
              <a:t> </a:t>
            </a:r>
            <a:r>
              <a:rPr lang="en-US" altLang="zh-CN" sz="1700" dirty="0" smtClean="0">
                <a:solidFill>
                  <a:srgbClr val="C00000"/>
                </a:solidFill>
                <a:ea typeface="宋体" panose="02010600030101010101" pitchFamily="2" charset="-122"/>
                <a:cs typeface="Times New Roman" panose="02020603050405020304" pitchFamily="18" charset="0"/>
              </a:rPr>
              <a:t>           public </a:t>
            </a:r>
            <a:r>
              <a:rPr lang="en-US" altLang="zh-CN" sz="1700" dirty="0" err="1">
                <a:solidFill>
                  <a:srgbClr val="C00000"/>
                </a:solidFill>
                <a:ea typeface="宋体" panose="02010600030101010101" pitchFamily="2" charset="-122"/>
                <a:cs typeface="Times New Roman" panose="02020603050405020304" pitchFamily="18" charset="0"/>
              </a:rPr>
              <a:t>int</a:t>
            </a:r>
            <a:r>
              <a:rPr lang="en-US" altLang="zh-CN" sz="1700" dirty="0">
                <a:solidFill>
                  <a:srgbClr val="C00000"/>
                </a:solidFill>
                <a:ea typeface="宋体" panose="02010600030101010101" pitchFamily="2" charset="-122"/>
                <a:cs typeface="Times New Roman" panose="02020603050405020304" pitchFamily="18" charset="0"/>
              </a:rPr>
              <a:t> age;</a:t>
            </a:r>
          </a:p>
          <a:p>
            <a:r>
              <a:rPr lang="en-US" altLang="zh-CN" sz="1700" dirty="0">
                <a:solidFill>
                  <a:srgbClr val="C00000"/>
                </a:solidFill>
                <a:ea typeface="宋体" panose="02010600030101010101" pitchFamily="2" charset="-122"/>
                <a:cs typeface="Times New Roman" panose="02020603050405020304" pitchFamily="18" charset="0"/>
              </a:rPr>
              <a:t> </a:t>
            </a:r>
            <a:r>
              <a:rPr lang="en-US" altLang="zh-CN" sz="1700" dirty="0" smtClean="0">
                <a:solidFill>
                  <a:srgbClr val="C00000"/>
                </a:solidFill>
                <a:ea typeface="宋体" panose="02010600030101010101" pitchFamily="2" charset="-122"/>
                <a:cs typeface="Times New Roman" panose="02020603050405020304" pitchFamily="18" charset="0"/>
              </a:rPr>
              <a:t>           </a:t>
            </a:r>
            <a:r>
              <a:rPr lang="en-US" altLang="zh-CN" sz="1700" b="1" dirty="0" smtClean="0">
                <a:solidFill>
                  <a:srgbClr val="C00000"/>
                </a:solidFill>
                <a:ea typeface="宋体" panose="02010600030101010101" pitchFamily="2" charset="-122"/>
                <a:cs typeface="Times New Roman" panose="02020603050405020304" pitchFamily="18" charset="0"/>
              </a:rPr>
              <a:t>public </a:t>
            </a:r>
            <a:r>
              <a:rPr lang="en-US" altLang="zh-CN" sz="1700" b="1" dirty="0">
                <a:solidFill>
                  <a:srgbClr val="C00000"/>
                </a:solidFill>
                <a:ea typeface="宋体" panose="02010600030101010101" pitchFamily="2" charset="-122"/>
                <a:cs typeface="Times New Roman" panose="02020603050405020304" pitchFamily="18" charset="0"/>
              </a:rPr>
              <a:t>String </a:t>
            </a:r>
            <a:r>
              <a:rPr lang="en-US" altLang="zh-CN" sz="1700" b="1" dirty="0" err="1">
                <a:solidFill>
                  <a:srgbClr val="C00000"/>
                </a:solidFill>
                <a:ea typeface="宋体" panose="02010600030101010101" pitchFamily="2" charset="-122"/>
                <a:cs typeface="Times New Roman" panose="02020603050405020304" pitchFamily="18" charset="0"/>
              </a:rPr>
              <a:t>getInfo</a:t>
            </a:r>
            <a:r>
              <a:rPr lang="en-US" altLang="zh-CN" sz="1700" b="1" dirty="0">
                <a:solidFill>
                  <a:srgbClr val="C00000"/>
                </a:solidFill>
                <a:ea typeface="宋体" panose="02010600030101010101" pitchFamily="2" charset="-122"/>
                <a:cs typeface="Times New Roman" panose="02020603050405020304" pitchFamily="18" charset="0"/>
              </a:rPr>
              <a:t>()</a:t>
            </a:r>
            <a:r>
              <a:rPr lang="en-US" altLang="zh-CN" sz="1700" dirty="0">
                <a:solidFill>
                  <a:srgbClr val="C00000"/>
                </a:solidFill>
                <a:ea typeface="宋体" panose="02010600030101010101" pitchFamily="2" charset="-122"/>
                <a:cs typeface="Times New Roman" panose="02020603050405020304" pitchFamily="18" charset="0"/>
              </a:rPr>
              <a:t> {</a:t>
            </a:r>
          </a:p>
          <a:p>
            <a:r>
              <a:rPr lang="en-US" altLang="zh-CN" sz="1700" dirty="0">
                <a:solidFill>
                  <a:srgbClr val="C00000"/>
                </a:solidFill>
                <a:ea typeface="宋体" panose="02010600030101010101" pitchFamily="2" charset="-122"/>
                <a:cs typeface="Times New Roman" panose="02020603050405020304" pitchFamily="18" charset="0"/>
              </a:rPr>
              <a:t>	      </a:t>
            </a:r>
            <a:r>
              <a:rPr lang="en-US" altLang="zh-CN" sz="1700" dirty="0" smtClean="0">
                <a:solidFill>
                  <a:srgbClr val="C00000"/>
                </a:solidFill>
                <a:ea typeface="宋体" panose="02010600030101010101" pitchFamily="2" charset="-122"/>
                <a:cs typeface="Times New Roman" panose="02020603050405020304" pitchFamily="18" charset="0"/>
              </a:rPr>
              <a:t>return </a:t>
            </a:r>
            <a:r>
              <a:rPr lang="en-US" altLang="zh-CN" sz="1700" dirty="0">
                <a:solidFill>
                  <a:srgbClr val="C00000"/>
                </a:solidFill>
                <a:ea typeface="宋体" panose="02010600030101010101" pitchFamily="2" charset="-122"/>
                <a:cs typeface="Times New Roman" panose="02020603050405020304" pitchFamily="18" charset="0"/>
              </a:rPr>
              <a:t>"Name: "+ name + "\n" +"age: "+ age;</a:t>
            </a:r>
          </a:p>
          <a:p>
            <a:r>
              <a:rPr lang="en-US" altLang="zh-CN" sz="1700" dirty="0">
                <a:solidFill>
                  <a:srgbClr val="C00000"/>
                </a:solidFill>
                <a:ea typeface="宋体" panose="02010600030101010101" pitchFamily="2" charset="-122"/>
                <a:cs typeface="Times New Roman" panose="02020603050405020304" pitchFamily="18" charset="0"/>
              </a:rPr>
              <a:t> </a:t>
            </a:r>
            <a:r>
              <a:rPr lang="en-US" altLang="zh-CN" sz="1700" dirty="0" smtClean="0">
                <a:solidFill>
                  <a:srgbClr val="C00000"/>
                </a:solidFill>
                <a:ea typeface="宋体" panose="02010600030101010101" pitchFamily="2" charset="-122"/>
                <a:cs typeface="Times New Roman" panose="02020603050405020304" pitchFamily="18" charset="0"/>
              </a:rPr>
              <a:t>           }</a:t>
            </a:r>
            <a:endParaRPr lang="en-US" altLang="zh-CN" sz="1700" dirty="0">
              <a:solidFill>
                <a:srgbClr val="C00000"/>
              </a:solidFill>
              <a:ea typeface="宋体" panose="02010600030101010101" pitchFamily="2" charset="-122"/>
              <a:cs typeface="Times New Roman" panose="02020603050405020304" pitchFamily="18" charset="0"/>
            </a:endParaRPr>
          </a:p>
          <a:p>
            <a:r>
              <a:rPr lang="en-US" altLang="zh-CN" sz="1700" dirty="0" smtClean="0">
                <a:solidFill>
                  <a:srgbClr val="C00000"/>
                </a:solidFill>
                <a:ea typeface="宋体" panose="02010600030101010101" pitchFamily="2" charset="-122"/>
                <a:cs typeface="Times New Roman" panose="02020603050405020304" pitchFamily="18" charset="0"/>
              </a:rPr>
              <a:t>}</a:t>
            </a:r>
            <a:endParaRPr lang="en-US" altLang="zh-CN" sz="1700" dirty="0">
              <a:solidFill>
                <a:srgbClr val="C00000"/>
              </a:solidFill>
              <a:ea typeface="宋体" panose="02010600030101010101" pitchFamily="2" charset="-122"/>
              <a:cs typeface="Times New Roman" panose="02020603050405020304" pitchFamily="18" charset="0"/>
            </a:endParaRPr>
          </a:p>
          <a:p>
            <a:r>
              <a:rPr lang="en-US" altLang="zh-CN" sz="1700" dirty="0" smtClean="0">
                <a:solidFill>
                  <a:srgbClr val="C00000"/>
                </a:solidFill>
                <a:ea typeface="宋体" panose="02010600030101010101" pitchFamily="2" charset="-122"/>
                <a:cs typeface="Times New Roman" panose="02020603050405020304" pitchFamily="18" charset="0"/>
              </a:rPr>
              <a:t>public </a:t>
            </a:r>
            <a:r>
              <a:rPr lang="en-US" altLang="zh-CN" sz="1700" dirty="0">
                <a:solidFill>
                  <a:srgbClr val="C00000"/>
                </a:solidFill>
                <a:ea typeface="宋体" panose="02010600030101010101" pitchFamily="2" charset="-122"/>
                <a:cs typeface="Times New Roman" panose="02020603050405020304" pitchFamily="18" charset="0"/>
              </a:rPr>
              <a:t>class Student extends Person {</a:t>
            </a:r>
          </a:p>
          <a:p>
            <a:r>
              <a:rPr lang="en-US" altLang="zh-CN" sz="1700" dirty="0" smtClean="0">
                <a:solidFill>
                  <a:srgbClr val="C00000"/>
                </a:solidFill>
                <a:ea typeface="宋体" panose="02010600030101010101" pitchFamily="2" charset="-122"/>
                <a:cs typeface="Times New Roman" panose="02020603050405020304" pitchFamily="18" charset="0"/>
              </a:rPr>
              <a:t>            public </a:t>
            </a:r>
            <a:r>
              <a:rPr lang="en-US" altLang="zh-CN" sz="1700" dirty="0">
                <a:solidFill>
                  <a:srgbClr val="C00000"/>
                </a:solidFill>
                <a:ea typeface="宋体" panose="02010600030101010101" pitchFamily="2" charset="-122"/>
                <a:cs typeface="Times New Roman" panose="02020603050405020304" pitchFamily="18" charset="0"/>
              </a:rPr>
              <a:t>String school;</a:t>
            </a:r>
          </a:p>
          <a:p>
            <a:r>
              <a:rPr lang="en-US" altLang="zh-CN" sz="1700" dirty="0">
                <a:solidFill>
                  <a:srgbClr val="C00000"/>
                </a:solidFill>
                <a:ea typeface="宋体" panose="02010600030101010101" pitchFamily="2" charset="-122"/>
                <a:cs typeface="Times New Roman" panose="02020603050405020304" pitchFamily="18" charset="0"/>
              </a:rPr>
              <a:t> </a:t>
            </a:r>
            <a:r>
              <a:rPr lang="en-US" altLang="zh-CN" sz="1700" dirty="0" smtClean="0">
                <a:solidFill>
                  <a:srgbClr val="C00000"/>
                </a:solidFill>
                <a:ea typeface="宋体" panose="02010600030101010101" pitchFamily="2" charset="-122"/>
                <a:cs typeface="Times New Roman" panose="02020603050405020304" pitchFamily="18" charset="0"/>
              </a:rPr>
              <a:t>           </a:t>
            </a:r>
            <a:r>
              <a:rPr lang="en-US" altLang="zh-CN" sz="1700" b="1" dirty="0" smtClean="0">
                <a:solidFill>
                  <a:srgbClr val="C00000"/>
                </a:solidFill>
                <a:ea typeface="宋体" panose="02010600030101010101" pitchFamily="2" charset="-122"/>
                <a:cs typeface="Times New Roman" panose="02020603050405020304" pitchFamily="18" charset="0"/>
              </a:rPr>
              <a:t>public </a:t>
            </a:r>
            <a:r>
              <a:rPr lang="en-US" altLang="zh-CN" sz="1700" b="1" dirty="0">
                <a:solidFill>
                  <a:srgbClr val="C00000"/>
                </a:solidFill>
                <a:ea typeface="宋体" panose="02010600030101010101" pitchFamily="2" charset="-122"/>
                <a:cs typeface="Times New Roman" panose="02020603050405020304" pitchFamily="18" charset="0"/>
              </a:rPr>
              <a:t>String </a:t>
            </a:r>
            <a:r>
              <a:rPr lang="en-US" altLang="zh-CN" sz="1700" b="1" dirty="0" err="1">
                <a:solidFill>
                  <a:srgbClr val="C00000"/>
                </a:solidFill>
                <a:ea typeface="宋体" panose="02010600030101010101" pitchFamily="2" charset="-122"/>
                <a:cs typeface="Times New Roman" panose="02020603050405020304" pitchFamily="18" charset="0"/>
              </a:rPr>
              <a:t>getInfo</a:t>
            </a:r>
            <a:r>
              <a:rPr lang="en-US" altLang="zh-CN" sz="1700" b="1" dirty="0">
                <a:solidFill>
                  <a:srgbClr val="C00000"/>
                </a:solidFill>
                <a:ea typeface="宋体" panose="02010600030101010101" pitchFamily="2" charset="-122"/>
                <a:cs typeface="Times New Roman" panose="02020603050405020304" pitchFamily="18" charset="0"/>
              </a:rPr>
              <a:t>()</a:t>
            </a:r>
            <a:r>
              <a:rPr lang="en-US" altLang="zh-CN" sz="1700" dirty="0">
                <a:solidFill>
                  <a:srgbClr val="C00000"/>
                </a:solidFill>
                <a:ea typeface="宋体" panose="02010600030101010101" pitchFamily="2" charset="-122"/>
                <a:cs typeface="Times New Roman" panose="02020603050405020304" pitchFamily="18" charset="0"/>
              </a:rPr>
              <a:t> </a:t>
            </a:r>
            <a:r>
              <a:rPr lang="en-US" altLang="zh-CN" sz="1700" dirty="0" smtClean="0">
                <a:solidFill>
                  <a:srgbClr val="C00000"/>
                </a:solidFill>
                <a:ea typeface="宋体" panose="02010600030101010101" pitchFamily="2" charset="-122"/>
                <a:cs typeface="Times New Roman" panose="02020603050405020304" pitchFamily="18" charset="0"/>
              </a:rPr>
              <a:t>{      </a:t>
            </a:r>
            <a:r>
              <a:rPr lang="en-US" altLang="zh-CN" sz="1700" dirty="0" smtClean="0">
                <a:solidFill>
                  <a:srgbClr val="0000FF"/>
                </a:solidFill>
                <a:ea typeface="宋体" panose="02010600030101010101" pitchFamily="2" charset="-122"/>
                <a:cs typeface="Times New Roman" panose="02020603050405020304" pitchFamily="18" charset="0"/>
              </a:rPr>
              <a:t> //</a:t>
            </a:r>
            <a:r>
              <a:rPr lang="zh-CN" altLang="en-US" sz="1700" dirty="0">
                <a:solidFill>
                  <a:srgbClr val="0000FF"/>
                </a:solidFill>
                <a:ea typeface="宋体" panose="02010600030101010101" pitchFamily="2" charset="-122"/>
                <a:cs typeface="Times New Roman" panose="02020603050405020304" pitchFamily="18" charset="0"/>
              </a:rPr>
              <a:t>重写</a:t>
            </a:r>
            <a:r>
              <a:rPr lang="zh-CN" altLang="en-US" sz="1700" dirty="0" smtClean="0">
                <a:solidFill>
                  <a:srgbClr val="0000FF"/>
                </a:solidFill>
                <a:ea typeface="宋体" panose="02010600030101010101" pitchFamily="2" charset="-122"/>
                <a:cs typeface="Times New Roman" panose="02020603050405020304" pitchFamily="18" charset="0"/>
              </a:rPr>
              <a:t>方法</a:t>
            </a:r>
            <a:endParaRPr lang="zh-CN" altLang="en-US" sz="1700" dirty="0">
              <a:solidFill>
                <a:srgbClr val="0000FF"/>
              </a:solidFill>
              <a:ea typeface="宋体" panose="02010600030101010101" pitchFamily="2" charset="-122"/>
              <a:cs typeface="Times New Roman" panose="02020603050405020304" pitchFamily="18" charset="0"/>
            </a:endParaRPr>
          </a:p>
          <a:p>
            <a:r>
              <a:rPr lang="zh-CN" altLang="en-US" sz="1700" dirty="0">
                <a:solidFill>
                  <a:srgbClr val="C00000"/>
                </a:solidFill>
                <a:ea typeface="宋体" panose="02010600030101010101" pitchFamily="2" charset="-122"/>
                <a:cs typeface="Times New Roman" panose="02020603050405020304" pitchFamily="18" charset="0"/>
              </a:rPr>
              <a:t>  	     </a:t>
            </a:r>
            <a:r>
              <a:rPr lang="zh-CN" altLang="en-US" sz="1700" dirty="0" smtClean="0">
                <a:solidFill>
                  <a:srgbClr val="C00000"/>
                </a:solidFill>
                <a:ea typeface="宋体" panose="02010600030101010101" pitchFamily="2" charset="-122"/>
                <a:cs typeface="Times New Roman" panose="02020603050405020304" pitchFamily="18" charset="0"/>
              </a:rPr>
              <a:t> </a:t>
            </a:r>
            <a:r>
              <a:rPr lang="en-US" altLang="zh-CN" sz="1700" dirty="0">
                <a:solidFill>
                  <a:srgbClr val="C00000"/>
                </a:solidFill>
                <a:ea typeface="宋体" panose="02010600030101010101" pitchFamily="2" charset="-122"/>
                <a:cs typeface="Times New Roman" panose="02020603050405020304" pitchFamily="18" charset="0"/>
              </a:rPr>
              <a:t>return  "Name: "+ name + "\</a:t>
            </a:r>
            <a:r>
              <a:rPr lang="en-US" altLang="zh-CN" sz="1700" dirty="0" err="1">
                <a:solidFill>
                  <a:srgbClr val="C00000"/>
                </a:solidFill>
                <a:ea typeface="宋体" panose="02010600030101010101" pitchFamily="2" charset="-122"/>
                <a:cs typeface="Times New Roman" panose="02020603050405020304" pitchFamily="18" charset="0"/>
              </a:rPr>
              <a:t>nage</a:t>
            </a:r>
            <a:r>
              <a:rPr lang="en-US" altLang="zh-CN" sz="1700" dirty="0">
                <a:solidFill>
                  <a:srgbClr val="C00000"/>
                </a:solidFill>
                <a:ea typeface="宋体" panose="02010600030101010101" pitchFamily="2" charset="-122"/>
                <a:cs typeface="Times New Roman" panose="02020603050405020304" pitchFamily="18" charset="0"/>
              </a:rPr>
              <a:t>: "+ age </a:t>
            </a:r>
          </a:p>
          <a:p>
            <a:r>
              <a:rPr lang="en-US" altLang="zh-CN" sz="1700" dirty="0">
                <a:solidFill>
                  <a:srgbClr val="C00000"/>
                </a:solidFill>
                <a:ea typeface="宋体" panose="02010600030101010101" pitchFamily="2" charset="-122"/>
                <a:cs typeface="Times New Roman" panose="02020603050405020304" pitchFamily="18" charset="0"/>
              </a:rPr>
              <a:t>	          + "\</a:t>
            </a:r>
            <a:r>
              <a:rPr lang="en-US" altLang="zh-CN" sz="1700" dirty="0" err="1">
                <a:solidFill>
                  <a:srgbClr val="C00000"/>
                </a:solidFill>
                <a:ea typeface="宋体" panose="02010600030101010101" pitchFamily="2" charset="-122"/>
                <a:cs typeface="Times New Roman" panose="02020603050405020304" pitchFamily="18" charset="0"/>
              </a:rPr>
              <a:t>nschool</a:t>
            </a:r>
            <a:r>
              <a:rPr lang="en-US" altLang="zh-CN" sz="1700" dirty="0">
                <a:solidFill>
                  <a:srgbClr val="C00000"/>
                </a:solidFill>
                <a:ea typeface="宋体" panose="02010600030101010101" pitchFamily="2" charset="-122"/>
                <a:cs typeface="Times New Roman" panose="02020603050405020304" pitchFamily="18" charset="0"/>
              </a:rPr>
              <a:t>: "+ school;</a:t>
            </a:r>
          </a:p>
          <a:p>
            <a:r>
              <a:rPr lang="en-US" altLang="zh-CN" sz="1700" dirty="0">
                <a:solidFill>
                  <a:srgbClr val="C00000"/>
                </a:solidFill>
                <a:ea typeface="宋体" panose="02010600030101010101" pitchFamily="2" charset="-122"/>
                <a:cs typeface="Times New Roman" panose="02020603050405020304" pitchFamily="18" charset="0"/>
              </a:rPr>
              <a:t> </a:t>
            </a:r>
            <a:r>
              <a:rPr lang="en-US" altLang="zh-CN" sz="1700" dirty="0" smtClean="0">
                <a:solidFill>
                  <a:srgbClr val="C00000"/>
                </a:solidFill>
                <a:ea typeface="宋体" panose="02010600030101010101" pitchFamily="2" charset="-122"/>
                <a:cs typeface="Times New Roman" panose="02020603050405020304" pitchFamily="18" charset="0"/>
              </a:rPr>
              <a:t>            }</a:t>
            </a:r>
            <a:endParaRPr lang="en-US" altLang="zh-CN" sz="1700" dirty="0">
              <a:solidFill>
                <a:srgbClr val="C00000"/>
              </a:solidFill>
              <a:ea typeface="宋体" panose="02010600030101010101" pitchFamily="2" charset="-122"/>
              <a:cs typeface="Times New Roman" panose="02020603050405020304" pitchFamily="18" charset="0"/>
            </a:endParaRPr>
          </a:p>
          <a:p>
            <a:r>
              <a:rPr lang="en-US" altLang="zh-CN" sz="1700" dirty="0">
                <a:solidFill>
                  <a:srgbClr val="C00000"/>
                </a:solidFill>
                <a:ea typeface="宋体" panose="02010600030101010101" pitchFamily="2" charset="-122"/>
                <a:cs typeface="Times New Roman" panose="02020603050405020304" pitchFamily="18" charset="0"/>
              </a:rPr>
              <a:t> </a:t>
            </a:r>
            <a:r>
              <a:rPr lang="en-US" altLang="zh-CN" sz="1700" dirty="0" smtClean="0">
                <a:solidFill>
                  <a:srgbClr val="C00000"/>
                </a:solidFill>
                <a:ea typeface="宋体" panose="02010600030101010101" pitchFamily="2" charset="-122"/>
                <a:cs typeface="Times New Roman" panose="02020603050405020304" pitchFamily="18" charset="0"/>
              </a:rPr>
              <a:t>           public </a:t>
            </a:r>
            <a:r>
              <a:rPr lang="en-US" altLang="zh-CN" sz="1700" dirty="0">
                <a:solidFill>
                  <a:srgbClr val="C00000"/>
                </a:solidFill>
                <a:ea typeface="宋体" panose="02010600030101010101" pitchFamily="2" charset="-122"/>
                <a:cs typeface="Times New Roman" panose="02020603050405020304" pitchFamily="18" charset="0"/>
              </a:rPr>
              <a:t>static void main(String </a:t>
            </a:r>
            <a:r>
              <a:rPr lang="en-US" altLang="zh-CN" sz="1700" dirty="0" err="1">
                <a:solidFill>
                  <a:srgbClr val="C00000"/>
                </a:solidFill>
                <a:ea typeface="宋体" panose="02010600030101010101" pitchFamily="2" charset="-122"/>
                <a:cs typeface="Times New Roman" panose="02020603050405020304" pitchFamily="18" charset="0"/>
              </a:rPr>
              <a:t>args</a:t>
            </a:r>
            <a:r>
              <a:rPr lang="en-US" altLang="zh-CN" sz="1700" dirty="0">
                <a:solidFill>
                  <a:srgbClr val="C00000"/>
                </a:solidFill>
                <a:ea typeface="宋体" panose="02010600030101010101" pitchFamily="2" charset="-122"/>
                <a:cs typeface="Times New Roman" panose="02020603050405020304" pitchFamily="18" charset="0"/>
              </a:rPr>
              <a:t>[]){</a:t>
            </a:r>
          </a:p>
          <a:p>
            <a:r>
              <a:rPr lang="en-US" altLang="zh-CN" sz="1700" dirty="0">
                <a:solidFill>
                  <a:srgbClr val="C00000"/>
                </a:solidFill>
                <a:ea typeface="宋体" panose="02010600030101010101" pitchFamily="2" charset="-122"/>
                <a:cs typeface="Times New Roman" panose="02020603050405020304" pitchFamily="18" charset="0"/>
              </a:rPr>
              <a:t>	</a:t>
            </a:r>
            <a:r>
              <a:rPr lang="en-US" altLang="zh-CN" sz="1700" dirty="0" smtClean="0">
                <a:solidFill>
                  <a:srgbClr val="C00000"/>
                </a:solidFill>
                <a:ea typeface="宋体" panose="02010600030101010101" pitchFamily="2" charset="-122"/>
                <a:cs typeface="Times New Roman" panose="02020603050405020304" pitchFamily="18" charset="0"/>
              </a:rPr>
              <a:t>       Student </a:t>
            </a:r>
            <a:r>
              <a:rPr lang="en-US" altLang="zh-CN" sz="1700" dirty="0">
                <a:solidFill>
                  <a:srgbClr val="C00000"/>
                </a:solidFill>
                <a:ea typeface="宋体" panose="02010600030101010101" pitchFamily="2" charset="-122"/>
                <a:cs typeface="Times New Roman" panose="02020603050405020304" pitchFamily="18" charset="0"/>
              </a:rPr>
              <a:t>s1=new Student();</a:t>
            </a:r>
          </a:p>
          <a:p>
            <a:r>
              <a:rPr lang="en-US" altLang="zh-CN" sz="1700" dirty="0">
                <a:solidFill>
                  <a:srgbClr val="C00000"/>
                </a:solidFill>
                <a:ea typeface="宋体" panose="02010600030101010101" pitchFamily="2" charset="-122"/>
                <a:cs typeface="Times New Roman" panose="02020603050405020304" pitchFamily="18" charset="0"/>
              </a:rPr>
              <a:t>	</a:t>
            </a:r>
            <a:r>
              <a:rPr lang="en-US" altLang="zh-CN" sz="1700" dirty="0" smtClean="0">
                <a:solidFill>
                  <a:srgbClr val="C00000"/>
                </a:solidFill>
                <a:ea typeface="宋体" panose="02010600030101010101" pitchFamily="2" charset="-122"/>
                <a:cs typeface="Times New Roman" panose="02020603050405020304" pitchFamily="18" charset="0"/>
              </a:rPr>
              <a:t>       s1.name</a:t>
            </a:r>
            <a:r>
              <a:rPr lang="en-US" altLang="zh-CN" sz="1700" dirty="0">
                <a:solidFill>
                  <a:srgbClr val="C00000"/>
                </a:solidFill>
                <a:ea typeface="宋体" panose="02010600030101010101" pitchFamily="2" charset="-122"/>
                <a:cs typeface="Times New Roman" panose="02020603050405020304" pitchFamily="18" charset="0"/>
              </a:rPr>
              <a:t>="Bob";</a:t>
            </a:r>
          </a:p>
          <a:p>
            <a:r>
              <a:rPr lang="en-US" altLang="zh-CN" sz="1700" dirty="0">
                <a:solidFill>
                  <a:srgbClr val="C00000"/>
                </a:solidFill>
                <a:ea typeface="宋体" panose="02010600030101010101" pitchFamily="2" charset="-122"/>
                <a:cs typeface="Times New Roman" panose="02020603050405020304" pitchFamily="18" charset="0"/>
              </a:rPr>
              <a:t>	</a:t>
            </a:r>
            <a:r>
              <a:rPr lang="en-US" altLang="zh-CN" sz="1700" dirty="0" smtClean="0">
                <a:solidFill>
                  <a:srgbClr val="C00000"/>
                </a:solidFill>
                <a:ea typeface="宋体" panose="02010600030101010101" pitchFamily="2" charset="-122"/>
                <a:cs typeface="Times New Roman" panose="02020603050405020304" pitchFamily="18" charset="0"/>
              </a:rPr>
              <a:t>       s1.age=20</a:t>
            </a:r>
            <a:r>
              <a:rPr lang="en-US" altLang="zh-CN" sz="1700" dirty="0">
                <a:solidFill>
                  <a:srgbClr val="C00000"/>
                </a:solidFill>
                <a:ea typeface="宋体" panose="02010600030101010101" pitchFamily="2" charset="-122"/>
                <a:cs typeface="Times New Roman" panose="02020603050405020304" pitchFamily="18" charset="0"/>
              </a:rPr>
              <a:t>;</a:t>
            </a:r>
          </a:p>
          <a:p>
            <a:r>
              <a:rPr lang="en-US" altLang="zh-CN" sz="1700" dirty="0">
                <a:solidFill>
                  <a:srgbClr val="C00000"/>
                </a:solidFill>
                <a:ea typeface="宋体" panose="02010600030101010101" pitchFamily="2" charset="-122"/>
                <a:cs typeface="Times New Roman" panose="02020603050405020304" pitchFamily="18" charset="0"/>
              </a:rPr>
              <a:t>	</a:t>
            </a:r>
            <a:r>
              <a:rPr lang="en-US" altLang="zh-CN" sz="1700" dirty="0" smtClean="0">
                <a:solidFill>
                  <a:srgbClr val="C00000"/>
                </a:solidFill>
                <a:ea typeface="宋体" panose="02010600030101010101" pitchFamily="2" charset="-122"/>
                <a:cs typeface="Times New Roman" panose="02020603050405020304" pitchFamily="18" charset="0"/>
              </a:rPr>
              <a:t>       s1.school</a:t>
            </a:r>
            <a:r>
              <a:rPr lang="en-US" altLang="zh-CN" sz="1700" dirty="0">
                <a:solidFill>
                  <a:srgbClr val="C00000"/>
                </a:solidFill>
                <a:ea typeface="宋体" panose="02010600030101010101" pitchFamily="2" charset="-122"/>
                <a:cs typeface="Times New Roman" panose="02020603050405020304" pitchFamily="18" charset="0"/>
              </a:rPr>
              <a:t>="school2";</a:t>
            </a:r>
          </a:p>
          <a:p>
            <a:r>
              <a:rPr lang="en-US" altLang="zh-CN" sz="1700" dirty="0">
                <a:solidFill>
                  <a:srgbClr val="C00000"/>
                </a:solidFill>
                <a:ea typeface="宋体" panose="02010600030101010101" pitchFamily="2" charset="-122"/>
                <a:cs typeface="Times New Roman" panose="02020603050405020304" pitchFamily="18" charset="0"/>
              </a:rPr>
              <a:t>	</a:t>
            </a:r>
            <a:r>
              <a:rPr lang="en-US" altLang="zh-CN" sz="1700" dirty="0" smtClean="0">
                <a:solidFill>
                  <a:srgbClr val="C00000"/>
                </a:solidFill>
                <a:ea typeface="宋体" panose="02010600030101010101" pitchFamily="2" charset="-122"/>
                <a:cs typeface="Times New Roman" panose="02020603050405020304" pitchFamily="18" charset="0"/>
              </a:rPr>
              <a:t>       </a:t>
            </a:r>
            <a:r>
              <a:rPr lang="en-US" altLang="zh-CN" sz="1700" dirty="0" err="1" smtClean="0">
                <a:solidFill>
                  <a:srgbClr val="C00000"/>
                </a:solidFill>
                <a:ea typeface="宋体" panose="02010600030101010101" pitchFamily="2" charset="-122"/>
                <a:cs typeface="Times New Roman" panose="02020603050405020304" pitchFamily="18" charset="0"/>
              </a:rPr>
              <a:t>System.out.println</a:t>
            </a:r>
            <a:r>
              <a:rPr lang="en-US" altLang="zh-CN" sz="1700" dirty="0" smtClean="0">
                <a:solidFill>
                  <a:srgbClr val="C00000"/>
                </a:solidFill>
                <a:ea typeface="宋体" panose="02010600030101010101" pitchFamily="2" charset="-122"/>
                <a:cs typeface="Times New Roman" panose="02020603050405020304" pitchFamily="18" charset="0"/>
              </a:rPr>
              <a:t>(s1.getInfo</a:t>
            </a:r>
            <a:r>
              <a:rPr lang="en-US" altLang="zh-CN" sz="1700" dirty="0">
                <a:solidFill>
                  <a:srgbClr val="C00000"/>
                </a:solidFill>
                <a:ea typeface="宋体" panose="02010600030101010101" pitchFamily="2" charset="-122"/>
                <a:cs typeface="Times New Roman" panose="02020603050405020304" pitchFamily="18" charset="0"/>
              </a:rPr>
              <a:t>());   //</a:t>
            </a:r>
            <a:r>
              <a:rPr lang="en-US" altLang="zh-CN" sz="1700" dirty="0" err="1">
                <a:solidFill>
                  <a:srgbClr val="C00000"/>
                </a:solidFill>
                <a:ea typeface="宋体" panose="02010600030101010101" pitchFamily="2" charset="-122"/>
                <a:cs typeface="Times New Roman" panose="02020603050405020304" pitchFamily="18" charset="0"/>
              </a:rPr>
              <a:t>Name:Bob</a:t>
            </a:r>
            <a:r>
              <a:rPr lang="en-US" altLang="zh-CN" sz="1700" dirty="0">
                <a:solidFill>
                  <a:srgbClr val="C00000"/>
                </a:solidFill>
                <a:ea typeface="宋体" panose="02010600030101010101" pitchFamily="2" charset="-122"/>
                <a:cs typeface="Times New Roman" panose="02020603050405020304" pitchFamily="18" charset="0"/>
              </a:rPr>
              <a:t>  age:20  school:school2</a:t>
            </a:r>
          </a:p>
          <a:p>
            <a:r>
              <a:rPr lang="en-US" altLang="zh-CN" sz="1700" dirty="0">
                <a:solidFill>
                  <a:srgbClr val="C00000"/>
                </a:solidFill>
                <a:ea typeface="宋体" panose="02010600030101010101" pitchFamily="2" charset="-122"/>
                <a:cs typeface="Times New Roman" panose="02020603050405020304" pitchFamily="18" charset="0"/>
              </a:rPr>
              <a:t> </a:t>
            </a:r>
            <a:r>
              <a:rPr lang="en-US" altLang="zh-CN" sz="1700" dirty="0" smtClean="0">
                <a:solidFill>
                  <a:srgbClr val="C00000"/>
                </a:solidFill>
                <a:ea typeface="宋体" panose="02010600030101010101" pitchFamily="2" charset="-122"/>
                <a:cs typeface="Times New Roman" panose="02020603050405020304" pitchFamily="18" charset="0"/>
              </a:rPr>
              <a:t>           }</a:t>
            </a:r>
            <a:endParaRPr lang="en-US" altLang="zh-CN" sz="1700" dirty="0">
              <a:solidFill>
                <a:srgbClr val="C00000"/>
              </a:solidFill>
              <a:ea typeface="宋体" panose="02010600030101010101" pitchFamily="2" charset="-122"/>
              <a:cs typeface="Times New Roman" panose="02020603050405020304" pitchFamily="18" charset="0"/>
            </a:endParaRPr>
          </a:p>
          <a:p>
            <a:r>
              <a:rPr lang="en-US" altLang="zh-CN" sz="1700" dirty="0" smtClean="0">
                <a:solidFill>
                  <a:srgbClr val="C00000"/>
                </a:solidFill>
                <a:ea typeface="宋体" panose="02010600030101010101" pitchFamily="2" charset="-122"/>
                <a:cs typeface="Times New Roman" panose="02020603050405020304" pitchFamily="18" charset="0"/>
              </a:rPr>
              <a:t>}</a:t>
            </a:r>
            <a:endParaRPr lang="en-US" altLang="zh-CN" sz="1700" dirty="0">
              <a:solidFill>
                <a:srgbClr val="C00000"/>
              </a:solidFill>
              <a:ea typeface="宋体" panose="02010600030101010101" pitchFamily="2" charset="-122"/>
              <a:cs typeface="Times New Roman" panose="02020603050405020304" pitchFamily="18" charset="0"/>
            </a:endParaRPr>
          </a:p>
        </p:txBody>
      </p:sp>
      <p:sp>
        <p:nvSpPr>
          <p:cNvPr id="163845" name="Text Box 5"/>
          <p:cNvSpPr txBox="1">
            <a:spLocks noChangeArrowheads="1"/>
          </p:cNvSpPr>
          <p:nvPr/>
        </p:nvSpPr>
        <p:spPr bwMode="auto">
          <a:xfrm>
            <a:off x="5368893" y="2192577"/>
            <a:ext cx="3632200" cy="2662267"/>
          </a:xfrm>
          <a:prstGeom prst="rect">
            <a:avLst/>
          </a:prstGeom>
          <a:noFill/>
          <a:ln w="9525">
            <a:solidFill>
              <a:srgbClr val="BD6FBF"/>
            </a:solidFill>
            <a:miter lim="800000"/>
          </a:ln>
        </p:spPr>
        <p:txBody>
          <a:bodyPr>
            <a:spAutoFit/>
          </a:bodyPr>
          <a:lstStyle/>
          <a:p>
            <a:pPr>
              <a:lnSpc>
                <a:spcPct val="70000"/>
              </a:lnSpc>
              <a:spcBef>
                <a:spcPct val="50000"/>
              </a:spcBef>
            </a:pPr>
            <a:r>
              <a:rPr lang="en-US" altLang="zh-CN" dirty="0">
                <a:ea typeface="宋体" panose="02010600030101010101" pitchFamily="2" charset="-122"/>
                <a:cs typeface="Times New Roman" panose="02020603050405020304" pitchFamily="18" charset="0"/>
              </a:rPr>
              <a:t>Person p1=new Person();</a:t>
            </a:r>
          </a:p>
          <a:p>
            <a:pPr>
              <a:lnSpc>
                <a:spcPct val="70000"/>
              </a:lnSpc>
              <a:spcBef>
                <a:spcPct val="50000"/>
              </a:spcBef>
            </a:pPr>
            <a:r>
              <a:rPr lang="en-US" altLang="zh-CN" dirty="0">
                <a:ea typeface="宋体" panose="02010600030101010101" pitchFamily="2" charset="-122"/>
                <a:cs typeface="Times New Roman" panose="02020603050405020304" pitchFamily="18" charset="0"/>
              </a:rPr>
              <a:t>p1.getInfo();</a:t>
            </a:r>
          </a:p>
          <a:p>
            <a:pPr>
              <a:lnSpc>
                <a:spcPct val="70000"/>
              </a:lnSpc>
              <a:spcBef>
                <a:spcPct val="50000"/>
              </a:spcBef>
            </a:pPr>
            <a:r>
              <a:rPr lang="en-US" altLang="zh-CN" sz="1600" dirty="0">
                <a:solidFill>
                  <a:srgbClr val="BD6FBF"/>
                </a:solidFill>
                <a:ea typeface="宋体" panose="02010600030101010101" pitchFamily="2" charset="-122"/>
                <a:cs typeface="Times New Roman" panose="02020603050405020304" pitchFamily="18" charset="0"/>
              </a:rPr>
              <a:t>//</a:t>
            </a:r>
            <a:r>
              <a:rPr lang="zh-CN" altLang="en-US" sz="1600" dirty="0">
                <a:solidFill>
                  <a:srgbClr val="BD6FBF"/>
                </a:solidFill>
                <a:ea typeface="宋体" panose="02010600030101010101" pitchFamily="2" charset="-122"/>
                <a:cs typeface="Times New Roman" panose="02020603050405020304" pitchFamily="18" charset="0"/>
              </a:rPr>
              <a:t>调用</a:t>
            </a:r>
            <a:r>
              <a:rPr lang="en-US" altLang="zh-CN" sz="1600" dirty="0">
                <a:solidFill>
                  <a:srgbClr val="BD6FBF"/>
                </a:solidFill>
                <a:ea typeface="宋体" panose="02010600030101010101" pitchFamily="2" charset="-122"/>
                <a:cs typeface="Times New Roman" panose="02020603050405020304" pitchFamily="18" charset="0"/>
              </a:rPr>
              <a:t>Person</a:t>
            </a:r>
            <a:r>
              <a:rPr lang="zh-CN" altLang="en-US" sz="1600" dirty="0">
                <a:solidFill>
                  <a:srgbClr val="BD6FBF"/>
                </a:solidFill>
                <a:ea typeface="宋体" panose="02010600030101010101" pitchFamily="2" charset="-122"/>
                <a:cs typeface="Times New Roman" panose="02020603050405020304" pitchFamily="18" charset="0"/>
              </a:rPr>
              <a:t>类的</a:t>
            </a:r>
            <a:r>
              <a:rPr lang="en-US" altLang="zh-CN" sz="1600" dirty="0" err="1">
                <a:solidFill>
                  <a:srgbClr val="BD6FBF"/>
                </a:solidFill>
                <a:ea typeface="宋体" panose="02010600030101010101" pitchFamily="2" charset="-122"/>
                <a:cs typeface="Times New Roman" panose="02020603050405020304" pitchFamily="18" charset="0"/>
              </a:rPr>
              <a:t>getInfo</a:t>
            </a:r>
            <a:r>
              <a:rPr lang="en-US" altLang="zh-CN" sz="1600" dirty="0">
                <a:solidFill>
                  <a:srgbClr val="BD6FBF"/>
                </a:solidFill>
                <a:ea typeface="宋体" panose="02010600030101010101" pitchFamily="2" charset="-122"/>
                <a:cs typeface="Times New Roman" panose="02020603050405020304" pitchFamily="18" charset="0"/>
              </a:rPr>
              <a:t>()</a:t>
            </a:r>
            <a:r>
              <a:rPr lang="zh-CN" altLang="en-US" sz="1600" dirty="0">
                <a:solidFill>
                  <a:srgbClr val="BD6FBF"/>
                </a:solidFill>
                <a:ea typeface="宋体" panose="02010600030101010101" pitchFamily="2" charset="-122"/>
                <a:cs typeface="Times New Roman" panose="02020603050405020304" pitchFamily="18" charset="0"/>
              </a:rPr>
              <a:t>方法</a:t>
            </a:r>
          </a:p>
          <a:p>
            <a:pPr>
              <a:lnSpc>
                <a:spcPct val="70000"/>
              </a:lnSpc>
              <a:spcBef>
                <a:spcPct val="50000"/>
              </a:spcBef>
            </a:pPr>
            <a:r>
              <a:rPr lang="en-US" altLang="zh-CN" dirty="0">
                <a:ea typeface="宋体" panose="02010600030101010101" pitchFamily="2" charset="-122"/>
                <a:cs typeface="Times New Roman" panose="02020603050405020304" pitchFamily="18" charset="0"/>
              </a:rPr>
              <a:t>Student s1=new Student();</a:t>
            </a:r>
          </a:p>
          <a:p>
            <a:pPr>
              <a:lnSpc>
                <a:spcPct val="70000"/>
              </a:lnSpc>
              <a:spcBef>
                <a:spcPct val="50000"/>
              </a:spcBef>
            </a:pPr>
            <a:r>
              <a:rPr lang="en-US" altLang="zh-CN" dirty="0">
                <a:ea typeface="宋体" panose="02010600030101010101" pitchFamily="2" charset="-122"/>
                <a:cs typeface="Times New Roman" panose="02020603050405020304" pitchFamily="18" charset="0"/>
              </a:rPr>
              <a:t>s1.getInfo();</a:t>
            </a:r>
          </a:p>
          <a:p>
            <a:pPr>
              <a:lnSpc>
                <a:spcPct val="70000"/>
              </a:lnSpc>
              <a:spcBef>
                <a:spcPct val="50000"/>
              </a:spcBef>
            </a:pPr>
            <a:r>
              <a:rPr lang="en-US" altLang="zh-CN" sz="1600" dirty="0">
                <a:solidFill>
                  <a:srgbClr val="BD6FBF"/>
                </a:solidFill>
                <a:ea typeface="宋体" panose="02010600030101010101" pitchFamily="2" charset="-122"/>
                <a:cs typeface="Times New Roman" panose="02020603050405020304" pitchFamily="18" charset="0"/>
              </a:rPr>
              <a:t>//</a:t>
            </a:r>
            <a:r>
              <a:rPr lang="zh-CN" altLang="en-US" sz="1600" dirty="0">
                <a:solidFill>
                  <a:srgbClr val="BD6FBF"/>
                </a:solidFill>
                <a:ea typeface="宋体" panose="02010600030101010101" pitchFamily="2" charset="-122"/>
                <a:cs typeface="Times New Roman" panose="02020603050405020304" pitchFamily="18" charset="0"/>
              </a:rPr>
              <a:t>调用</a:t>
            </a:r>
            <a:r>
              <a:rPr lang="en-US" altLang="zh-CN" sz="1600" dirty="0">
                <a:solidFill>
                  <a:srgbClr val="BD6FBF"/>
                </a:solidFill>
                <a:ea typeface="宋体" panose="02010600030101010101" pitchFamily="2" charset="-122"/>
                <a:cs typeface="Times New Roman" panose="02020603050405020304" pitchFamily="18" charset="0"/>
              </a:rPr>
              <a:t>Student</a:t>
            </a:r>
            <a:r>
              <a:rPr lang="zh-CN" altLang="en-US" sz="1600" dirty="0">
                <a:solidFill>
                  <a:srgbClr val="BD6FBF"/>
                </a:solidFill>
                <a:ea typeface="宋体" panose="02010600030101010101" pitchFamily="2" charset="-122"/>
                <a:cs typeface="Times New Roman" panose="02020603050405020304" pitchFamily="18" charset="0"/>
              </a:rPr>
              <a:t>类的</a:t>
            </a:r>
            <a:r>
              <a:rPr lang="en-US" altLang="zh-CN" sz="1600" dirty="0" err="1">
                <a:solidFill>
                  <a:srgbClr val="BD6FBF"/>
                </a:solidFill>
                <a:ea typeface="宋体" panose="02010600030101010101" pitchFamily="2" charset="-122"/>
                <a:cs typeface="Times New Roman" panose="02020603050405020304" pitchFamily="18" charset="0"/>
              </a:rPr>
              <a:t>getInfo</a:t>
            </a:r>
            <a:r>
              <a:rPr lang="en-US" altLang="zh-CN" sz="1600" dirty="0">
                <a:solidFill>
                  <a:srgbClr val="BD6FBF"/>
                </a:solidFill>
                <a:ea typeface="宋体" panose="02010600030101010101" pitchFamily="2" charset="-122"/>
                <a:cs typeface="Times New Roman" panose="02020603050405020304" pitchFamily="18" charset="0"/>
              </a:rPr>
              <a:t>()</a:t>
            </a:r>
            <a:r>
              <a:rPr lang="zh-CN" altLang="en-US" sz="1600" dirty="0">
                <a:solidFill>
                  <a:srgbClr val="BD6FBF"/>
                </a:solidFill>
                <a:ea typeface="宋体" panose="02010600030101010101" pitchFamily="2" charset="-122"/>
                <a:cs typeface="Times New Roman" panose="02020603050405020304" pitchFamily="18" charset="0"/>
              </a:rPr>
              <a:t>方法</a:t>
            </a:r>
          </a:p>
          <a:p>
            <a:pPr>
              <a:lnSpc>
                <a:spcPct val="90000"/>
              </a:lnSpc>
              <a:spcBef>
                <a:spcPct val="50000"/>
              </a:spcBef>
            </a:pPr>
            <a:r>
              <a:rPr lang="zh-CN" altLang="en-US" sz="1600" dirty="0">
                <a:solidFill>
                  <a:srgbClr val="FF0000"/>
                </a:solidFill>
                <a:ea typeface="宋体" panose="02010600030101010101" pitchFamily="2" charset="-122"/>
                <a:cs typeface="Times New Roman" panose="02020603050405020304" pitchFamily="18" charset="0"/>
              </a:rPr>
              <a:t>这是一种“多态性”：同名的方法，用不同的对象来区分调用的是哪一个方法。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3845"/>
                                        </p:tgtEl>
                                        <p:attrNameLst>
                                          <p:attrName>style.visibility</p:attrName>
                                        </p:attrNameLst>
                                      </p:cBhvr>
                                      <p:to>
                                        <p:strVal val="visible"/>
                                      </p:to>
                                    </p:set>
                                    <p:anim calcmode="lin" valueType="num">
                                      <p:cBhvr additive="base">
                                        <p:cTn id="7" dur="500" fill="hold"/>
                                        <p:tgtEl>
                                          <p:spTgt spid="163845"/>
                                        </p:tgtEl>
                                        <p:attrNameLst>
                                          <p:attrName>ppt_x</p:attrName>
                                        </p:attrNameLst>
                                      </p:cBhvr>
                                      <p:tavLst>
                                        <p:tav tm="0">
                                          <p:val>
                                            <p:strVal val="1+#ppt_w/2"/>
                                          </p:val>
                                        </p:tav>
                                        <p:tav tm="100000">
                                          <p:val>
                                            <p:strVal val="#ppt_x"/>
                                          </p:val>
                                        </p:tav>
                                      </p:tavLst>
                                    </p:anim>
                                    <p:anim calcmode="lin" valueType="num">
                                      <p:cBhvr additive="base">
                                        <p:cTn id="8" dur="500" fill="hold"/>
                                        <p:tgtEl>
                                          <p:spTgt spid="1638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5" grpId="0" bldLvl="0" animBg="1" autoUpdateAnimBg="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圆角矩形 9"/>
          <p:cNvSpPr>
            <a:spLocks noChangeArrowheads="1"/>
          </p:cNvSpPr>
          <p:nvPr/>
        </p:nvSpPr>
        <p:spPr bwMode="auto">
          <a:xfrm>
            <a:off x="396042" y="5084340"/>
            <a:ext cx="8139113" cy="1296988"/>
          </a:xfrm>
          <a:prstGeom prst="roundRect">
            <a:avLst>
              <a:gd name="adj" fmla="val 16667"/>
            </a:avLst>
          </a:prstGeom>
          <a:solidFill>
            <a:srgbClr val="B9CDE5"/>
          </a:solidFill>
          <a:ln w="25400">
            <a:solidFill>
              <a:srgbClr val="385D8A"/>
            </a:solidFill>
            <a:round/>
          </a:ln>
        </p:spPr>
        <p:txBody>
          <a:bodyPr anchor="ctr"/>
          <a:lstStyle/>
          <a:p>
            <a:pPr algn="ctr"/>
            <a:endParaRPr lang="zh-CN" altLang="en-US" sz="2400">
              <a:solidFill>
                <a:srgbClr val="FFFFFF"/>
              </a:solidFill>
              <a:latin typeface="Calibri" panose="020F0502020204030204" charset="0"/>
              <a:ea typeface="Arial Unicode MS" panose="020B0604020202020204" charset="-122"/>
            </a:endParaRPr>
          </a:p>
        </p:txBody>
      </p:sp>
      <p:sp>
        <p:nvSpPr>
          <p:cNvPr id="16387" name="圆角矩形 8"/>
          <p:cNvSpPr>
            <a:spLocks noChangeArrowheads="1"/>
          </p:cNvSpPr>
          <p:nvPr/>
        </p:nvSpPr>
        <p:spPr bwMode="auto">
          <a:xfrm>
            <a:off x="466090" y="1484784"/>
            <a:ext cx="8067675" cy="792163"/>
          </a:xfrm>
          <a:prstGeom prst="roundRect">
            <a:avLst>
              <a:gd name="adj" fmla="val 16667"/>
            </a:avLst>
          </a:prstGeom>
          <a:solidFill>
            <a:srgbClr val="B9CDE5"/>
          </a:solidFill>
          <a:ln w="25400">
            <a:solidFill>
              <a:srgbClr val="385D8A"/>
            </a:solidFill>
            <a:round/>
          </a:ln>
        </p:spPr>
        <p:txBody>
          <a:bodyPr anchor="ct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权限修饰符</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public</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protected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private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置于</a:t>
            </a:r>
            <a:r>
              <a:rPr lang="zh-CN" altLang="en-US"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类的成员</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定义前，用来限定对象对该</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类</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对象</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成员</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的访问权限</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389" name="TextBox 4"/>
          <p:cNvSpPr txBox="1">
            <a:spLocks noChangeArrowheads="1"/>
          </p:cNvSpPr>
          <p:nvPr/>
        </p:nvSpPr>
        <p:spPr bwMode="auto">
          <a:xfrm>
            <a:off x="2340258" y="767041"/>
            <a:ext cx="525658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b="1" dirty="0" smtClean="0"/>
              <a:t>4.3 </a:t>
            </a:r>
            <a:r>
              <a:rPr lang="zh-CN" altLang="en-US" sz="3600" b="1" dirty="0" smtClean="0"/>
              <a:t>四种访问权限</a:t>
            </a:r>
            <a:r>
              <a:rPr lang="zh-CN" altLang="en-US" sz="3600" b="1" dirty="0"/>
              <a:t>修饰符</a:t>
            </a:r>
          </a:p>
        </p:txBody>
      </p:sp>
      <p:graphicFrame>
        <p:nvGraphicFramePr>
          <p:cNvPr id="23558" name="Group 6"/>
          <p:cNvGraphicFramePr>
            <a:graphicFrameLocks noGrp="1"/>
          </p:cNvGraphicFramePr>
          <p:nvPr>
            <p:custDataLst>
              <p:tags r:id="rId1"/>
            </p:custDataLst>
          </p:nvPr>
        </p:nvGraphicFramePr>
        <p:xfrm>
          <a:off x="394653" y="2564904"/>
          <a:ext cx="8283575" cy="2225676"/>
        </p:xfrm>
        <a:graphic>
          <a:graphicData uri="http://schemas.openxmlformats.org/drawingml/2006/table">
            <a:tbl>
              <a:tblPr/>
              <a:tblGrid>
                <a:gridCol w="1657350"/>
                <a:gridCol w="1655762"/>
                <a:gridCol w="1657350"/>
                <a:gridCol w="1657350"/>
                <a:gridCol w="1655763"/>
              </a:tblGrid>
              <a:tr h="427038">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panose="020B0604020202020204" charset="-122"/>
                          <a:sym typeface="Calibri" panose="020F0502020204030204" charset="0"/>
                        </a:rPr>
                        <a:t>修饰符</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panose="020B0604020202020204" charset="-122"/>
                          <a:sym typeface="Calibri" panose="020F0502020204030204" charset="0"/>
                        </a:rPr>
                        <a:t>类内部</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panose="020B0604020202020204" charset="-122"/>
                          <a:sym typeface="Calibri" panose="020F0502020204030204" charset="0"/>
                        </a:rPr>
                        <a:t>同一个包</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panose="020B0604020202020204" charset="-122"/>
                          <a:sym typeface="Calibri" panose="020F0502020204030204" charset="0"/>
                        </a:rPr>
                        <a:t>子类</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panose="020B0604020202020204" charset="-122"/>
                          <a:sym typeface="Calibri" panose="020F0502020204030204" charset="0"/>
                        </a:rPr>
                        <a:t>任何地方</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1"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rPr>
                        <a:t>private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1"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rPr>
                        <a:t>default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1"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rPr>
                        <a:t>protected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27038">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1"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rPr>
                        <a:t>public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16429" name="TextBox 7"/>
          <p:cNvSpPr txBox="1">
            <a:spLocks noChangeArrowheads="1"/>
          </p:cNvSpPr>
          <p:nvPr/>
        </p:nvSpPr>
        <p:spPr bwMode="auto">
          <a:xfrm>
            <a:off x="468050" y="5166320"/>
            <a:ext cx="8139113"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t>对于</a:t>
            </a:r>
            <a:r>
              <a:rPr lang="en-US" altLang="zh-CN" sz="2400" dirty="0"/>
              <a:t>class</a:t>
            </a:r>
            <a:r>
              <a:rPr lang="zh-CN" altLang="en-US" sz="2400" dirty="0"/>
              <a:t>的权限修饰只可以用</a:t>
            </a:r>
            <a:r>
              <a:rPr lang="en-US" altLang="zh-CN" sz="2400" dirty="0"/>
              <a:t>public</a:t>
            </a:r>
            <a:r>
              <a:rPr lang="zh-CN" altLang="en-US" sz="2400" dirty="0"/>
              <a:t>和</a:t>
            </a:r>
            <a:r>
              <a:rPr lang="en-US" altLang="zh-CN" sz="2400" dirty="0"/>
              <a:t>default</a:t>
            </a:r>
            <a:r>
              <a:rPr lang="zh-CN" altLang="en-US" sz="2400" dirty="0"/>
              <a:t>。</a:t>
            </a:r>
            <a:endParaRPr lang="en-US" sz="2400" dirty="0"/>
          </a:p>
          <a:p>
            <a:pPr marL="342900" indent="-342900" eaLnBrk="1" hangingPunct="1">
              <a:buFont typeface="Wingdings" panose="05000000000000000000" pitchFamily="2" charset="2"/>
              <a:buChar char="Ø"/>
            </a:pPr>
            <a:r>
              <a:rPr lang="en-US" altLang="zh-CN" sz="2100" dirty="0" smtClean="0"/>
              <a:t>public</a:t>
            </a:r>
            <a:r>
              <a:rPr lang="zh-CN" altLang="en-US" sz="2100" dirty="0"/>
              <a:t>类可以在任意地方被访问。</a:t>
            </a:r>
            <a:endParaRPr lang="en-US" sz="2100" dirty="0"/>
          </a:p>
          <a:p>
            <a:pPr marL="342900" indent="-342900" eaLnBrk="1" hangingPunct="1">
              <a:buFont typeface="Wingdings" panose="05000000000000000000" pitchFamily="2" charset="2"/>
              <a:buChar char="Ø"/>
            </a:pPr>
            <a:r>
              <a:rPr lang="en-US" altLang="zh-CN" sz="2100" dirty="0" smtClean="0"/>
              <a:t>default</a:t>
            </a:r>
            <a:r>
              <a:rPr lang="zh-CN" altLang="en-US" sz="2100" dirty="0"/>
              <a:t>类只可以被同一个包内部的类访问。</a:t>
            </a:r>
          </a:p>
        </p:txBody>
      </p:sp>
    </p:spTree>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nvSpPr>
        <p:spPr>
          <a:xfrm>
            <a:off x="324247" y="227876"/>
            <a:ext cx="3888432" cy="72008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lgn="l" eaLnBrk="1" hangingPunct="1">
              <a:defRPr/>
            </a:pP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访问控制举例</a:t>
            </a:r>
            <a:endParaRPr lang="en-US" altLang="zh-CN" b="1"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435" name="Text Box 3"/>
          <p:cNvSpPr txBox="1">
            <a:spLocks noChangeArrowheads="1"/>
          </p:cNvSpPr>
          <p:nvPr/>
        </p:nvSpPr>
        <p:spPr bwMode="auto">
          <a:xfrm>
            <a:off x="84009" y="948361"/>
            <a:ext cx="8784976" cy="2044065"/>
          </a:xfrm>
          <a:prstGeom prst="rect">
            <a:avLst/>
          </a:prstGeom>
          <a:noFill/>
          <a:ln w="9525">
            <a:noFill/>
            <a:miter lim="800000"/>
          </a:ln>
        </p:spPr>
        <p:txBody>
          <a:bodyPr wrap="square">
            <a:spAutoFit/>
          </a:bodyPr>
          <a:lstStyle/>
          <a:p>
            <a:pPr algn="just">
              <a:lnSpc>
                <a:spcPct val="90000"/>
              </a:lnSpc>
            </a:pPr>
            <a:r>
              <a:rPr lang="en-US" altLang="zh-CN" sz="1200" dirty="0">
                <a:solidFill>
                  <a:srgbClr val="C00000"/>
                </a:solidFill>
                <a:ea typeface="宋体" panose="02010600030101010101" pitchFamily="2" charset="-122"/>
                <a:cs typeface="Times New Roman" panose="02020603050405020304" pitchFamily="18" charset="0"/>
              </a:rPr>
              <a:t>class Parent{</a:t>
            </a:r>
          </a:p>
          <a:p>
            <a:pPr algn="just">
              <a:lnSpc>
                <a:spcPct val="90000"/>
              </a:lnSpc>
              <a:spcBef>
                <a:spcPct val="20000"/>
              </a:spcBef>
            </a:pPr>
            <a:r>
              <a:rPr lang="en-US" altLang="zh-CN" sz="1200" dirty="0">
                <a:solidFill>
                  <a:srgbClr val="0000FF"/>
                </a:solidFill>
                <a:ea typeface="宋体" panose="02010600030101010101" pitchFamily="2" charset="-122"/>
                <a:cs typeface="Times New Roman" panose="02020603050405020304" pitchFamily="18" charset="0"/>
              </a:rPr>
              <a:t>        private </a:t>
            </a:r>
            <a:r>
              <a:rPr lang="en-US" altLang="zh-CN" sz="1200" dirty="0" err="1">
                <a:solidFill>
                  <a:srgbClr val="C00000"/>
                </a:solidFill>
                <a:ea typeface="宋体" panose="02010600030101010101" pitchFamily="2" charset="-122"/>
                <a:cs typeface="Times New Roman" panose="02020603050405020304" pitchFamily="18" charset="0"/>
              </a:rPr>
              <a:t>int</a:t>
            </a:r>
            <a:r>
              <a:rPr lang="en-US" altLang="zh-CN" sz="1200" dirty="0">
                <a:solidFill>
                  <a:srgbClr val="C00000"/>
                </a:solidFill>
                <a:ea typeface="宋体" panose="02010600030101010101" pitchFamily="2" charset="-122"/>
                <a:cs typeface="Times New Roman" panose="02020603050405020304" pitchFamily="18" charset="0"/>
              </a:rPr>
              <a:t> f1 = 1;</a:t>
            </a:r>
          </a:p>
          <a:p>
            <a:pPr algn="just">
              <a:lnSpc>
                <a:spcPct val="90000"/>
              </a:lnSpc>
              <a:spcBef>
                <a:spcPct val="20000"/>
              </a:spcBef>
            </a:pPr>
            <a:r>
              <a:rPr lang="en-US" altLang="zh-CN" sz="1200" dirty="0">
                <a:solidFill>
                  <a:srgbClr val="C00000"/>
                </a:solidFill>
                <a:ea typeface="宋体" panose="02010600030101010101" pitchFamily="2" charset="-122"/>
                <a:cs typeface="Times New Roman" panose="02020603050405020304" pitchFamily="18" charset="0"/>
              </a:rPr>
              <a:t>        </a:t>
            </a:r>
            <a:r>
              <a:rPr lang="en-US" altLang="zh-CN" sz="1200" dirty="0" err="1">
                <a:solidFill>
                  <a:srgbClr val="C00000"/>
                </a:solidFill>
                <a:ea typeface="宋体" panose="02010600030101010101" pitchFamily="2" charset="-122"/>
                <a:cs typeface="Times New Roman" panose="02020603050405020304" pitchFamily="18" charset="0"/>
              </a:rPr>
              <a:t>int</a:t>
            </a:r>
            <a:r>
              <a:rPr lang="en-US" altLang="zh-CN" sz="1200" dirty="0">
                <a:solidFill>
                  <a:srgbClr val="C00000"/>
                </a:solidFill>
                <a:ea typeface="宋体" panose="02010600030101010101" pitchFamily="2" charset="-122"/>
                <a:cs typeface="Times New Roman" panose="02020603050405020304" pitchFamily="18" charset="0"/>
              </a:rPr>
              <a:t> f2 = 2;</a:t>
            </a:r>
          </a:p>
          <a:p>
            <a:pPr algn="just">
              <a:lnSpc>
                <a:spcPct val="90000"/>
              </a:lnSpc>
              <a:spcBef>
                <a:spcPct val="20000"/>
              </a:spcBef>
            </a:pPr>
            <a:r>
              <a:rPr lang="en-US" altLang="zh-CN" sz="1200" dirty="0">
                <a:solidFill>
                  <a:srgbClr val="0000FF"/>
                </a:solidFill>
                <a:ea typeface="宋体" panose="02010600030101010101" pitchFamily="2" charset="-122"/>
                <a:cs typeface="Times New Roman" panose="02020603050405020304" pitchFamily="18" charset="0"/>
              </a:rPr>
              <a:t>        protected  </a:t>
            </a:r>
            <a:r>
              <a:rPr lang="en-US" altLang="zh-CN" sz="1200" dirty="0" err="1">
                <a:solidFill>
                  <a:srgbClr val="C00000"/>
                </a:solidFill>
                <a:ea typeface="宋体" panose="02010600030101010101" pitchFamily="2" charset="-122"/>
                <a:cs typeface="Times New Roman" panose="02020603050405020304" pitchFamily="18" charset="0"/>
              </a:rPr>
              <a:t>int</a:t>
            </a:r>
            <a:r>
              <a:rPr lang="en-US" altLang="zh-CN" sz="1200" dirty="0">
                <a:solidFill>
                  <a:srgbClr val="C00000"/>
                </a:solidFill>
                <a:ea typeface="宋体" panose="02010600030101010101" pitchFamily="2" charset="-122"/>
                <a:cs typeface="Times New Roman" panose="02020603050405020304" pitchFamily="18" charset="0"/>
              </a:rPr>
              <a:t> f3 = 3;</a:t>
            </a:r>
          </a:p>
          <a:p>
            <a:pPr algn="just">
              <a:lnSpc>
                <a:spcPct val="90000"/>
              </a:lnSpc>
              <a:spcBef>
                <a:spcPct val="20000"/>
              </a:spcBef>
            </a:pPr>
            <a:r>
              <a:rPr lang="en-US" altLang="zh-CN" sz="1200" dirty="0">
                <a:solidFill>
                  <a:srgbClr val="C00000"/>
                </a:solidFill>
                <a:ea typeface="宋体" panose="02010600030101010101" pitchFamily="2" charset="-122"/>
                <a:cs typeface="Times New Roman" panose="02020603050405020304" pitchFamily="18" charset="0"/>
              </a:rPr>
              <a:t>        </a:t>
            </a:r>
            <a:r>
              <a:rPr lang="en-US" altLang="zh-CN" sz="1200" dirty="0">
                <a:solidFill>
                  <a:srgbClr val="0000FF"/>
                </a:solidFill>
                <a:ea typeface="宋体" panose="02010600030101010101" pitchFamily="2" charset="-122"/>
                <a:cs typeface="Times New Roman" panose="02020603050405020304" pitchFamily="18" charset="0"/>
              </a:rPr>
              <a:t>public </a:t>
            </a:r>
            <a:r>
              <a:rPr lang="en-US" altLang="zh-CN" sz="1200" dirty="0">
                <a:solidFill>
                  <a:srgbClr val="C00000"/>
                </a:solidFill>
                <a:ea typeface="宋体" panose="02010600030101010101" pitchFamily="2" charset="-122"/>
                <a:cs typeface="Times New Roman" panose="02020603050405020304" pitchFamily="18" charset="0"/>
              </a:rPr>
              <a:t> </a:t>
            </a:r>
            <a:r>
              <a:rPr lang="en-US" altLang="zh-CN" sz="1200" dirty="0" err="1">
                <a:solidFill>
                  <a:srgbClr val="C00000"/>
                </a:solidFill>
                <a:ea typeface="宋体" panose="02010600030101010101" pitchFamily="2" charset="-122"/>
                <a:cs typeface="Times New Roman" panose="02020603050405020304" pitchFamily="18" charset="0"/>
              </a:rPr>
              <a:t>int</a:t>
            </a:r>
            <a:r>
              <a:rPr lang="en-US" altLang="zh-CN" sz="1200" dirty="0">
                <a:solidFill>
                  <a:srgbClr val="C00000"/>
                </a:solidFill>
                <a:ea typeface="宋体" panose="02010600030101010101" pitchFamily="2" charset="-122"/>
                <a:cs typeface="Times New Roman" panose="02020603050405020304" pitchFamily="18" charset="0"/>
              </a:rPr>
              <a:t> f4 = 4;</a:t>
            </a:r>
          </a:p>
          <a:p>
            <a:pPr algn="just">
              <a:lnSpc>
                <a:spcPct val="90000"/>
              </a:lnSpc>
              <a:spcBef>
                <a:spcPct val="20000"/>
              </a:spcBef>
            </a:pPr>
            <a:r>
              <a:rPr lang="en-US" altLang="zh-CN" sz="1200" dirty="0">
                <a:solidFill>
                  <a:srgbClr val="C00000"/>
                </a:solidFill>
                <a:ea typeface="宋体" panose="02010600030101010101" pitchFamily="2" charset="-122"/>
                <a:cs typeface="Times New Roman" panose="02020603050405020304" pitchFamily="18" charset="0"/>
              </a:rPr>
              <a:t>       </a:t>
            </a:r>
            <a:r>
              <a:rPr lang="en-US" altLang="zh-CN" sz="1200" dirty="0">
                <a:solidFill>
                  <a:srgbClr val="0000FF"/>
                </a:solidFill>
                <a:ea typeface="宋体" panose="02010600030101010101" pitchFamily="2" charset="-122"/>
                <a:cs typeface="Times New Roman" panose="02020603050405020304" pitchFamily="18" charset="0"/>
              </a:rPr>
              <a:t> private  </a:t>
            </a:r>
            <a:r>
              <a:rPr lang="en-US" altLang="zh-CN" sz="1200" dirty="0">
                <a:solidFill>
                  <a:srgbClr val="C00000"/>
                </a:solidFill>
                <a:ea typeface="宋体" panose="02010600030101010101" pitchFamily="2" charset="-122"/>
                <a:cs typeface="Times New Roman" panose="02020603050405020304" pitchFamily="18" charset="0"/>
              </a:rPr>
              <a:t>void  fm1() {</a:t>
            </a:r>
            <a:r>
              <a:rPr lang="en-US" altLang="zh-CN" sz="1200" dirty="0" err="1">
                <a:solidFill>
                  <a:srgbClr val="C00000"/>
                </a:solidFill>
                <a:ea typeface="宋体" panose="02010600030101010101" pitchFamily="2" charset="-122"/>
                <a:cs typeface="Times New Roman" panose="02020603050405020304" pitchFamily="18" charset="0"/>
              </a:rPr>
              <a:t>System.out.println</a:t>
            </a:r>
            <a:r>
              <a:rPr lang="en-US" altLang="zh-CN" sz="1200" dirty="0">
                <a:solidFill>
                  <a:srgbClr val="C00000"/>
                </a:solidFill>
                <a:ea typeface="宋体" panose="02010600030101010101" pitchFamily="2" charset="-122"/>
                <a:cs typeface="Times New Roman" panose="02020603050405020304" pitchFamily="18" charset="0"/>
              </a:rPr>
              <a:t>("in fm1() f1=" + f1);}</a:t>
            </a:r>
          </a:p>
          <a:p>
            <a:pPr algn="just">
              <a:lnSpc>
                <a:spcPct val="90000"/>
              </a:lnSpc>
              <a:spcBef>
                <a:spcPct val="20000"/>
              </a:spcBef>
            </a:pPr>
            <a:r>
              <a:rPr lang="en-US" altLang="zh-CN" sz="1200" dirty="0">
                <a:solidFill>
                  <a:srgbClr val="C00000"/>
                </a:solidFill>
                <a:ea typeface="宋体" panose="02010600030101010101" pitchFamily="2" charset="-122"/>
                <a:cs typeface="Times New Roman" panose="02020603050405020304" pitchFamily="18" charset="0"/>
              </a:rPr>
              <a:t>        void fm2() {</a:t>
            </a:r>
            <a:r>
              <a:rPr lang="en-US" altLang="zh-CN" sz="1200" dirty="0" err="1">
                <a:solidFill>
                  <a:srgbClr val="C00000"/>
                </a:solidFill>
                <a:ea typeface="宋体" panose="02010600030101010101" pitchFamily="2" charset="-122"/>
                <a:cs typeface="Times New Roman" panose="02020603050405020304" pitchFamily="18" charset="0"/>
              </a:rPr>
              <a:t>System.out.println</a:t>
            </a:r>
            <a:r>
              <a:rPr lang="en-US" altLang="zh-CN" sz="1200" dirty="0">
                <a:solidFill>
                  <a:srgbClr val="C00000"/>
                </a:solidFill>
                <a:ea typeface="宋体" panose="02010600030101010101" pitchFamily="2" charset="-122"/>
                <a:cs typeface="Times New Roman" panose="02020603050405020304" pitchFamily="18" charset="0"/>
              </a:rPr>
              <a:t>("in fm2() f2=" + f2);}</a:t>
            </a:r>
          </a:p>
          <a:p>
            <a:pPr algn="just">
              <a:lnSpc>
                <a:spcPct val="90000"/>
              </a:lnSpc>
              <a:spcBef>
                <a:spcPct val="20000"/>
              </a:spcBef>
            </a:pPr>
            <a:r>
              <a:rPr lang="en-US" altLang="zh-CN" sz="1200" dirty="0">
                <a:solidFill>
                  <a:srgbClr val="C00000"/>
                </a:solidFill>
                <a:ea typeface="宋体" panose="02010600030101010101" pitchFamily="2" charset="-122"/>
                <a:cs typeface="Times New Roman" panose="02020603050405020304" pitchFamily="18" charset="0"/>
              </a:rPr>
              <a:t>       </a:t>
            </a:r>
            <a:r>
              <a:rPr lang="en-US" altLang="zh-CN" sz="1200" dirty="0">
                <a:solidFill>
                  <a:srgbClr val="0000FF"/>
                </a:solidFill>
                <a:ea typeface="宋体" panose="02010600030101010101" pitchFamily="2" charset="-122"/>
                <a:cs typeface="Times New Roman" panose="02020603050405020304" pitchFamily="18" charset="0"/>
              </a:rPr>
              <a:t> protected  </a:t>
            </a:r>
            <a:r>
              <a:rPr lang="en-US" altLang="zh-CN" sz="1200" dirty="0">
                <a:solidFill>
                  <a:srgbClr val="C00000"/>
                </a:solidFill>
                <a:ea typeface="宋体" panose="02010600030101010101" pitchFamily="2" charset="-122"/>
                <a:cs typeface="Times New Roman" panose="02020603050405020304" pitchFamily="18" charset="0"/>
              </a:rPr>
              <a:t>void  fm3() {</a:t>
            </a:r>
            <a:r>
              <a:rPr lang="en-US" altLang="zh-CN" sz="1200" dirty="0" err="1">
                <a:solidFill>
                  <a:srgbClr val="C00000"/>
                </a:solidFill>
                <a:ea typeface="宋体" panose="02010600030101010101" pitchFamily="2" charset="-122"/>
                <a:cs typeface="Times New Roman" panose="02020603050405020304" pitchFamily="18" charset="0"/>
              </a:rPr>
              <a:t>System.out.println</a:t>
            </a:r>
            <a:r>
              <a:rPr lang="en-US" altLang="zh-CN" sz="1200" dirty="0">
                <a:solidFill>
                  <a:srgbClr val="C00000"/>
                </a:solidFill>
                <a:ea typeface="宋体" panose="02010600030101010101" pitchFamily="2" charset="-122"/>
                <a:cs typeface="Times New Roman" panose="02020603050405020304" pitchFamily="18" charset="0"/>
              </a:rPr>
              <a:t>("in fm3() f3=" + f3);}</a:t>
            </a:r>
          </a:p>
          <a:p>
            <a:pPr algn="just">
              <a:lnSpc>
                <a:spcPct val="90000"/>
              </a:lnSpc>
              <a:spcBef>
                <a:spcPct val="20000"/>
              </a:spcBef>
            </a:pPr>
            <a:r>
              <a:rPr lang="en-US" altLang="zh-CN" sz="1200" dirty="0">
                <a:solidFill>
                  <a:srgbClr val="C00000"/>
                </a:solidFill>
                <a:ea typeface="宋体" panose="02010600030101010101" pitchFamily="2" charset="-122"/>
                <a:cs typeface="Times New Roman" panose="02020603050405020304" pitchFamily="18" charset="0"/>
              </a:rPr>
              <a:t>       </a:t>
            </a:r>
            <a:r>
              <a:rPr lang="en-US" altLang="zh-CN" sz="1200" dirty="0">
                <a:solidFill>
                  <a:srgbClr val="0000FF"/>
                </a:solidFill>
                <a:ea typeface="宋体" panose="02010600030101010101" pitchFamily="2" charset="-122"/>
                <a:cs typeface="Times New Roman" panose="02020603050405020304" pitchFamily="18" charset="0"/>
              </a:rPr>
              <a:t> public </a:t>
            </a:r>
            <a:r>
              <a:rPr lang="en-US" altLang="zh-CN" sz="1200" dirty="0">
                <a:solidFill>
                  <a:srgbClr val="C00000"/>
                </a:solidFill>
                <a:ea typeface="宋体" panose="02010600030101010101" pitchFamily="2" charset="-122"/>
                <a:cs typeface="Times New Roman" panose="02020603050405020304" pitchFamily="18" charset="0"/>
              </a:rPr>
              <a:t>void fm4() {</a:t>
            </a:r>
            <a:r>
              <a:rPr lang="en-US" altLang="zh-CN" sz="1200" dirty="0" err="1">
                <a:solidFill>
                  <a:srgbClr val="C00000"/>
                </a:solidFill>
                <a:ea typeface="宋体" panose="02010600030101010101" pitchFamily="2" charset="-122"/>
                <a:cs typeface="Times New Roman" panose="02020603050405020304" pitchFamily="18" charset="0"/>
              </a:rPr>
              <a:t>System.out.println</a:t>
            </a:r>
            <a:r>
              <a:rPr lang="en-US" altLang="zh-CN" sz="1200" dirty="0">
                <a:solidFill>
                  <a:srgbClr val="C00000"/>
                </a:solidFill>
                <a:ea typeface="宋体" panose="02010600030101010101" pitchFamily="2" charset="-122"/>
                <a:cs typeface="Times New Roman" panose="02020603050405020304" pitchFamily="18" charset="0"/>
              </a:rPr>
              <a:t>("in fm4() f4=" + f4);}	</a:t>
            </a:r>
          </a:p>
          <a:p>
            <a:pPr algn="just">
              <a:lnSpc>
                <a:spcPct val="90000"/>
              </a:lnSpc>
            </a:pPr>
            <a:r>
              <a:rPr lang="en-US" altLang="zh-CN" sz="1200" dirty="0">
                <a:solidFill>
                  <a:srgbClr val="C00000"/>
                </a:solidFill>
                <a:ea typeface="宋体" panose="02010600030101010101" pitchFamily="2" charset="-122"/>
                <a:cs typeface="Times New Roman" panose="02020603050405020304" pitchFamily="18" charset="0"/>
              </a:rPr>
              <a:t>}</a:t>
            </a:r>
          </a:p>
        </p:txBody>
      </p:sp>
      <p:sp>
        <p:nvSpPr>
          <p:cNvPr id="19459" name="Text Box 3"/>
          <p:cNvSpPr txBox="1">
            <a:spLocks noChangeArrowheads="1"/>
          </p:cNvSpPr>
          <p:nvPr/>
        </p:nvSpPr>
        <p:spPr bwMode="auto">
          <a:xfrm>
            <a:off x="179099" y="2992312"/>
            <a:ext cx="8248944" cy="2748280"/>
          </a:xfrm>
          <a:prstGeom prst="rect">
            <a:avLst/>
          </a:prstGeom>
          <a:noFill/>
          <a:ln w="9525">
            <a:noFill/>
            <a:miter lim="800000"/>
          </a:ln>
        </p:spPr>
        <p:txBody>
          <a:bodyPr wrap="square">
            <a:spAutoFit/>
            <a:scene3d>
              <a:camera prst="orthographicFront"/>
              <a:lightRig rig="soft" dir="t">
                <a:rot lat="0" lon="0" rev="15600000"/>
              </a:lightRig>
            </a:scene3d>
            <a:sp3d extrusionH="57150" prstMaterial="softEdge">
              <a:bevelT w="25400" h="38100"/>
            </a:sp3d>
          </a:bodyPr>
          <a:lstStyle/>
          <a:p>
            <a:pPr>
              <a:lnSpc>
                <a:spcPct val="90000"/>
              </a:lnSpc>
            </a:pPr>
            <a:r>
              <a:rPr lang="en-US" altLang="zh-CN" sz="1200" dirty="0">
                <a:solidFill>
                  <a:schemeClr val="accent4"/>
                </a:solidFill>
                <a:effectLst/>
                <a:ea typeface="宋体" panose="02010600030101010101" pitchFamily="2" charset="-122"/>
                <a:cs typeface="Times New Roman" panose="02020603050405020304" pitchFamily="18" charset="0"/>
              </a:rPr>
              <a:t>class Child extends Parent{</a:t>
            </a:r>
            <a:r>
              <a:rPr lang="en-US" altLang="zh-CN" sz="1200" dirty="0">
                <a:solidFill>
                  <a:schemeClr val="accent4"/>
                </a:solidFill>
                <a:ea typeface="宋体" panose="02010600030101010101" pitchFamily="2" charset="-122"/>
                <a:cs typeface="Times New Roman" panose="02020603050405020304" pitchFamily="18" charset="0"/>
              </a:rPr>
              <a:t>               //</a:t>
            </a:r>
            <a:r>
              <a:rPr lang="zh-CN" altLang="en-US" sz="1200" dirty="0">
                <a:solidFill>
                  <a:schemeClr val="accent4"/>
                </a:solidFill>
                <a:ea typeface="宋体" panose="02010600030101010101" pitchFamily="2" charset="-122"/>
                <a:cs typeface="Times New Roman" panose="02020603050405020304" pitchFamily="18" charset="0"/>
              </a:rPr>
              <a:t>设父类和子类在同一个包内</a:t>
            </a:r>
          </a:p>
          <a:p>
            <a:pPr>
              <a:lnSpc>
                <a:spcPct val="90000"/>
              </a:lnSpc>
            </a:pPr>
            <a:r>
              <a:rPr lang="zh-CN" altLang="en-US" sz="1200" dirty="0">
                <a:solidFill>
                  <a:schemeClr val="accent4"/>
                </a:solidFill>
                <a:ea typeface="宋体" panose="02010600030101010101" pitchFamily="2" charset="-122"/>
                <a:cs typeface="Times New Roman" panose="02020603050405020304" pitchFamily="18" charset="0"/>
              </a:rPr>
              <a:t>	</a:t>
            </a:r>
            <a:r>
              <a:rPr lang="en-US" altLang="zh-CN" sz="1200" dirty="0">
                <a:solidFill>
                  <a:srgbClr val="0000FF"/>
                </a:solidFill>
                <a:ea typeface="宋体" panose="02010600030101010101" pitchFamily="2" charset="-122"/>
                <a:cs typeface="Times New Roman" panose="02020603050405020304" pitchFamily="18" charset="0"/>
              </a:rPr>
              <a:t>private </a:t>
            </a:r>
            <a:r>
              <a:rPr lang="en-US" altLang="zh-CN" sz="1200" dirty="0" err="1">
                <a:solidFill>
                  <a:schemeClr val="accent4"/>
                </a:solidFill>
                <a:ea typeface="宋体" panose="02010600030101010101" pitchFamily="2" charset="-122"/>
                <a:cs typeface="Times New Roman" panose="02020603050405020304" pitchFamily="18" charset="0"/>
              </a:rPr>
              <a:t>int</a:t>
            </a:r>
            <a:r>
              <a:rPr lang="en-US" altLang="zh-CN" sz="1200" dirty="0">
                <a:solidFill>
                  <a:schemeClr val="accent4"/>
                </a:solidFill>
                <a:ea typeface="宋体" panose="02010600030101010101" pitchFamily="2" charset="-122"/>
                <a:cs typeface="Times New Roman" panose="02020603050405020304" pitchFamily="18" charset="0"/>
              </a:rPr>
              <a:t> c1 = 21;</a:t>
            </a:r>
          </a:p>
          <a:p>
            <a:pPr>
              <a:lnSpc>
                <a:spcPct val="90000"/>
              </a:lnSpc>
            </a:pPr>
            <a:r>
              <a:rPr lang="en-US" altLang="zh-CN" sz="1200" dirty="0">
                <a:solidFill>
                  <a:schemeClr val="accent4"/>
                </a:solidFill>
                <a:ea typeface="宋体" panose="02010600030101010101" pitchFamily="2" charset="-122"/>
                <a:cs typeface="Times New Roman" panose="02020603050405020304" pitchFamily="18" charset="0"/>
              </a:rPr>
              <a:t>	</a:t>
            </a:r>
            <a:r>
              <a:rPr lang="en-US" altLang="zh-CN" sz="1200" dirty="0">
                <a:solidFill>
                  <a:srgbClr val="0000FF"/>
                </a:solidFill>
                <a:ea typeface="宋体" panose="02010600030101010101" pitchFamily="2" charset="-122"/>
                <a:cs typeface="Times New Roman" panose="02020603050405020304" pitchFamily="18" charset="0"/>
              </a:rPr>
              <a:t>public  </a:t>
            </a:r>
            <a:r>
              <a:rPr lang="en-US" altLang="zh-CN" sz="1200" dirty="0" err="1">
                <a:solidFill>
                  <a:schemeClr val="accent4"/>
                </a:solidFill>
                <a:ea typeface="宋体" panose="02010600030101010101" pitchFamily="2" charset="-122"/>
                <a:cs typeface="Times New Roman" panose="02020603050405020304" pitchFamily="18" charset="0"/>
              </a:rPr>
              <a:t>int</a:t>
            </a:r>
            <a:r>
              <a:rPr lang="en-US" altLang="zh-CN" sz="1200" dirty="0">
                <a:solidFill>
                  <a:schemeClr val="accent4"/>
                </a:solidFill>
                <a:ea typeface="宋体" panose="02010600030101010101" pitchFamily="2" charset="-122"/>
                <a:cs typeface="Times New Roman" panose="02020603050405020304" pitchFamily="18" charset="0"/>
              </a:rPr>
              <a:t> c2 = 22;	 </a:t>
            </a:r>
          </a:p>
          <a:p>
            <a:pPr>
              <a:lnSpc>
                <a:spcPct val="90000"/>
              </a:lnSpc>
            </a:pPr>
            <a:r>
              <a:rPr lang="en-US" altLang="zh-CN" sz="1200" dirty="0">
                <a:solidFill>
                  <a:schemeClr val="accent4"/>
                </a:solidFill>
                <a:ea typeface="宋体" panose="02010600030101010101" pitchFamily="2" charset="-122"/>
                <a:cs typeface="Times New Roman" panose="02020603050405020304" pitchFamily="18" charset="0"/>
              </a:rPr>
              <a:t>	</a:t>
            </a:r>
            <a:r>
              <a:rPr lang="en-US" altLang="zh-CN" sz="1200" dirty="0">
                <a:solidFill>
                  <a:srgbClr val="0000FF"/>
                </a:solidFill>
                <a:ea typeface="宋体" panose="02010600030101010101" pitchFamily="2" charset="-122"/>
                <a:cs typeface="Times New Roman" panose="02020603050405020304" pitchFamily="18" charset="0"/>
              </a:rPr>
              <a:t>private </a:t>
            </a:r>
            <a:r>
              <a:rPr lang="en-US" altLang="zh-CN" sz="1200" dirty="0">
                <a:solidFill>
                  <a:schemeClr val="accent4"/>
                </a:solidFill>
                <a:ea typeface="宋体" panose="02010600030101010101" pitchFamily="2" charset="-122"/>
                <a:cs typeface="Times New Roman" panose="02020603050405020304" pitchFamily="18" charset="0"/>
              </a:rPr>
              <a:t>void cm1(){</a:t>
            </a:r>
            <a:r>
              <a:rPr lang="en-US" altLang="zh-CN" sz="1200" dirty="0" err="1">
                <a:solidFill>
                  <a:schemeClr val="accent4"/>
                </a:solidFill>
                <a:ea typeface="宋体" panose="02010600030101010101" pitchFamily="2" charset="-122"/>
                <a:cs typeface="Times New Roman" panose="02020603050405020304" pitchFamily="18" charset="0"/>
              </a:rPr>
              <a:t>System.out.println</a:t>
            </a:r>
            <a:r>
              <a:rPr lang="en-US" altLang="zh-CN" sz="1200" dirty="0">
                <a:solidFill>
                  <a:schemeClr val="accent4"/>
                </a:solidFill>
                <a:ea typeface="宋体" panose="02010600030101010101" pitchFamily="2" charset="-122"/>
                <a:cs typeface="Times New Roman" panose="02020603050405020304" pitchFamily="18" charset="0"/>
              </a:rPr>
              <a:t>("in cm1() c1=" + c1);}</a:t>
            </a:r>
          </a:p>
          <a:p>
            <a:pPr>
              <a:lnSpc>
                <a:spcPct val="90000"/>
              </a:lnSpc>
            </a:pPr>
            <a:r>
              <a:rPr lang="en-US" altLang="zh-CN" sz="1200" dirty="0">
                <a:solidFill>
                  <a:schemeClr val="accent4"/>
                </a:solidFill>
                <a:ea typeface="宋体" panose="02010600030101010101" pitchFamily="2" charset="-122"/>
                <a:cs typeface="Times New Roman" panose="02020603050405020304" pitchFamily="18" charset="0"/>
              </a:rPr>
              <a:t>	</a:t>
            </a:r>
            <a:r>
              <a:rPr lang="en-US" altLang="zh-CN" sz="1200" dirty="0">
                <a:solidFill>
                  <a:srgbClr val="0000FF"/>
                </a:solidFill>
                <a:ea typeface="宋体" panose="02010600030101010101" pitchFamily="2" charset="-122"/>
                <a:cs typeface="Times New Roman" panose="02020603050405020304" pitchFamily="18" charset="0"/>
              </a:rPr>
              <a:t>public  </a:t>
            </a:r>
            <a:r>
              <a:rPr lang="en-US" altLang="zh-CN" sz="1200" dirty="0">
                <a:solidFill>
                  <a:schemeClr val="accent4"/>
                </a:solidFill>
                <a:ea typeface="宋体" panose="02010600030101010101" pitchFamily="2" charset="-122"/>
                <a:cs typeface="Times New Roman" panose="02020603050405020304" pitchFamily="18" charset="0"/>
              </a:rPr>
              <a:t>void cm2(){</a:t>
            </a:r>
            <a:r>
              <a:rPr lang="en-US" altLang="zh-CN" sz="1200" dirty="0" err="1">
                <a:solidFill>
                  <a:schemeClr val="accent4"/>
                </a:solidFill>
                <a:ea typeface="宋体" panose="02010600030101010101" pitchFamily="2" charset="-122"/>
                <a:cs typeface="Times New Roman" panose="02020603050405020304" pitchFamily="18" charset="0"/>
              </a:rPr>
              <a:t>System.out.println</a:t>
            </a:r>
            <a:r>
              <a:rPr lang="en-US" altLang="zh-CN" sz="1200" dirty="0">
                <a:solidFill>
                  <a:schemeClr val="accent4"/>
                </a:solidFill>
                <a:ea typeface="宋体" panose="02010600030101010101" pitchFamily="2" charset="-122"/>
                <a:cs typeface="Times New Roman" panose="02020603050405020304" pitchFamily="18" charset="0"/>
              </a:rPr>
              <a:t>("in cm2() c2=" + c2);}</a:t>
            </a:r>
          </a:p>
          <a:p>
            <a:pPr>
              <a:lnSpc>
                <a:spcPct val="90000"/>
              </a:lnSpc>
            </a:pPr>
            <a:r>
              <a:rPr lang="en-US" altLang="zh-CN" sz="1200" dirty="0">
                <a:solidFill>
                  <a:schemeClr val="accent4"/>
                </a:solidFill>
                <a:ea typeface="宋体" panose="02010600030101010101" pitchFamily="2" charset="-122"/>
                <a:cs typeface="Times New Roman" panose="02020603050405020304" pitchFamily="18" charset="0"/>
              </a:rPr>
              <a:t>	</a:t>
            </a:r>
            <a:r>
              <a:rPr lang="en-US" altLang="zh-CN" sz="1200" dirty="0">
                <a:solidFill>
                  <a:srgbClr val="0000FF"/>
                </a:solidFill>
                <a:ea typeface="宋体" panose="02010600030101010101" pitchFamily="2" charset="-122"/>
                <a:cs typeface="Times New Roman" panose="02020603050405020304" pitchFamily="18" charset="0"/>
              </a:rPr>
              <a:t>public </a:t>
            </a:r>
            <a:r>
              <a:rPr lang="en-US" altLang="zh-CN" sz="1200" dirty="0">
                <a:solidFill>
                  <a:schemeClr val="accent4"/>
                </a:solidFill>
                <a:ea typeface="宋体" panose="02010600030101010101" pitchFamily="2" charset="-122"/>
                <a:cs typeface="Times New Roman" panose="02020603050405020304" pitchFamily="18" charset="0"/>
              </a:rPr>
              <a:t>static void main(String </a:t>
            </a:r>
            <a:r>
              <a:rPr lang="en-US" altLang="zh-CN" sz="1200" dirty="0" err="1">
                <a:solidFill>
                  <a:schemeClr val="accent4"/>
                </a:solidFill>
                <a:ea typeface="宋体" panose="02010600030101010101" pitchFamily="2" charset="-122"/>
                <a:cs typeface="Times New Roman" panose="02020603050405020304" pitchFamily="18" charset="0"/>
              </a:rPr>
              <a:t>args</a:t>
            </a:r>
            <a:r>
              <a:rPr lang="en-US" altLang="zh-CN" sz="1200" dirty="0">
                <a:solidFill>
                  <a:schemeClr val="accent4"/>
                </a:solidFill>
                <a:ea typeface="宋体" panose="02010600030101010101" pitchFamily="2" charset="-122"/>
                <a:cs typeface="Times New Roman" panose="02020603050405020304" pitchFamily="18" charset="0"/>
              </a:rPr>
              <a:t>[]){</a:t>
            </a:r>
          </a:p>
          <a:p>
            <a:pPr>
              <a:lnSpc>
                <a:spcPct val="90000"/>
              </a:lnSpc>
            </a:pPr>
            <a:r>
              <a:rPr lang="en-US" altLang="zh-CN" sz="1200" dirty="0">
                <a:solidFill>
                  <a:schemeClr val="accent4"/>
                </a:solidFill>
                <a:ea typeface="宋体" panose="02010600030101010101" pitchFamily="2" charset="-122"/>
                <a:cs typeface="Times New Roman" panose="02020603050405020304" pitchFamily="18" charset="0"/>
              </a:rPr>
              <a:t>		</a:t>
            </a:r>
            <a:r>
              <a:rPr lang="en-US" altLang="zh-CN" sz="1200" dirty="0" err="1">
                <a:solidFill>
                  <a:schemeClr val="accent4"/>
                </a:solidFill>
                <a:ea typeface="宋体" panose="02010600030101010101" pitchFamily="2" charset="-122"/>
                <a:cs typeface="Times New Roman" panose="02020603050405020304" pitchFamily="18" charset="0"/>
              </a:rPr>
              <a:t>int</a:t>
            </a:r>
            <a:r>
              <a:rPr lang="en-US" altLang="zh-CN" sz="1200" dirty="0">
                <a:solidFill>
                  <a:schemeClr val="accent4"/>
                </a:solidFill>
                <a:ea typeface="宋体" panose="02010600030101010101" pitchFamily="2" charset="-122"/>
                <a:cs typeface="Times New Roman" panose="02020603050405020304" pitchFamily="18" charset="0"/>
              </a:rPr>
              <a:t> </a:t>
            </a:r>
            <a:r>
              <a:rPr lang="en-US" altLang="zh-CN" sz="1200" dirty="0" err="1">
                <a:solidFill>
                  <a:schemeClr val="accent4"/>
                </a:solidFill>
                <a:ea typeface="宋体" panose="02010600030101010101" pitchFamily="2" charset="-122"/>
                <a:cs typeface="Times New Roman" panose="02020603050405020304" pitchFamily="18" charset="0"/>
              </a:rPr>
              <a:t>i</a:t>
            </a:r>
            <a:r>
              <a:rPr lang="en-US" altLang="zh-CN" sz="1200" dirty="0">
                <a:solidFill>
                  <a:schemeClr val="accent4"/>
                </a:solidFill>
                <a:ea typeface="宋体" panose="02010600030101010101" pitchFamily="2" charset="-122"/>
                <a:cs typeface="Times New Roman" panose="02020603050405020304" pitchFamily="18" charset="0"/>
              </a:rPr>
              <a:t>; </a:t>
            </a:r>
          </a:p>
          <a:p>
            <a:pPr>
              <a:lnSpc>
                <a:spcPct val="90000"/>
              </a:lnSpc>
            </a:pPr>
            <a:r>
              <a:rPr lang="en-US" altLang="zh-CN" sz="1200" dirty="0">
                <a:solidFill>
                  <a:schemeClr val="accent4"/>
                </a:solidFill>
                <a:ea typeface="宋体" panose="02010600030101010101" pitchFamily="2" charset="-122"/>
                <a:cs typeface="Times New Roman" panose="02020603050405020304" pitchFamily="18" charset="0"/>
              </a:rPr>
              <a:t>		Parent  p = new Parent();		</a:t>
            </a:r>
          </a:p>
          <a:p>
            <a:pPr>
              <a:lnSpc>
                <a:spcPct val="90000"/>
              </a:lnSpc>
            </a:pPr>
            <a:r>
              <a:rPr lang="en-US" altLang="zh-CN" sz="1200" dirty="0">
                <a:solidFill>
                  <a:schemeClr val="accent4"/>
                </a:solidFill>
                <a:ea typeface="宋体" panose="02010600030101010101" pitchFamily="2" charset="-122"/>
                <a:cs typeface="Times New Roman" panose="02020603050405020304" pitchFamily="18" charset="0"/>
              </a:rPr>
              <a:t>		i = p.f2;	        //	i = p.f3;		i = p.f4;				p.fm2();         //	p.fm3();	</a:t>
            </a:r>
            <a:r>
              <a:rPr lang="en-US" altLang="zh-CN" sz="1200" dirty="0" smtClean="0">
                <a:solidFill>
                  <a:schemeClr val="accent4"/>
                </a:solidFill>
                <a:ea typeface="宋体" panose="02010600030101010101" pitchFamily="2" charset="-122"/>
                <a:cs typeface="Times New Roman" panose="02020603050405020304" pitchFamily="18" charset="0"/>
              </a:rPr>
              <a:t>p.fm4</a:t>
            </a:r>
            <a:r>
              <a:rPr lang="en-US" altLang="zh-CN" sz="1200" dirty="0">
                <a:solidFill>
                  <a:schemeClr val="accent4"/>
                </a:solidFill>
                <a:ea typeface="宋体" panose="02010600030101010101" pitchFamily="2" charset="-122"/>
                <a:cs typeface="Times New Roman" panose="02020603050405020304" pitchFamily="18" charset="0"/>
              </a:rPr>
              <a:t>();		</a:t>
            </a:r>
          </a:p>
          <a:p>
            <a:pPr>
              <a:lnSpc>
                <a:spcPct val="90000"/>
              </a:lnSpc>
            </a:pPr>
            <a:r>
              <a:rPr lang="en-US" altLang="zh-CN" sz="1200" dirty="0">
                <a:solidFill>
                  <a:schemeClr val="accent4"/>
                </a:solidFill>
                <a:ea typeface="宋体" panose="02010600030101010101" pitchFamily="2" charset="-122"/>
                <a:cs typeface="Times New Roman" panose="02020603050405020304" pitchFamily="18" charset="0"/>
              </a:rPr>
              <a:t>		Child  c = new Child();</a:t>
            </a:r>
          </a:p>
          <a:p>
            <a:pPr>
              <a:lnSpc>
                <a:spcPct val="90000"/>
              </a:lnSpc>
            </a:pPr>
            <a:r>
              <a:rPr lang="en-US" altLang="zh-CN" sz="1200" dirty="0">
                <a:solidFill>
                  <a:schemeClr val="accent4"/>
                </a:solidFill>
                <a:ea typeface="宋体" panose="02010600030101010101" pitchFamily="2" charset="-122"/>
                <a:cs typeface="Times New Roman" panose="02020603050405020304" pitchFamily="18" charset="0"/>
              </a:rPr>
              <a:t>		</a:t>
            </a:r>
            <a:r>
              <a:rPr lang="en-US" altLang="zh-CN" sz="1200" dirty="0" err="1">
                <a:solidFill>
                  <a:schemeClr val="accent4"/>
                </a:solidFill>
                <a:ea typeface="宋体" panose="02010600030101010101" pitchFamily="2" charset="-122"/>
                <a:cs typeface="Times New Roman" panose="02020603050405020304" pitchFamily="18" charset="0"/>
              </a:rPr>
              <a:t>i</a:t>
            </a:r>
            <a:r>
              <a:rPr lang="en-US" altLang="zh-CN" sz="1200" dirty="0">
                <a:solidFill>
                  <a:schemeClr val="accent4"/>
                </a:solidFill>
                <a:ea typeface="宋体" panose="02010600030101010101" pitchFamily="2" charset="-122"/>
                <a:cs typeface="Times New Roman" panose="02020603050405020304" pitchFamily="18" charset="0"/>
              </a:rPr>
              <a:t> = c.f2;	        //	</a:t>
            </a:r>
            <a:r>
              <a:rPr lang="en-US" altLang="zh-CN" sz="1200" dirty="0" err="1">
                <a:solidFill>
                  <a:schemeClr val="accent4"/>
                </a:solidFill>
                <a:ea typeface="宋体" panose="02010600030101010101" pitchFamily="2" charset="-122"/>
                <a:cs typeface="Times New Roman" panose="02020603050405020304" pitchFamily="18" charset="0"/>
              </a:rPr>
              <a:t>i</a:t>
            </a:r>
            <a:r>
              <a:rPr lang="en-US" altLang="zh-CN" sz="1200" dirty="0">
                <a:solidFill>
                  <a:schemeClr val="accent4"/>
                </a:solidFill>
                <a:ea typeface="宋体" panose="02010600030101010101" pitchFamily="2" charset="-122"/>
                <a:cs typeface="Times New Roman" panose="02020603050405020304" pitchFamily="18" charset="0"/>
              </a:rPr>
              <a:t> = c.f3;		</a:t>
            </a:r>
            <a:r>
              <a:rPr lang="en-US" altLang="zh-CN" sz="1200" dirty="0" err="1">
                <a:solidFill>
                  <a:schemeClr val="accent4"/>
                </a:solidFill>
                <a:ea typeface="宋体" panose="02010600030101010101" pitchFamily="2" charset="-122"/>
                <a:cs typeface="Times New Roman" panose="02020603050405020304" pitchFamily="18" charset="0"/>
              </a:rPr>
              <a:t>i</a:t>
            </a:r>
            <a:r>
              <a:rPr lang="en-US" altLang="zh-CN" sz="1200" dirty="0">
                <a:solidFill>
                  <a:schemeClr val="accent4"/>
                </a:solidFill>
                <a:ea typeface="宋体" panose="02010600030101010101" pitchFamily="2" charset="-122"/>
                <a:cs typeface="Times New Roman" panose="02020603050405020304" pitchFamily="18" charset="0"/>
              </a:rPr>
              <a:t> = c.f4;		</a:t>
            </a:r>
          </a:p>
          <a:p>
            <a:pPr>
              <a:lnSpc>
                <a:spcPct val="90000"/>
              </a:lnSpc>
            </a:pPr>
            <a:r>
              <a:rPr lang="en-US" altLang="zh-CN" sz="1200" dirty="0">
                <a:solidFill>
                  <a:schemeClr val="accent4"/>
                </a:solidFill>
                <a:ea typeface="宋体" panose="02010600030101010101" pitchFamily="2" charset="-122"/>
                <a:cs typeface="Times New Roman" panose="02020603050405020304" pitchFamily="18" charset="0"/>
              </a:rPr>
              <a:t>		</a:t>
            </a:r>
            <a:r>
              <a:rPr lang="en-US" altLang="zh-CN" sz="1200" dirty="0" err="1">
                <a:solidFill>
                  <a:schemeClr val="accent4"/>
                </a:solidFill>
                <a:ea typeface="宋体" panose="02010600030101010101" pitchFamily="2" charset="-122"/>
                <a:cs typeface="Times New Roman" panose="02020603050405020304" pitchFamily="18" charset="0"/>
              </a:rPr>
              <a:t>i</a:t>
            </a:r>
            <a:r>
              <a:rPr lang="en-US" altLang="zh-CN" sz="1200" dirty="0">
                <a:solidFill>
                  <a:schemeClr val="accent4"/>
                </a:solidFill>
                <a:ea typeface="宋体" panose="02010600030101010101" pitchFamily="2" charset="-122"/>
                <a:cs typeface="Times New Roman" panose="02020603050405020304" pitchFamily="18" charset="0"/>
              </a:rPr>
              <a:t> = c.c1;	        //	</a:t>
            </a:r>
            <a:r>
              <a:rPr lang="en-US" altLang="zh-CN" sz="1200" dirty="0" err="1">
                <a:solidFill>
                  <a:schemeClr val="accent4"/>
                </a:solidFill>
                <a:ea typeface="宋体" panose="02010600030101010101" pitchFamily="2" charset="-122"/>
                <a:cs typeface="Times New Roman" panose="02020603050405020304" pitchFamily="18" charset="0"/>
              </a:rPr>
              <a:t>i</a:t>
            </a:r>
            <a:r>
              <a:rPr lang="en-US" altLang="zh-CN" sz="1200" dirty="0">
                <a:solidFill>
                  <a:schemeClr val="accent4"/>
                </a:solidFill>
                <a:ea typeface="宋体" panose="02010600030101010101" pitchFamily="2" charset="-122"/>
                <a:cs typeface="Times New Roman" panose="02020603050405020304" pitchFamily="18" charset="0"/>
              </a:rPr>
              <a:t> = c.c2;		</a:t>
            </a:r>
          </a:p>
          <a:p>
            <a:pPr>
              <a:lnSpc>
                <a:spcPct val="90000"/>
              </a:lnSpc>
            </a:pPr>
            <a:r>
              <a:rPr lang="en-US" altLang="zh-CN" sz="1200" dirty="0">
                <a:solidFill>
                  <a:schemeClr val="accent4"/>
                </a:solidFill>
                <a:ea typeface="宋体" panose="02010600030101010101" pitchFamily="2" charset="-122"/>
                <a:cs typeface="Times New Roman" panose="02020603050405020304" pitchFamily="18" charset="0"/>
              </a:rPr>
              <a:t>		c.cm1</a:t>
            </a:r>
            <a:r>
              <a:rPr lang="en-US" altLang="zh-CN" sz="1200" dirty="0" smtClean="0">
                <a:solidFill>
                  <a:schemeClr val="accent4"/>
                </a:solidFill>
                <a:ea typeface="宋体" panose="02010600030101010101" pitchFamily="2" charset="-122"/>
                <a:cs typeface="Times New Roman" panose="02020603050405020304" pitchFamily="18" charset="0"/>
              </a:rPr>
              <a:t>();        // </a:t>
            </a:r>
            <a:r>
              <a:rPr lang="en-US" altLang="zh-CN" sz="1200" dirty="0">
                <a:solidFill>
                  <a:schemeClr val="accent4"/>
                </a:solidFill>
                <a:ea typeface="宋体" panose="02010600030101010101" pitchFamily="2" charset="-122"/>
                <a:cs typeface="Times New Roman" panose="02020603050405020304" pitchFamily="18" charset="0"/>
              </a:rPr>
              <a:t>c.cm2();    c.fm2();   c.fm3();   c.fm4()</a:t>
            </a:r>
          </a:p>
          <a:p>
            <a:pPr>
              <a:lnSpc>
                <a:spcPct val="90000"/>
              </a:lnSpc>
            </a:pPr>
            <a:r>
              <a:rPr lang="en-US" altLang="zh-CN" sz="1200" dirty="0">
                <a:solidFill>
                  <a:schemeClr val="accent4"/>
                </a:solidFill>
                <a:ea typeface="宋体" panose="02010600030101010101" pitchFamily="2" charset="-122"/>
                <a:cs typeface="Times New Roman" panose="02020603050405020304" pitchFamily="18" charset="0"/>
              </a:rPr>
              <a:t>	}</a:t>
            </a:r>
          </a:p>
          <a:p>
            <a:pPr>
              <a:lnSpc>
                <a:spcPct val="90000"/>
              </a:lnSpc>
            </a:pPr>
            <a:r>
              <a:rPr lang="en-US" altLang="zh-CN" sz="1200" dirty="0">
                <a:solidFill>
                  <a:schemeClr val="accent4"/>
                </a:solidFill>
                <a:ea typeface="宋体" panose="02010600030101010101" pitchFamily="2" charset="-122"/>
                <a:cs typeface="Times New Roman" panose="02020603050405020304" pitchFamily="18" charset="0"/>
              </a:rPr>
              <a:t>}</a:t>
            </a:r>
          </a:p>
        </p:txBody>
      </p:sp>
    </p:spTree>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nvSpPr>
        <p:spPr>
          <a:xfrm>
            <a:off x="3131840" y="704118"/>
            <a:ext cx="3193232" cy="85267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lgn="l" eaLnBrk="1" hangingPunct="1">
              <a:defRPr/>
            </a:pPr>
            <a:r>
              <a:rPr lang="zh-CN" altLang="en-US" b="1" dirty="0" smtClean="0">
                <a:latin typeface="+mn-lt"/>
                <a:ea typeface="宋体" panose="02010600030101010101" pitchFamily="2" charset="-122"/>
                <a:cs typeface="Times New Roman" panose="02020603050405020304" pitchFamily="18" charset="0"/>
              </a:rPr>
              <a:t>访问控制分析</a:t>
            </a:r>
          </a:p>
        </p:txBody>
      </p:sp>
      <p:sp>
        <p:nvSpPr>
          <p:cNvPr id="20483" name="Text Box 3"/>
          <p:cNvSpPr txBox="1">
            <a:spLocks noChangeArrowheads="1"/>
          </p:cNvSpPr>
          <p:nvPr/>
        </p:nvSpPr>
        <p:spPr bwMode="auto">
          <a:xfrm>
            <a:off x="1931958" y="2514588"/>
            <a:ext cx="1371600" cy="346075"/>
          </a:xfrm>
          <a:prstGeom prst="rect">
            <a:avLst/>
          </a:prstGeom>
          <a:solidFill>
            <a:schemeClr val="accent1"/>
          </a:solidFill>
          <a:ln w="9525">
            <a:solidFill>
              <a:schemeClr val="accent2"/>
            </a:solidFill>
            <a:miter lim="800000"/>
          </a:ln>
        </p:spPr>
        <p:txBody>
          <a:bodyPr>
            <a:spAutoFit/>
          </a:bodyPr>
          <a:lstStyle/>
          <a:p>
            <a:pPr algn="just">
              <a:spcBef>
                <a:spcPct val="50000"/>
              </a:spcBef>
            </a:pPr>
            <a:r>
              <a:rPr lang="en-US" altLang="zh-CN" sz="1600">
                <a:ea typeface="宋体" panose="02010600030101010101" pitchFamily="2" charset="-122"/>
                <a:cs typeface="Times New Roman" panose="02020603050405020304" pitchFamily="18" charset="0"/>
              </a:rPr>
              <a:t>f2_default</a:t>
            </a:r>
          </a:p>
        </p:txBody>
      </p:sp>
      <p:sp>
        <p:nvSpPr>
          <p:cNvPr id="20484" name="Text Box 4"/>
          <p:cNvSpPr txBox="1">
            <a:spLocks noChangeArrowheads="1"/>
          </p:cNvSpPr>
          <p:nvPr/>
        </p:nvSpPr>
        <p:spPr bwMode="auto">
          <a:xfrm>
            <a:off x="1931958" y="4073513"/>
            <a:ext cx="1371600" cy="346075"/>
          </a:xfrm>
          <a:prstGeom prst="rect">
            <a:avLst/>
          </a:prstGeom>
          <a:solidFill>
            <a:schemeClr val="hlink"/>
          </a:solidFill>
          <a:ln w="9525">
            <a:solidFill>
              <a:schemeClr val="accent2"/>
            </a:solidFill>
            <a:miter lim="800000"/>
          </a:ln>
        </p:spPr>
        <p:txBody>
          <a:bodyPr>
            <a:spAutoFit/>
          </a:bodyPr>
          <a:lstStyle/>
          <a:p>
            <a:pPr algn="just">
              <a:spcBef>
                <a:spcPct val="50000"/>
              </a:spcBef>
            </a:pPr>
            <a:r>
              <a:rPr lang="en-US" altLang="zh-CN" sz="1600">
                <a:ea typeface="宋体" panose="02010600030101010101" pitchFamily="2" charset="-122"/>
                <a:cs typeface="Times New Roman" panose="02020603050405020304" pitchFamily="18" charset="0"/>
              </a:rPr>
              <a:t>c2_public</a:t>
            </a:r>
          </a:p>
        </p:txBody>
      </p:sp>
      <p:sp>
        <p:nvSpPr>
          <p:cNvPr id="20485" name="Text Box 5"/>
          <p:cNvSpPr txBox="1">
            <a:spLocks noChangeArrowheads="1"/>
          </p:cNvSpPr>
          <p:nvPr/>
        </p:nvSpPr>
        <p:spPr bwMode="auto">
          <a:xfrm>
            <a:off x="1931958" y="2895588"/>
            <a:ext cx="1371600" cy="338554"/>
          </a:xfrm>
          <a:prstGeom prst="rect">
            <a:avLst/>
          </a:prstGeom>
          <a:solidFill>
            <a:schemeClr val="accent1"/>
          </a:solidFill>
          <a:ln w="9525">
            <a:solidFill>
              <a:schemeClr val="accent2"/>
            </a:solidFill>
            <a:miter lim="800000"/>
          </a:ln>
        </p:spPr>
        <p:txBody>
          <a:bodyPr>
            <a:spAutoFit/>
          </a:bodyPr>
          <a:lstStyle/>
          <a:p>
            <a:pPr algn="just">
              <a:spcBef>
                <a:spcPct val="50000"/>
              </a:spcBef>
            </a:pPr>
            <a:r>
              <a:rPr lang="en-US" altLang="zh-CN" sz="1600">
                <a:ea typeface="宋体" panose="02010600030101010101" pitchFamily="2" charset="-122"/>
                <a:cs typeface="Times New Roman" panose="02020603050405020304" pitchFamily="18" charset="0"/>
              </a:rPr>
              <a:t>f3_protected</a:t>
            </a:r>
          </a:p>
        </p:txBody>
      </p:sp>
      <p:sp>
        <p:nvSpPr>
          <p:cNvPr id="20486" name="Text Box 6"/>
          <p:cNvSpPr txBox="1">
            <a:spLocks noChangeArrowheads="1"/>
          </p:cNvSpPr>
          <p:nvPr/>
        </p:nvSpPr>
        <p:spPr bwMode="auto">
          <a:xfrm>
            <a:off x="1931958" y="3276588"/>
            <a:ext cx="1371600" cy="346075"/>
          </a:xfrm>
          <a:prstGeom prst="rect">
            <a:avLst/>
          </a:prstGeom>
          <a:solidFill>
            <a:schemeClr val="accent1"/>
          </a:solidFill>
          <a:ln w="9525">
            <a:solidFill>
              <a:schemeClr val="accent2"/>
            </a:solidFill>
            <a:miter lim="800000"/>
          </a:ln>
        </p:spPr>
        <p:txBody>
          <a:bodyPr>
            <a:spAutoFit/>
          </a:bodyPr>
          <a:lstStyle/>
          <a:p>
            <a:pPr algn="just">
              <a:spcBef>
                <a:spcPct val="50000"/>
              </a:spcBef>
            </a:pPr>
            <a:r>
              <a:rPr lang="en-US" altLang="zh-CN" sz="1600">
                <a:ea typeface="宋体" panose="02010600030101010101" pitchFamily="2" charset="-122"/>
                <a:cs typeface="Times New Roman" panose="02020603050405020304" pitchFamily="18" charset="0"/>
              </a:rPr>
              <a:t>f4_public</a:t>
            </a:r>
          </a:p>
        </p:txBody>
      </p:sp>
      <p:sp>
        <p:nvSpPr>
          <p:cNvPr id="20487" name="Text Box 7"/>
          <p:cNvSpPr txBox="1">
            <a:spLocks noChangeArrowheads="1"/>
          </p:cNvSpPr>
          <p:nvPr/>
        </p:nvSpPr>
        <p:spPr bwMode="auto">
          <a:xfrm>
            <a:off x="1931958" y="3692513"/>
            <a:ext cx="1371600" cy="346075"/>
          </a:xfrm>
          <a:prstGeom prst="rect">
            <a:avLst/>
          </a:prstGeom>
          <a:solidFill>
            <a:schemeClr val="hlink"/>
          </a:solidFill>
          <a:ln w="9525">
            <a:solidFill>
              <a:schemeClr val="accent2"/>
            </a:solidFill>
            <a:miter lim="800000"/>
          </a:ln>
        </p:spPr>
        <p:txBody>
          <a:bodyPr>
            <a:spAutoFit/>
          </a:bodyPr>
          <a:lstStyle/>
          <a:p>
            <a:pPr algn="just">
              <a:spcBef>
                <a:spcPct val="50000"/>
              </a:spcBef>
            </a:pPr>
            <a:r>
              <a:rPr lang="en-US" altLang="zh-CN" sz="1600">
                <a:ea typeface="宋体" panose="02010600030101010101" pitchFamily="2" charset="-122"/>
                <a:cs typeface="Times New Roman" panose="02020603050405020304" pitchFamily="18" charset="0"/>
              </a:rPr>
              <a:t>c1_private</a:t>
            </a:r>
          </a:p>
        </p:txBody>
      </p:sp>
      <p:sp>
        <p:nvSpPr>
          <p:cNvPr id="20488" name="Text Box 8"/>
          <p:cNvSpPr txBox="1">
            <a:spLocks noChangeArrowheads="1"/>
          </p:cNvSpPr>
          <p:nvPr/>
        </p:nvSpPr>
        <p:spPr bwMode="auto">
          <a:xfrm>
            <a:off x="1855758" y="4664063"/>
            <a:ext cx="1676400" cy="641350"/>
          </a:xfrm>
          <a:prstGeom prst="rect">
            <a:avLst/>
          </a:prstGeom>
          <a:noFill/>
          <a:ln w="9525">
            <a:noFill/>
            <a:miter lim="800000"/>
          </a:ln>
        </p:spPr>
        <p:txBody>
          <a:bodyPr>
            <a:spAutoFit/>
          </a:bodyPr>
          <a:lstStyle/>
          <a:p>
            <a:r>
              <a:rPr lang="zh-CN" altLang="en-US" sz="1800" b="1" dirty="0">
                <a:ea typeface="宋体" panose="02010600030101010101" pitchFamily="2" charset="-122"/>
                <a:cs typeface="Times New Roman" panose="02020603050405020304" pitchFamily="18" charset="0"/>
              </a:rPr>
              <a:t>子类对象可以访问</a:t>
            </a:r>
            <a:r>
              <a:rPr lang="zh-CN" altLang="en-US" sz="1800" b="1" dirty="0" smtClean="0">
                <a:ea typeface="宋体" panose="02010600030101010101" pitchFamily="2" charset="-122"/>
                <a:cs typeface="Times New Roman" panose="02020603050405020304" pitchFamily="18" charset="0"/>
              </a:rPr>
              <a:t>的</a:t>
            </a:r>
            <a:r>
              <a:rPr lang="zh-CN" altLang="en-US" b="1" dirty="0">
                <a:ea typeface="宋体" panose="02010600030101010101" pitchFamily="2" charset="-122"/>
                <a:cs typeface="Times New Roman" panose="02020603050405020304" pitchFamily="18" charset="0"/>
              </a:rPr>
              <a:t>数据</a:t>
            </a:r>
            <a:endParaRPr lang="zh-CN" altLang="en-US" sz="1800" b="1" dirty="0">
              <a:ea typeface="宋体" panose="02010600030101010101" pitchFamily="2" charset="-122"/>
              <a:cs typeface="Times New Roman" panose="02020603050405020304" pitchFamily="18" charset="0"/>
            </a:endParaRPr>
          </a:p>
        </p:txBody>
      </p:sp>
      <p:sp>
        <p:nvSpPr>
          <p:cNvPr id="20489" name="Text Box 9"/>
          <p:cNvSpPr txBox="1">
            <a:spLocks noChangeArrowheads="1"/>
          </p:cNvSpPr>
          <p:nvPr/>
        </p:nvSpPr>
        <p:spPr bwMode="auto">
          <a:xfrm>
            <a:off x="4859529" y="4648187"/>
            <a:ext cx="1917258" cy="646331"/>
          </a:xfrm>
          <a:prstGeom prst="rect">
            <a:avLst/>
          </a:prstGeom>
          <a:noFill/>
          <a:ln w="9525">
            <a:noFill/>
            <a:miter lim="800000"/>
          </a:ln>
        </p:spPr>
        <p:txBody>
          <a:bodyPr wrap="square">
            <a:spAutoFit/>
          </a:bodyPr>
          <a:lstStyle/>
          <a:p>
            <a:r>
              <a:rPr lang="zh-CN" altLang="en-US" sz="1800" b="1" dirty="0">
                <a:ea typeface="宋体" panose="02010600030101010101" pitchFamily="2" charset="-122"/>
                <a:cs typeface="Times New Roman" panose="02020603050405020304" pitchFamily="18" charset="0"/>
              </a:rPr>
              <a:t>子类的对象可以调用的方法</a:t>
            </a:r>
          </a:p>
        </p:txBody>
      </p:sp>
      <p:sp>
        <p:nvSpPr>
          <p:cNvPr id="20490" name="Text Box 10"/>
          <p:cNvSpPr txBox="1">
            <a:spLocks noChangeArrowheads="1"/>
          </p:cNvSpPr>
          <p:nvPr/>
        </p:nvSpPr>
        <p:spPr bwMode="auto">
          <a:xfrm>
            <a:off x="4979670" y="2549525"/>
            <a:ext cx="1797050" cy="337185"/>
          </a:xfrm>
          <a:prstGeom prst="rect">
            <a:avLst/>
          </a:prstGeom>
          <a:solidFill>
            <a:schemeClr val="accent1"/>
          </a:solidFill>
          <a:ln w="9525">
            <a:solidFill>
              <a:schemeClr val="accent2"/>
            </a:solidFill>
            <a:miter lim="800000"/>
          </a:ln>
        </p:spPr>
        <p:txBody>
          <a:bodyPr wrap="square">
            <a:spAutoFit/>
          </a:bodyPr>
          <a:lstStyle/>
          <a:p>
            <a:pPr algn="just">
              <a:spcBef>
                <a:spcPct val="50000"/>
              </a:spcBef>
            </a:pPr>
            <a:r>
              <a:rPr lang="en-US" altLang="zh-CN" sz="1600">
                <a:ea typeface="宋体" panose="02010600030101010101" pitchFamily="2" charset="-122"/>
                <a:cs typeface="Times New Roman" panose="02020603050405020304" pitchFamily="18" charset="0"/>
              </a:rPr>
              <a:t>fm2()_default</a:t>
            </a:r>
          </a:p>
        </p:txBody>
      </p:sp>
      <p:sp>
        <p:nvSpPr>
          <p:cNvPr id="20491" name="Text Box 11"/>
          <p:cNvSpPr txBox="1">
            <a:spLocks noChangeArrowheads="1"/>
          </p:cNvSpPr>
          <p:nvPr/>
        </p:nvSpPr>
        <p:spPr bwMode="auto">
          <a:xfrm>
            <a:off x="4979670" y="2930525"/>
            <a:ext cx="1797050" cy="337185"/>
          </a:xfrm>
          <a:prstGeom prst="rect">
            <a:avLst/>
          </a:prstGeom>
          <a:solidFill>
            <a:schemeClr val="accent1"/>
          </a:solidFill>
          <a:ln w="9525">
            <a:solidFill>
              <a:schemeClr val="accent2"/>
            </a:solidFill>
            <a:miter lim="800000"/>
          </a:ln>
        </p:spPr>
        <p:txBody>
          <a:bodyPr wrap="square">
            <a:spAutoFit/>
          </a:bodyPr>
          <a:lstStyle/>
          <a:p>
            <a:pPr algn="just">
              <a:spcBef>
                <a:spcPct val="50000"/>
              </a:spcBef>
            </a:pPr>
            <a:r>
              <a:rPr lang="en-US" altLang="zh-CN" sz="1600">
                <a:ea typeface="宋体" panose="02010600030101010101" pitchFamily="2" charset="-122"/>
                <a:cs typeface="Times New Roman" panose="02020603050405020304" pitchFamily="18" charset="0"/>
              </a:rPr>
              <a:t>fm3()_ protected</a:t>
            </a:r>
          </a:p>
        </p:txBody>
      </p:sp>
      <p:sp>
        <p:nvSpPr>
          <p:cNvPr id="20492" name="Text Box 12"/>
          <p:cNvSpPr txBox="1">
            <a:spLocks noChangeArrowheads="1"/>
          </p:cNvSpPr>
          <p:nvPr/>
        </p:nvSpPr>
        <p:spPr bwMode="auto">
          <a:xfrm>
            <a:off x="4979670" y="3311525"/>
            <a:ext cx="1797050" cy="337185"/>
          </a:xfrm>
          <a:prstGeom prst="rect">
            <a:avLst/>
          </a:prstGeom>
          <a:solidFill>
            <a:schemeClr val="accent1"/>
          </a:solidFill>
          <a:ln w="9525">
            <a:solidFill>
              <a:schemeClr val="accent2"/>
            </a:solidFill>
            <a:miter lim="800000"/>
          </a:ln>
        </p:spPr>
        <p:txBody>
          <a:bodyPr wrap="square">
            <a:spAutoFit/>
          </a:bodyPr>
          <a:lstStyle/>
          <a:p>
            <a:pPr algn="just">
              <a:spcBef>
                <a:spcPct val="50000"/>
              </a:spcBef>
            </a:pPr>
            <a:r>
              <a:rPr lang="en-US" altLang="zh-CN" sz="1600">
                <a:ea typeface="宋体" panose="02010600030101010101" pitchFamily="2" charset="-122"/>
                <a:cs typeface="Times New Roman" panose="02020603050405020304" pitchFamily="18" charset="0"/>
              </a:rPr>
              <a:t>fm4()_ public</a:t>
            </a:r>
          </a:p>
        </p:txBody>
      </p:sp>
      <p:sp>
        <p:nvSpPr>
          <p:cNvPr id="20493" name="Text Box 13"/>
          <p:cNvSpPr txBox="1">
            <a:spLocks noChangeArrowheads="1"/>
          </p:cNvSpPr>
          <p:nvPr/>
        </p:nvSpPr>
        <p:spPr bwMode="auto">
          <a:xfrm>
            <a:off x="4979670" y="4073525"/>
            <a:ext cx="1796415" cy="337185"/>
          </a:xfrm>
          <a:prstGeom prst="rect">
            <a:avLst/>
          </a:prstGeom>
          <a:solidFill>
            <a:schemeClr val="hlink"/>
          </a:solidFill>
          <a:ln w="9525">
            <a:solidFill>
              <a:schemeClr val="accent2"/>
            </a:solidFill>
            <a:miter lim="800000"/>
          </a:ln>
        </p:spPr>
        <p:txBody>
          <a:bodyPr wrap="square">
            <a:spAutoFit/>
          </a:bodyPr>
          <a:lstStyle/>
          <a:p>
            <a:pPr algn="just">
              <a:spcBef>
                <a:spcPct val="50000"/>
              </a:spcBef>
            </a:pPr>
            <a:r>
              <a:rPr lang="en-US" altLang="zh-CN" sz="1600">
                <a:ea typeface="宋体" panose="02010600030101010101" pitchFamily="2" charset="-122"/>
                <a:cs typeface="Times New Roman" panose="02020603050405020304" pitchFamily="18" charset="0"/>
              </a:rPr>
              <a:t>cm2()_public</a:t>
            </a:r>
          </a:p>
        </p:txBody>
      </p:sp>
      <p:sp>
        <p:nvSpPr>
          <p:cNvPr id="20494" name="Text Box 14"/>
          <p:cNvSpPr txBox="1">
            <a:spLocks noChangeArrowheads="1"/>
          </p:cNvSpPr>
          <p:nvPr/>
        </p:nvSpPr>
        <p:spPr bwMode="auto">
          <a:xfrm>
            <a:off x="4979670" y="3692525"/>
            <a:ext cx="1796415" cy="337185"/>
          </a:xfrm>
          <a:prstGeom prst="rect">
            <a:avLst/>
          </a:prstGeom>
          <a:solidFill>
            <a:schemeClr val="hlink"/>
          </a:solidFill>
          <a:ln w="9525">
            <a:solidFill>
              <a:schemeClr val="accent2"/>
            </a:solidFill>
            <a:miter lim="800000"/>
          </a:ln>
        </p:spPr>
        <p:txBody>
          <a:bodyPr wrap="square">
            <a:spAutoFit/>
          </a:bodyPr>
          <a:lstStyle/>
          <a:p>
            <a:pPr algn="just">
              <a:spcBef>
                <a:spcPct val="50000"/>
              </a:spcBef>
            </a:pPr>
            <a:r>
              <a:rPr lang="en-US" altLang="zh-CN" sz="1600">
                <a:ea typeface="宋体" panose="02010600030101010101" pitchFamily="2" charset="-122"/>
                <a:cs typeface="Times New Roman" panose="02020603050405020304" pitchFamily="18" charset="0"/>
              </a:rPr>
              <a:t>cm1()_private</a:t>
            </a:r>
          </a:p>
        </p:txBody>
      </p:sp>
      <p:sp>
        <p:nvSpPr>
          <p:cNvPr id="20495" name="Text Box 15"/>
          <p:cNvSpPr txBox="1">
            <a:spLocks noChangeArrowheads="1"/>
          </p:cNvSpPr>
          <p:nvPr/>
        </p:nvSpPr>
        <p:spPr bwMode="auto">
          <a:xfrm>
            <a:off x="428596" y="1785926"/>
            <a:ext cx="7905750" cy="519112"/>
          </a:xfrm>
          <a:prstGeom prst="rect">
            <a:avLst/>
          </a:prstGeom>
          <a:noFill/>
          <a:ln w="9525">
            <a:noFill/>
            <a:miter lim="800000"/>
          </a:ln>
        </p:spPr>
        <p:txBody>
          <a:bodyPr>
            <a:spAutoFit/>
          </a:bodyPr>
          <a:lstStyle/>
          <a:p>
            <a:pPr>
              <a:spcBef>
                <a:spcPct val="50000"/>
              </a:spcBef>
            </a:pPr>
            <a:r>
              <a:rPr lang="zh-CN" altLang="en-US" sz="2800">
                <a:ea typeface="宋体" panose="02010600030101010101" pitchFamily="2" charset="-122"/>
                <a:cs typeface="Times New Roman" panose="02020603050405020304" pitchFamily="18" charset="0"/>
              </a:rPr>
              <a:t>父类</a:t>
            </a:r>
            <a:r>
              <a:rPr lang="en-US" altLang="zh-CN" sz="2800">
                <a:ea typeface="宋体" panose="02010600030101010101" pitchFamily="2" charset="-122"/>
                <a:cs typeface="Times New Roman" panose="02020603050405020304" pitchFamily="18" charset="0"/>
              </a:rPr>
              <a:t>Parent</a:t>
            </a:r>
            <a:r>
              <a:rPr lang="zh-CN" altLang="en-US" sz="2800">
                <a:ea typeface="宋体" panose="02010600030101010101" pitchFamily="2" charset="-122"/>
                <a:cs typeface="Times New Roman" panose="02020603050405020304" pitchFamily="18" charset="0"/>
              </a:rPr>
              <a:t>和子类</a:t>
            </a:r>
            <a:r>
              <a:rPr lang="en-US" altLang="zh-CN" sz="2800">
                <a:ea typeface="宋体" panose="02010600030101010101" pitchFamily="2" charset="-122"/>
                <a:cs typeface="Times New Roman" panose="02020603050405020304" pitchFamily="18" charset="0"/>
              </a:rPr>
              <a:t>Child</a:t>
            </a:r>
            <a:r>
              <a:rPr lang="zh-CN" altLang="en-US" sz="2800">
                <a:ea typeface="宋体" panose="02010600030101010101" pitchFamily="2" charset="-122"/>
                <a:cs typeface="Times New Roman" panose="02020603050405020304" pitchFamily="18" charset="0"/>
              </a:rPr>
              <a:t>在同一包中定义时：</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287536" y="592386"/>
            <a:ext cx="5814656" cy="57227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marL="457200" indent="-457200">
              <a:buFont typeface="Wingdings" panose="05000000000000000000" pitchFamily="2" charset="2"/>
              <a:buChar char="u"/>
            </a:pPr>
            <a:r>
              <a:rPr lang="en-US" altLang="zh-CN" sz="2800" b="1" dirty="0" smtClean="0">
                <a:solidFill>
                  <a:srgbClr val="C00000"/>
                </a:solidFill>
                <a:latin typeface="+mn-lt"/>
                <a:ea typeface="宋体" panose="02010600030101010101" pitchFamily="2" charset="-122"/>
                <a:cs typeface="Times New Roman" panose="02020603050405020304" pitchFamily="18" charset="0"/>
              </a:rPr>
              <a:t>Java</a:t>
            </a:r>
            <a:r>
              <a:rPr lang="zh-CN" altLang="en-US" sz="2800" b="1" dirty="0" smtClean="0">
                <a:solidFill>
                  <a:srgbClr val="C00000"/>
                </a:solidFill>
                <a:latin typeface="+mn-lt"/>
                <a:ea typeface="宋体" panose="02010600030101010101" pitchFamily="2" charset="-122"/>
                <a:cs typeface="Times New Roman" panose="02020603050405020304" pitchFamily="18" charset="0"/>
              </a:rPr>
              <a:t>语言的特点：跨平台性</a:t>
            </a:r>
            <a:endParaRPr lang="zh-CN" altLang="en-US" sz="2800" b="1" dirty="0">
              <a:solidFill>
                <a:srgbClr val="C00000"/>
              </a:solidFill>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629314" y="4683977"/>
            <a:ext cx="8229600" cy="90779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因为有了</a:t>
            </a:r>
            <a:r>
              <a:rPr lang="en-US" altLang="zh-CN" sz="2400" dirty="0" smtClean="0">
                <a:ea typeface="宋体" panose="02010600030101010101" pitchFamily="2" charset="-122"/>
                <a:cs typeface="Times New Roman" panose="02020603050405020304" pitchFamily="18" charset="0"/>
              </a:rPr>
              <a:t>JVM</a:t>
            </a:r>
            <a:r>
              <a:rPr lang="zh-CN" altLang="en-US" sz="2400" dirty="0" smtClean="0">
                <a:ea typeface="宋体" panose="02010600030101010101" pitchFamily="2" charset="-122"/>
                <a:cs typeface="Times New Roman" panose="02020603050405020304" pitchFamily="18" charset="0"/>
              </a:rPr>
              <a:t>，同一个</a:t>
            </a:r>
            <a:r>
              <a:rPr lang="en-US" altLang="zh-CN" sz="2400" dirty="0" smtClean="0">
                <a:ea typeface="宋体" panose="02010600030101010101" pitchFamily="2" charset="-122"/>
                <a:cs typeface="Times New Roman" panose="02020603050405020304" pitchFamily="18" charset="0"/>
              </a:rPr>
              <a:t>Java </a:t>
            </a:r>
            <a:r>
              <a:rPr lang="zh-CN" altLang="en-US" sz="2400" dirty="0" smtClean="0">
                <a:ea typeface="宋体" panose="02010600030101010101" pitchFamily="2" charset="-122"/>
                <a:cs typeface="Times New Roman" panose="02020603050405020304" pitchFamily="18" charset="0"/>
              </a:rPr>
              <a:t>程序在三个不同的操作系统中都可以执行。这样就实现了</a:t>
            </a:r>
            <a:r>
              <a:rPr lang="en-US" altLang="zh-CN" sz="2400" dirty="0" smtClean="0">
                <a:ea typeface="宋体" panose="02010600030101010101" pitchFamily="2" charset="-122"/>
                <a:cs typeface="Times New Roman" panose="02020603050405020304" pitchFamily="18" charset="0"/>
              </a:rPr>
              <a:t>Java </a:t>
            </a:r>
            <a:r>
              <a:rPr lang="zh-CN" altLang="en-US" sz="2400" dirty="0" smtClean="0">
                <a:ea typeface="宋体" panose="02010600030101010101" pitchFamily="2" charset="-122"/>
                <a:cs typeface="Times New Roman" panose="02020603050405020304" pitchFamily="18" charset="0"/>
              </a:rPr>
              <a:t>程序的跨平台性。</a:t>
            </a:r>
            <a:endParaRPr lang="zh-CN" altLang="en-US" sz="2400" dirty="0">
              <a:ea typeface="宋体" panose="02010600030101010101" pitchFamily="2" charset="-122"/>
              <a:cs typeface="Times New Roman" panose="02020603050405020304" pitchFamily="18" charset="0"/>
            </a:endParaRPr>
          </a:p>
        </p:txBody>
      </p:sp>
      <p:sp>
        <p:nvSpPr>
          <p:cNvPr id="4" name="矩形 5"/>
          <p:cNvSpPr>
            <a:spLocks noChangeArrowheads="1"/>
          </p:cNvSpPr>
          <p:nvPr/>
        </p:nvSpPr>
        <p:spPr bwMode="auto">
          <a:xfrm>
            <a:off x="3707448" y="1374037"/>
            <a:ext cx="1944687" cy="576262"/>
          </a:xfrm>
          <a:prstGeom prst="rect">
            <a:avLst/>
          </a:prstGeom>
          <a:solidFill>
            <a:srgbClr val="B9CDE5"/>
          </a:solidFill>
          <a:ln w="25400">
            <a:solidFill>
              <a:srgbClr val="385D8A"/>
            </a:solidFill>
            <a:miter lim="800000"/>
          </a:ln>
        </p:spPr>
        <p:txBody>
          <a:bodyPr anchor="ctr"/>
          <a:lstStyle/>
          <a:p>
            <a:pPr algn="ctr"/>
            <a:endParaRPr lang="zh-CN" altLang="en-US" sz="2400">
              <a:solidFill>
                <a:srgbClr val="FFFFFF"/>
              </a:solidFill>
              <a:ea typeface="宋体" panose="02010600030101010101" pitchFamily="2" charset="-122"/>
              <a:cs typeface="Times New Roman" panose="02020603050405020304" pitchFamily="18" charset="0"/>
            </a:endParaRPr>
          </a:p>
        </p:txBody>
      </p:sp>
      <p:sp>
        <p:nvSpPr>
          <p:cNvPr id="5" name="矩形 6"/>
          <p:cNvSpPr>
            <a:spLocks noChangeArrowheads="1"/>
          </p:cNvSpPr>
          <p:nvPr/>
        </p:nvSpPr>
        <p:spPr bwMode="auto">
          <a:xfrm>
            <a:off x="826135" y="2886924"/>
            <a:ext cx="2447925" cy="1439863"/>
          </a:xfrm>
          <a:prstGeom prst="rect">
            <a:avLst/>
          </a:prstGeom>
          <a:solidFill>
            <a:srgbClr val="B9CDE5"/>
          </a:solidFill>
          <a:ln w="25400">
            <a:solidFill>
              <a:srgbClr val="385D8A"/>
            </a:solidFill>
            <a:miter lim="800000"/>
          </a:ln>
        </p:spPr>
        <p:txBody>
          <a:bodyPr anchor="ctr"/>
          <a:lstStyle/>
          <a:p>
            <a:pPr algn="ctr"/>
            <a:endParaRPr lang="zh-CN" altLang="en-US" sz="2400">
              <a:solidFill>
                <a:srgbClr val="FFFFFF"/>
              </a:solidFill>
              <a:ea typeface="宋体" panose="02010600030101010101" pitchFamily="2" charset="-122"/>
              <a:cs typeface="Times New Roman" panose="02020603050405020304" pitchFamily="18" charset="0"/>
            </a:endParaRPr>
          </a:p>
        </p:txBody>
      </p:sp>
      <p:sp>
        <p:nvSpPr>
          <p:cNvPr id="6" name="矩形 7"/>
          <p:cNvSpPr>
            <a:spLocks noChangeArrowheads="1"/>
          </p:cNvSpPr>
          <p:nvPr/>
        </p:nvSpPr>
        <p:spPr bwMode="auto">
          <a:xfrm>
            <a:off x="3562985" y="2886924"/>
            <a:ext cx="2449513" cy="1439863"/>
          </a:xfrm>
          <a:prstGeom prst="rect">
            <a:avLst/>
          </a:prstGeom>
          <a:solidFill>
            <a:srgbClr val="B9CDE5"/>
          </a:solidFill>
          <a:ln w="25400">
            <a:solidFill>
              <a:srgbClr val="385D8A"/>
            </a:solidFill>
            <a:miter lim="800000"/>
          </a:ln>
        </p:spPr>
        <p:txBody>
          <a:bodyPr anchor="ctr"/>
          <a:lstStyle/>
          <a:p>
            <a:pPr algn="ctr"/>
            <a:endParaRPr lang="zh-CN" altLang="en-US" sz="2400">
              <a:solidFill>
                <a:srgbClr val="FFFFFF"/>
              </a:solidFill>
              <a:ea typeface="宋体" panose="02010600030101010101" pitchFamily="2" charset="-122"/>
              <a:cs typeface="Times New Roman" panose="02020603050405020304" pitchFamily="18" charset="0"/>
            </a:endParaRPr>
          </a:p>
        </p:txBody>
      </p:sp>
      <p:sp>
        <p:nvSpPr>
          <p:cNvPr id="7" name="矩形 8"/>
          <p:cNvSpPr>
            <a:spLocks noChangeArrowheads="1"/>
          </p:cNvSpPr>
          <p:nvPr/>
        </p:nvSpPr>
        <p:spPr bwMode="auto">
          <a:xfrm>
            <a:off x="6299835" y="2886924"/>
            <a:ext cx="2449513" cy="1439863"/>
          </a:xfrm>
          <a:prstGeom prst="rect">
            <a:avLst/>
          </a:prstGeom>
          <a:solidFill>
            <a:srgbClr val="B9CDE5"/>
          </a:solidFill>
          <a:ln w="25400">
            <a:solidFill>
              <a:srgbClr val="385D8A"/>
            </a:solidFill>
            <a:miter lim="800000"/>
          </a:ln>
        </p:spPr>
        <p:txBody>
          <a:bodyPr anchor="ctr"/>
          <a:lstStyle/>
          <a:p>
            <a:pPr algn="ctr"/>
            <a:endParaRPr lang="zh-CN" altLang="en-US" sz="2400">
              <a:solidFill>
                <a:srgbClr val="FFFFFF"/>
              </a:solidFill>
              <a:ea typeface="宋体" panose="02010600030101010101" pitchFamily="2" charset="-122"/>
              <a:cs typeface="Times New Roman" panose="02020603050405020304" pitchFamily="18" charset="0"/>
            </a:endParaRPr>
          </a:p>
        </p:txBody>
      </p:sp>
      <p:sp>
        <p:nvSpPr>
          <p:cNvPr id="8" name="椭圆 9"/>
          <p:cNvSpPr>
            <a:spLocks noChangeArrowheads="1"/>
          </p:cNvSpPr>
          <p:nvPr/>
        </p:nvSpPr>
        <p:spPr bwMode="auto">
          <a:xfrm>
            <a:off x="1186498" y="2981991"/>
            <a:ext cx="1728787" cy="719137"/>
          </a:xfrm>
          <a:prstGeom prst="ellipse">
            <a:avLst/>
          </a:prstGeom>
          <a:solidFill>
            <a:srgbClr val="B9CDE5"/>
          </a:solidFill>
          <a:ln w="25400">
            <a:solidFill>
              <a:srgbClr val="385D8A"/>
            </a:solidFill>
            <a:round/>
          </a:ln>
        </p:spPr>
        <p:txBody>
          <a:bodyPr anchor="ctr"/>
          <a:lstStyle/>
          <a:p>
            <a:pPr algn="ctr"/>
            <a:endParaRPr lang="zh-CN" altLang="en-US" sz="2400">
              <a:solidFill>
                <a:srgbClr val="FFFFFF"/>
              </a:solidFill>
              <a:ea typeface="宋体" panose="02010600030101010101" pitchFamily="2" charset="-122"/>
              <a:cs typeface="Times New Roman" panose="02020603050405020304" pitchFamily="18" charset="0"/>
            </a:endParaRPr>
          </a:p>
        </p:txBody>
      </p:sp>
      <p:sp>
        <p:nvSpPr>
          <p:cNvPr id="9" name="椭圆 10"/>
          <p:cNvSpPr>
            <a:spLocks noChangeArrowheads="1"/>
          </p:cNvSpPr>
          <p:nvPr/>
        </p:nvSpPr>
        <p:spPr bwMode="auto">
          <a:xfrm>
            <a:off x="3923348" y="2981991"/>
            <a:ext cx="1728787" cy="719137"/>
          </a:xfrm>
          <a:prstGeom prst="ellipse">
            <a:avLst/>
          </a:prstGeom>
          <a:solidFill>
            <a:srgbClr val="B9CDE5"/>
          </a:solidFill>
          <a:ln w="25400">
            <a:solidFill>
              <a:srgbClr val="385D8A"/>
            </a:solidFill>
            <a:round/>
          </a:ln>
        </p:spPr>
        <p:txBody>
          <a:bodyPr anchor="ctr"/>
          <a:lstStyle/>
          <a:p>
            <a:pPr algn="ctr"/>
            <a:endParaRPr lang="zh-CN" altLang="en-US">
              <a:solidFill>
                <a:srgbClr val="FFFFFF"/>
              </a:solidFill>
              <a:ea typeface="宋体" panose="02010600030101010101" pitchFamily="2" charset="-122"/>
              <a:cs typeface="Times New Roman" panose="02020603050405020304" pitchFamily="18" charset="0"/>
            </a:endParaRPr>
          </a:p>
        </p:txBody>
      </p:sp>
      <p:sp>
        <p:nvSpPr>
          <p:cNvPr id="10" name="椭圆 11"/>
          <p:cNvSpPr>
            <a:spLocks noChangeArrowheads="1"/>
          </p:cNvSpPr>
          <p:nvPr/>
        </p:nvSpPr>
        <p:spPr bwMode="auto">
          <a:xfrm>
            <a:off x="6660198" y="2981991"/>
            <a:ext cx="1728787" cy="720725"/>
          </a:xfrm>
          <a:prstGeom prst="ellipse">
            <a:avLst/>
          </a:prstGeom>
          <a:solidFill>
            <a:srgbClr val="B9CDE5"/>
          </a:solidFill>
          <a:ln w="25400">
            <a:solidFill>
              <a:srgbClr val="385D8A"/>
            </a:solidFill>
            <a:round/>
          </a:ln>
        </p:spPr>
        <p:txBody>
          <a:bodyPr anchor="ctr"/>
          <a:lstStyle/>
          <a:p>
            <a:pPr algn="ctr"/>
            <a:endParaRPr lang="zh-CN" altLang="en-US" sz="2400">
              <a:solidFill>
                <a:srgbClr val="FFFFFF"/>
              </a:solidFill>
              <a:ea typeface="宋体" panose="02010600030101010101" pitchFamily="2" charset="-122"/>
              <a:cs typeface="Times New Roman" panose="02020603050405020304" pitchFamily="18" charset="0"/>
            </a:endParaRPr>
          </a:p>
        </p:txBody>
      </p:sp>
      <p:sp>
        <p:nvSpPr>
          <p:cNvPr id="11" name="TextBox 12"/>
          <p:cNvSpPr txBox="1">
            <a:spLocks noChangeArrowheads="1"/>
          </p:cNvSpPr>
          <p:nvPr/>
        </p:nvSpPr>
        <p:spPr bwMode="auto">
          <a:xfrm>
            <a:off x="3948400" y="1436667"/>
            <a:ext cx="1800225" cy="457200"/>
          </a:xfrm>
          <a:prstGeom prst="rect">
            <a:avLst/>
          </a:prstGeom>
          <a:noFill/>
          <a:ln w="9525">
            <a:noFill/>
            <a:miter lim="800000"/>
          </a:ln>
        </p:spPr>
        <p:txBody>
          <a:bodyPr>
            <a:spAutoFit/>
          </a:bodyPr>
          <a:lstStyle/>
          <a:p>
            <a:r>
              <a:rPr lang="en-US" altLang="zh-CN" sz="2400" dirty="0">
                <a:ea typeface="宋体" panose="02010600030101010101" pitchFamily="2" charset="-122"/>
                <a:cs typeface="Times New Roman" panose="02020603050405020304" pitchFamily="18" charset="0"/>
              </a:rPr>
              <a:t>JAVA</a:t>
            </a:r>
            <a:r>
              <a:rPr lang="zh-CN" altLang="en-US" sz="2400" dirty="0">
                <a:ea typeface="宋体" panose="02010600030101010101" pitchFamily="2" charset="-122"/>
                <a:cs typeface="Times New Roman" panose="02020603050405020304" pitchFamily="18" charset="0"/>
              </a:rPr>
              <a:t>程序</a:t>
            </a:r>
          </a:p>
        </p:txBody>
      </p:sp>
      <p:sp>
        <p:nvSpPr>
          <p:cNvPr id="12" name="TextBox 13"/>
          <p:cNvSpPr txBox="1">
            <a:spLocks noChangeArrowheads="1"/>
          </p:cNvSpPr>
          <p:nvPr/>
        </p:nvSpPr>
        <p:spPr bwMode="auto">
          <a:xfrm>
            <a:off x="1067250" y="3869935"/>
            <a:ext cx="2089150" cy="369887"/>
          </a:xfrm>
          <a:prstGeom prst="rect">
            <a:avLst/>
          </a:prstGeom>
          <a:noFill/>
          <a:ln w="9525">
            <a:noFill/>
            <a:miter lim="800000"/>
          </a:ln>
        </p:spPr>
        <p:txBody>
          <a:bodyPr>
            <a:spAutoFit/>
          </a:bodyPr>
          <a:lstStyle/>
          <a:p>
            <a:r>
              <a:rPr lang="en-US" altLang="zh-CN" dirty="0">
                <a:ea typeface="宋体" panose="02010600030101010101" pitchFamily="2" charset="-122"/>
                <a:cs typeface="Times New Roman" panose="02020603050405020304" pitchFamily="18" charset="0"/>
              </a:rPr>
              <a:t>Windows</a:t>
            </a:r>
            <a:r>
              <a:rPr lang="zh-CN" altLang="en-US" dirty="0">
                <a:ea typeface="宋体" panose="02010600030101010101" pitchFamily="2" charset="-122"/>
                <a:cs typeface="Times New Roman" panose="02020603050405020304" pitchFamily="18" charset="0"/>
              </a:rPr>
              <a:t>操作系统</a:t>
            </a:r>
          </a:p>
        </p:txBody>
      </p:sp>
      <p:sp>
        <p:nvSpPr>
          <p:cNvPr id="13" name="TextBox 14"/>
          <p:cNvSpPr txBox="1">
            <a:spLocks noChangeArrowheads="1"/>
          </p:cNvSpPr>
          <p:nvPr/>
        </p:nvSpPr>
        <p:spPr bwMode="auto">
          <a:xfrm>
            <a:off x="4126558" y="3864299"/>
            <a:ext cx="1731960" cy="369887"/>
          </a:xfrm>
          <a:prstGeom prst="rect">
            <a:avLst/>
          </a:prstGeom>
          <a:noFill/>
          <a:ln w="9525">
            <a:noFill/>
            <a:miter lim="800000"/>
          </a:ln>
        </p:spPr>
        <p:txBody>
          <a:bodyPr wrap="square">
            <a:spAutoFit/>
          </a:bodyPr>
          <a:lstStyle/>
          <a:p>
            <a:r>
              <a:rPr lang="en-US" altLang="zh-CN" dirty="0">
                <a:ea typeface="宋体" panose="02010600030101010101" pitchFamily="2" charset="-122"/>
                <a:cs typeface="Times New Roman" panose="02020603050405020304" pitchFamily="18" charset="0"/>
              </a:rPr>
              <a:t>Linux</a:t>
            </a:r>
            <a:r>
              <a:rPr lang="zh-CN" altLang="en-US" dirty="0">
                <a:ea typeface="宋体" panose="02010600030101010101" pitchFamily="2" charset="-122"/>
                <a:cs typeface="Times New Roman" panose="02020603050405020304" pitchFamily="18" charset="0"/>
              </a:rPr>
              <a:t>操作系统</a:t>
            </a:r>
          </a:p>
        </p:txBody>
      </p:sp>
      <p:sp>
        <p:nvSpPr>
          <p:cNvPr id="14" name="TextBox 15"/>
          <p:cNvSpPr txBox="1">
            <a:spLocks noChangeArrowheads="1"/>
          </p:cNvSpPr>
          <p:nvPr/>
        </p:nvSpPr>
        <p:spPr bwMode="auto">
          <a:xfrm>
            <a:off x="6861986" y="3869935"/>
            <a:ext cx="1627212" cy="369887"/>
          </a:xfrm>
          <a:prstGeom prst="rect">
            <a:avLst/>
          </a:prstGeom>
          <a:noFill/>
          <a:ln w="9525">
            <a:noFill/>
            <a:miter lim="800000"/>
          </a:ln>
        </p:spPr>
        <p:txBody>
          <a:bodyPr wrap="square">
            <a:spAutoFit/>
          </a:bodyPr>
          <a:lstStyle/>
          <a:p>
            <a:r>
              <a:rPr lang="en-US" altLang="zh-CN" dirty="0">
                <a:ea typeface="宋体" panose="02010600030101010101" pitchFamily="2" charset="-122"/>
                <a:cs typeface="Times New Roman" panose="02020603050405020304" pitchFamily="18" charset="0"/>
              </a:rPr>
              <a:t>Mac</a:t>
            </a:r>
            <a:r>
              <a:rPr lang="zh-CN" altLang="en-US" dirty="0">
                <a:ea typeface="宋体" panose="02010600030101010101" pitchFamily="2" charset="-122"/>
                <a:cs typeface="Times New Roman" panose="02020603050405020304" pitchFamily="18" charset="0"/>
              </a:rPr>
              <a:t>操作系统</a:t>
            </a:r>
          </a:p>
        </p:txBody>
      </p:sp>
      <p:sp>
        <p:nvSpPr>
          <p:cNvPr id="15" name="TextBox 16"/>
          <p:cNvSpPr txBox="1">
            <a:spLocks noChangeArrowheads="1"/>
          </p:cNvSpPr>
          <p:nvPr/>
        </p:nvSpPr>
        <p:spPr bwMode="auto">
          <a:xfrm>
            <a:off x="1286322" y="3162444"/>
            <a:ext cx="1512888" cy="369887"/>
          </a:xfrm>
          <a:prstGeom prst="rect">
            <a:avLst/>
          </a:prstGeom>
          <a:noFill/>
          <a:ln w="9525">
            <a:noFill/>
            <a:miter lim="800000"/>
          </a:ln>
        </p:spPr>
        <p:txBody>
          <a:bodyPr>
            <a:spAutoFit/>
          </a:bodyPr>
          <a:lstStyle/>
          <a:p>
            <a:r>
              <a:rPr lang="en-US" altLang="zh-CN" dirty="0">
                <a:ea typeface="宋体" panose="02010600030101010101" pitchFamily="2" charset="-122"/>
                <a:cs typeface="Times New Roman" panose="02020603050405020304" pitchFamily="18" charset="0"/>
              </a:rPr>
              <a:t>Win</a:t>
            </a:r>
            <a:r>
              <a:rPr lang="zh-CN" altLang="en-US" dirty="0">
                <a:ea typeface="宋体" panose="02010600030101010101" pitchFamily="2" charset="-122"/>
                <a:cs typeface="Times New Roman" panose="02020603050405020304" pitchFamily="18" charset="0"/>
              </a:rPr>
              <a:t>版的</a:t>
            </a:r>
            <a:r>
              <a:rPr lang="en-US" altLang="zh-CN" dirty="0">
                <a:ea typeface="宋体" panose="02010600030101010101" pitchFamily="2" charset="-122"/>
                <a:cs typeface="Times New Roman" panose="02020603050405020304" pitchFamily="18" charset="0"/>
              </a:rPr>
              <a:t>JVM</a:t>
            </a:r>
            <a:endParaRPr lang="zh-CN" altLang="en-US" dirty="0">
              <a:ea typeface="宋体" panose="02010600030101010101" pitchFamily="2" charset="-122"/>
              <a:cs typeface="Times New Roman" panose="02020603050405020304" pitchFamily="18" charset="0"/>
            </a:endParaRPr>
          </a:p>
        </p:txBody>
      </p:sp>
      <p:sp>
        <p:nvSpPr>
          <p:cNvPr id="16" name="TextBox 17"/>
          <p:cNvSpPr txBox="1">
            <a:spLocks noChangeArrowheads="1"/>
          </p:cNvSpPr>
          <p:nvPr/>
        </p:nvSpPr>
        <p:spPr bwMode="auto">
          <a:xfrm>
            <a:off x="4058292" y="3168072"/>
            <a:ext cx="1728788" cy="369887"/>
          </a:xfrm>
          <a:prstGeom prst="rect">
            <a:avLst/>
          </a:prstGeom>
          <a:noFill/>
          <a:ln w="9525">
            <a:noFill/>
            <a:miter lim="800000"/>
          </a:ln>
        </p:spPr>
        <p:txBody>
          <a:bodyPr>
            <a:spAutoFit/>
          </a:bodyPr>
          <a:lstStyle/>
          <a:p>
            <a:r>
              <a:rPr lang="en-US" altLang="zh-CN" dirty="0" err="1">
                <a:ea typeface="宋体" panose="02010600030101010101" pitchFamily="2" charset="-122"/>
                <a:cs typeface="Times New Roman" panose="02020603050405020304" pitchFamily="18" charset="0"/>
              </a:rPr>
              <a:t>linux</a:t>
            </a:r>
            <a:r>
              <a:rPr lang="zh-CN" altLang="en-US" dirty="0">
                <a:ea typeface="宋体" panose="02010600030101010101" pitchFamily="2" charset="-122"/>
                <a:cs typeface="Times New Roman" panose="02020603050405020304" pitchFamily="18" charset="0"/>
              </a:rPr>
              <a:t>版的</a:t>
            </a:r>
            <a:r>
              <a:rPr lang="en-US" altLang="zh-CN" dirty="0">
                <a:ea typeface="宋体" panose="02010600030101010101" pitchFamily="2" charset="-122"/>
                <a:cs typeface="Times New Roman" panose="02020603050405020304" pitchFamily="18" charset="0"/>
              </a:rPr>
              <a:t>JVM</a:t>
            </a:r>
            <a:endParaRPr lang="zh-CN" altLang="en-US" dirty="0">
              <a:ea typeface="宋体" panose="02010600030101010101" pitchFamily="2" charset="-122"/>
              <a:cs typeface="Times New Roman" panose="02020603050405020304" pitchFamily="18" charset="0"/>
            </a:endParaRPr>
          </a:p>
        </p:txBody>
      </p:sp>
      <p:sp>
        <p:nvSpPr>
          <p:cNvPr id="17" name="TextBox 18"/>
          <p:cNvSpPr txBox="1">
            <a:spLocks noChangeArrowheads="1"/>
          </p:cNvSpPr>
          <p:nvPr/>
        </p:nvSpPr>
        <p:spPr bwMode="auto">
          <a:xfrm>
            <a:off x="6817186" y="3147787"/>
            <a:ext cx="1657350" cy="369888"/>
          </a:xfrm>
          <a:prstGeom prst="rect">
            <a:avLst/>
          </a:prstGeom>
          <a:noFill/>
          <a:ln w="9525">
            <a:noFill/>
            <a:miter lim="800000"/>
          </a:ln>
        </p:spPr>
        <p:txBody>
          <a:bodyPr>
            <a:spAutoFit/>
          </a:bodyPr>
          <a:lstStyle/>
          <a:p>
            <a:r>
              <a:rPr lang="en-US" altLang="zh-CN" dirty="0">
                <a:ea typeface="宋体" panose="02010600030101010101" pitchFamily="2" charset="-122"/>
                <a:cs typeface="Times New Roman" panose="02020603050405020304" pitchFamily="18" charset="0"/>
              </a:rPr>
              <a:t>Mac</a:t>
            </a:r>
            <a:r>
              <a:rPr lang="zh-CN" altLang="en-US" dirty="0">
                <a:ea typeface="宋体" panose="02010600030101010101" pitchFamily="2" charset="-122"/>
                <a:cs typeface="Times New Roman" panose="02020603050405020304" pitchFamily="18" charset="0"/>
              </a:rPr>
              <a:t>版的</a:t>
            </a:r>
            <a:r>
              <a:rPr lang="en-US" altLang="zh-CN" dirty="0">
                <a:ea typeface="宋体" panose="02010600030101010101" pitchFamily="2" charset="-122"/>
                <a:cs typeface="Times New Roman" panose="02020603050405020304" pitchFamily="18" charset="0"/>
              </a:rPr>
              <a:t>JVM</a:t>
            </a:r>
            <a:endParaRPr lang="zh-CN" altLang="en-US" dirty="0">
              <a:ea typeface="宋体" panose="02010600030101010101" pitchFamily="2" charset="-122"/>
              <a:cs typeface="Times New Roman" panose="02020603050405020304" pitchFamily="18" charset="0"/>
            </a:endParaRPr>
          </a:p>
        </p:txBody>
      </p:sp>
      <p:cxnSp>
        <p:nvCxnSpPr>
          <p:cNvPr id="22" name="直接箭头连接符 21"/>
          <p:cNvCxnSpPr>
            <a:stCxn id="4" idx="2"/>
            <a:endCxn id="8" idx="0"/>
          </p:cNvCxnSpPr>
          <p:nvPr/>
        </p:nvCxnSpPr>
        <p:spPr>
          <a:xfrm flipH="1">
            <a:off x="2050892" y="2022054"/>
            <a:ext cx="2628900" cy="1031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4" idx="2"/>
            <a:endCxn id="9" idx="0"/>
          </p:cNvCxnSpPr>
          <p:nvPr/>
        </p:nvCxnSpPr>
        <p:spPr>
          <a:xfrm>
            <a:off x="4679792" y="2022054"/>
            <a:ext cx="107950" cy="1031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4" idx="2"/>
            <a:endCxn id="10" idx="0"/>
          </p:cNvCxnSpPr>
          <p:nvPr/>
        </p:nvCxnSpPr>
        <p:spPr>
          <a:xfrm>
            <a:off x="4679792" y="2022054"/>
            <a:ext cx="2844800" cy="1031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nvSpPr>
        <p:spPr>
          <a:xfrm>
            <a:off x="2699792" y="333921"/>
            <a:ext cx="4268008" cy="7906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lgn="l" eaLnBrk="1" hangingPunct="1">
              <a:defRPr/>
            </a:pPr>
            <a:r>
              <a:rPr lang="en-US" altLang="zh-CN" b="1" dirty="0" smtClean="0">
                <a:latin typeface="+mn-lt"/>
                <a:ea typeface="宋体" panose="02010600030101010101" pitchFamily="2" charset="-122"/>
                <a:cs typeface="Times New Roman" panose="02020603050405020304" pitchFamily="18" charset="0"/>
              </a:rPr>
              <a:t>4.4  </a:t>
            </a:r>
            <a:r>
              <a:rPr lang="zh-CN" altLang="en-US" b="1" dirty="0" smtClean="0">
                <a:latin typeface="+mn-lt"/>
                <a:ea typeface="宋体" panose="02010600030101010101" pitchFamily="2" charset="-122"/>
                <a:cs typeface="Times New Roman" panose="02020603050405020304" pitchFamily="18" charset="0"/>
              </a:rPr>
              <a:t>关键字</a:t>
            </a:r>
            <a:r>
              <a:rPr lang="en-US" altLang="zh-CN" b="1" dirty="0" smtClean="0">
                <a:solidFill>
                  <a:srgbClr val="0070C0"/>
                </a:solidFill>
                <a:latin typeface="+mn-lt"/>
                <a:ea typeface="宋体" panose="02010600030101010101" pitchFamily="2" charset="-122"/>
                <a:cs typeface="Times New Roman" panose="02020603050405020304" pitchFamily="18" charset="0"/>
              </a:rPr>
              <a:t>super</a:t>
            </a:r>
          </a:p>
        </p:txBody>
      </p:sp>
      <p:sp>
        <p:nvSpPr>
          <p:cNvPr id="21507" name="Rectangle 3"/>
          <p:cNvSpPr>
            <a:spLocks noGrp="1" noChangeArrowheads="1"/>
          </p:cNvSpPr>
          <p:nvPr/>
        </p:nvSpPr>
        <p:spPr>
          <a:xfrm>
            <a:off x="467544" y="1342033"/>
            <a:ext cx="8392446" cy="44519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eaLnBrk="1" hangingPunct="1">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在</a:t>
            </a:r>
            <a:r>
              <a:rPr lang="en-US" altLang="zh-CN" dirty="0" smtClean="0">
                <a:ea typeface="宋体" panose="02010600030101010101" pitchFamily="2" charset="-122"/>
                <a:cs typeface="Times New Roman" panose="02020603050405020304" pitchFamily="18" charset="0"/>
              </a:rPr>
              <a:t>Java</a:t>
            </a:r>
            <a:r>
              <a:rPr lang="zh-CN" altLang="en-US" dirty="0" smtClean="0">
                <a:ea typeface="宋体" panose="02010600030101010101" pitchFamily="2" charset="-122"/>
                <a:cs typeface="Times New Roman" panose="02020603050405020304" pitchFamily="18" charset="0"/>
              </a:rPr>
              <a:t>类中使用</a:t>
            </a:r>
            <a:r>
              <a:rPr lang="en-US" altLang="zh-CN" dirty="0" smtClean="0">
                <a:solidFill>
                  <a:srgbClr val="0070C0"/>
                </a:solidFill>
                <a:ea typeface="宋体" panose="02010600030101010101" pitchFamily="2" charset="-122"/>
                <a:cs typeface="Times New Roman" panose="02020603050405020304" pitchFamily="18" charset="0"/>
              </a:rPr>
              <a:t>super</a:t>
            </a:r>
            <a:r>
              <a:rPr lang="zh-CN" altLang="en-US" dirty="0" smtClean="0">
                <a:ea typeface="宋体" panose="02010600030101010101" pitchFamily="2" charset="-122"/>
                <a:cs typeface="Times New Roman" panose="02020603050405020304" pitchFamily="18" charset="0"/>
              </a:rPr>
              <a:t>来调用父类中的指定操作：</a:t>
            </a:r>
            <a:endParaRPr lang="en-US" altLang="zh-CN" dirty="0" smtClean="0">
              <a:ea typeface="宋体" panose="02010600030101010101" pitchFamily="2" charset="-122"/>
              <a:cs typeface="Times New Roman" panose="02020603050405020304" pitchFamily="18" charset="0"/>
            </a:endParaRPr>
          </a:p>
          <a:p>
            <a:pPr lvl="1" algn="just">
              <a:spcBef>
                <a:spcPct val="50000"/>
              </a:spcBef>
              <a:buFont typeface="Wingdings" panose="05000000000000000000" pitchFamily="2" charset="2"/>
              <a:buChar char="Ø"/>
            </a:pPr>
            <a:r>
              <a:rPr lang="en-US" altLang="zh-CN" dirty="0">
                <a:solidFill>
                  <a:srgbClr val="0070C0"/>
                </a:solidFill>
                <a:ea typeface="宋体" panose="02010600030101010101" pitchFamily="2" charset="-122"/>
                <a:cs typeface="Times New Roman" panose="02020603050405020304" pitchFamily="18" charset="0"/>
              </a:rPr>
              <a:t>super</a:t>
            </a:r>
            <a:r>
              <a:rPr lang="zh-CN" altLang="en-US" dirty="0">
                <a:ea typeface="宋体" panose="02010600030101010101" pitchFamily="2" charset="-122"/>
                <a:cs typeface="Times New Roman" panose="02020603050405020304" pitchFamily="18" charset="0"/>
              </a:rPr>
              <a:t>可用于访问父类中定义的属性</a:t>
            </a:r>
          </a:p>
          <a:p>
            <a:pPr lvl="1" algn="just">
              <a:buFont typeface="Wingdings" panose="05000000000000000000" pitchFamily="2" charset="2"/>
              <a:buChar char="Ø"/>
            </a:pPr>
            <a:r>
              <a:rPr lang="en-US" altLang="zh-CN" dirty="0">
                <a:solidFill>
                  <a:srgbClr val="0070C0"/>
                </a:solidFill>
                <a:ea typeface="宋体" panose="02010600030101010101" pitchFamily="2" charset="-122"/>
                <a:cs typeface="Times New Roman" panose="02020603050405020304" pitchFamily="18" charset="0"/>
              </a:rPr>
              <a:t>super</a:t>
            </a:r>
            <a:r>
              <a:rPr lang="zh-CN" altLang="en-US" dirty="0">
                <a:ea typeface="宋体" panose="02010600030101010101" pitchFamily="2" charset="-122"/>
                <a:cs typeface="Times New Roman" panose="02020603050405020304" pitchFamily="18" charset="0"/>
              </a:rPr>
              <a:t>可用于调用父类中定义的成员方法</a:t>
            </a:r>
          </a:p>
          <a:p>
            <a:pPr lvl="1" algn="just">
              <a:buFont typeface="Wingdings" panose="05000000000000000000" pitchFamily="2" charset="2"/>
              <a:buChar char="Ø"/>
            </a:pPr>
            <a:r>
              <a:rPr lang="en-US" altLang="zh-CN" dirty="0">
                <a:solidFill>
                  <a:srgbClr val="0070C0"/>
                </a:solidFill>
                <a:ea typeface="宋体" panose="02010600030101010101" pitchFamily="2" charset="-122"/>
                <a:cs typeface="Times New Roman" panose="02020603050405020304" pitchFamily="18" charset="0"/>
              </a:rPr>
              <a:t>super</a:t>
            </a:r>
            <a:r>
              <a:rPr lang="zh-CN" altLang="en-US" dirty="0">
                <a:ea typeface="宋体" panose="02010600030101010101" pitchFamily="2" charset="-122"/>
                <a:cs typeface="Times New Roman" panose="02020603050405020304" pitchFamily="18" charset="0"/>
              </a:rPr>
              <a:t>可用于在子类构造方法中调用父类的</a:t>
            </a:r>
            <a:r>
              <a:rPr lang="zh-CN" altLang="en-US" dirty="0" smtClean="0">
                <a:ea typeface="宋体" panose="02010600030101010101" pitchFamily="2" charset="-122"/>
                <a:cs typeface="Times New Roman" panose="02020603050405020304" pitchFamily="18" charset="0"/>
              </a:rPr>
              <a:t>构造</a:t>
            </a:r>
            <a:r>
              <a:rPr lang="zh-CN" altLang="en-US" dirty="0">
                <a:ea typeface="宋体" panose="02010600030101010101" pitchFamily="2" charset="-122"/>
                <a:cs typeface="Times New Roman" panose="02020603050405020304" pitchFamily="18" charset="0"/>
              </a:rPr>
              <a:t>器</a:t>
            </a:r>
          </a:p>
          <a:p>
            <a:pPr algn="just">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注意：</a:t>
            </a:r>
            <a:endParaRPr lang="en-US" altLang="zh-CN" dirty="0" smtClean="0">
              <a:ea typeface="宋体" panose="02010600030101010101" pitchFamily="2" charset="-122"/>
              <a:cs typeface="Times New Roman" panose="02020603050405020304" pitchFamily="18" charset="0"/>
            </a:endParaRPr>
          </a:p>
          <a:p>
            <a:pPr lvl="1" algn="just">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尤其</a:t>
            </a:r>
            <a:r>
              <a:rPr lang="zh-CN" altLang="en-US" dirty="0">
                <a:ea typeface="宋体" panose="02010600030101010101" pitchFamily="2" charset="-122"/>
                <a:cs typeface="Times New Roman" panose="02020603050405020304" pitchFamily="18" charset="0"/>
              </a:rPr>
              <a:t>当子父类出现同名成员时，可以用</a:t>
            </a:r>
            <a:r>
              <a:rPr lang="en-US" altLang="zh-CN" dirty="0">
                <a:ea typeface="宋体" panose="02010600030101010101" pitchFamily="2" charset="-122"/>
                <a:cs typeface="Times New Roman" panose="02020603050405020304" pitchFamily="18" charset="0"/>
              </a:rPr>
              <a:t>super</a:t>
            </a:r>
            <a:r>
              <a:rPr lang="zh-CN" altLang="en-US" dirty="0">
                <a:ea typeface="宋体" panose="02010600030101010101" pitchFamily="2" charset="-122"/>
                <a:cs typeface="Times New Roman" panose="02020603050405020304" pitchFamily="18" charset="0"/>
              </a:rPr>
              <a:t>进行</a:t>
            </a:r>
            <a:r>
              <a:rPr lang="zh-CN" altLang="en-US" dirty="0" smtClean="0">
                <a:ea typeface="宋体" panose="02010600030101010101" pitchFamily="2" charset="-122"/>
                <a:cs typeface="Times New Roman" panose="02020603050405020304" pitchFamily="18" charset="0"/>
              </a:rPr>
              <a:t>区分</a:t>
            </a:r>
            <a:endParaRPr lang="en-US" altLang="zh-CN" dirty="0" smtClean="0">
              <a:ea typeface="宋体" panose="02010600030101010101" pitchFamily="2" charset="-122"/>
              <a:cs typeface="Times New Roman" panose="02020603050405020304" pitchFamily="18" charset="0"/>
            </a:endParaRPr>
          </a:p>
          <a:p>
            <a:pPr lvl="1" algn="just">
              <a:buFont typeface="Wingdings" panose="05000000000000000000" pitchFamily="2" charset="2"/>
              <a:buChar char="Ø"/>
            </a:pPr>
            <a:r>
              <a:rPr lang="en-US" altLang="zh-CN" dirty="0">
                <a:ea typeface="宋体" panose="02010600030101010101" pitchFamily="2" charset="-122"/>
                <a:cs typeface="Times New Roman" panose="02020603050405020304" pitchFamily="18" charset="0"/>
              </a:rPr>
              <a:t>super</a:t>
            </a:r>
            <a:r>
              <a:rPr lang="zh-CN" altLang="en-US" dirty="0">
                <a:ea typeface="宋体" panose="02010600030101010101" pitchFamily="2" charset="-122"/>
                <a:cs typeface="Times New Roman" panose="02020603050405020304" pitchFamily="18" charset="0"/>
              </a:rPr>
              <a:t>的追溯不仅限于直接父</a:t>
            </a:r>
            <a:r>
              <a:rPr lang="zh-CN" altLang="en-US" dirty="0" smtClean="0">
                <a:ea typeface="宋体" panose="02010600030101010101" pitchFamily="2" charset="-122"/>
                <a:cs typeface="Times New Roman" panose="02020603050405020304" pitchFamily="18" charset="0"/>
              </a:rPr>
              <a:t>类</a:t>
            </a:r>
            <a:endParaRPr lang="en-US" altLang="zh-CN" dirty="0" smtClean="0">
              <a:ea typeface="宋体" panose="02010600030101010101" pitchFamily="2" charset="-122"/>
              <a:cs typeface="Times New Roman" panose="02020603050405020304" pitchFamily="18" charset="0"/>
            </a:endParaRPr>
          </a:p>
          <a:p>
            <a:pPr lvl="1" algn="just">
              <a:buFont typeface="Wingdings" panose="05000000000000000000" pitchFamily="2" charset="2"/>
              <a:buChar char="Ø"/>
            </a:pPr>
            <a:r>
              <a:rPr lang="en-US" altLang="zh-CN" dirty="0" smtClean="0">
                <a:ea typeface="宋体" panose="02010600030101010101" pitchFamily="2" charset="-122"/>
                <a:cs typeface="Times New Roman" panose="02020603050405020304" pitchFamily="18" charset="0"/>
              </a:rPr>
              <a:t>super</a:t>
            </a:r>
            <a:r>
              <a:rPr lang="zh-CN" altLang="en-US" dirty="0" smtClean="0">
                <a:ea typeface="宋体" panose="02010600030101010101" pitchFamily="2" charset="-122"/>
                <a:cs typeface="Times New Roman" panose="02020603050405020304" pitchFamily="18" charset="0"/>
              </a:rPr>
              <a:t>和</a:t>
            </a:r>
            <a:r>
              <a:rPr lang="en-US" altLang="zh-CN" dirty="0" smtClean="0">
                <a:ea typeface="宋体" panose="02010600030101010101" pitchFamily="2" charset="-122"/>
                <a:cs typeface="Times New Roman" panose="02020603050405020304" pitchFamily="18" charset="0"/>
              </a:rPr>
              <a:t>this</a:t>
            </a:r>
            <a:r>
              <a:rPr lang="zh-CN" altLang="en-US" dirty="0" smtClean="0">
                <a:ea typeface="宋体" panose="02010600030101010101" pitchFamily="2" charset="-122"/>
                <a:cs typeface="Times New Roman" panose="02020603050405020304" pitchFamily="18" charset="0"/>
              </a:rPr>
              <a:t>的用法相像，</a:t>
            </a:r>
            <a:r>
              <a:rPr lang="en-US" altLang="zh-CN" dirty="0" smtClean="0">
                <a:ea typeface="宋体" panose="02010600030101010101" pitchFamily="2" charset="-122"/>
                <a:cs typeface="Times New Roman" panose="02020603050405020304" pitchFamily="18" charset="0"/>
              </a:rPr>
              <a:t>this</a:t>
            </a:r>
            <a:r>
              <a:rPr lang="zh-CN" altLang="en-US" dirty="0" smtClean="0">
                <a:ea typeface="宋体" panose="02010600030101010101" pitchFamily="2" charset="-122"/>
                <a:cs typeface="Times New Roman" panose="02020603050405020304" pitchFamily="18" charset="0"/>
              </a:rPr>
              <a:t>代表本类对象的引用，</a:t>
            </a:r>
            <a:r>
              <a:rPr lang="en-US" altLang="zh-CN" dirty="0" smtClean="0">
                <a:ea typeface="宋体" panose="02010600030101010101" pitchFamily="2" charset="-122"/>
                <a:cs typeface="Times New Roman" panose="02020603050405020304" pitchFamily="18" charset="0"/>
              </a:rPr>
              <a:t>super</a:t>
            </a:r>
            <a:r>
              <a:rPr lang="zh-CN" altLang="en-US" dirty="0" smtClean="0">
                <a:ea typeface="宋体" panose="02010600030101010101" pitchFamily="2" charset="-122"/>
                <a:cs typeface="Times New Roman" panose="02020603050405020304" pitchFamily="18" charset="0"/>
              </a:rPr>
              <a:t>代表父类的内存空间的标识</a:t>
            </a:r>
            <a:endParaRPr lang="en-US" altLang="zh-CN" dirty="0">
              <a:ea typeface="宋体" panose="02010600030101010101" pitchFamily="2" charset="-122"/>
              <a:cs typeface="Times New Roman" panose="02020603050405020304" pitchFamily="18" charset="0"/>
            </a:endParaRPr>
          </a:p>
          <a:p>
            <a:pPr algn="just" eaLnBrk="1" hangingPunct="1">
              <a:buFont typeface="Wingdings" panose="05000000000000000000" pitchFamily="2" charset="2"/>
              <a:buChar char="l"/>
            </a:pPr>
            <a:endParaRPr lang="zh-CN" altLang="en-US" dirty="0" smtClean="0">
              <a:ea typeface="宋体" panose="02010600030101010101" pitchFamily="2" charset="-122"/>
              <a:cs typeface="Times New Roman" panose="02020603050405020304" pitchFamily="18" charset="0"/>
            </a:endParaRPr>
          </a:p>
        </p:txBody>
      </p:sp>
    </p:spTree>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nvSpPr>
        <p:spPr>
          <a:xfrm>
            <a:off x="3546494" y="200440"/>
            <a:ext cx="4311654" cy="70979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lgn="l" eaLnBrk="1" hangingPunct="1">
              <a:defRPr/>
            </a:pPr>
            <a:r>
              <a:rPr lang="zh-CN" altLang="en-US" b="1" dirty="0" smtClean="0">
                <a:latin typeface="+mn-lt"/>
                <a:ea typeface="宋体" panose="02010600030101010101" pitchFamily="2" charset="-122"/>
                <a:cs typeface="Times New Roman" panose="02020603050405020304" pitchFamily="18" charset="0"/>
              </a:rPr>
              <a:t>关键字</a:t>
            </a:r>
            <a:r>
              <a:rPr lang="en-US" altLang="zh-CN" b="1" dirty="0" smtClean="0">
                <a:latin typeface="+mn-lt"/>
                <a:ea typeface="宋体" panose="02010600030101010101" pitchFamily="2" charset="-122"/>
                <a:cs typeface="Times New Roman" panose="02020603050405020304" pitchFamily="18" charset="0"/>
              </a:rPr>
              <a:t>super</a:t>
            </a:r>
            <a:r>
              <a:rPr lang="zh-CN" altLang="en-US" b="1" dirty="0" smtClean="0">
                <a:latin typeface="+mn-lt"/>
                <a:ea typeface="宋体" panose="02010600030101010101" pitchFamily="2" charset="-122"/>
                <a:cs typeface="Times New Roman" panose="02020603050405020304" pitchFamily="18" charset="0"/>
              </a:rPr>
              <a:t>举例</a:t>
            </a:r>
          </a:p>
        </p:txBody>
      </p:sp>
      <p:sp>
        <p:nvSpPr>
          <p:cNvPr id="22531" name="Rectangle 3"/>
          <p:cNvSpPr>
            <a:spLocks noChangeArrowheads="1"/>
          </p:cNvSpPr>
          <p:nvPr/>
        </p:nvSpPr>
        <p:spPr bwMode="auto">
          <a:xfrm>
            <a:off x="251520" y="622206"/>
            <a:ext cx="8712968" cy="5632311"/>
          </a:xfrm>
          <a:prstGeom prst="rect">
            <a:avLst/>
          </a:prstGeom>
          <a:noFill/>
          <a:ln w="9525">
            <a:noFill/>
            <a:miter lim="800000"/>
          </a:ln>
        </p:spPr>
        <p:txBody>
          <a:bodyPr wrap="square">
            <a:spAutoFit/>
          </a:bodyPr>
          <a:lstStyle/>
          <a:p>
            <a:r>
              <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rPr>
              <a:t>class Person {</a:t>
            </a:r>
          </a:p>
          <a:p>
            <a:r>
              <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rPr>
              <a:t>	protected String name="</a:t>
            </a:r>
            <a:r>
              <a:rPr lang="zh-CN" altLang="en-US" sz="2000" dirty="0">
                <a:solidFill>
                  <a:srgbClr val="C00000"/>
                </a:solidFill>
                <a:latin typeface="Arial Unicode MS" panose="020B0604020202020204" charset="-122"/>
                <a:ea typeface="Arial Unicode MS" panose="020B0604020202020204" charset="-122"/>
                <a:cs typeface="Arial Unicode MS" panose="020B0604020202020204" charset="-122"/>
              </a:rPr>
              <a:t>张三</a:t>
            </a:r>
            <a:r>
              <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rPr>
              <a:t>";</a:t>
            </a:r>
          </a:p>
          <a:p>
            <a:r>
              <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rPr>
              <a:t>             protected </a:t>
            </a:r>
            <a:r>
              <a:rPr lang="en-US" altLang="zh-CN" sz="2000" dirty="0" err="1">
                <a:solidFill>
                  <a:srgbClr val="C00000"/>
                </a:solidFill>
                <a:latin typeface="Arial Unicode MS" panose="020B0604020202020204" charset="-122"/>
                <a:ea typeface="Arial Unicode MS" panose="020B0604020202020204" charset="-122"/>
                <a:cs typeface="Arial Unicode MS" panose="020B0604020202020204" charset="-122"/>
              </a:rPr>
              <a:t>int</a:t>
            </a:r>
            <a:r>
              <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rPr>
              <a:t> age;</a:t>
            </a:r>
          </a:p>
          <a:p>
            <a:r>
              <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rPr>
              <a:t>	public String </a:t>
            </a:r>
            <a:r>
              <a:rPr lang="en-US" altLang="zh-CN" sz="2000" dirty="0" err="1">
                <a:solidFill>
                  <a:srgbClr val="C00000"/>
                </a:solidFill>
                <a:latin typeface="Arial Unicode MS" panose="020B0604020202020204" charset="-122"/>
                <a:ea typeface="Arial Unicode MS" panose="020B0604020202020204" charset="-122"/>
                <a:cs typeface="Arial Unicode MS" panose="020B0604020202020204" charset="-122"/>
              </a:rPr>
              <a:t>getInfo</a:t>
            </a:r>
            <a:r>
              <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rPr>
              <a:t>() {</a:t>
            </a:r>
          </a:p>
          <a:p>
            <a:r>
              <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rPr>
              <a:t>                     return "Name: " + name + "\</a:t>
            </a:r>
            <a:r>
              <a:rPr lang="en-US" altLang="zh-CN" sz="2000" dirty="0" err="1">
                <a:solidFill>
                  <a:srgbClr val="C00000"/>
                </a:solidFill>
                <a:latin typeface="Arial Unicode MS" panose="020B0604020202020204" charset="-122"/>
                <a:ea typeface="Arial Unicode MS" panose="020B0604020202020204" charset="-122"/>
                <a:cs typeface="Arial Unicode MS" panose="020B0604020202020204" charset="-122"/>
              </a:rPr>
              <a:t>nage</a:t>
            </a:r>
            <a:r>
              <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rPr>
              <a:t>: " + age;</a:t>
            </a:r>
          </a:p>
          <a:p>
            <a:r>
              <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rPr>
              <a:t>    	</a:t>
            </a:r>
            <a:r>
              <a:rPr lang="en-US" altLang="zh-CN" sz="2000" dirty="0" smtClean="0">
                <a:solidFill>
                  <a:srgbClr val="C00000"/>
                </a:solidFill>
                <a:latin typeface="Arial Unicode MS" panose="020B0604020202020204" charset="-122"/>
                <a:ea typeface="Arial Unicode MS" panose="020B0604020202020204" charset="-122"/>
                <a:cs typeface="Arial Unicode MS" panose="020B0604020202020204" charset="-122"/>
              </a:rPr>
              <a:t>} }</a:t>
            </a:r>
            <a:endPar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endParaRPr>
          </a:p>
          <a:p>
            <a:r>
              <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rPr>
              <a:t>class Student extends Person {</a:t>
            </a:r>
          </a:p>
          <a:p>
            <a:r>
              <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rPr>
              <a:t>             protected String name = "</a:t>
            </a:r>
            <a:r>
              <a:rPr lang="zh-CN" altLang="en-US" sz="2000" dirty="0">
                <a:solidFill>
                  <a:srgbClr val="C00000"/>
                </a:solidFill>
                <a:latin typeface="Arial Unicode MS" panose="020B0604020202020204" charset="-122"/>
                <a:ea typeface="Arial Unicode MS" panose="020B0604020202020204" charset="-122"/>
                <a:cs typeface="Arial Unicode MS" panose="020B0604020202020204" charset="-122"/>
              </a:rPr>
              <a:t>李四</a:t>
            </a:r>
            <a:r>
              <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rPr>
              <a:t>";</a:t>
            </a:r>
          </a:p>
          <a:p>
            <a:r>
              <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rPr>
              <a:t>	private String school = "New Oriental";</a:t>
            </a:r>
          </a:p>
          <a:p>
            <a:r>
              <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rPr>
              <a:t>	public String </a:t>
            </a:r>
            <a:r>
              <a:rPr lang="en-US" altLang="zh-CN" sz="2000" dirty="0" err="1">
                <a:solidFill>
                  <a:srgbClr val="C00000"/>
                </a:solidFill>
                <a:latin typeface="Arial Unicode MS" panose="020B0604020202020204" charset="-122"/>
                <a:ea typeface="Arial Unicode MS" panose="020B0604020202020204" charset="-122"/>
                <a:cs typeface="Arial Unicode MS" panose="020B0604020202020204" charset="-122"/>
              </a:rPr>
              <a:t>getSchool</a:t>
            </a:r>
            <a:r>
              <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rPr>
              <a:t>(){ return school; }</a:t>
            </a:r>
          </a:p>
          <a:p>
            <a:r>
              <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rPr>
              <a:t>    	public String </a:t>
            </a:r>
            <a:r>
              <a:rPr lang="en-US" altLang="zh-CN" sz="2000" dirty="0" err="1">
                <a:solidFill>
                  <a:srgbClr val="C00000"/>
                </a:solidFill>
                <a:latin typeface="Arial Unicode MS" panose="020B0604020202020204" charset="-122"/>
                <a:ea typeface="Arial Unicode MS" panose="020B0604020202020204" charset="-122"/>
                <a:cs typeface="Arial Unicode MS" panose="020B0604020202020204" charset="-122"/>
              </a:rPr>
              <a:t>getInfo</a:t>
            </a:r>
            <a:r>
              <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rPr>
              <a:t>() {</a:t>
            </a:r>
          </a:p>
          <a:p>
            <a:r>
              <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rPr>
              <a:t>        	</a:t>
            </a:r>
            <a:r>
              <a:rPr lang="en-US" altLang="zh-CN" sz="2000" dirty="0" smtClean="0">
                <a:solidFill>
                  <a:srgbClr val="C00000"/>
                </a:solidFill>
                <a:latin typeface="Arial Unicode MS" panose="020B0604020202020204" charset="-122"/>
                <a:ea typeface="Arial Unicode MS" panose="020B0604020202020204" charset="-122"/>
                <a:cs typeface="Arial Unicode MS" panose="020B0604020202020204" charset="-122"/>
              </a:rPr>
              <a:t>	return </a:t>
            </a:r>
            <a:r>
              <a:rPr lang="en-US" altLang="zh-CN" sz="2000" b="1" dirty="0" err="1">
                <a:solidFill>
                  <a:srgbClr val="0000FF"/>
                </a:solidFill>
                <a:latin typeface="Arial Unicode MS" panose="020B0604020202020204" charset="-122"/>
                <a:ea typeface="Arial Unicode MS" panose="020B0604020202020204" charset="-122"/>
                <a:cs typeface="Arial Unicode MS" panose="020B0604020202020204" charset="-122"/>
              </a:rPr>
              <a:t>super.getInfo</a:t>
            </a:r>
            <a:r>
              <a:rPr lang="en-US" altLang="zh-CN" sz="2000" b="1" dirty="0">
                <a:solidFill>
                  <a:srgbClr val="0000FF"/>
                </a:solidFill>
                <a:latin typeface="Arial Unicode MS" panose="020B0604020202020204" charset="-122"/>
                <a:ea typeface="Arial Unicode MS" panose="020B0604020202020204" charset="-122"/>
                <a:cs typeface="Arial Unicode MS" panose="020B0604020202020204" charset="-122"/>
              </a:rPr>
              <a:t>()</a:t>
            </a:r>
            <a:r>
              <a:rPr lang="en-US" altLang="zh-CN" sz="2000" b="1" dirty="0">
                <a:solidFill>
                  <a:srgbClr val="C00000"/>
                </a:solidFill>
                <a:latin typeface="Arial Unicode MS" panose="020B0604020202020204" charset="-122"/>
                <a:ea typeface="Arial Unicode MS" panose="020B0604020202020204" charset="-122"/>
                <a:cs typeface="Arial Unicode MS" panose="020B0604020202020204" charset="-122"/>
              </a:rPr>
              <a:t> </a:t>
            </a:r>
            <a:r>
              <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rPr>
              <a:t>+"\</a:t>
            </a:r>
            <a:r>
              <a:rPr lang="en-US" altLang="zh-CN" sz="2000" dirty="0" err="1" smtClean="0">
                <a:solidFill>
                  <a:srgbClr val="C00000"/>
                </a:solidFill>
                <a:latin typeface="Arial Unicode MS" panose="020B0604020202020204" charset="-122"/>
                <a:ea typeface="Arial Unicode MS" panose="020B0604020202020204" charset="-122"/>
                <a:cs typeface="Arial Unicode MS" panose="020B0604020202020204" charset="-122"/>
              </a:rPr>
              <a:t>nschool</a:t>
            </a:r>
            <a:r>
              <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rPr>
              <a:t>: " +school;</a:t>
            </a:r>
          </a:p>
          <a:p>
            <a:r>
              <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rPr>
              <a:t>    	</a:t>
            </a:r>
            <a:r>
              <a:rPr lang="en-US" altLang="zh-CN" sz="2000" dirty="0" smtClean="0">
                <a:solidFill>
                  <a:srgbClr val="C00000"/>
                </a:solidFill>
                <a:latin typeface="Arial Unicode MS" panose="020B0604020202020204" charset="-122"/>
                <a:ea typeface="Arial Unicode MS" panose="020B0604020202020204" charset="-122"/>
                <a:cs typeface="Arial Unicode MS" panose="020B0604020202020204" charset="-122"/>
              </a:rPr>
              <a:t>} }</a:t>
            </a:r>
            <a:endPar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endParaRPr>
          </a:p>
          <a:p>
            <a:r>
              <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rPr>
              <a:t>public class </a:t>
            </a:r>
            <a:r>
              <a:rPr lang="en-US" altLang="zh-CN" sz="2000" dirty="0" err="1">
                <a:solidFill>
                  <a:srgbClr val="C00000"/>
                </a:solidFill>
                <a:latin typeface="Arial Unicode MS" panose="020B0604020202020204" charset="-122"/>
                <a:ea typeface="Arial Unicode MS" panose="020B0604020202020204" charset="-122"/>
                <a:cs typeface="Arial Unicode MS" panose="020B0604020202020204" charset="-122"/>
              </a:rPr>
              <a:t>TestStudent</a:t>
            </a:r>
            <a:r>
              <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rPr>
              <a:t>{</a:t>
            </a:r>
          </a:p>
          <a:p>
            <a:r>
              <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rPr>
              <a:t>	public static void main(String[] </a:t>
            </a:r>
            <a:r>
              <a:rPr lang="en-US" altLang="zh-CN" sz="2000" dirty="0" err="1">
                <a:solidFill>
                  <a:srgbClr val="C00000"/>
                </a:solidFill>
                <a:latin typeface="Arial Unicode MS" panose="020B0604020202020204" charset="-122"/>
                <a:ea typeface="Arial Unicode MS" panose="020B0604020202020204" charset="-122"/>
                <a:cs typeface="Arial Unicode MS" panose="020B0604020202020204" charset="-122"/>
              </a:rPr>
              <a:t>args</a:t>
            </a:r>
            <a:r>
              <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rPr>
              <a:t>){</a:t>
            </a:r>
          </a:p>
          <a:p>
            <a:r>
              <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rPr>
              <a:t>		Student </a:t>
            </a:r>
            <a:r>
              <a:rPr lang="en-US" altLang="zh-CN" sz="2000" dirty="0" err="1">
                <a:solidFill>
                  <a:srgbClr val="C00000"/>
                </a:solidFill>
                <a:latin typeface="Arial Unicode MS" panose="020B0604020202020204" charset="-122"/>
                <a:ea typeface="Arial Unicode MS" panose="020B0604020202020204" charset="-122"/>
                <a:cs typeface="Arial Unicode MS" panose="020B0604020202020204" charset="-122"/>
              </a:rPr>
              <a:t>st</a:t>
            </a:r>
            <a:r>
              <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rPr>
              <a:t> = new Student();</a:t>
            </a:r>
          </a:p>
          <a:p>
            <a:r>
              <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rPr>
              <a:t>		</a:t>
            </a:r>
            <a:r>
              <a:rPr lang="en-US" altLang="zh-CN" sz="2000" dirty="0" err="1">
                <a:solidFill>
                  <a:srgbClr val="C00000"/>
                </a:solidFill>
                <a:latin typeface="Arial Unicode MS" panose="020B0604020202020204" charset="-122"/>
                <a:ea typeface="Arial Unicode MS" panose="020B0604020202020204" charset="-122"/>
                <a:cs typeface="Arial Unicode MS" panose="020B0604020202020204" charset="-122"/>
              </a:rPr>
              <a:t>System.out.println</a:t>
            </a:r>
            <a:r>
              <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rPr>
              <a:t>(</a:t>
            </a:r>
            <a:r>
              <a:rPr lang="en-US" altLang="zh-CN" sz="2000" dirty="0" err="1">
                <a:solidFill>
                  <a:srgbClr val="C00000"/>
                </a:solidFill>
                <a:latin typeface="Arial Unicode MS" panose="020B0604020202020204" charset="-122"/>
                <a:ea typeface="Arial Unicode MS" panose="020B0604020202020204" charset="-122"/>
                <a:cs typeface="Arial Unicode MS" panose="020B0604020202020204" charset="-122"/>
              </a:rPr>
              <a:t>st.getInfo</a:t>
            </a:r>
            <a:r>
              <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rPr>
              <a:t>());</a:t>
            </a:r>
          </a:p>
          <a:p>
            <a:r>
              <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rPr>
              <a:t>	</a:t>
            </a:r>
            <a:r>
              <a:rPr lang="en-US" altLang="zh-CN" sz="2000" dirty="0" smtClean="0">
                <a:solidFill>
                  <a:srgbClr val="C00000"/>
                </a:solidFill>
                <a:latin typeface="Arial Unicode MS" panose="020B0604020202020204" charset="-122"/>
                <a:ea typeface="Arial Unicode MS" panose="020B0604020202020204" charset="-122"/>
                <a:cs typeface="Arial Unicode MS" panose="020B0604020202020204" charset="-122"/>
              </a:rPr>
              <a:t>} }</a:t>
            </a:r>
            <a:endParaRPr lang="en-US" altLang="zh-CN" sz="2000" dirty="0">
              <a:solidFill>
                <a:srgbClr val="C00000"/>
              </a:solidFill>
              <a:latin typeface="Arial Unicode MS" panose="020B0604020202020204" charset="-122"/>
              <a:ea typeface="Arial Unicode MS" panose="020B0604020202020204" charset="-122"/>
              <a:cs typeface="Arial Unicode MS" panose="020B0604020202020204" charset="-122"/>
            </a:endParaRPr>
          </a:p>
        </p:txBody>
      </p:sp>
    </p:spTree>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nvSpPr>
        <p:spPr>
          <a:xfrm>
            <a:off x="2195736" y="692696"/>
            <a:ext cx="5217824"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调用父类的构造</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器</a:t>
            </a:r>
            <a:endParaRPr lang="zh-CN" altLang="en-US" sz="32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603" name="Rectangle 3"/>
          <p:cNvSpPr>
            <a:spLocks noGrp="1" noChangeArrowheads="1"/>
          </p:cNvSpPr>
          <p:nvPr/>
        </p:nvSpPr>
        <p:spPr>
          <a:xfrm>
            <a:off x="395536" y="1700808"/>
            <a:ext cx="8496944" cy="453650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90000"/>
              </a:lnSpc>
              <a:spcBef>
                <a:spcPct val="50000"/>
              </a:spcBef>
              <a:buFont typeface="Wingdings" panose="05000000000000000000" pitchFamily="2" charset="2"/>
              <a:buChar char="l"/>
            </a:pPr>
            <a:r>
              <a:rPr lang="zh-CN" altLang="en-US" dirty="0">
                <a:latin typeface="宋体" panose="02010600030101010101" pitchFamily="2" charset="-122"/>
                <a:ea typeface="宋体" panose="02010600030101010101" pitchFamily="2" charset="-122"/>
              </a:rPr>
              <a:t>子类中所有的</a:t>
            </a:r>
            <a:r>
              <a:rPr lang="zh-CN" altLang="en-US" dirty="0" smtClean="0">
                <a:latin typeface="宋体" panose="02010600030101010101" pitchFamily="2" charset="-122"/>
                <a:ea typeface="宋体" panose="02010600030101010101" pitchFamily="2" charset="-122"/>
              </a:rPr>
              <a:t>构造</a:t>
            </a:r>
            <a:r>
              <a:rPr lang="zh-CN" altLang="en-US" dirty="0">
                <a:latin typeface="宋体" panose="02010600030101010101" pitchFamily="2" charset="-122"/>
                <a:ea typeface="宋体" panose="02010600030101010101" pitchFamily="2" charset="-122"/>
              </a:rPr>
              <a:t>器</a:t>
            </a:r>
            <a:r>
              <a:rPr lang="zh-CN" altLang="en-US" b="1" dirty="0" smtClean="0">
                <a:solidFill>
                  <a:srgbClr val="C00000"/>
                </a:solidFill>
                <a:latin typeface="宋体" panose="02010600030101010101" pitchFamily="2" charset="-122"/>
                <a:ea typeface="宋体" panose="02010600030101010101" pitchFamily="2" charset="-122"/>
              </a:rPr>
              <a:t>默认</a:t>
            </a:r>
            <a:r>
              <a:rPr lang="zh-CN" altLang="en-US" dirty="0">
                <a:latin typeface="宋体" panose="02010600030101010101" pitchFamily="2" charset="-122"/>
                <a:ea typeface="宋体" panose="02010600030101010101" pitchFamily="2" charset="-122"/>
              </a:rPr>
              <a:t>都会访问父类中</a:t>
            </a:r>
            <a:r>
              <a:rPr lang="zh-CN" altLang="en-US" b="1" dirty="0">
                <a:solidFill>
                  <a:srgbClr val="C00000"/>
                </a:solidFill>
                <a:latin typeface="宋体" panose="02010600030101010101" pitchFamily="2" charset="-122"/>
                <a:ea typeface="宋体" panose="02010600030101010101" pitchFamily="2" charset="-122"/>
              </a:rPr>
              <a:t>空参数</a:t>
            </a:r>
            <a:r>
              <a:rPr lang="zh-CN" altLang="en-US" dirty="0">
                <a:latin typeface="宋体" panose="02010600030101010101" pitchFamily="2" charset="-122"/>
                <a:ea typeface="宋体" panose="02010600030101010101" pitchFamily="2" charset="-122"/>
              </a:rPr>
              <a:t>的</a:t>
            </a:r>
            <a:r>
              <a:rPr lang="zh-CN" altLang="en-US" dirty="0" smtClean="0">
                <a:latin typeface="宋体" panose="02010600030101010101" pitchFamily="2" charset="-122"/>
                <a:ea typeface="宋体" panose="02010600030101010101" pitchFamily="2" charset="-122"/>
              </a:rPr>
              <a:t>构造</a:t>
            </a:r>
            <a:r>
              <a:rPr lang="zh-CN" altLang="en-US" dirty="0">
                <a:latin typeface="宋体" panose="02010600030101010101" pitchFamily="2" charset="-122"/>
                <a:ea typeface="宋体" panose="02010600030101010101" pitchFamily="2" charset="-122"/>
              </a:rPr>
              <a:t>器</a:t>
            </a:r>
            <a:endParaRPr lang="en-US" altLang="zh-CN" dirty="0" smtClean="0">
              <a:latin typeface="宋体" panose="02010600030101010101" pitchFamily="2" charset="-122"/>
              <a:ea typeface="宋体" panose="02010600030101010101" pitchFamily="2" charset="-122"/>
            </a:endParaRPr>
          </a:p>
          <a:p>
            <a:pPr marL="342900" lvl="1" indent="-342900" algn="just">
              <a:lnSpc>
                <a:spcPct val="90000"/>
              </a:lnSpc>
              <a:spcBef>
                <a:spcPct val="50000"/>
              </a:spcBef>
              <a:buFont typeface="Wingdings" panose="05000000000000000000" pitchFamily="2" charset="2"/>
              <a:buChar char="l"/>
            </a:pPr>
            <a:r>
              <a:rPr lang="zh-CN" altLang="en-US" sz="2800" dirty="0" smtClean="0">
                <a:latin typeface="宋体" panose="02010600030101010101" pitchFamily="2" charset="-122"/>
                <a:ea typeface="宋体" panose="02010600030101010101" pitchFamily="2" charset="-122"/>
              </a:rPr>
              <a:t>当</a:t>
            </a:r>
            <a:r>
              <a:rPr lang="zh-CN" altLang="en-US" sz="2800" dirty="0">
                <a:latin typeface="宋体" panose="02010600030101010101" pitchFamily="2" charset="-122"/>
                <a:ea typeface="宋体" panose="02010600030101010101" pitchFamily="2" charset="-122"/>
              </a:rPr>
              <a:t>父类中没有空参数的</a:t>
            </a:r>
            <a:r>
              <a:rPr lang="zh-CN" altLang="en-US" sz="2800" dirty="0" smtClean="0">
                <a:latin typeface="宋体" panose="02010600030101010101" pitchFamily="2" charset="-122"/>
                <a:ea typeface="宋体" panose="02010600030101010101" pitchFamily="2" charset="-122"/>
              </a:rPr>
              <a:t>构造</a:t>
            </a:r>
            <a:r>
              <a:rPr lang="zh-CN" altLang="en-US" sz="2800" dirty="0">
                <a:latin typeface="宋体" panose="02010600030101010101" pitchFamily="2" charset="-122"/>
                <a:ea typeface="宋体" panose="02010600030101010101" pitchFamily="2" charset="-122"/>
              </a:rPr>
              <a:t>器</a:t>
            </a:r>
            <a:r>
              <a:rPr lang="zh-CN" altLang="en-US" sz="2800" dirty="0" smtClean="0">
                <a:latin typeface="宋体" panose="02010600030101010101" pitchFamily="2" charset="-122"/>
                <a:ea typeface="宋体" panose="02010600030101010101" pitchFamily="2" charset="-122"/>
              </a:rPr>
              <a:t>时</a:t>
            </a:r>
            <a:r>
              <a:rPr lang="zh-CN" altLang="en-US" sz="2800" dirty="0">
                <a:latin typeface="宋体" panose="02010600030101010101" pitchFamily="2" charset="-122"/>
                <a:ea typeface="宋体" panose="02010600030101010101" pitchFamily="2" charset="-122"/>
              </a:rPr>
              <a:t>，子类的</a:t>
            </a:r>
            <a:r>
              <a:rPr lang="zh-CN" altLang="en-US" sz="2800" dirty="0" smtClean="0">
                <a:latin typeface="宋体" panose="02010600030101010101" pitchFamily="2" charset="-122"/>
                <a:ea typeface="宋体" panose="02010600030101010101" pitchFamily="2" charset="-122"/>
              </a:rPr>
              <a:t>构造</a:t>
            </a:r>
            <a:r>
              <a:rPr lang="zh-CN" altLang="en-US" sz="2800" dirty="0">
                <a:latin typeface="宋体" panose="02010600030101010101" pitchFamily="2" charset="-122"/>
                <a:ea typeface="宋体" panose="02010600030101010101" pitchFamily="2" charset="-122"/>
              </a:rPr>
              <a:t>器</a:t>
            </a:r>
            <a:r>
              <a:rPr lang="zh-CN" altLang="en-US" sz="2800" dirty="0" smtClean="0">
                <a:latin typeface="宋体" panose="02010600030101010101" pitchFamily="2" charset="-122"/>
                <a:ea typeface="宋体" panose="02010600030101010101" pitchFamily="2" charset="-122"/>
              </a:rPr>
              <a:t>必须</a:t>
            </a:r>
            <a:r>
              <a:rPr lang="zh-CN" altLang="en-US" sz="2800" dirty="0">
                <a:latin typeface="宋体" panose="02010600030101010101" pitchFamily="2" charset="-122"/>
                <a:ea typeface="宋体" panose="02010600030101010101" pitchFamily="2" charset="-122"/>
              </a:rPr>
              <a:t>通过</a:t>
            </a:r>
            <a:r>
              <a:rPr lang="en-US" altLang="zh-CN" sz="2800" b="1" dirty="0" smtClean="0">
                <a:solidFill>
                  <a:srgbClr val="7030A0"/>
                </a:solidFill>
                <a:latin typeface="宋体" panose="02010600030101010101" pitchFamily="2" charset="-122"/>
                <a:ea typeface="宋体" panose="02010600030101010101" pitchFamily="2" charset="-122"/>
              </a:rPr>
              <a:t>this(</a:t>
            </a:r>
            <a:r>
              <a:rPr lang="zh-CN" altLang="en-US" sz="2800" b="1" dirty="0" smtClean="0">
                <a:solidFill>
                  <a:srgbClr val="7030A0"/>
                </a:solidFill>
                <a:latin typeface="宋体" panose="02010600030101010101" pitchFamily="2" charset="-122"/>
                <a:ea typeface="宋体" panose="02010600030101010101" pitchFamily="2" charset="-122"/>
              </a:rPr>
              <a:t>参数列表</a:t>
            </a:r>
            <a:r>
              <a:rPr lang="en-US" altLang="zh-CN" sz="2800" b="1" dirty="0" smtClean="0">
                <a:solidFill>
                  <a:srgbClr val="7030A0"/>
                </a:solidFill>
                <a:latin typeface="宋体" panose="02010600030101010101" pitchFamily="2" charset="-122"/>
                <a:ea typeface="宋体" panose="02010600030101010101" pitchFamily="2" charset="-122"/>
              </a:rPr>
              <a:t>)</a:t>
            </a:r>
            <a:r>
              <a:rPr lang="zh-CN" altLang="en-US" sz="2800" dirty="0" smtClean="0">
                <a:latin typeface="宋体" panose="02010600030101010101" pitchFamily="2" charset="-122"/>
                <a:ea typeface="宋体" panose="02010600030101010101" pitchFamily="2" charset="-122"/>
              </a:rPr>
              <a:t>或者</a:t>
            </a:r>
            <a:r>
              <a:rPr lang="en-US" altLang="zh-CN" sz="2800" b="1" dirty="0" smtClean="0">
                <a:solidFill>
                  <a:srgbClr val="7030A0"/>
                </a:solidFill>
                <a:latin typeface="宋体" panose="02010600030101010101" pitchFamily="2" charset="-122"/>
                <a:ea typeface="宋体" panose="02010600030101010101" pitchFamily="2" charset="-122"/>
              </a:rPr>
              <a:t>super(</a:t>
            </a:r>
            <a:r>
              <a:rPr lang="zh-CN" altLang="en-US" sz="2800" b="1" dirty="0" smtClean="0">
                <a:solidFill>
                  <a:srgbClr val="7030A0"/>
                </a:solidFill>
                <a:latin typeface="宋体" panose="02010600030101010101" pitchFamily="2" charset="-122"/>
                <a:ea typeface="宋体" panose="02010600030101010101" pitchFamily="2" charset="-122"/>
              </a:rPr>
              <a:t>参数列表</a:t>
            </a:r>
            <a:r>
              <a:rPr lang="en-US" altLang="zh-CN" sz="2800" b="1" dirty="0" smtClean="0">
                <a:solidFill>
                  <a:srgbClr val="7030A0"/>
                </a:solidFill>
                <a:latin typeface="宋体" panose="02010600030101010101" pitchFamily="2" charset="-122"/>
                <a:ea typeface="宋体" panose="02010600030101010101" pitchFamily="2" charset="-122"/>
              </a:rPr>
              <a:t>)</a:t>
            </a:r>
            <a:r>
              <a:rPr lang="zh-CN" altLang="en-US" sz="2800" dirty="0" smtClean="0">
                <a:latin typeface="宋体" panose="02010600030101010101" pitchFamily="2" charset="-122"/>
                <a:ea typeface="宋体" panose="02010600030101010101" pitchFamily="2" charset="-122"/>
              </a:rPr>
              <a:t>语句指定调用本类或者父类中相应的构造</a:t>
            </a:r>
            <a:r>
              <a:rPr lang="zh-CN" altLang="en-US" sz="2800" dirty="0">
                <a:latin typeface="宋体" panose="02010600030101010101" pitchFamily="2" charset="-122"/>
                <a:ea typeface="宋体" panose="02010600030101010101" pitchFamily="2" charset="-122"/>
              </a:rPr>
              <a:t>器</a:t>
            </a:r>
            <a:r>
              <a:rPr lang="zh-CN" altLang="en-US" sz="2800" dirty="0" smtClean="0">
                <a:latin typeface="宋体" panose="02010600030101010101" pitchFamily="2" charset="-122"/>
                <a:ea typeface="宋体" panose="02010600030101010101" pitchFamily="2" charset="-122"/>
              </a:rPr>
              <a:t>，且</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必须放在构造器的第</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一行</a:t>
            </a:r>
            <a:endParaRPr lang="en-US" altLang="zh-CN" dirty="0" smtClean="0">
              <a:latin typeface="宋体" panose="02010600030101010101" pitchFamily="2" charset="-122"/>
              <a:ea typeface="宋体" panose="02010600030101010101" pitchFamily="2" charset="-122"/>
            </a:endParaRPr>
          </a:p>
          <a:p>
            <a:pPr algn="just">
              <a:lnSpc>
                <a:spcPct val="90000"/>
              </a:lnSpc>
              <a:spcBef>
                <a:spcPct val="50000"/>
              </a:spcBef>
              <a:buFont typeface="Wingdings" panose="05000000000000000000" pitchFamily="2" charset="2"/>
              <a:buChar char="l"/>
            </a:pP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如果子类构造</a:t>
            </a:r>
            <a:r>
              <a:rPr lang="zh-CN" altLang="en-US" dirty="0">
                <a:latin typeface="Times New Roman" panose="02020603050405020304" pitchFamily="18" charset="0"/>
                <a:ea typeface="宋体" panose="02010600030101010101" pitchFamily="2" charset="-122"/>
                <a:cs typeface="Times New Roman" panose="02020603050405020304" pitchFamily="18" charset="0"/>
              </a:rPr>
              <a:t>器</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中既未显式调用父类或本类的构造</a:t>
            </a:r>
            <a:r>
              <a:rPr lang="zh-CN" altLang="en-US" dirty="0">
                <a:latin typeface="Times New Roman" panose="02020603050405020304" pitchFamily="18" charset="0"/>
                <a:ea typeface="宋体" panose="02010600030101010101" pitchFamily="2" charset="-122"/>
                <a:cs typeface="Times New Roman" panose="02020603050405020304" pitchFamily="18" charset="0"/>
              </a:rPr>
              <a:t>器</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，且父类中又没有无参的构造</a:t>
            </a:r>
            <a:r>
              <a:rPr lang="zh-CN" altLang="en-US" dirty="0">
                <a:latin typeface="Times New Roman" panose="02020603050405020304" pitchFamily="18" charset="0"/>
                <a:ea typeface="宋体" panose="02010600030101010101" pitchFamily="2" charset="-122"/>
                <a:cs typeface="Times New Roman" panose="02020603050405020304" pitchFamily="18" charset="0"/>
              </a:rPr>
              <a:t>器</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，则</a:t>
            </a:r>
            <a:r>
              <a:rPr lang="zh-CN" alt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编译出错</a:t>
            </a:r>
          </a:p>
        </p:txBody>
      </p:sp>
    </p:spTree>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nvSpPr>
        <p:spPr>
          <a:xfrm>
            <a:off x="2969238" y="49121"/>
            <a:ext cx="5059146" cy="83804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调用父类构造</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器</a:t>
            </a:r>
            <a:r>
              <a:rPr lang="zh-CN" altLang="en-US"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举例 </a:t>
            </a:r>
            <a:endParaRPr lang="en-US" altLang="zh-CN"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627" name="Rectangle 3"/>
          <p:cNvSpPr>
            <a:spLocks noChangeArrowheads="1"/>
          </p:cNvSpPr>
          <p:nvPr/>
        </p:nvSpPr>
        <p:spPr bwMode="auto">
          <a:xfrm>
            <a:off x="755576" y="694467"/>
            <a:ext cx="7511834" cy="5509200"/>
          </a:xfrm>
          <a:prstGeom prst="rect">
            <a:avLst/>
          </a:prstGeom>
          <a:noFill/>
          <a:ln w="9525">
            <a:noFill/>
            <a:miter lim="800000"/>
          </a:ln>
        </p:spPr>
        <p:txBody>
          <a:bodyPr wrap="square">
            <a:spAutoFit/>
          </a:bodyPr>
          <a:lstStyle/>
          <a:p>
            <a:pPr>
              <a:lnSpc>
                <a:spcPct val="80000"/>
              </a:lnSpc>
            </a:pPr>
            <a:r>
              <a:rPr lang="en-US" altLang="zh-CN" sz="2000" dirty="0" smtClean="0">
                <a:solidFill>
                  <a:srgbClr val="C00000"/>
                </a:solidFill>
                <a:ea typeface="宋体" panose="02010600030101010101" pitchFamily="2" charset="-122"/>
                <a:cs typeface="Times New Roman" panose="02020603050405020304" pitchFamily="18" charset="0"/>
              </a:rPr>
              <a:t>1      public class Person {</a:t>
            </a:r>
          </a:p>
          <a:p>
            <a:pPr>
              <a:lnSpc>
                <a:spcPct val="80000"/>
              </a:lnSpc>
            </a:pPr>
            <a:r>
              <a:rPr lang="en-US" altLang="zh-CN" sz="2000" dirty="0" smtClean="0">
                <a:solidFill>
                  <a:srgbClr val="C00000"/>
                </a:solidFill>
                <a:ea typeface="宋体" panose="02010600030101010101" pitchFamily="2" charset="-122"/>
                <a:cs typeface="Times New Roman" panose="02020603050405020304" pitchFamily="18" charset="0"/>
              </a:rPr>
              <a:t>2 	</a:t>
            </a:r>
          </a:p>
          <a:p>
            <a:pPr>
              <a:lnSpc>
                <a:spcPct val="80000"/>
              </a:lnSpc>
            </a:pPr>
            <a:r>
              <a:rPr lang="en-US" altLang="zh-CN" sz="2000" dirty="0" smtClean="0">
                <a:solidFill>
                  <a:srgbClr val="C00000"/>
                </a:solidFill>
                <a:ea typeface="宋体" panose="02010600030101010101" pitchFamily="2" charset="-122"/>
                <a:cs typeface="Times New Roman" panose="02020603050405020304" pitchFamily="18" charset="0"/>
              </a:rPr>
              <a:t>3 	private String name;</a:t>
            </a:r>
          </a:p>
          <a:p>
            <a:pPr>
              <a:lnSpc>
                <a:spcPct val="80000"/>
              </a:lnSpc>
            </a:pPr>
            <a:r>
              <a:rPr lang="en-US" altLang="zh-CN" sz="2000" dirty="0" smtClean="0">
                <a:solidFill>
                  <a:srgbClr val="C00000"/>
                </a:solidFill>
                <a:ea typeface="宋体" panose="02010600030101010101" pitchFamily="2" charset="-122"/>
                <a:cs typeface="Times New Roman" panose="02020603050405020304" pitchFamily="18" charset="0"/>
              </a:rPr>
              <a:t>4 	private </a:t>
            </a:r>
            <a:r>
              <a:rPr lang="en-US" altLang="zh-CN" sz="2000" dirty="0" err="1" smtClean="0">
                <a:solidFill>
                  <a:srgbClr val="C00000"/>
                </a:solidFill>
                <a:ea typeface="宋体" panose="02010600030101010101" pitchFamily="2" charset="-122"/>
                <a:cs typeface="Times New Roman" panose="02020603050405020304" pitchFamily="18" charset="0"/>
              </a:rPr>
              <a:t>int</a:t>
            </a:r>
            <a:r>
              <a:rPr lang="en-US" altLang="zh-CN" sz="2000" dirty="0" smtClean="0">
                <a:solidFill>
                  <a:srgbClr val="C00000"/>
                </a:solidFill>
                <a:ea typeface="宋体" panose="02010600030101010101" pitchFamily="2" charset="-122"/>
                <a:cs typeface="Times New Roman" panose="02020603050405020304" pitchFamily="18" charset="0"/>
              </a:rPr>
              <a:t> age;</a:t>
            </a:r>
          </a:p>
          <a:p>
            <a:pPr>
              <a:lnSpc>
                <a:spcPct val="80000"/>
              </a:lnSpc>
            </a:pPr>
            <a:r>
              <a:rPr lang="en-US" altLang="zh-CN" sz="2000" dirty="0" smtClean="0">
                <a:solidFill>
                  <a:srgbClr val="C00000"/>
                </a:solidFill>
                <a:ea typeface="宋体" panose="02010600030101010101" pitchFamily="2" charset="-122"/>
                <a:cs typeface="Times New Roman" panose="02020603050405020304" pitchFamily="18" charset="0"/>
              </a:rPr>
              <a:t>5	private Date </a:t>
            </a:r>
            <a:r>
              <a:rPr lang="en-US" altLang="zh-CN" sz="2000" dirty="0" err="1" smtClean="0">
                <a:solidFill>
                  <a:srgbClr val="C00000"/>
                </a:solidFill>
                <a:ea typeface="宋体" panose="02010600030101010101" pitchFamily="2" charset="-122"/>
                <a:cs typeface="Times New Roman" panose="02020603050405020304" pitchFamily="18" charset="0"/>
              </a:rPr>
              <a:t>birthDate</a:t>
            </a:r>
            <a:r>
              <a:rPr lang="en-US" altLang="zh-CN" sz="2000" dirty="0" smtClean="0">
                <a:solidFill>
                  <a:srgbClr val="C00000"/>
                </a:solidFill>
                <a:ea typeface="宋体" panose="02010600030101010101" pitchFamily="2" charset="-122"/>
                <a:cs typeface="Times New Roman" panose="02020603050405020304" pitchFamily="18" charset="0"/>
              </a:rPr>
              <a:t>;	</a:t>
            </a:r>
          </a:p>
          <a:p>
            <a:pPr>
              <a:lnSpc>
                <a:spcPct val="80000"/>
              </a:lnSpc>
            </a:pPr>
            <a:r>
              <a:rPr lang="en-US" altLang="zh-CN" sz="2000" dirty="0" smtClean="0">
                <a:solidFill>
                  <a:srgbClr val="C00000"/>
                </a:solidFill>
                <a:ea typeface="宋体" panose="02010600030101010101" pitchFamily="2" charset="-122"/>
                <a:cs typeface="Times New Roman" panose="02020603050405020304" pitchFamily="18" charset="0"/>
              </a:rPr>
              <a:t>6</a:t>
            </a:r>
          </a:p>
          <a:p>
            <a:pPr>
              <a:lnSpc>
                <a:spcPct val="80000"/>
              </a:lnSpc>
            </a:pPr>
            <a:r>
              <a:rPr lang="en-US" altLang="zh-CN" sz="2000" dirty="0" smtClean="0">
                <a:solidFill>
                  <a:srgbClr val="C00000"/>
                </a:solidFill>
                <a:ea typeface="宋体" panose="02010600030101010101" pitchFamily="2" charset="-122"/>
                <a:cs typeface="Times New Roman" panose="02020603050405020304" pitchFamily="18" charset="0"/>
              </a:rPr>
              <a:t>7 	public Person(String name, </a:t>
            </a:r>
            <a:r>
              <a:rPr lang="en-US" altLang="zh-CN" sz="2000" dirty="0" err="1" smtClean="0">
                <a:solidFill>
                  <a:srgbClr val="C00000"/>
                </a:solidFill>
                <a:ea typeface="宋体" panose="02010600030101010101" pitchFamily="2" charset="-122"/>
                <a:cs typeface="Times New Roman" panose="02020603050405020304" pitchFamily="18" charset="0"/>
              </a:rPr>
              <a:t>int</a:t>
            </a:r>
            <a:r>
              <a:rPr lang="en-US" altLang="zh-CN" sz="2000" dirty="0" smtClean="0">
                <a:solidFill>
                  <a:srgbClr val="C00000"/>
                </a:solidFill>
                <a:ea typeface="宋体" panose="02010600030101010101" pitchFamily="2" charset="-122"/>
                <a:cs typeface="Times New Roman" panose="02020603050405020304" pitchFamily="18" charset="0"/>
              </a:rPr>
              <a:t> age, Date d) {</a:t>
            </a:r>
          </a:p>
          <a:p>
            <a:pPr>
              <a:lnSpc>
                <a:spcPct val="80000"/>
              </a:lnSpc>
            </a:pPr>
            <a:r>
              <a:rPr lang="en-US" altLang="zh-CN" sz="2000" dirty="0" smtClean="0">
                <a:solidFill>
                  <a:srgbClr val="C00000"/>
                </a:solidFill>
                <a:ea typeface="宋体" panose="02010600030101010101" pitchFamily="2" charset="-122"/>
                <a:cs typeface="Times New Roman" panose="02020603050405020304" pitchFamily="18" charset="0"/>
              </a:rPr>
              <a:t>8 	        this.name = name;</a:t>
            </a:r>
          </a:p>
          <a:p>
            <a:pPr>
              <a:lnSpc>
                <a:spcPct val="80000"/>
              </a:lnSpc>
            </a:pPr>
            <a:r>
              <a:rPr lang="en-US" altLang="zh-CN" sz="2000" dirty="0" smtClean="0">
                <a:solidFill>
                  <a:srgbClr val="C00000"/>
                </a:solidFill>
                <a:ea typeface="宋体" panose="02010600030101010101" pitchFamily="2" charset="-122"/>
                <a:cs typeface="Times New Roman" panose="02020603050405020304" pitchFamily="18" charset="0"/>
              </a:rPr>
              <a:t>9 	        </a:t>
            </a:r>
            <a:r>
              <a:rPr lang="en-US" altLang="zh-CN" sz="2000" dirty="0" err="1" smtClean="0">
                <a:solidFill>
                  <a:srgbClr val="C00000"/>
                </a:solidFill>
                <a:ea typeface="宋体" panose="02010600030101010101" pitchFamily="2" charset="-122"/>
                <a:cs typeface="Times New Roman" panose="02020603050405020304" pitchFamily="18" charset="0"/>
              </a:rPr>
              <a:t>this.age</a:t>
            </a:r>
            <a:r>
              <a:rPr lang="en-US" altLang="zh-CN" sz="2000" dirty="0" smtClean="0">
                <a:solidFill>
                  <a:srgbClr val="C00000"/>
                </a:solidFill>
                <a:ea typeface="宋体" panose="02010600030101010101" pitchFamily="2" charset="-122"/>
                <a:cs typeface="Times New Roman" panose="02020603050405020304" pitchFamily="18" charset="0"/>
              </a:rPr>
              <a:t> = age;</a:t>
            </a:r>
          </a:p>
          <a:p>
            <a:pPr>
              <a:lnSpc>
                <a:spcPct val="80000"/>
              </a:lnSpc>
            </a:pPr>
            <a:r>
              <a:rPr lang="en-US" altLang="zh-CN" sz="2000" dirty="0" smtClean="0">
                <a:solidFill>
                  <a:srgbClr val="C00000"/>
                </a:solidFill>
                <a:ea typeface="宋体" panose="02010600030101010101" pitchFamily="2" charset="-122"/>
                <a:cs typeface="Times New Roman" panose="02020603050405020304" pitchFamily="18" charset="0"/>
              </a:rPr>
              <a:t>10 	        </a:t>
            </a:r>
            <a:r>
              <a:rPr lang="en-US" altLang="zh-CN" sz="2000" dirty="0" err="1" smtClean="0">
                <a:solidFill>
                  <a:srgbClr val="C00000"/>
                </a:solidFill>
                <a:ea typeface="宋体" panose="02010600030101010101" pitchFamily="2" charset="-122"/>
                <a:cs typeface="Times New Roman" panose="02020603050405020304" pitchFamily="18" charset="0"/>
              </a:rPr>
              <a:t>this.birthDate</a:t>
            </a:r>
            <a:r>
              <a:rPr lang="en-US" altLang="zh-CN" sz="2000" dirty="0" smtClean="0">
                <a:solidFill>
                  <a:srgbClr val="C00000"/>
                </a:solidFill>
                <a:ea typeface="宋体" panose="02010600030101010101" pitchFamily="2" charset="-122"/>
                <a:cs typeface="Times New Roman" panose="02020603050405020304" pitchFamily="18" charset="0"/>
              </a:rPr>
              <a:t> = d;</a:t>
            </a:r>
          </a:p>
          <a:p>
            <a:pPr>
              <a:lnSpc>
                <a:spcPct val="80000"/>
              </a:lnSpc>
            </a:pPr>
            <a:r>
              <a:rPr lang="en-US" altLang="zh-CN" sz="2000" dirty="0" smtClean="0">
                <a:solidFill>
                  <a:srgbClr val="C00000"/>
                </a:solidFill>
                <a:ea typeface="宋体" panose="02010600030101010101" pitchFamily="2" charset="-122"/>
                <a:cs typeface="Times New Roman" panose="02020603050405020304" pitchFamily="18" charset="0"/>
              </a:rPr>
              <a:t>11            }</a:t>
            </a:r>
          </a:p>
          <a:p>
            <a:pPr>
              <a:lnSpc>
                <a:spcPct val="80000"/>
              </a:lnSpc>
            </a:pPr>
            <a:r>
              <a:rPr lang="en-US" altLang="zh-CN" sz="2000" dirty="0" smtClean="0">
                <a:solidFill>
                  <a:srgbClr val="C00000"/>
                </a:solidFill>
                <a:ea typeface="宋体" panose="02010600030101010101" pitchFamily="2" charset="-122"/>
                <a:cs typeface="Times New Roman" panose="02020603050405020304" pitchFamily="18" charset="0"/>
              </a:rPr>
              <a:t>12 	public Person(String name, </a:t>
            </a:r>
            <a:r>
              <a:rPr lang="en-US" altLang="zh-CN" sz="2000" dirty="0" err="1" smtClean="0">
                <a:solidFill>
                  <a:srgbClr val="C00000"/>
                </a:solidFill>
                <a:ea typeface="宋体" panose="02010600030101010101" pitchFamily="2" charset="-122"/>
                <a:cs typeface="Times New Roman" panose="02020603050405020304" pitchFamily="18" charset="0"/>
              </a:rPr>
              <a:t>int</a:t>
            </a:r>
            <a:r>
              <a:rPr lang="en-US" altLang="zh-CN" sz="2000" dirty="0" smtClean="0">
                <a:solidFill>
                  <a:srgbClr val="C00000"/>
                </a:solidFill>
                <a:ea typeface="宋体" panose="02010600030101010101" pitchFamily="2" charset="-122"/>
                <a:cs typeface="Times New Roman" panose="02020603050405020304" pitchFamily="18" charset="0"/>
              </a:rPr>
              <a:t> age) {</a:t>
            </a:r>
          </a:p>
          <a:p>
            <a:pPr>
              <a:lnSpc>
                <a:spcPct val="80000"/>
              </a:lnSpc>
            </a:pPr>
            <a:r>
              <a:rPr lang="en-US" altLang="zh-CN" sz="2000" dirty="0" smtClean="0">
                <a:solidFill>
                  <a:srgbClr val="C00000"/>
                </a:solidFill>
                <a:ea typeface="宋体" panose="02010600030101010101" pitchFamily="2" charset="-122"/>
                <a:cs typeface="Times New Roman" panose="02020603050405020304" pitchFamily="18" charset="0"/>
              </a:rPr>
              <a:t>13 	        this(name, age, null);</a:t>
            </a:r>
          </a:p>
          <a:p>
            <a:pPr>
              <a:lnSpc>
                <a:spcPct val="80000"/>
              </a:lnSpc>
            </a:pPr>
            <a:r>
              <a:rPr lang="en-US" altLang="zh-CN" sz="2000" dirty="0" smtClean="0">
                <a:solidFill>
                  <a:srgbClr val="C00000"/>
                </a:solidFill>
                <a:ea typeface="宋体" panose="02010600030101010101" pitchFamily="2" charset="-122"/>
                <a:cs typeface="Times New Roman" panose="02020603050405020304" pitchFamily="18" charset="0"/>
              </a:rPr>
              <a:t>14 	}</a:t>
            </a:r>
          </a:p>
          <a:p>
            <a:pPr>
              <a:lnSpc>
                <a:spcPct val="80000"/>
              </a:lnSpc>
            </a:pPr>
            <a:r>
              <a:rPr lang="en-US" altLang="zh-CN" sz="2000" dirty="0" smtClean="0">
                <a:solidFill>
                  <a:srgbClr val="C00000"/>
                </a:solidFill>
                <a:ea typeface="宋体" panose="02010600030101010101" pitchFamily="2" charset="-122"/>
                <a:cs typeface="Times New Roman" panose="02020603050405020304" pitchFamily="18" charset="0"/>
              </a:rPr>
              <a:t>15 	public Person(String name, Date d) {</a:t>
            </a:r>
          </a:p>
          <a:p>
            <a:pPr>
              <a:lnSpc>
                <a:spcPct val="80000"/>
              </a:lnSpc>
            </a:pPr>
            <a:r>
              <a:rPr lang="en-US" altLang="zh-CN" sz="2000" dirty="0" smtClean="0">
                <a:solidFill>
                  <a:srgbClr val="C00000"/>
                </a:solidFill>
                <a:ea typeface="宋体" panose="02010600030101010101" pitchFamily="2" charset="-122"/>
                <a:cs typeface="Times New Roman" panose="02020603050405020304" pitchFamily="18" charset="0"/>
              </a:rPr>
              <a:t>16 	        this(name, 30, d);</a:t>
            </a:r>
          </a:p>
          <a:p>
            <a:pPr>
              <a:lnSpc>
                <a:spcPct val="80000"/>
              </a:lnSpc>
            </a:pPr>
            <a:r>
              <a:rPr lang="en-US" altLang="zh-CN" sz="2000" dirty="0" smtClean="0">
                <a:solidFill>
                  <a:srgbClr val="C00000"/>
                </a:solidFill>
                <a:ea typeface="宋体" panose="02010600030101010101" pitchFamily="2" charset="-122"/>
                <a:cs typeface="Times New Roman" panose="02020603050405020304" pitchFamily="18" charset="0"/>
              </a:rPr>
              <a:t>17	 }</a:t>
            </a:r>
          </a:p>
          <a:p>
            <a:pPr>
              <a:lnSpc>
                <a:spcPct val="80000"/>
              </a:lnSpc>
            </a:pPr>
            <a:r>
              <a:rPr lang="en-US" altLang="zh-CN" sz="2000" dirty="0" smtClean="0">
                <a:solidFill>
                  <a:srgbClr val="C00000"/>
                </a:solidFill>
                <a:ea typeface="宋体" panose="02010600030101010101" pitchFamily="2" charset="-122"/>
                <a:cs typeface="Times New Roman" panose="02020603050405020304" pitchFamily="18" charset="0"/>
              </a:rPr>
              <a:t>18 	public Person(String name) {</a:t>
            </a:r>
          </a:p>
          <a:p>
            <a:pPr>
              <a:lnSpc>
                <a:spcPct val="80000"/>
              </a:lnSpc>
            </a:pPr>
            <a:r>
              <a:rPr lang="en-US" altLang="zh-CN" sz="2000" dirty="0" smtClean="0">
                <a:solidFill>
                  <a:srgbClr val="C00000"/>
                </a:solidFill>
                <a:ea typeface="宋体" panose="02010600030101010101" pitchFamily="2" charset="-122"/>
                <a:cs typeface="Times New Roman" panose="02020603050405020304" pitchFamily="18" charset="0"/>
              </a:rPr>
              <a:t>19 	        this(name, 30);</a:t>
            </a:r>
          </a:p>
          <a:p>
            <a:pPr>
              <a:lnSpc>
                <a:spcPct val="80000"/>
              </a:lnSpc>
            </a:pPr>
            <a:r>
              <a:rPr lang="en-US" altLang="zh-CN" sz="2000" dirty="0" smtClean="0">
                <a:solidFill>
                  <a:srgbClr val="C00000"/>
                </a:solidFill>
                <a:ea typeface="宋体" panose="02010600030101010101" pitchFamily="2" charset="-122"/>
                <a:cs typeface="Times New Roman" panose="02020603050405020304" pitchFamily="18" charset="0"/>
              </a:rPr>
              <a:t>20	}</a:t>
            </a:r>
          </a:p>
          <a:p>
            <a:pPr>
              <a:lnSpc>
                <a:spcPct val="80000"/>
              </a:lnSpc>
            </a:pPr>
            <a:r>
              <a:rPr lang="en-US" altLang="zh-CN" sz="2000" dirty="0" smtClean="0">
                <a:solidFill>
                  <a:srgbClr val="C00000"/>
                </a:solidFill>
                <a:ea typeface="宋体" panose="02010600030101010101" pitchFamily="2" charset="-122"/>
                <a:cs typeface="Times New Roman" panose="02020603050405020304" pitchFamily="18" charset="0"/>
              </a:rPr>
              <a:t>21 	// ……</a:t>
            </a:r>
          </a:p>
          <a:p>
            <a:pPr>
              <a:lnSpc>
                <a:spcPct val="80000"/>
              </a:lnSpc>
            </a:pPr>
            <a:r>
              <a:rPr lang="en-US" altLang="zh-CN" sz="2000" dirty="0" smtClean="0">
                <a:solidFill>
                  <a:srgbClr val="C00000"/>
                </a:solidFill>
                <a:ea typeface="宋体" panose="02010600030101010101" pitchFamily="2" charset="-122"/>
                <a:cs typeface="Times New Roman" panose="02020603050405020304" pitchFamily="18" charset="0"/>
              </a:rPr>
              <a:t>22   }</a:t>
            </a:r>
            <a:endParaRPr lang="en-US" altLang="zh-CN" sz="2000"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nvSpPr>
        <p:spPr>
          <a:xfrm>
            <a:off x="2339752" y="71176"/>
            <a:ext cx="5184576" cy="7675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调用父类构造</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器</a:t>
            </a:r>
            <a:r>
              <a:rPr lang="zh-CN" altLang="en-US"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举例 </a:t>
            </a:r>
            <a:endParaRPr lang="en-US" altLang="zh-CN"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651" name="Rectangle 3"/>
          <p:cNvSpPr>
            <a:spLocks noChangeArrowheads="1"/>
          </p:cNvSpPr>
          <p:nvPr/>
        </p:nvSpPr>
        <p:spPr bwMode="auto">
          <a:xfrm>
            <a:off x="517594" y="838736"/>
            <a:ext cx="8305800" cy="5016758"/>
          </a:xfrm>
          <a:prstGeom prst="rect">
            <a:avLst/>
          </a:prstGeom>
          <a:noFill/>
          <a:ln w="9525">
            <a:noFill/>
            <a:miter lim="800000"/>
          </a:ln>
        </p:spPr>
        <p:txBody>
          <a:bodyPr>
            <a:spAutoFit/>
          </a:bodyPr>
          <a:lstStyle/>
          <a:p>
            <a:r>
              <a:rPr lang="en-US" altLang="zh-CN" sz="2000" dirty="0">
                <a:solidFill>
                  <a:srgbClr val="C00000"/>
                </a:solidFill>
                <a:ea typeface="宋体" panose="02010600030101010101" pitchFamily="2" charset="-122"/>
                <a:cs typeface="Times New Roman" panose="02020603050405020304" pitchFamily="18" charset="0"/>
              </a:rPr>
              <a:t>1   </a:t>
            </a:r>
            <a:r>
              <a:rPr lang="en-US" altLang="zh-CN" sz="2000" dirty="0" smtClean="0">
                <a:solidFill>
                  <a:srgbClr val="C00000"/>
                </a:solidFill>
                <a:ea typeface="宋体" panose="02010600030101010101" pitchFamily="2" charset="-122"/>
                <a:cs typeface="Times New Roman" panose="02020603050405020304" pitchFamily="18" charset="0"/>
              </a:rPr>
              <a:t>public </a:t>
            </a:r>
            <a:r>
              <a:rPr lang="en-US" altLang="zh-CN" sz="2000" dirty="0">
                <a:solidFill>
                  <a:srgbClr val="C00000"/>
                </a:solidFill>
                <a:ea typeface="宋体" panose="02010600030101010101" pitchFamily="2" charset="-122"/>
                <a:cs typeface="Times New Roman" panose="02020603050405020304" pitchFamily="18" charset="0"/>
              </a:rPr>
              <a:t>class Student extends Person {</a:t>
            </a:r>
          </a:p>
          <a:p>
            <a:r>
              <a:rPr lang="en-US" altLang="zh-CN" sz="2000" dirty="0">
                <a:solidFill>
                  <a:srgbClr val="C00000"/>
                </a:solidFill>
                <a:ea typeface="宋体" panose="02010600030101010101" pitchFamily="2" charset="-122"/>
                <a:cs typeface="Times New Roman" panose="02020603050405020304" pitchFamily="18" charset="0"/>
              </a:rPr>
              <a:t>2 	private String school;</a:t>
            </a:r>
          </a:p>
          <a:p>
            <a:r>
              <a:rPr lang="en-US" altLang="zh-CN" sz="2000" dirty="0">
                <a:solidFill>
                  <a:srgbClr val="C00000"/>
                </a:solidFill>
                <a:ea typeface="宋体" panose="02010600030101010101" pitchFamily="2" charset="-122"/>
                <a:cs typeface="Times New Roman" panose="02020603050405020304" pitchFamily="18" charset="0"/>
              </a:rPr>
              <a:t>3</a:t>
            </a:r>
          </a:p>
          <a:p>
            <a:r>
              <a:rPr lang="en-US" altLang="zh-CN" sz="2000" dirty="0">
                <a:solidFill>
                  <a:srgbClr val="C00000"/>
                </a:solidFill>
                <a:ea typeface="宋体" panose="02010600030101010101" pitchFamily="2" charset="-122"/>
                <a:cs typeface="Times New Roman" panose="02020603050405020304" pitchFamily="18" charset="0"/>
              </a:rPr>
              <a:t>4 </a:t>
            </a:r>
            <a:r>
              <a:rPr lang="en-US" altLang="zh-CN" sz="2000" dirty="0" smtClean="0">
                <a:solidFill>
                  <a:srgbClr val="C00000"/>
                </a:solidFill>
                <a:ea typeface="宋体" panose="02010600030101010101" pitchFamily="2" charset="-122"/>
                <a:cs typeface="Times New Roman" panose="02020603050405020304" pitchFamily="18" charset="0"/>
              </a:rPr>
              <a:t>            public </a:t>
            </a:r>
            <a:r>
              <a:rPr lang="en-US" altLang="zh-CN" sz="2000" dirty="0">
                <a:solidFill>
                  <a:srgbClr val="C00000"/>
                </a:solidFill>
                <a:ea typeface="宋体" panose="02010600030101010101" pitchFamily="2" charset="-122"/>
                <a:cs typeface="Times New Roman" panose="02020603050405020304" pitchFamily="18" charset="0"/>
              </a:rPr>
              <a:t>Student(String name, </a:t>
            </a:r>
            <a:r>
              <a:rPr lang="en-US" altLang="zh-CN" sz="2000" dirty="0" err="1">
                <a:solidFill>
                  <a:srgbClr val="C00000"/>
                </a:solidFill>
                <a:ea typeface="宋体" panose="02010600030101010101" pitchFamily="2" charset="-122"/>
                <a:cs typeface="Times New Roman" panose="02020603050405020304" pitchFamily="18" charset="0"/>
              </a:rPr>
              <a:t>int</a:t>
            </a:r>
            <a:r>
              <a:rPr lang="en-US" altLang="zh-CN" sz="2000" dirty="0">
                <a:solidFill>
                  <a:srgbClr val="C00000"/>
                </a:solidFill>
                <a:ea typeface="宋体" panose="02010600030101010101" pitchFamily="2" charset="-122"/>
                <a:cs typeface="Times New Roman" panose="02020603050405020304" pitchFamily="18" charset="0"/>
              </a:rPr>
              <a:t> age, String s) {</a:t>
            </a:r>
          </a:p>
          <a:p>
            <a:r>
              <a:rPr lang="en-US" altLang="zh-CN" sz="2000" dirty="0">
                <a:solidFill>
                  <a:srgbClr val="C00000"/>
                </a:solidFill>
                <a:ea typeface="宋体" panose="02010600030101010101" pitchFamily="2" charset="-122"/>
                <a:cs typeface="Times New Roman" panose="02020603050405020304" pitchFamily="18" charset="0"/>
              </a:rPr>
              <a:t>5 	</a:t>
            </a:r>
            <a:r>
              <a:rPr lang="en-US" altLang="zh-CN" sz="2000" dirty="0" smtClean="0">
                <a:solidFill>
                  <a:srgbClr val="0000FF"/>
                </a:solidFill>
                <a:ea typeface="宋体" panose="02010600030101010101" pitchFamily="2" charset="-122"/>
                <a:cs typeface="Times New Roman" panose="02020603050405020304" pitchFamily="18" charset="0"/>
              </a:rPr>
              <a:t>          </a:t>
            </a:r>
            <a:r>
              <a:rPr lang="en-US" altLang="zh-CN" sz="2000" b="1" dirty="0" smtClean="0">
                <a:solidFill>
                  <a:srgbClr val="0000FF"/>
                </a:solidFill>
                <a:ea typeface="宋体" panose="02010600030101010101" pitchFamily="2" charset="-122"/>
                <a:cs typeface="Times New Roman" panose="02020603050405020304" pitchFamily="18" charset="0"/>
              </a:rPr>
              <a:t>super(name</a:t>
            </a:r>
            <a:r>
              <a:rPr lang="en-US" altLang="zh-CN" sz="2000" b="1" dirty="0">
                <a:solidFill>
                  <a:srgbClr val="0000FF"/>
                </a:solidFill>
                <a:ea typeface="宋体" panose="02010600030101010101" pitchFamily="2" charset="-122"/>
                <a:cs typeface="Times New Roman" panose="02020603050405020304" pitchFamily="18" charset="0"/>
              </a:rPr>
              <a:t>, age)</a:t>
            </a:r>
            <a:r>
              <a:rPr lang="en-US" altLang="zh-CN" sz="2000" dirty="0">
                <a:solidFill>
                  <a:srgbClr val="0000FF"/>
                </a:solidFill>
                <a:ea typeface="宋体" panose="02010600030101010101" pitchFamily="2" charset="-122"/>
                <a:cs typeface="Times New Roman" panose="02020603050405020304" pitchFamily="18" charset="0"/>
              </a:rPr>
              <a:t>;</a:t>
            </a:r>
          </a:p>
          <a:p>
            <a:r>
              <a:rPr lang="en-US" altLang="zh-CN" sz="2000" dirty="0">
                <a:solidFill>
                  <a:srgbClr val="C00000"/>
                </a:solidFill>
                <a:ea typeface="宋体" panose="02010600030101010101" pitchFamily="2" charset="-122"/>
                <a:cs typeface="Times New Roman" panose="02020603050405020304" pitchFamily="18" charset="0"/>
              </a:rPr>
              <a:t>6 	</a:t>
            </a:r>
            <a:r>
              <a:rPr lang="en-US" altLang="zh-CN" sz="2000" dirty="0" smtClean="0">
                <a:solidFill>
                  <a:srgbClr val="C00000"/>
                </a:solidFill>
                <a:ea typeface="宋体" panose="02010600030101010101" pitchFamily="2" charset="-122"/>
                <a:cs typeface="Times New Roman" panose="02020603050405020304" pitchFamily="18" charset="0"/>
              </a:rPr>
              <a:t>          school </a:t>
            </a:r>
            <a:r>
              <a:rPr lang="en-US" altLang="zh-CN" sz="2000" dirty="0">
                <a:solidFill>
                  <a:srgbClr val="C00000"/>
                </a:solidFill>
                <a:ea typeface="宋体" panose="02010600030101010101" pitchFamily="2" charset="-122"/>
                <a:cs typeface="Times New Roman" panose="02020603050405020304" pitchFamily="18" charset="0"/>
              </a:rPr>
              <a:t>= s;</a:t>
            </a:r>
          </a:p>
          <a:p>
            <a:r>
              <a:rPr lang="en-US" altLang="zh-CN" sz="2000" dirty="0">
                <a:solidFill>
                  <a:srgbClr val="C00000"/>
                </a:solidFill>
                <a:ea typeface="宋体" panose="02010600030101010101" pitchFamily="2" charset="-122"/>
                <a:cs typeface="Times New Roman" panose="02020603050405020304" pitchFamily="18" charset="0"/>
              </a:rPr>
              <a:t>7 </a:t>
            </a:r>
            <a:r>
              <a:rPr lang="en-US" altLang="zh-CN" sz="2000" dirty="0" smtClean="0">
                <a:solidFill>
                  <a:srgbClr val="C00000"/>
                </a:solidFill>
                <a:ea typeface="宋体" panose="02010600030101010101" pitchFamily="2" charset="-122"/>
                <a:cs typeface="Times New Roman" panose="02020603050405020304" pitchFamily="18" charset="0"/>
              </a:rPr>
              <a:t>            }</a:t>
            </a:r>
            <a:endParaRPr lang="en-US" altLang="zh-CN" sz="2000" dirty="0">
              <a:solidFill>
                <a:srgbClr val="C00000"/>
              </a:solidFill>
              <a:ea typeface="宋体" panose="02010600030101010101" pitchFamily="2" charset="-122"/>
              <a:cs typeface="Times New Roman" panose="02020603050405020304" pitchFamily="18" charset="0"/>
            </a:endParaRPr>
          </a:p>
          <a:p>
            <a:r>
              <a:rPr lang="en-US" altLang="zh-CN" sz="2000" dirty="0">
                <a:solidFill>
                  <a:srgbClr val="C00000"/>
                </a:solidFill>
                <a:ea typeface="宋体" panose="02010600030101010101" pitchFamily="2" charset="-122"/>
                <a:cs typeface="Times New Roman" panose="02020603050405020304" pitchFamily="18" charset="0"/>
              </a:rPr>
              <a:t>8 	public Student(String name, String s) {</a:t>
            </a:r>
          </a:p>
          <a:p>
            <a:r>
              <a:rPr lang="en-US" altLang="zh-CN" sz="2000" dirty="0">
                <a:solidFill>
                  <a:srgbClr val="C00000"/>
                </a:solidFill>
                <a:ea typeface="宋体" panose="02010600030101010101" pitchFamily="2" charset="-122"/>
                <a:cs typeface="Times New Roman" panose="02020603050405020304" pitchFamily="18" charset="0"/>
              </a:rPr>
              <a:t>9 	</a:t>
            </a:r>
            <a:r>
              <a:rPr lang="en-US" altLang="zh-CN" sz="2000" dirty="0">
                <a:solidFill>
                  <a:srgbClr val="0000FF"/>
                </a:solidFill>
                <a:ea typeface="宋体" panose="02010600030101010101" pitchFamily="2" charset="-122"/>
                <a:cs typeface="Times New Roman" panose="02020603050405020304" pitchFamily="18" charset="0"/>
              </a:rPr>
              <a:t>          </a:t>
            </a:r>
            <a:r>
              <a:rPr lang="en-US" altLang="zh-CN" sz="2000" b="1" dirty="0">
                <a:solidFill>
                  <a:srgbClr val="0000FF"/>
                </a:solidFill>
                <a:ea typeface="宋体" panose="02010600030101010101" pitchFamily="2" charset="-122"/>
                <a:cs typeface="Times New Roman" panose="02020603050405020304" pitchFamily="18" charset="0"/>
              </a:rPr>
              <a:t>super(name)</a:t>
            </a:r>
            <a:r>
              <a:rPr lang="en-US" altLang="zh-CN" sz="2000" dirty="0">
                <a:solidFill>
                  <a:srgbClr val="0000FF"/>
                </a:solidFill>
                <a:ea typeface="宋体" panose="02010600030101010101" pitchFamily="2" charset="-122"/>
                <a:cs typeface="Times New Roman" panose="02020603050405020304" pitchFamily="18" charset="0"/>
              </a:rPr>
              <a:t>;</a:t>
            </a:r>
          </a:p>
          <a:p>
            <a:r>
              <a:rPr lang="en-US" altLang="zh-CN" sz="2000" dirty="0">
                <a:solidFill>
                  <a:srgbClr val="C00000"/>
                </a:solidFill>
                <a:ea typeface="宋体" panose="02010600030101010101" pitchFamily="2" charset="-122"/>
                <a:cs typeface="Times New Roman" panose="02020603050405020304" pitchFamily="18" charset="0"/>
              </a:rPr>
              <a:t>10	          school = s;</a:t>
            </a:r>
          </a:p>
          <a:p>
            <a:r>
              <a:rPr lang="en-US" altLang="zh-CN" sz="2000" dirty="0">
                <a:solidFill>
                  <a:srgbClr val="C00000"/>
                </a:solidFill>
                <a:ea typeface="宋体" panose="02010600030101010101" pitchFamily="2" charset="-122"/>
                <a:cs typeface="Times New Roman" panose="02020603050405020304" pitchFamily="18" charset="0"/>
              </a:rPr>
              <a:t>11 	}</a:t>
            </a:r>
          </a:p>
          <a:p>
            <a:r>
              <a:rPr lang="en-US" altLang="zh-CN" sz="2000" dirty="0" smtClean="0">
                <a:solidFill>
                  <a:srgbClr val="C00000"/>
                </a:solidFill>
                <a:ea typeface="宋体" panose="02010600030101010101" pitchFamily="2" charset="-122"/>
                <a:cs typeface="Times New Roman" panose="02020603050405020304" pitchFamily="18" charset="0"/>
              </a:rPr>
              <a:t>12 	public </a:t>
            </a:r>
            <a:r>
              <a:rPr lang="en-US" altLang="zh-CN" sz="2000" dirty="0">
                <a:solidFill>
                  <a:srgbClr val="C00000"/>
                </a:solidFill>
                <a:ea typeface="宋体" panose="02010600030101010101" pitchFamily="2" charset="-122"/>
                <a:cs typeface="Times New Roman" panose="02020603050405020304" pitchFamily="18" charset="0"/>
              </a:rPr>
              <a:t>Student(String s) { </a:t>
            </a:r>
            <a:r>
              <a:rPr lang="en-US" altLang="zh-CN" sz="2000" b="1" dirty="0">
                <a:solidFill>
                  <a:srgbClr val="0000FF"/>
                </a:solidFill>
                <a:ea typeface="宋体" panose="02010600030101010101" pitchFamily="2" charset="-122"/>
                <a:cs typeface="Times New Roman" panose="02020603050405020304" pitchFamily="18" charset="0"/>
              </a:rPr>
              <a:t>// </a:t>
            </a:r>
            <a:r>
              <a:rPr lang="zh-CN" altLang="en-US" sz="2000" b="1" dirty="0">
                <a:solidFill>
                  <a:srgbClr val="0000FF"/>
                </a:solidFill>
                <a:ea typeface="宋体" panose="02010600030101010101" pitchFamily="2" charset="-122"/>
                <a:cs typeface="Times New Roman" panose="02020603050405020304" pitchFamily="18" charset="0"/>
              </a:rPr>
              <a:t>编译出错</a:t>
            </a:r>
            <a:r>
              <a:rPr lang="en-US" altLang="zh-CN" sz="2000" b="1" dirty="0">
                <a:solidFill>
                  <a:srgbClr val="0000FF"/>
                </a:solidFill>
                <a:ea typeface="宋体" panose="02010600030101010101" pitchFamily="2" charset="-122"/>
                <a:cs typeface="Times New Roman" panose="02020603050405020304" pitchFamily="18" charset="0"/>
              </a:rPr>
              <a:t>: no super(),</a:t>
            </a:r>
            <a:r>
              <a:rPr lang="zh-CN" altLang="en-US" sz="2000" b="1" dirty="0">
                <a:solidFill>
                  <a:srgbClr val="0000FF"/>
                </a:solidFill>
                <a:ea typeface="宋体" panose="02010600030101010101" pitchFamily="2" charset="-122"/>
                <a:cs typeface="Times New Roman" panose="02020603050405020304" pitchFamily="18" charset="0"/>
              </a:rPr>
              <a:t>系统将调用父</a:t>
            </a:r>
            <a:r>
              <a:rPr lang="zh-CN" altLang="en-US" sz="2000" b="1" dirty="0" smtClean="0">
                <a:solidFill>
                  <a:srgbClr val="0000FF"/>
                </a:solidFill>
                <a:ea typeface="宋体" panose="02010600030101010101" pitchFamily="2" charset="-122"/>
                <a:cs typeface="Times New Roman" panose="02020603050405020304" pitchFamily="18" charset="0"/>
              </a:rPr>
              <a:t>类  </a:t>
            </a:r>
            <a:endParaRPr lang="en-US" altLang="zh-CN" sz="2000" b="1" dirty="0" smtClean="0">
              <a:solidFill>
                <a:srgbClr val="0000FF"/>
              </a:solidFill>
              <a:ea typeface="宋体" panose="02010600030101010101" pitchFamily="2" charset="-122"/>
              <a:cs typeface="Times New Roman" panose="02020603050405020304" pitchFamily="18" charset="0"/>
            </a:endParaRPr>
          </a:p>
          <a:p>
            <a:r>
              <a:rPr lang="en-US" altLang="zh-CN" sz="2000" b="1" dirty="0">
                <a:solidFill>
                  <a:srgbClr val="0000FF"/>
                </a:solidFill>
                <a:ea typeface="宋体" panose="02010600030101010101" pitchFamily="2" charset="-122"/>
                <a:cs typeface="Times New Roman" panose="02020603050405020304" pitchFamily="18" charset="0"/>
              </a:rPr>
              <a:t> </a:t>
            </a:r>
            <a:r>
              <a:rPr lang="en-US" altLang="zh-CN" sz="2000" b="1" dirty="0" smtClean="0">
                <a:solidFill>
                  <a:srgbClr val="0000FF"/>
                </a:solidFill>
                <a:ea typeface="宋体" panose="02010600030101010101" pitchFamily="2" charset="-122"/>
                <a:cs typeface="Times New Roman" panose="02020603050405020304" pitchFamily="18" charset="0"/>
              </a:rPr>
              <a:t>                                                         </a:t>
            </a:r>
            <a:r>
              <a:rPr lang="zh-CN" altLang="en-US" sz="2000" b="1" dirty="0" smtClean="0">
                <a:solidFill>
                  <a:srgbClr val="0000FF"/>
                </a:solidFill>
                <a:ea typeface="宋体" panose="02010600030101010101" pitchFamily="2" charset="-122"/>
                <a:cs typeface="Times New Roman" panose="02020603050405020304" pitchFamily="18" charset="0"/>
              </a:rPr>
              <a:t>无</a:t>
            </a:r>
            <a:r>
              <a:rPr lang="zh-CN" altLang="en-US" sz="2000" b="1" dirty="0">
                <a:solidFill>
                  <a:srgbClr val="0000FF"/>
                </a:solidFill>
                <a:ea typeface="宋体" panose="02010600030101010101" pitchFamily="2" charset="-122"/>
                <a:cs typeface="Times New Roman" panose="02020603050405020304" pitchFamily="18" charset="0"/>
              </a:rPr>
              <a:t>参数的构造方法。</a:t>
            </a:r>
          </a:p>
          <a:p>
            <a:r>
              <a:rPr lang="en-US" altLang="zh-CN" sz="2000" dirty="0">
                <a:solidFill>
                  <a:srgbClr val="C00000"/>
                </a:solidFill>
                <a:ea typeface="宋体" panose="02010600030101010101" pitchFamily="2" charset="-122"/>
                <a:cs typeface="Times New Roman" panose="02020603050405020304" pitchFamily="18" charset="0"/>
              </a:rPr>
              <a:t>13 	          school = s;</a:t>
            </a:r>
          </a:p>
          <a:p>
            <a:r>
              <a:rPr lang="en-US" altLang="zh-CN" sz="2000" dirty="0">
                <a:solidFill>
                  <a:srgbClr val="C00000"/>
                </a:solidFill>
                <a:ea typeface="宋体" panose="02010600030101010101" pitchFamily="2" charset="-122"/>
                <a:cs typeface="Times New Roman" panose="02020603050405020304" pitchFamily="18" charset="0"/>
              </a:rPr>
              <a:t>14 	}</a:t>
            </a:r>
          </a:p>
          <a:p>
            <a:r>
              <a:rPr lang="en-US" altLang="zh-CN" sz="2000" dirty="0">
                <a:solidFill>
                  <a:srgbClr val="C00000"/>
                </a:solidFill>
                <a:ea typeface="宋体" panose="02010600030101010101" pitchFamily="2" charset="-122"/>
                <a:cs typeface="Times New Roman" panose="02020603050405020304" pitchFamily="18" charset="0"/>
              </a:rPr>
              <a:t>15 </a:t>
            </a:r>
            <a:r>
              <a:rPr lang="en-US" altLang="zh-CN" sz="2000" dirty="0" smtClean="0">
                <a:solidFill>
                  <a:srgbClr val="C00000"/>
                </a:solidFill>
                <a:ea typeface="宋体" panose="02010600030101010101" pitchFamily="2" charset="-122"/>
                <a:cs typeface="Times New Roman" panose="02020603050405020304" pitchFamily="18" charset="0"/>
              </a:rPr>
              <a:t> }</a:t>
            </a:r>
            <a:endParaRPr lang="en-US" altLang="zh-CN" sz="2000"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descr="递归图"/>
          <p:cNvPicPr>
            <a:picLocks noChangeAspect="1" noChangeArrowheads="1"/>
          </p:cNvPicPr>
          <p:nvPr/>
        </p:nvPicPr>
        <p:blipFill>
          <a:blip r:embed="rId2"/>
          <a:srcRect/>
          <a:stretch>
            <a:fillRect/>
          </a:stretch>
        </p:blipFill>
        <p:spPr bwMode="auto">
          <a:xfrm>
            <a:off x="228600" y="859790"/>
            <a:ext cx="8686800" cy="4538663"/>
          </a:xfrm>
          <a:prstGeom prst="rect">
            <a:avLst/>
          </a:prstGeom>
          <a:noFill/>
          <a:ln w="9525">
            <a:noFill/>
            <a:miter lim="800000"/>
            <a:headEnd/>
            <a:tailEnd/>
          </a:ln>
        </p:spPr>
      </p:pic>
      <p:sp>
        <p:nvSpPr>
          <p:cNvPr id="28676" name="Rectangle 6"/>
          <p:cNvSpPr>
            <a:spLocks noGrp="1" noChangeArrowheads="1"/>
          </p:cNvSpPr>
          <p:nvPr/>
        </p:nvSpPr>
        <p:spPr>
          <a:xfrm>
            <a:off x="3472180" y="226060"/>
            <a:ext cx="4988560" cy="526415"/>
          </a:xfrm>
          <a:prstGeom prst="rect">
            <a:avLst/>
          </a:prstGeom>
          <a:noFill/>
        </p:spPr>
        <p:txBody>
          <a:bodyPr vert="horz" lIns="92075" tIns="46038" rIns="92075" bIns="46038"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r>
              <a:rPr lang="en-US" altLang="zh-CN" sz="28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4.5  </a:t>
            </a:r>
            <a:r>
              <a:rPr lang="zh-CN" altLang="en-US" sz="28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子类对象的实例化过程</a:t>
            </a:r>
          </a:p>
        </p:txBody>
      </p:sp>
    </p:spTree>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072" y="193204"/>
            <a:ext cx="8964488" cy="6186309"/>
          </a:xfrm>
          <a:prstGeom prst="rect">
            <a:avLst/>
          </a:prstGeom>
          <a:noFill/>
        </p:spPr>
        <p:txBody>
          <a:bodyPr wrap="square" rtlCol="0">
            <a:spAutoFit/>
          </a:bodyPr>
          <a:lstStyle/>
          <a:p>
            <a:r>
              <a:rPr lang="en-US" altLang="zh-CN" b="1" dirty="0">
                <a:solidFill>
                  <a:srgbClr val="C00000"/>
                </a:solidFill>
                <a:ea typeface="宋体" panose="02010600030101010101" pitchFamily="2" charset="-122"/>
                <a:cs typeface="Times New Roman" panose="02020603050405020304" pitchFamily="18" charset="0"/>
              </a:rPr>
              <a:t>class </a:t>
            </a:r>
            <a:r>
              <a:rPr lang="en-US" altLang="zh-CN" b="1" dirty="0" smtClean="0">
                <a:solidFill>
                  <a:srgbClr val="C00000"/>
                </a:solidFill>
                <a:ea typeface="宋体" panose="02010600030101010101" pitchFamily="2" charset="-122"/>
                <a:cs typeface="Times New Roman" panose="02020603050405020304" pitchFamily="18" charset="0"/>
              </a:rPr>
              <a:t>Creature{</a:t>
            </a:r>
            <a:endParaRPr lang="en-US" altLang="zh-CN" b="1" dirty="0">
              <a:solidFill>
                <a:srgbClr val="C00000"/>
              </a:solidFill>
              <a:ea typeface="宋体" panose="02010600030101010101" pitchFamily="2" charset="-122"/>
              <a:cs typeface="Times New Roman" panose="02020603050405020304" pitchFamily="18" charset="0"/>
            </a:endParaRPr>
          </a:p>
          <a:p>
            <a:r>
              <a:rPr lang="en-US" altLang="zh-CN" b="1" dirty="0">
                <a:solidFill>
                  <a:srgbClr val="C00000"/>
                </a:solidFill>
                <a:ea typeface="宋体" panose="02010600030101010101" pitchFamily="2" charset="-122"/>
                <a:cs typeface="Times New Roman" panose="02020603050405020304" pitchFamily="18" charset="0"/>
              </a:rPr>
              <a:t> </a:t>
            </a:r>
            <a:r>
              <a:rPr lang="en-US" altLang="zh-CN" b="1" dirty="0" smtClean="0">
                <a:solidFill>
                  <a:srgbClr val="C00000"/>
                </a:solidFill>
                <a:ea typeface="宋体" panose="02010600030101010101" pitchFamily="2" charset="-122"/>
                <a:cs typeface="Times New Roman" panose="02020603050405020304" pitchFamily="18" charset="0"/>
              </a:rPr>
              <a:t>      public </a:t>
            </a:r>
            <a:r>
              <a:rPr lang="en-US" altLang="zh-CN" b="1" dirty="0">
                <a:solidFill>
                  <a:srgbClr val="C00000"/>
                </a:solidFill>
                <a:ea typeface="宋体" panose="02010600030101010101" pitchFamily="2" charset="-122"/>
                <a:cs typeface="Times New Roman" panose="02020603050405020304" pitchFamily="18" charset="0"/>
              </a:rPr>
              <a:t>Creature</a:t>
            </a:r>
            <a:r>
              <a:rPr lang="en-US" altLang="zh-CN" b="1" dirty="0" smtClean="0">
                <a:solidFill>
                  <a:srgbClr val="C00000"/>
                </a:solidFill>
                <a:ea typeface="宋体" panose="02010600030101010101" pitchFamily="2" charset="-122"/>
                <a:cs typeface="Times New Roman" panose="02020603050405020304" pitchFamily="18" charset="0"/>
              </a:rPr>
              <a:t>(){</a:t>
            </a:r>
            <a:endParaRPr lang="en-US" altLang="zh-CN" b="1" dirty="0">
              <a:solidFill>
                <a:srgbClr val="C00000"/>
              </a:solidFill>
              <a:ea typeface="宋体" panose="02010600030101010101" pitchFamily="2" charset="-122"/>
              <a:cs typeface="Times New Roman" panose="02020603050405020304" pitchFamily="18" charset="0"/>
            </a:endParaRPr>
          </a:p>
          <a:p>
            <a:r>
              <a:rPr lang="en-US" altLang="zh-CN" b="1" dirty="0">
                <a:solidFill>
                  <a:srgbClr val="C00000"/>
                </a:solidFill>
                <a:ea typeface="宋体" panose="02010600030101010101" pitchFamily="2" charset="-122"/>
                <a:cs typeface="Times New Roman" panose="02020603050405020304" pitchFamily="18" charset="0"/>
              </a:rPr>
              <a:t>	</a:t>
            </a:r>
            <a:r>
              <a:rPr lang="en-US" altLang="zh-CN" b="1" dirty="0" err="1">
                <a:solidFill>
                  <a:srgbClr val="C00000"/>
                </a:solidFill>
                <a:ea typeface="宋体" panose="02010600030101010101" pitchFamily="2" charset="-122"/>
                <a:cs typeface="Times New Roman" panose="02020603050405020304" pitchFamily="18" charset="0"/>
              </a:rPr>
              <a:t>System.out.println</a:t>
            </a:r>
            <a:r>
              <a:rPr lang="en-US" altLang="zh-CN" b="1" dirty="0">
                <a:solidFill>
                  <a:srgbClr val="C00000"/>
                </a:solidFill>
                <a:ea typeface="宋体" panose="02010600030101010101" pitchFamily="2" charset="-122"/>
                <a:cs typeface="Times New Roman" panose="02020603050405020304" pitchFamily="18" charset="0"/>
              </a:rPr>
              <a:t>("Creature</a:t>
            </a:r>
            <a:r>
              <a:rPr lang="zh-CN" altLang="en-US" b="1" dirty="0">
                <a:solidFill>
                  <a:srgbClr val="C00000"/>
                </a:solidFill>
                <a:ea typeface="宋体" panose="02010600030101010101" pitchFamily="2" charset="-122"/>
                <a:cs typeface="Times New Roman" panose="02020603050405020304" pitchFamily="18" charset="0"/>
              </a:rPr>
              <a:t>无参数的构造器</a:t>
            </a:r>
            <a:r>
              <a:rPr lang="en-US" altLang="zh-CN" b="1" dirty="0">
                <a:solidFill>
                  <a:srgbClr val="C00000"/>
                </a:solidFill>
                <a:ea typeface="宋体" panose="02010600030101010101" pitchFamily="2" charset="-122"/>
                <a:cs typeface="Times New Roman" panose="02020603050405020304" pitchFamily="18" charset="0"/>
              </a:rPr>
              <a:t>");	</a:t>
            </a:r>
          </a:p>
          <a:p>
            <a:r>
              <a:rPr lang="en-US" altLang="zh-CN" b="1" dirty="0">
                <a:solidFill>
                  <a:srgbClr val="C00000"/>
                </a:solidFill>
                <a:ea typeface="宋体" panose="02010600030101010101" pitchFamily="2" charset="-122"/>
                <a:cs typeface="Times New Roman" panose="02020603050405020304" pitchFamily="18" charset="0"/>
              </a:rPr>
              <a:t> </a:t>
            </a:r>
            <a:r>
              <a:rPr lang="en-US" altLang="zh-CN" b="1" dirty="0" smtClean="0">
                <a:solidFill>
                  <a:srgbClr val="C00000"/>
                </a:solidFill>
                <a:ea typeface="宋体" panose="02010600030101010101" pitchFamily="2" charset="-122"/>
                <a:cs typeface="Times New Roman" panose="02020603050405020304" pitchFamily="18" charset="0"/>
              </a:rPr>
              <a:t>      }</a:t>
            </a:r>
            <a:endParaRPr lang="en-US" altLang="zh-CN" b="1" dirty="0">
              <a:solidFill>
                <a:srgbClr val="C00000"/>
              </a:solidFill>
              <a:ea typeface="宋体" panose="02010600030101010101" pitchFamily="2" charset="-122"/>
              <a:cs typeface="Times New Roman" panose="02020603050405020304" pitchFamily="18" charset="0"/>
            </a:endParaRPr>
          </a:p>
          <a:p>
            <a:r>
              <a:rPr lang="en-US" altLang="zh-CN" b="1" dirty="0">
                <a:solidFill>
                  <a:srgbClr val="C00000"/>
                </a:solidFill>
                <a:ea typeface="宋体" panose="02010600030101010101" pitchFamily="2" charset="-122"/>
                <a:cs typeface="Times New Roman" panose="02020603050405020304" pitchFamily="18" charset="0"/>
              </a:rPr>
              <a:t>}</a:t>
            </a:r>
          </a:p>
          <a:p>
            <a:r>
              <a:rPr lang="en-US" altLang="zh-CN" b="1" dirty="0">
                <a:solidFill>
                  <a:srgbClr val="C00000"/>
                </a:solidFill>
                <a:ea typeface="宋体" panose="02010600030101010101" pitchFamily="2" charset="-122"/>
                <a:cs typeface="Times New Roman" panose="02020603050405020304" pitchFamily="18" charset="0"/>
              </a:rPr>
              <a:t>class Animal extends </a:t>
            </a:r>
            <a:r>
              <a:rPr lang="en-US" altLang="zh-CN" b="1" dirty="0" smtClean="0">
                <a:solidFill>
                  <a:srgbClr val="C00000"/>
                </a:solidFill>
                <a:ea typeface="宋体" panose="02010600030101010101" pitchFamily="2" charset="-122"/>
                <a:cs typeface="Times New Roman" panose="02020603050405020304" pitchFamily="18" charset="0"/>
              </a:rPr>
              <a:t>Creature{</a:t>
            </a:r>
            <a:endParaRPr lang="en-US" altLang="zh-CN" b="1" dirty="0">
              <a:solidFill>
                <a:srgbClr val="C00000"/>
              </a:solidFill>
              <a:ea typeface="宋体" panose="02010600030101010101" pitchFamily="2" charset="-122"/>
              <a:cs typeface="Times New Roman" panose="02020603050405020304" pitchFamily="18" charset="0"/>
            </a:endParaRPr>
          </a:p>
          <a:p>
            <a:r>
              <a:rPr lang="en-US" altLang="zh-CN" b="1" dirty="0">
                <a:solidFill>
                  <a:srgbClr val="C00000"/>
                </a:solidFill>
                <a:ea typeface="宋体" panose="02010600030101010101" pitchFamily="2" charset="-122"/>
                <a:cs typeface="Times New Roman" panose="02020603050405020304" pitchFamily="18" charset="0"/>
              </a:rPr>
              <a:t> </a:t>
            </a:r>
            <a:r>
              <a:rPr lang="en-US" altLang="zh-CN" b="1" dirty="0" smtClean="0">
                <a:solidFill>
                  <a:srgbClr val="C00000"/>
                </a:solidFill>
                <a:ea typeface="宋体" panose="02010600030101010101" pitchFamily="2" charset="-122"/>
                <a:cs typeface="Times New Roman" panose="02020603050405020304" pitchFamily="18" charset="0"/>
              </a:rPr>
              <a:t>      public </a:t>
            </a:r>
            <a:r>
              <a:rPr lang="en-US" altLang="zh-CN" b="1" dirty="0">
                <a:solidFill>
                  <a:srgbClr val="C00000"/>
                </a:solidFill>
                <a:ea typeface="宋体" panose="02010600030101010101" pitchFamily="2" charset="-122"/>
                <a:cs typeface="Times New Roman" panose="02020603050405020304" pitchFamily="18" charset="0"/>
              </a:rPr>
              <a:t>Animal(String name</a:t>
            </a:r>
            <a:r>
              <a:rPr lang="en-US" altLang="zh-CN" b="1" dirty="0" smtClean="0">
                <a:solidFill>
                  <a:srgbClr val="C00000"/>
                </a:solidFill>
                <a:ea typeface="宋体" panose="02010600030101010101" pitchFamily="2" charset="-122"/>
                <a:cs typeface="Times New Roman" panose="02020603050405020304" pitchFamily="18" charset="0"/>
              </a:rPr>
              <a:t>){</a:t>
            </a:r>
            <a:endParaRPr lang="en-US" altLang="zh-CN" b="1" dirty="0">
              <a:solidFill>
                <a:srgbClr val="C00000"/>
              </a:solidFill>
              <a:ea typeface="宋体" panose="02010600030101010101" pitchFamily="2" charset="-122"/>
              <a:cs typeface="Times New Roman" panose="02020603050405020304" pitchFamily="18" charset="0"/>
            </a:endParaRPr>
          </a:p>
          <a:p>
            <a:r>
              <a:rPr lang="en-US" altLang="zh-CN" b="1" dirty="0">
                <a:solidFill>
                  <a:srgbClr val="C00000"/>
                </a:solidFill>
                <a:ea typeface="宋体" panose="02010600030101010101" pitchFamily="2" charset="-122"/>
                <a:cs typeface="Times New Roman" panose="02020603050405020304" pitchFamily="18" charset="0"/>
              </a:rPr>
              <a:t>	</a:t>
            </a:r>
            <a:r>
              <a:rPr lang="en-US" altLang="zh-CN" b="1" dirty="0" err="1">
                <a:solidFill>
                  <a:srgbClr val="C00000"/>
                </a:solidFill>
                <a:ea typeface="宋体" panose="02010600030101010101" pitchFamily="2" charset="-122"/>
                <a:cs typeface="Times New Roman" panose="02020603050405020304" pitchFamily="18" charset="0"/>
              </a:rPr>
              <a:t>System.out.println</a:t>
            </a:r>
            <a:r>
              <a:rPr lang="en-US" altLang="zh-CN" b="1" dirty="0">
                <a:solidFill>
                  <a:srgbClr val="C00000"/>
                </a:solidFill>
                <a:ea typeface="宋体" panose="02010600030101010101" pitchFamily="2" charset="-122"/>
                <a:cs typeface="Times New Roman" panose="02020603050405020304" pitchFamily="18" charset="0"/>
              </a:rPr>
              <a:t>("Animal</a:t>
            </a:r>
            <a:r>
              <a:rPr lang="zh-CN" altLang="en-US" b="1" dirty="0">
                <a:solidFill>
                  <a:srgbClr val="C00000"/>
                </a:solidFill>
                <a:ea typeface="宋体" panose="02010600030101010101" pitchFamily="2" charset="-122"/>
                <a:cs typeface="Times New Roman" panose="02020603050405020304" pitchFamily="18" charset="0"/>
              </a:rPr>
              <a:t>带一个参数的构造器</a:t>
            </a:r>
            <a:r>
              <a:rPr lang="zh-CN" altLang="en-US" b="1" dirty="0" smtClean="0">
                <a:solidFill>
                  <a:srgbClr val="C00000"/>
                </a:solidFill>
                <a:ea typeface="宋体" panose="02010600030101010101" pitchFamily="2" charset="-122"/>
                <a:cs typeface="Times New Roman" panose="02020603050405020304" pitchFamily="18" charset="0"/>
              </a:rPr>
              <a:t>，该</a:t>
            </a:r>
            <a:r>
              <a:rPr lang="zh-CN" altLang="en-US" b="1" dirty="0">
                <a:solidFill>
                  <a:srgbClr val="C00000"/>
                </a:solidFill>
                <a:ea typeface="宋体" panose="02010600030101010101" pitchFamily="2" charset="-122"/>
                <a:cs typeface="Times New Roman" panose="02020603050405020304" pitchFamily="18" charset="0"/>
              </a:rPr>
              <a:t>动物的</a:t>
            </a:r>
            <a:r>
              <a:rPr lang="en-US" altLang="zh-CN" b="1" dirty="0">
                <a:solidFill>
                  <a:srgbClr val="C00000"/>
                </a:solidFill>
                <a:ea typeface="宋体" panose="02010600030101010101" pitchFamily="2" charset="-122"/>
                <a:cs typeface="Times New Roman" panose="02020603050405020304" pitchFamily="18" charset="0"/>
              </a:rPr>
              <a:t>name</a:t>
            </a:r>
            <a:r>
              <a:rPr lang="zh-CN" altLang="en-US" b="1" dirty="0">
                <a:solidFill>
                  <a:srgbClr val="C00000"/>
                </a:solidFill>
                <a:ea typeface="宋体" panose="02010600030101010101" pitchFamily="2" charset="-122"/>
                <a:cs typeface="Times New Roman" panose="02020603050405020304" pitchFamily="18" charset="0"/>
              </a:rPr>
              <a:t>为</a:t>
            </a:r>
            <a:r>
              <a:rPr lang="en-US" altLang="zh-CN" b="1" dirty="0">
                <a:solidFill>
                  <a:srgbClr val="C00000"/>
                </a:solidFill>
                <a:ea typeface="宋体" panose="02010600030101010101" pitchFamily="2" charset="-122"/>
                <a:cs typeface="Times New Roman" panose="02020603050405020304" pitchFamily="18" charset="0"/>
              </a:rPr>
              <a:t>" + name);</a:t>
            </a:r>
          </a:p>
          <a:p>
            <a:r>
              <a:rPr lang="en-US" altLang="zh-CN" b="1" dirty="0">
                <a:solidFill>
                  <a:srgbClr val="C00000"/>
                </a:solidFill>
                <a:ea typeface="宋体" panose="02010600030101010101" pitchFamily="2" charset="-122"/>
                <a:cs typeface="Times New Roman" panose="02020603050405020304" pitchFamily="18" charset="0"/>
              </a:rPr>
              <a:t> </a:t>
            </a:r>
            <a:r>
              <a:rPr lang="en-US" altLang="zh-CN" b="1" dirty="0" smtClean="0">
                <a:solidFill>
                  <a:srgbClr val="C00000"/>
                </a:solidFill>
                <a:ea typeface="宋体" panose="02010600030101010101" pitchFamily="2" charset="-122"/>
                <a:cs typeface="Times New Roman" panose="02020603050405020304" pitchFamily="18" charset="0"/>
              </a:rPr>
              <a:t>      }</a:t>
            </a:r>
            <a:endParaRPr lang="en-US" altLang="zh-CN" b="1" dirty="0">
              <a:solidFill>
                <a:srgbClr val="C00000"/>
              </a:solidFill>
              <a:ea typeface="宋体" panose="02010600030101010101" pitchFamily="2" charset="-122"/>
              <a:cs typeface="Times New Roman" panose="02020603050405020304" pitchFamily="18" charset="0"/>
            </a:endParaRPr>
          </a:p>
          <a:p>
            <a:r>
              <a:rPr lang="en-US" altLang="zh-CN" b="1" dirty="0">
                <a:solidFill>
                  <a:srgbClr val="C00000"/>
                </a:solidFill>
                <a:ea typeface="宋体" panose="02010600030101010101" pitchFamily="2" charset="-122"/>
                <a:cs typeface="Times New Roman" panose="02020603050405020304" pitchFamily="18" charset="0"/>
              </a:rPr>
              <a:t> </a:t>
            </a:r>
            <a:r>
              <a:rPr lang="en-US" altLang="zh-CN" b="1" dirty="0" smtClean="0">
                <a:solidFill>
                  <a:srgbClr val="C00000"/>
                </a:solidFill>
                <a:ea typeface="宋体" panose="02010600030101010101" pitchFamily="2" charset="-122"/>
                <a:cs typeface="Times New Roman" panose="02020603050405020304" pitchFamily="18" charset="0"/>
              </a:rPr>
              <a:t>      public </a:t>
            </a:r>
            <a:r>
              <a:rPr lang="en-US" altLang="zh-CN" b="1" dirty="0">
                <a:solidFill>
                  <a:srgbClr val="C00000"/>
                </a:solidFill>
                <a:ea typeface="宋体" panose="02010600030101010101" pitchFamily="2" charset="-122"/>
                <a:cs typeface="Times New Roman" panose="02020603050405020304" pitchFamily="18" charset="0"/>
              </a:rPr>
              <a:t>Animal(String name , </a:t>
            </a:r>
            <a:r>
              <a:rPr lang="en-US" altLang="zh-CN" b="1" dirty="0" err="1">
                <a:solidFill>
                  <a:srgbClr val="C00000"/>
                </a:solidFill>
                <a:ea typeface="宋体" panose="02010600030101010101" pitchFamily="2" charset="-122"/>
                <a:cs typeface="Times New Roman" panose="02020603050405020304" pitchFamily="18" charset="0"/>
              </a:rPr>
              <a:t>int</a:t>
            </a:r>
            <a:r>
              <a:rPr lang="en-US" altLang="zh-CN" b="1" dirty="0">
                <a:solidFill>
                  <a:srgbClr val="C00000"/>
                </a:solidFill>
                <a:ea typeface="宋体" panose="02010600030101010101" pitchFamily="2" charset="-122"/>
                <a:cs typeface="Times New Roman" panose="02020603050405020304" pitchFamily="18" charset="0"/>
              </a:rPr>
              <a:t> age</a:t>
            </a:r>
            <a:r>
              <a:rPr lang="en-US" altLang="zh-CN" b="1" dirty="0" smtClean="0">
                <a:solidFill>
                  <a:srgbClr val="C00000"/>
                </a:solidFill>
                <a:ea typeface="宋体" panose="02010600030101010101" pitchFamily="2" charset="-122"/>
                <a:cs typeface="Times New Roman" panose="02020603050405020304" pitchFamily="18" charset="0"/>
              </a:rPr>
              <a:t>){</a:t>
            </a:r>
            <a:endParaRPr lang="zh-CN" altLang="en-US" b="1" dirty="0">
              <a:solidFill>
                <a:srgbClr val="C00000"/>
              </a:solidFill>
              <a:ea typeface="宋体" panose="02010600030101010101" pitchFamily="2" charset="-122"/>
              <a:cs typeface="Times New Roman" panose="02020603050405020304" pitchFamily="18" charset="0"/>
            </a:endParaRPr>
          </a:p>
          <a:p>
            <a:r>
              <a:rPr lang="zh-CN" altLang="en-US" b="1" dirty="0">
                <a:solidFill>
                  <a:srgbClr val="C00000"/>
                </a:solidFill>
                <a:ea typeface="宋体" panose="02010600030101010101" pitchFamily="2" charset="-122"/>
                <a:cs typeface="Times New Roman" panose="02020603050405020304" pitchFamily="18" charset="0"/>
              </a:rPr>
              <a:t>	</a:t>
            </a:r>
            <a:r>
              <a:rPr lang="en-US" altLang="zh-CN" b="1" dirty="0" smtClean="0">
                <a:solidFill>
                  <a:srgbClr val="C00000"/>
                </a:solidFill>
                <a:ea typeface="宋体" panose="02010600030101010101" pitchFamily="2" charset="-122"/>
                <a:cs typeface="Times New Roman" panose="02020603050405020304" pitchFamily="18" charset="0"/>
              </a:rPr>
              <a:t>this(name</a:t>
            </a:r>
            <a:r>
              <a:rPr lang="en-US" altLang="zh-CN" b="1" dirty="0">
                <a:solidFill>
                  <a:srgbClr val="C00000"/>
                </a:solidFill>
                <a:ea typeface="宋体" panose="02010600030101010101" pitchFamily="2" charset="-122"/>
                <a:cs typeface="Times New Roman" panose="02020603050405020304" pitchFamily="18" charset="0"/>
              </a:rPr>
              <a:t>);</a:t>
            </a:r>
          </a:p>
          <a:p>
            <a:r>
              <a:rPr lang="en-US" altLang="zh-CN" b="1" dirty="0">
                <a:solidFill>
                  <a:srgbClr val="C00000"/>
                </a:solidFill>
                <a:ea typeface="宋体" panose="02010600030101010101" pitchFamily="2" charset="-122"/>
                <a:cs typeface="Times New Roman" panose="02020603050405020304" pitchFamily="18" charset="0"/>
              </a:rPr>
              <a:t>	</a:t>
            </a:r>
            <a:r>
              <a:rPr lang="en-US" altLang="zh-CN" b="1" dirty="0" err="1" smtClean="0">
                <a:solidFill>
                  <a:srgbClr val="C00000"/>
                </a:solidFill>
                <a:ea typeface="宋体" panose="02010600030101010101" pitchFamily="2" charset="-122"/>
                <a:cs typeface="Times New Roman" panose="02020603050405020304" pitchFamily="18" charset="0"/>
              </a:rPr>
              <a:t>System.out.println</a:t>
            </a:r>
            <a:r>
              <a:rPr lang="en-US" altLang="zh-CN" b="1" dirty="0">
                <a:solidFill>
                  <a:srgbClr val="C00000"/>
                </a:solidFill>
                <a:ea typeface="宋体" panose="02010600030101010101" pitchFamily="2" charset="-122"/>
                <a:cs typeface="Times New Roman" panose="02020603050405020304" pitchFamily="18" charset="0"/>
              </a:rPr>
              <a:t>("Animal</a:t>
            </a:r>
            <a:r>
              <a:rPr lang="zh-CN" altLang="en-US" b="1" dirty="0">
                <a:solidFill>
                  <a:srgbClr val="C00000"/>
                </a:solidFill>
                <a:ea typeface="宋体" panose="02010600030101010101" pitchFamily="2" charset="-122"/>
                <a:cs typeface="Times New Roman" panose="02020603050405020304" pitchFamily="18" charset="0"/>
              </a:rPr>
              <a:t>带两个参数的构造器</a:t>
            </a:r>
            <a:r>
              <a:rPr lang="zh-CN" altLang="en-US" b="1" dirty="0" smtClean="0">
                <a:solidFill>
                  <a:srgbClr val="C00000"/>
                </a:solidFill>
                <a:ea typeface="宋体" panose="02010600030101010101" pitchFamily="2" charset="-122"/>
                <a:cs typeface="Times New Roman" panose="02020603050405020304" pitchFamily="18" charset="0"/>
              </a:rPr>
              <a:t>，其</a:t>
            </a:r>
            <a:r>
              <a:rPr lang="en-US" altLang="zh-CN" b="1" dirty="0">
                <a:solidFill>
                  <a:srgbClr val="C00000"/>
                </a:solidFill>
                <a:ea typeface="宋体" panose="02010600030101010101" pitchFamily="2" charset="-122"/>
                <a:cs typeface="Times New Roman" panose="02020603050405020304" pitchFamily="18" charset="0"/>
              </a:rPr>
              <a:t>age</a:t>
            </a:r>
            <a:r>
              <a:rPr lang="zh-CN" altLang="en-US" b="1" dirty="0">
                <a:solidFill>
                  <a:srgbClr val="C00000"/>
                </a:solidFill>
                <a:ea typeface="宋体" panose="02010600030101010101" pitchFamily="2" charset="-122"/>
                <a:cs typeface="Times New Roman" panose="02020603050405020304" pitchFamily="18" charset="0"/>
              </a:rPr>
              <a:t>为</a:t>
            </a:r>
            <a:r>
              <a:rPr lang="en-US" altLang="zh-CN" b="1" dirty="0">
                <a:solidFill>
                  <a:srgbClr val="C00000"/>
                </a:solidFill>
                <a:ea typeface="宋体" panose="02010600030101010101" pitchFamily="2" charset="-122"/>
                <a:cs typeface="Times New Roman" panose="02020603050405020304" pitchFamily="18" charset="0"/>
              </a:rPr>
              <a:t>" + age);</a:t>
            </a:r>
          </a:p>
          <a:p>
            <a:r>
              <a:rPr lang="en-US" altLang="zh-CN" b="1" dirty="0">
                <a:solidFill>
                  <a:srgbClr val="C00000"/>
                </a:solidFill>
                <a:ea typeface="宋体" panose="02010600030101010101" pitchFamily="2" charset="-122"/>
                <a:cs typeface="Times New Roman" panose="02020603050405020304" pitchFamily="18" charset="0"/>
              </a:rPr>
              <a:t> </a:t>
            </a:r>
            <a:r>
              <a:rPr lang="en-US" altLang="zh-CN" b="1" dirty="0" smtClean="0">
                <a:solidFill>
                  <a:srgbClr val="C00000"/>
                </a:solidFill>
                <a:ea typeface="宋体" panose="02010600030101010101" pitchFamily="2" charset="-122"/>
                <a:cs typeface="Times New Roman" panose="02020603050405020304" pitchFamily="18" charset="0"/>
              </a:rPr>
              <a:t>      }</a:t>
            </a:r>
            <a:endParaRPr lang="en-US" altLang="zh-CN" b="1" dirty="0">
              <a:solidFill>
                <a:srgbClr val="C00000"/>
              </a:solidFill>
              <a:ea typeface="宋体" panose="02010600030101010101" pitchFamily="2" charset="-122"/>
              <a:cs typeface="Times New Roman" panose="02020603050405020304" pitchFamily="18" charset="0"/>
            </a:endParaRPr>
          </a:p>
          <a:p>
            <a:r>
              <a:rPr lang="en-US" altLang="zh-CN" b="1" dirty="0">
                <a:solidFill>
                  <a:srgbClr val="C00000"/>
                </a:solidFill>
                <a:ea typeface="宋体" panose="02010600030101010101" pitchFamily="2" charset="-122"/>
                <a:cs typeface="Times New Roman" panose="02020603050405020304" pitchFamily="18" charset="0"/>
              </a:rPr>
              <a:t>}</a:t>
            </a:r>
          </a:p>
          <a:p>
            <a:r>
              <a:rPr lang="en-US" altLang="zh-CN" b="1" dirty="0">
                <a:solidFill>
                  <a:srgbClr val="C00000"/>
                </a:solidFill>
                <a:ea typeface="宋体" panose="02010600030101010101" pitchFamily="2" charset="-122"/>
                <a:cs typeface="Times New Roman" panose="02020603050405020304" pitchFamily="18" charset="0"/>
              </a:rPr>
              <a:t>public class Wolf extends </a:t>
            </a:r>
            <a:r>
              <a:rPr lang="en-US" altLang="zh-CN" b="1" dirty="0" smtClean="0">
                <a:solidFill>
                  <a:srgbClr val="C00000"/>
                </a:solidFill>
                <a:ea typeface="宋体" panose="02010600030101010101" pitchFamily="2" charset="-122"/>
                <a:cs typeface="Times New Roman" panose="02020603050405020304" pitchFamily="18" charset="0"/>
              </a:rPr>
              <a:t>Animal{</a:t>
            </a:r>
            <a:endParaRPr lang="en-US" altLang="zh-CN" b="1" dirty="0">
              <a:solidFill>
                <a:srgbClr val="C00000"/>
              </a:solidFill>
              <a:ea typeface="宋体" panose="02010600030101010101" pitchFamily="2" charset="-122"/>
              <a:cs typeface="Times New Roman" panose="02020603050405020304" pitchFamily="18" charset="0"/>
            </a:endParaRPr>
          </a:p>
          <a:p>
            <a:r>
              <a:rPr lang="en-US" altLang="zh-CN" b="1" dirty="0">
                <a:solidFill>
                  <a:srgbClr val="C00000"/>
                </a:solidFill>
                <a:ea typeface="宋体" panose="02010600030101010101" pitchFamily="2" charset="-122"/>
                <a:cs typeface="Times New Roman" panose="02020603050405020304" pitchFamily="18" charset="0"/>
              </a:rPr>
              <a:t> </a:t>
            </a:r>
            <a:r>
              <a:rPr lang="en-US" altLang="zh-CN" b="1" dirty="0" smtClean="0">
                <a:solidFill>
                  <a:srgbClr val="C00000"/>
                </a:solidFill>
                <a:ea typeface="宋体" panose="02010600030101010101" pitchFamily="2" charset="-122"/>
                <a:cs typeface="Times New Roman" panose="02020603050405020304" pitchFamily="18" charset="0"/>
              </a:rPr>
              <a:t>      public </a:t>
            </a:r>
            <a:r>
              <a:rPr lang="en-US" altLang="zh-CN" b="1" dirty="0">
                <a:solidFill>
                  <a:srgbClr val="C00000"/>
                </a:solidFill>
                <a:ea typeface="宋体" panose="02010600030101010101" pitchFamily="2" charset="-122"/>
                <a:cs typeface="Times New Roman" panose="02020603050405020304" pitchFamily="18" charset="0"/>
              </a:rPr>
              <a:t>Wolf</a:t>
            </a:r>
            <a:r>
              <a:rPr lang="en-US" altLang="zh-CN" b="1" dirty="0" smtClean="0">
                <a:solidFill>
                  <a:srgbClr val="C00000"/>
                </a:solidFill>
                <a:ea typeface="宋体" panose="02010600030101010101" pitchFamily="2" charset="-122"/>
                <a:cs typeface="Times New Roman" panose="02020603050405020304" pitchFamily="18" charset="0"/>
              </a:rPr>
              <a:t>(){</a:t>
            </a:r>
            <a:endParaRPr lang="zh-CN" altLang="en-US" b="1" dirty="0">
              <a:solidFill>
                <a:srgbClr val="C00000"/>
              </a:solidFill>
              <a:ea typeface="宋体" panose="02010600030101010101" pitchFamily="2" charset="-122"/>
              <a:cs typeface="Times New Roman" panose="02020603050405020304" pitchFamily="18" charset="0"/>
            </a:endParaRPr>
          </a:p>
          <a:p>
            <a:r>
              <a:rPr lang="zh-CN" altLang="en-US" b="1" dirty="0">
                <a:solidFill>
                  <a:srgbClr val="C00000"/>
                </a:solidFill>
                <a:ea typeface="宋体" panose="02010600030101010101" pitchFamily="2" charset="-122"/>
                <a:cs typeface="Times New Roman" panose="02020603050405020304" pitchFamily="18" charset="0"/>
              </a:rPr>
              <a:t>	</a:t>
            </a:r>
            <a:r>
              <a:rPr lang="en-US" altLang="zh-CN" b="1" dirty="0" smtClean="0">
                <a:solidFill>
                  <a:srgbClr val="C00000"/>
                </a:solidFill>
                <a:ea typeface="宋体" panose="02010600030101010101" pitchFamily="2" charset="-122"/>
                <a:cs typeface="Times New Roman" panose="02020603050405020304" pitchFamily="18" charset="0"/>
              </a:rPr>
              <a:t>super</a:t>
            </a:r>
            <a:r>
              <a:rPr lang="en-US" altLang="zh-CN" b="1" dirty="0">
                <a:solidFill>
                  <a:srgbClr val="C00000"/>
                </a:solidFill>
                <a:ea typeface="宋体" panose="02010600030101010101" pitchFamily="2" charset="-122"/>
                <a:cs typeface="Times New Roman" panose="02020603050405020304" pitchFamily="18" charset="0"/>
              </a:rPr>
              <a:t>("</a:t>
            </a:r>
            <a:r>
              <a:rPr lang="zh-CN" altLang="en-US" b="1" dirty="0">
                <a:solidFill>
                  <a:srgbClr val="C00000"/>
                </a:solidFill>
                <a:ea typeface="宋体" panose="02010600030101010101" pitchFamily="2" charset="-122"/>
                <a:cs typeface="Times New Roman" panose="02020603050405020304" pitchFamily="18" charset="0"/>
              </a:rPr>
              <a:t>灰太狼</a:t>
            </a:r>
            <a:r>
              <a:rPr lang="en-US" altLang="zh-CN" b="1" dirty="0">
                <a:solidFill>
                  <a:srgbClr val="C00000"/>
                </a:solidFill>
                <a:ea typeface="宋体" panose="02010600030101010101" pitchFamily="2" charset="-122"/>
                <a:cs typeface="Times New Roman" panose="02020603050405020304" pitchFamily="18" charset="0"/>
              </a:rPr>
              <a:t>", 3);</a:t>
            </a:r>
          </a:p>
          <a:p>
            <a:r>
              <a:rPr lang="en-US" altLang="zh-CN" b="1" dirty="0">
                <a:solidFill>
                  <a:srgbClr val="C00000"/>
                </a:solidFill>
                <a:ea typeface="宋体" panose="02010600030101010101" pitchFamily="2" charset="-122"/>
                <a:cs typeface="Times New Roman" panose="02020603050405020304" pitchFamily="18" charset="0"/>
              </a:rPr>
              <a:t>	</a:t>
            </a:r>
            <a:r>
              <a:rPr lang="en-US" altLang="zh-CN" b="1" dirty="0" err="1" smtClean="0">
                <a:solidFill>
                  <a:srgbClr val="C00000"/>
                </a:solidFill>
                <a:ea typeface="宋体" panose="02010600030101010101" pitchFamily="2" charset="-122"/>
                <a:cs typeface="Times New Roman" panose="02020603050405020304" pitchFamily="18" charset="0"/>
              </a:rPr>
              <a:t>System.out.println</a:t>
            </a:r>
            <a:r>
              <a:rPr lang="en-US" altLang="zh-CN" b="1" dirty="0">
                <a:solidFill>
                  <a:srgbClr val="C00000"/>
                </a:solidFill>
                <a:ea typeface="宋体" panose="02010600030101010101" pitchFamily="2" charset="-122"/>
                <a:cs typeface="Times New Roman" panose="02020603050405020304" pitchFamily="18" charset="0"/>
              </a:rPr>
              <a:t>("Wolf</a:t>
            </a:r>
            <a:r>
              <a:rPr lang="zh-CN" altLang="en-US" b="1" dirty="0">
                <a:solidFill>
                  <a:srgbClr val="C00000"/>
                </a:solidFill>
                <a:ea typeface="宋体" panose="02010600030101010101" pitchFamily="2" charset="-122"/>
                <a:cs typeface="Times New Roman" panose="02020603050405020304" pitchFamily="18" charset="0"/>
              </a:rPr>
              <a:t>无参数的构造器</a:t>
            </a:r>
            <a:r>
              <a:rPr lang="en-US" altLang="zh-CN" b="1" dirty="0">
                <a:solidFill>
                  <a:srgbClr val="C00000"/>
                </a:solidFill>
                <a:ea typeface="宋体" panose="02010600030101010101" pitchFamily="2" charset="-122"/>
                <a:cs typeface="Times New Roman" panose="02020603050405020304" pitchFamily="18" charset="0"/>
              </a:rPr>
              <a:t>");</a:t>
            </a:r>
          </a:p>
          <a:p>
            <a:r>
              <a:rPr lang="en-US" altLang="zh-CN" b="1" dirty="0">
                <a:solidFill>
                  <a:srgbClr val="C00000"/>
                </a:solidFill>
                <a:ea typeface="宋体" panose="02010600030101010101" pitchFamily="2" charset="-122"/>
                <a:cs typeface="Times New Roman" panose="02020603050405020304" pitchFamily="18" charset="0"/>
              </a:rPr>
              <a:t> </a:t>
            </a:r>
            <a:r>
              <a:rPr lang="en-US" altLang="zh-CN" b="1" dirty="0" smtClean="0">
                <a:solidFill>
                  <a:srgbClr val="C00000"/>
                </a:solidFill>
                <a:ea typeface="宋体" panose="02010600030101010101" pitchFamily="2" charset="-122"/>
                <a:cs typeface="Times New Roman" panose="02020603050405020304" pitchFamily="18" charset="0"/>
              </a:rPr>
              <a:t>      }</a:t>
            </a:r>
            <a:endParaRPr lang="en-US" altLang="zh-CN" b="1" dirty="0">
              <a:solidFill>
                <a:srgbClr val="C00000"/>
              </a:solidFill>
              <a:ea typeface="宋体" panose="02010600030101010101" pitchFamily="2" charset="-122"/>
              <a:cs typeface="Times New Roman" panose="02020603050405020304" pitchFamily="18" charset="0"/>
            </a:endParaRPr>
          </a:p>
          <a:p>
            <a:r>
              <a:rPr lang="en-US" altLang="zh-CN" b="1" dirty="0">
                <a:solidFill>
                  <a:srgbClr val="C00000"/>
                </a:solidFill>
                <a:ea typeface="宋体" panose="02010600030101010101" pitchFamily="2" charset="-122"/>
                <a:cs typeface="Times New Roman" panose="02020603050405020304" pitchFamily="18" charset="0"/>
              </a:rPr>
              <a:t> </a:t>
            </a:r>
            <a:r>
              <a:rPr lang="en-US" altLang="zh-CN" b="1" dirty="0" smtClean="0">
                <a:solidFill>
                  <a:srgbClr val="C00000"/>
                </a:solidFill>
                <a:ea typeface="宋体" panose="02010600030101010101" pitchFamily="2" charset="-122"/>
                <a:cs typeface="Times New Roman" panose="02020603050405020304" pitchFamily="18" charset="0"/>
              </a:rPr>
              <a:t>      public </a:t>
            </a:r>
            <a:r>
              <a:rPr lang="en-US" altLang="zh-CN" b="1" dirty="0">
                <a:solidFill>
                  <a:srgbClr val="C00000"/>
                </a:solidFill>
                <a:ea typeface="宋体" panose="02010600030101010101" pitchFamily="2" charset="-122"/>
                <a:cs typeface="Times New Roman" panose="02020603050405020304" pitchFamily="18" charset="0"/>
              </a:rPr>
              <a:t>static void main(String[] </a:t>
            </a:r>
            <a:r>
              <a:rPr lang="en-US" altLang="zh-CN" b="1" dirty="0" err="1">
                <a:solidFill>
                  <a:srgbClr val="C00000"/>
                </a:solidFill>
                <a:ea typeface="宋体" panose="02010600030101010101" pitchFamily="2" charset="-122"/>
                <a:cs typeface="Times New Roman" panose="02020603050405020304" pitchFamily="18" charset="0"/>
              </a:rPr>
              <a:t>args</a:t>
            </a:r>
            <a:r>
              <a:rPr lang="en-US" altLang="zh-CN" b="1" dirty="0" smtClean="0">
                <a:solidFill>
                  <a:srgbClr val="C00000"/>
                </a:solidFill>
                <a:ea typeface="宋体" panose="02010600030101010101" pitchFamily="2" charset="-122"/>
                <a:cs typeface="Times New Roman" panose="02020603050405020304" pitchFamily="18" charset="0"/>
              </a:rPr>
              <a:t>){</a:t>
            </a:r>
            <a:endParaRPr lang="en-US" altLang="zh-CN" b="1" dirty="0">
              <a:solidFill>
                <a:srgbClr val="C00000"/>
              </a:solidFill>
              <a:ea typeface="宋体" panose="02010600030101010101" pitchFamily="2" charset="-122"/>
              <a:cs typeface="Times New Roman" panose="02020603050405020304" pitchFamily="18" charset="0"/>
            </a:endParaRPr>
          </a:p>
          <a:p>
            <a:r>
              <a:rPr lang="en-US" altLang="zh-CN" b="1" dirty="0">
                <a:solidFill>
                  <a:srgbClr val="C00000"/>
                </a:solidFill>
                <a:ea typeface="宋体" panose="02010600030101010101" pitchFamily="2" charset="-122"/>
                <a:cs typeface="Times New Roman" panose="02020603050405020304" pitchFamily="18" charset="0"/>
              </a:rPr>
              <a:t>	</a:t>
            </a:r>
            <a:r>
              <a:rPr lang="en-US" altLang="zh-CN" b="1" dirty="0" smtClean="0">
                <a:solidFill>
                  <a:srgbClr val="C00000"/>
                </a:solidFill>
                <a:ea typeface="宋体" panose="02010600030101010101" pitchFamily="2" charset="-122"/>
                <a:cs typeface="Times New Roman" panose="02020603050405020304" pitchFamily="18" charset="0"/>
              </a:rPr>
              <a:t>new </a:t>
            </a:r>
            <a:r>
              <a:rPr lang="en-US" altLang="zh-CN" b="1" dirty="0">
                <a:solidFill>
                  <a:srgbClr val="C00000"/>
                </a:solidFill>
                <a:ea typeface="宋体" panose="02010600030101010101" pitchFamily="2" charset="-122"/>
                <a:cs typeface="Times New Roman" panose="02020603050405020304" pitchFamily="18" charset="0"/>
              </a:rPr>
              <a:t>Wolf();</a:t>
            </a:r>
          </a:p>
          <a:p>
            <a:r>
              <a:rPr lang="en-US" altLang="zh-CN" b="1" dirty="0">
                <a:solidFill>
                  <a:srgbClr val="C00000"/>
                </a:solidFill>
                <a:ea typeface="宋体" panose="02010600030101010101" pitchFamily="2" charset="-122"/>
                <a:cs typeface="Times New Roman" panose="02020603050405020304" pitchFamily="18" charset="0"/>
              </a:rPr>
              <a:t> </a:t>
            </a:r>
            <a:r>
              <a:rPr lang="en-US" altLang="zh-CN" b="1" dirty="0" smtClean="0">
                <a:solidFill>
                  <a:srgbClr val="C00000"/>
                </a:solidFill>
                <a:ea typeface="宋体" panose="02010600030101010101" pitchFamily="2" charset="-122"/>
                <a:cs typeface="Times New Roman" panose="02020603050405020304" pitchFamily="18" charset="0"/>
              </a:rPr>
              <a:t>      }    }</a:t>
            </a:r>
            <a:endParaRPr lang="zh-CN" altLang="en-US" b="1"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nvSpPr>
        <p:spPr>
          <a:xfrm>
            <a:off x="1475656" y="190158"/>
            <a:ext cx="6237337" cy="938968"/>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spcBef>
                <a:spcPct val="20000"/>
              </a:spcBef>
            </a:pPr>
            <a:r>
              <a:rPr lang="en-US" altLang="zh-CN" b="1" dirty="0" smtClean="0">
                <a:latin typeface="+mn-lt"/>
                <a:ea typeface="宋体" panose="02010600030101010101" pitchFamily="2" charset="-122"/>
                <a:cs typeface="Times New Roman" panose="02020603050405020304" pitchFamily="18" charset="0"/>
              </a:rPr>
              <a:t>4.6  </a:t>
            </a:r>
            <a:r>
              <a:rPr lang="zh-CN" altLang="en-US" b="1" dirty="0">
                <a:latin typeface="+mn-lt"/>
                <a:ea typeface="宋体" panose="02010600030101010101" pitchFamily="2" charset="-122"/>
                <a:cs typeface="Times New Roman" panose="02020603050405020304" pitchFamily="18" charset="0"/>
              </a:rPr>
              <a:t>面向对象特征之三：多态性</a:t>
            </a:r>
          </a:p>
        </p:txBody>
      </p:sp>
      <p:sp>
        <p:nvSpPr>
          <p:cNvPr id="30723" name="Rectangle 3"/>
          <p:cNvSpPr>
            <a:spLocks noGrp="1" noChangeArrowheads="1"/>
          </p:cNvSpPr>
          <p:nvPr/>
        </p:nvSpPr>
        <p:spPr>
          <a:xfrm>
            <a:off x="251520" y="1198270"/>
            <a:ext cx="8640762" cy="441936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zh-CN" altLang="en-US" dirty="0">
                <a:ea typeface="宋体" panose="02010600030101010101" pitchFamily="2" charset="-122"/>
                <a:cs typeface="Times New Roman" panose="02020603050405020304" pitchFamily="18" charset="0"/>
              </a:rPr>
              <a:t>多态性，是面向对象中最重要的概念，在</a:t>
            </a:r>
            <a:r>
              <a:rPr lang="en-US" altLang="zh-CN" dirty="0">
                <a:ea typeface="宋体" panose="02010600030101010101" pitchFamily="2" charset="-122"/>
                <a:cs typeface="Times New Roman" panose="02020603050405020304" pitchFamily="18" charset="0"/>
              </a:rPr>
              <a:t>java</a:t>
            </a:r>
            <a:r>
              <a:rPr lang="zh-CN" altLang="en-US" dirty="0">
                <a:ea typeface="宋体" panose="02010600030101010101" pitchFamily="2" charset="-122"/>
                <a:cs typeface="Times New Roman" panose="02020603050405020304" pitchFamily="18" charset="0"/>
              </a:rPr>
              <a:t>中有两种体现</a:t>
            </a:r>
            <a:r>
              <a:rPr lang="zh-CN" altLang="en-US" dirty="0" smtClean="0">
                <a:ea typeface="宋体" panose="02010600030101010101" pitchFamily="2" charset="-122"/>
                <a:cs typeface="Times New Roman" panose="02020603050405020304" pitchFamily="18" charset="0"/>
              </a:rPr>
              <a:t>：</a:t>
            </a:r>
            <a:endParaRPr lang="en-US" altLang="zh-CN" dirty="0">
              <a:ea typeface="宋体" panose="02010600030101010101" pitchFamily="2" charset="-122"/>
              <a:cs typeface="Times New Roman" panose="02020603050405020304" pitchFamily="18" charset="0"/>
            </a:endParaRPr>
          </a:p>
          <a:p>
            <a:pPr marL="914400" lvl="1" indent="-514350">
              <a:buFont typeface="+mj-lt"/>
              <a:buAutoNum type="arabicPeriod"/>
            </a:pPr>
            <a:r>
              <a:rPr lang="zh-CN" altLang="en-US" sz="2600" dirty="0" smtClean="0">
                <a:ea typeface="宋体" panose="02010600030101010101" pitchFamily="2" charset="-122"/>
                <a:cs typeface="Times New Roman" panose="02020603050405020304" pitchFamily="18" charset="0"/>
              </a:rPr>
              <a:t>方法的重载</a:t>
            </a:r>
            <a:r>
              <a:rPr lang="en-US" altLang="zh-CN" sz="2600" dirty="0" smtClean="0">
                <a:ea typeface="宋体" panose="02010600030101010101" pitchFamily="2" charset="-122"/>
                <a:cs typeface="Times New Roman" panose="02020603050405020304" pitchFamily="18" charset="0"/>
              </a:rPr>
              <a:t>(overload)</a:t>
            </a:r>
            <a:r>
              <a:rPr lang="zh-CN" altLang="en-US" sz="2600" dirty="0" smtClean="0">
                <a:ea typeface="宋体" panose="02010600030101010101" pitchFamily="2" charset="-122"/>
                <a:cs typeface="Times New Roman" panose="02020603050405020304" pitchFamily="18" charset="0"/>
              </a:rPr>
              <a:t>和重写</a:t>
            </a:r>
            <a:r>
              <a:rPr lang="en-US" altLang="zh-CN" sz="2600" dirty="0" smtClean="0">
                <a:ea typeface="宋体" panose="02010600030101010101" pitchFamily="2" charset="-122"/>
                <a:cs typeface="Times New Roman" panose="02020603050405020304" pitchFamily="18" charset="0"/>
              </a:rPr>
              <a:t>(overwrite)</a:t>
            </a:r>
            <a:r>
              <a:rPr lang="zh-CN" altLang="en-US" sz="2600" dirty="0" smtClean="0">
                <a:ea typeface="宋体" panose="02010600030101010101" pitchFamily="2" charset="-122"/>
                <a:cs typeface="Times New Roman" panose="02020603050405020304" pitchFamily="18" charset="0"/>
              </a:rPr>
              <a:t>。</a:t>
            </a:r>
            <a:endParaRPr lang="en-US" altLang="zh-CN" sz="2600" dirty="0">
              <a:ea typeface="宋体" panose="02010600030101010101" pitchFamily="2" charset="-122"/>
              <a:cs typeface="Times New Roman" panose="02020603050405020304" pitchFamily="18" charset="0"/>
            </a:endParaRPr>
          </a:p>
          <a:p>
            <a:pPr marL="914400" lvl="1" indent="-514350">
              <a:buFont typeface="+mj-lt"/>
              <a:buAutoNum type="arabicPeriod"/>
            </a:pPr>
            <a:r>
              <a:rPr lang="zh-CN" altLang="en-US" sz="2600" b="1" dirty="0" smtClean="0">
                <a:ea typeface="宋体" panose="02010600030101010101" pitchFamily="2" charset="-122"/>
                <a:cs typeface="Times New Roman" panose="02020603050405020304" pitchFamily="18" charset="0"/>
              </a:rPr>
              <a:t>对象</a:t>
            </a:r>
            <a:r>
              <a:rPr lang="zh-CN" altLang="en-US" sz="2600" b="1" dirty="0">
                <a:ea typeface="宋体" panose="02010600030101010101" pitchFamily="2" charset="-122"/>
                <a:cs typeface="Times New Roman" panose="02020603050405020304" pitchFamily="18" charset="0"/>
              </a:rPr>
              <a:t>的多态性   </a:t>
            </a:r>
            <a:r>
              <a:rPr lang="en-US" altLang="zh-CN" sz="2600" dirty="0">
                <a:ea typeface="宋体" panose="02010600030101010101" pitchFamily="2" charset="-122"/>
                <a:cs typeface="Times New Roman" panose="02020603050405020304" pitchFamily="18" charset="0"/>
              </a:rPr>
              <a:t>——</a:t>
            </a:r>
            <a:r>
              <a:rPr lang="zh-CN" altLang="en-US" sz="2600" dirty="0">
                <a:ea typeface="宋体" panose="02010600030101010101" pitchFamily="2" charset="-122"/>
                <a:cs typeface="Times New Roman" panose="02020603050405020304" pitchFamily="18" charset="0"/>
              </a:rPr>
              <a:t>可以直接应用在抽象类和接口上。</a:t>
            </a:r>
          </a:p>
          <a:p>
            <a:pPr algn="just" eaLnBrk="1" hangingPunct="1">
              <a:lnSpc>
                <a:spcPct val="90000"/>
              </a:lnSpc>
              <a:spcBef>
                <a:spcPct val="50000"/>
              </a:spcBef>
              <a:buFont typeface="Wingdings" panose="05000000000000000000" pitchFamily="2" charset="2"/>
              <a:buChar char="l"/>
            </a:pPr>
            <a:endParaRPr lang="en-US" altLang="zh-CN" sz="1200" dirty="0" smtClean="0">
              <a:ea typeface="宋体" panose="02010600030101010101" pitchFamily="2" charset="-122"/>
              <a:cs typeface="Times New Roman" panose="02020603050405020304" pitchFamily="18" charset="0"/>
            </a:endParaRPr>
          </a:p>
          <a:p>
            <a:pPr algn="just" eaLnBrk="1" hangingPunct="1">
              <a:spcBef>
                <a:spcPts val="0"/>
              </a:spcBef>
              <a:buFont typeface="Wingdings" panose="05000000000000000000" pitchFamily="2" charset="2"/>
              <a:buChar char="l"/>
            </a:pPr>
            <a:r>
              <a:rPr lang="en-US" altLang="zh-CN" sz="2600" dirty="0" smtClean="0">
                <a:ea typeface="宋体" panose="02010600030101010101" pitchFamily="2" charset="-122"/>
                <a:cs typeface="Times New Roman" panose="02020603050405020304" pitchFamily="18" charset="0"/>
              </a:rPr>
              <a:t>Java</a:t>
            </a:r>
            <a:r>
              <a:rPr lang="zh-CN" altLang="en-US" sz="2600" dirty="0" smtClean="0">
                <a:ea typeface="宋体" panose="02010600030101010101" pitchFamily="2" charset="-122"/>
                <a:cs typeface="Times New Roman" panose="02020603050405020304" pitchFamily="18" charset="0"/>
              </a:rPr>
              <a:t>引用变量有两个类型：</a:t>
            </a:r>
            <a:r>
              <a:rPr lang="zh-CN" altLang="en-US" sz="2600" b="1" dirty="0" smtClean="0">
                <a:solidFill>
                  <a:srgbClr val="C00000"/>
                </a:solidFill>
                <a:ea typeface="宋体" panose="02010600030101010101" pitchFamily="2" charset="-122"/>
                <a:cs typeface="Times New Roman" panose="02020603050405020304" pitchFamily="18" charset="0"/>
              </a:rPr>
              <a:t>编译时类型</a:t>
            </a:r>
            <a:r>
              <a:rPr lang="zh-CN" altLang="en-US" sz="2600" dirty="0" smtClean="0">
                <a:ea typeface="宋体" panose="02010600030101010101" pitchFamily="2" charset="-122"/>
                <a:cs typeface="Times New Roman" panose="02020603050405020304" pitchFamily="18" charset="0"/>
              </a:rPr>
              <a:t>和</a:t>
            </a:r>
            <a:r>
              <a:rPr lang="zh-CN" altLang="en-US" sz="2600" b="1" dirty="0" smtClean="0">
                <a:solidFill>
                  <a:srgbClr val="C00000"/>
                </a:solidFill>
                <a:ea typeface="宋体" panose="02010600030101010101" pitchFamily="2" charset="-122"/>
                <a:cs typeface="Times New Roman" panose="02020603050405020304" pitchFamily="18" charset="0"/>
              </a:rPr>
              <a:t>运行时类型</a:t>
            </a:r>
            <a:r>
              <a:rPr lang="zh-CN" altLang="en-US" sz="2600" dirty="0" smtClean="0">
                <a:ea typeface="宋体" panose="02010600030101010101" pitchFamily="2" charset="-122"/>
                <a:cs typeface="Times New Roman" panose="02020603050405020304" pitchFamily="18" charset="0"/>
              </a:rPr>
              <a:t>。编译时类型由声明该变量时使用的类型决定，运行时类型由实际赋给该变量的对象决定。</a:t>
            </a:r>
            <a:endParaRPr lang="en-US" altLang="zh-CN" sz="2600" dirty="0" smtClean="0">
              <a:ea typeface="宋体" panose="02010600030101010101" pitchFamily="2" charset="-122"/>
              <a:cs typeface="Times New Roman" panose="02020603050405020304" pitchFamily="18" charset="0"/>
            </a:endParaRPr>
          </a:p>
          <a:p>
            <a:pPr lvl="1" algn="just">
              <a:lnSpc>
                <a:spcPct val="90000"/>
              </a:lnSpc>
              <a:spcBef>
                <a:spcPct val="50000"/>
              </a:spcBef>
              <a:buFont typeface="Wingdings" panose="05000000000000000000" pitchFamily="2" charset="2"/>
              <a:buChar char="Ø"/>
            </a:pPr>
            <a:r>
              <a:rPr lang="zh-CN" altLang="en-US" b="1" dirty="0" smtClean="0">
                <a:solidFill>
                  <a:srgbClr val="0000FF"/>
                </a:solidFill>
                <a:ea typeface="宋体" panose="02010600030101010101" pitchFamily="2" charset="-122"/>
                <a:cs typeface="Times New Roman" panose="02020603050405020304" pitchFamily="18" charset="0"/>
              </a:rPr>
              <a:t>若编译时类型和运行时类型不一致，就出现多态（</a:t>
            </a:r>
            <a:r>
              <a:rPr lang="en-US" altLang="zh-CN" b="1" dirty="0" smtClean="0">
                <a:solidFill>
                  <a:srgbClr val="0000FF"/>
                </a:solidFill>
                <a:ea typeface="宋体" panose="02010600030101010101" pitchFamily="2" charset="-122"/>
                <a:cs typeface="Times New Roman" panose="02020603050405020304" pitchFamily="18" charset="0"/>
              </a:rPr>
              <a:t>Polymorphism</a:t>
            </a:r>
            <a:r>
              <a:rPr lang="zh-CN" altLang="en-US" b="1" dirty="0" smtClean="0">
                <a:solidFill>
                  <a:srgbClr val="0000FF"/>
                </a:solidFill>
                <a:ea typeface="宋体" panose="02010600030101010101" pitchFamily="2" charset="-122"/>
                <a:cs typeface="Times New Roman" panose="02020603050405020304" pitchFamily="18" charset="0"/>
              </a:rPr>
              <a:t>）</a:t>
            </a:r>
          </a:p>
        </p:txBody>
      </p:sp>
    </p:spTree>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nvSpPr>
        <p:spPr>
          <a:xfrm>
            <a:off x="217518" y="381332"/>
            <a:ext cx="8640762" cy="50434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eaLnBrk="1" hangingPunct="1">
              <a:lnSpc>
                <a:spcPct val="90000"/>
              </a:lnSpc>
              <a:spcBef>
                <a:spcPct val="50000"/>
              </a:spcBef>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对象的多态 </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在</a:t>
            </a:r>
            <a:r>
              <a:rPr lang="en-US" altLang="zh-CN" dirty="0" smtClean="0">
                <a:ea typeface="宋体" panose="02010600030101010101" pitchFamily="2" charset="-122"/>
                <a:cs typeface="Times New Roman" panose="02020603050405020304" pitchFamily="18" charset="0"/>
              </a:rPr>
              <a:t>Java</a:t>
            </a:r>
            <a:r>
              <a:rPr lang="zh-CN" altLang="en-US" dirty="0" smtClean="0">
                <a:ea typeface="宋体" panose="02010600030101010101" pitchFamily="2" charset="-122"/>
                <a:cs typeface="Times New Roman" panose="02020603050405020304" pitchFamily="18" charset="0"/>
              </a:rPr>
              <a:t>中</a:t>
            </a:r>
            <a:r>
              <a:rPr lang="en-US" altLang="zh-CN" dirty="0" smtClean="0">
                <a:ea typeface="宋体" panose="02010600030101010101" pitchFamily="2" charset="-122"/>
                <a:cs typeface="Times New Roman" panose="02020603050405020304" pitchFamily="18" charset="0"/>
              </a:rPr>
              <a:t>,</a:t>
            </a:r>
            <a:r>
              <a:rPr lang="zh-CN" altLang="en-US" dirty="0" smtClean="0">
                <a:solidFill>
                  <a:srgbClr val="BD6FBF"/>
                </a:solidFill>
                <a:ea typeface="宋体" panose="02010600030101010101" pitchFamily="2" charset="-122"/>
                <a:cs typeface="Times New Roman" panose="02020603050405020304" pitchFamily="18" charset="0"/>
              </a:rPr>
              <a:t>子类</a:t>
            </a:r>
            <a:r>
              <a:rPr lang="zh-CN" altLang="en-US" dirty="0" smtClean="0">
                <a:ea typeface="宋体" panose="02010600030101010101" pitchFamily="2" charset="-122"/>
                <a:cs typeface="Times New Roman" panose="02020603050405020304" pitchFamily="18" charset="0"/>
              </a:rPr>
              <a:t>的对象可以替代</a:t>
            </a:r>
            <a:r>
              <a:rPr lang="zh-CN" altLang="en-US" dirty="0" smtClean="0">
                <a:solidFill>
                  <a:srgbClr val="BD6FBF"/>
                </a:solidFill>
                <a:ea typeface="宋体" panose="02010600030101010101" pitchFamily="2" charset="-122"/>
                <a:cs typeface="Times New Roman" panose="02020603050405020304" pitchFamily="18" charset="0"/>
              </a:rPr>
              <a:t>父类</a:t>
            </a:r>
            <a:r>
              <a:rPr lang="zh-CN" altLang="en-US" dirty="0" smtClean="0">
                <a:ea typeface="宋体" panose="02010600030101010101" pitchFamily="2" charset="-122"/>
                <a:cs typeface="Times New Roman" panose="02020603050405020304" pitchFamily="18" charset="0"/>
              </a:rPr>
              <a:t>的对象使用</a:t>
            </a:r>
          </a:p>
          <a:p>
            <a:pPr lvl="1" algn="just">
              <a:lnSpc>
                <a:spcPct val="90000"/>
              </a:lnSpc>
              <a:spcBef>
                <a:spcPct val="50000"/>
              </a:spcBef>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一个变量只能有一种确定的数据类型</a:t>
            </a:r>
          </a:p>
          <a:p>
            <a:pPr lvl="1" algn="just">
              <a:lnSpc>
                <a:spcPct val="90000"/>
              </a:lnSpc>
              <a:spcBef>
                <a:spcPct val="50000"/>
              </a:spcBef>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一个引用类型变量可能指向</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引用</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多种不同类型的对象</a:t>
            </a:r>
          </a:p>
          <a:p>
            <a:pPr algn="just" eaLnBrk="1" hangingPunct="1">
              <a:lnSpc>
                <a:spcPct val="90000"/>
              </a:lnSpc>
              <a:spcBef>
                <a:spcPct val="40000"/>
              </a:spcBef>
              <a:buFontTx/>
              <a:buNone/>
            </a:pPr>
            <a:r>
              <a:rPr lang="zh-CN" altLang="en-US" sz="2400" dirty="0" smtClean="0">
                <a:solidFill>
                  <a:schemeClr val="accent2"/>
                </a:solidFill>
                <a:ea typeface="宋体" panose="02010600030101010101" pitchFamily="2" charset="-122"/>
                <a:cs typeface="Times New Roman" panose="02020603050405020304" pitchFamily="18" charset="0"/>
              </a:rPr>
              <a:t>	</a:t>
            </a:r>
            <a:r>
              <a:rPr lang="en-US" altLang="zh-CN" sz="2400" dirty="0" smtClean="0">
                <a:solidFill>
                  <a:schemeClr val="accent2"/>
                </a:solidFill>
                <a:ea typeface="宋体" panose="02010600030101010101" pitchFamily="2" charset="-122"/>
                <a:cs typeface="Times New Roman" panose="02020603050405020304" pitchFamily="18" charset="0"/>
              </a:rPr>
              <a:t>Person p = new Student();</a:t>
            </a:r>
          </a:p>
          <a:p>
            <a:pPr algn="just" eaLnBrk="1" hangingPunct="1">
              <a:lnSpc>
                <a:spcPct val="90000"/>
              </a:lnSpc>
              <a:buFontTx/>
              <a:buNone/>
            </a:pPr>
            <a:r>
              <a:rPr lang="en-US" altLang="zh-CN" sz="2400" dirty="0" smtClean="0">
                <a:solidFill>
                  <a:schemeClr val="accent2"/>
                </a:solidFill>
                <a:ea typeface="宋体" panose="02010600030101010101" pitchFamily="2" charset="-122"/>
                <a:cs typeface="Times New Roman" panose="02020603050405020304" pitchFamily="18" charset="0"/>
              </a:rPr>
              <a:t>	Object o = new Person();</a:t>
            </a:r>
            <a:r>
              <a:rPr lang="en-US" altLang="zh-CN" sz="2400" dirty="0" smtClean="0">
                <a:solidFill>
                  <a:srgbClr val="0070C0"/>
                </a:solidFill>
                <a:ea typeface="宋体" panose="02010600030101010101" pitchFamily="2" charset="-122"/>
                <a:cs typeface="Times New Roman" panose="02020603050405020304" pitchFamily="18" charset="0"/>
              </a:rPr>
              <a:t>//Object</a:t>
            </a:r>
            <a:r>
              <a:rPr lang="zh-CN" altLang="en-US" sz="2400" dirty="0" smtClean="0">
                <a:solidFill>
                  <a:srgbClr val="0070C0"/>
                </a:solidFill>
                <a:ea typeface="宋体" panose="02010600030101010101" pitchFamily="2" charset="-122"/>
                <a:cs typeface="Times New Roman" panose="02020603050405020304" pitchFamily="18" charset="0"/>
              </a:rPr>
              <a:t>类型的变量</a:t>
            </a:r>
            <a:r>
              <a:rPr lang="en-US" altLang="zh-CN" sz="2400" dirty="0" smtClean="0">
                <a:solidFill>
                  <a:srgbClr val="0070C0"/>
                </a:solidFill>
                <a:ea typeface="宋体" panose="02010600030101010101" pitchFamily="2" charset="-122"/>
                <a:cs typeface="Times New Roman" panose="02020603050405020304" pitchFamily="18" charset="0"/>
              </a:rPr>
              <a:t>o</a:t>
            </a:r>
            <a:r>
              <a:rPr lang="zh-CN" altLang="en-US" sz="2400" dirty="0" smtClean="0">
                <a:solidFill>
                  <a:srgbClr val="0070C0"/>
                </a:solidFill>
                <a:ea typeface="宋体" panose="02010600030101010101" pitchFamily="2" charset="-122"/>
                <a:cs typeface="Times New Roman" panose="02020603050405020304" pitchFamily="18" charset="0"/>
              </a:rPr>
              <a:t>，指向</a:t>
            </a:r>
            <a:r>
              <a:rPr lang="en-US" altLang="zh-CN" sz="2400" dirty="0" smtClean="0">
                <a:solidFill>
                  <a:srgbClr val="0070C0"/>
                </a:solidFill>
                <a:ea typeface="宋体" panose="02010600030101010101" pitchFamily="2" charset="-122"/>
                <a:cs typeface="Times New Roman" panose="02020603050405020304" pitchFamily="18" charset="0"/>
              </a:rPr>
              <a:t>Person</a:t>
            </a:r>
            <a:r>
              <a:rPr lang="zh-CN" altLang="en-US" sz="2400" dirty="0" smtClean="0">
                <a:solidFill>
                  <a:srgbClr val="0070C0"/>
                </a:solidFill>
                <a:ea typeface="宋体" panose="02010600030101010101" pitchFamily="2" charset="-122"/>
                <a:cs typeface="Times New Roman" panose="02020603050405020304" pitchFamily="18" charset="0"/>
              </a:rPr>
              <a:t>类型的对象</a:t>
            </a:r>
          </a:p>
          <a:p>
            <a:pPr algn="just" eaLnBrk="1" hangingPunct="1">
              <a:lnSpc>
                <a:spcPct val="90000"/>
              </a:lnSpc>
              <a:buFontTx/>
              <a:buNone/>
            </a:pPr>
            <a:r>
              <a:rPr lang="zh-CN" altLang="en-US" sz="2400" dirty="0" smtClean="0">
                <a:solidFill>
                  <a:schemeClr val="accent2"/>
                </a:solidFill>
                <a:ea typeface="宋体" panose="02010600030101010101" pitchFamily="2" charset="-122"/>
                <a:cs typeface="Times New Roman" panose="02020603050405020304" pitchFamily="18" charset="0"/>
              </a:rPr>
              <a:t>	</a:t>
            </a:r>
            <a:r>
              <a:rPr lang="en-US" altLang="zh-CN" sz="2400" dirty="0" smtClean="0">
                <a:solidFill>
                  <a:schemeClr val="accent2"/>
                </a:solidFill>
                <a:ea typeface="宋体" panose="02010600030101010101" pitchFamily="2" charset="-122"/>
                <a:cs typeface="Times New Roman" panose="02020603050405020304" pitchFamily="18" charset="0"/>
              </a:rPr>
              <a:t>o = new Student(); </a:t>
            </a:r>
            <a:r>
              <a:rPr lang="en-US" altLang="zh-CN" sz="2400" dirty="0" smtClean="0">
                <a:solidFill>
                  <a:srgbClr val="0070C0"/>
                </a:solidFill>
                <a:ea typeface="宋体" panose="02010600030101010101" pitchFamily="2" charset="-122"/>
                <a:cs typeface="Times New Roman" panose="02020603050405020304" pitchFamily="18" charset="0"/>
              </a:rPr>
              <a:t>//Object</a:t>
            </a:r>
            <a:r>
              <a:rPr lang="zh-CN" altLang="en-US" sz="2400" dirty="0" smtClean="0">
                <a:solidFill>
                  <a:srgbClr val="0070C0"/>
                </a:solidFill>
                <a:ea typeface="宋体" panose="02010600030101010101" pitchFamily="2" charset="-122"/>
                <a:cs typeface="Times New Roman" panose="02020603050405020304" pitchFamily="18" charset="0"/>
              </a:rPr>
              <a:t>类型的变量</a:t>
            </a:r>
            <a:r>
              <a:rPr lang="en-US" altLang="zh-CN" sz="2400" dirty="0" smtClean="0">
                <a:solidFill>
                  <a:srgbClr val="0070C0"/>
                </a:solidFill>
                <a:ea typeface="宋体" panose="02010600030101010101" pitchFamily="2" charset="-122"/>
                <a:cs typeface="Times New Roman" panose="02020603050405020304" pitchFamily="18" charset="0"/>
              </a:rPr>
              <a:t>o</a:t>
            </a:r>
            <a:r>
              <a:rPr lang="zh-CN" altLang="en-US" sz="2400" dirty="0" smtClean="0">
                <a:solidFill>
                  <a:srgbClr val="0070C0"/>
                </a:solidFill>
                <a:ea typeface="宋体" panose="02010600030101010101" pitchFamily="2" charset="-122"/>
                <a:cs typeface="Times New Roman" panose="02020603050405020304" pitchFamily="18" charset="0"/>
              </a:rPr>
              <a:t>，指向</a:t>
            </a:r>
            <a:r>
              <a:rPr lang="en-US" altLang="zh-CN" sz="2400" dirty="0" smtClean="0">
                <a:solidFill>
                  <a:srgbClr val="0070C0"/>
                </a:solidFill>
                <a:ea typeface="宋体" panose="02010600030101010101" pitchFamily="2" charset="-122"/>
                <a:cs typeface="Times New Roman" panose="02020603050405020304" pitchFamily="18" charset="0"/>
              </a:rPr>
              <a:t>Student</a:t>
            </a:r>
            <a:r>
              <a:rPr lang="zh-CN" altLang="en-US" sz="2400" dirty="0" smtClean="0">
                <a:solidFill>
                  <a:srgbClr val="0070C0"/>
                </a:solidFill>
                <a:ea typeface="宋体" panose="02010600030101010101" pitchFamily="2" charset="-122"/>
                <a:cs typeface="Times New Roman" panose="02020603050405020304" pitchFamily="18" charset="0"/>
              </a:rPr>
              <a:t>类型的对象</a:t>
            </a:r>
            <a:endParaRPr lang="en-US" altLang="zh-CN" sz="2400" dirty="0" smtClean="0">
              <a:solidFill>
                <a:srgbClr val="0070C0"/>
              </a:solidFill>
              <a:ea typeface="宋体" panose="02010600030101010101" pitchFamily="2" charset="-122"/>
              <a:cs typeface="Times New Roman" panose="02020603050405020304" pitchFamily="18" charset="0"/>
            </a:endParaRPr>
          </a:p>
          <a:p>
            <a:pPr algn="just">
              <a:lnSpc>
                <a:spcPct val="90000"/>
              </a:lnSpc>
              <a:buNone/>
            </a:pPr>
            <a:endParaRPr lang="en-US" altLang="zh-CN" sz="1400" b="1" dirty="0">
              <a:solidFill>
                <a:srgbClr val="0000FF"/>
              </a:solidFill>
              <a:ea typeface="宋体" panose="02010600030101010101" pitchFamily="2" charset="-122"/>
              <a:cs typeface="Times New Roman" panose="02020603050405020304" pitchFamily="18" charset="0"/>
            </a:endParaRPr>
          </a:p>
          <a:p>
            <a:pPr algn="just">
              <a:lnSpc>
                <a:spcPct val="90000"/>
              </a:lnSpc>
              <a:buFont typeface="Wingdings" panose="05000000000000000000" pitchFamily="2" charset="2"/>
              <a:buChar char="u"/>
            </a:pPr>
            <a:r>
              <a:rPr lang="zh-CN" altLang="en-US" sz="2400" b="1" dirty="0" smtClean="0">
                <a:solidFill>
                  <a:srgbClr val="0000FF"/>
                </a:solidFill>
                <a:ea typeface="宋体" panose="02010600030101010101" pitchFamily="2" charset="-122"/>
                <a:cs typeface="Times New Roman" panose="02020603050405020304" pitchFamily="18" charset="0"/>
              </a:rPr>
              <a:t>子</a:t>
            </a:r>
            <a:r>
              <a:rPr lang="zh-CN" altLang="en-US" sz="2400" b="1" dirty="0">
                <a:solidFill>
                  <a:srgbClr val="0000FF"/>
                </a:solidFill>
                <a:ea typeface="宋体" panose="02010600030101010101" pitchFamily="2" charset="-122"/>
                <a:cs typeface="Times New Roman" panose="02020603050405020304" pitchFamily="18" charset="0"/>
              </a:rPr>
              <a:t>类可看做是特殊的父</a:t>
            </a:r>
            <a:r>
              <a:rPr lang="zh-CN" altLang="en-US" sz="2400" b="1" dirty="0" smtClean="0">
                <a:solidFill>
                  <a:srgbClr val="0000FF"/>
                </a:solidFill>
                <a:ea typeface="宋体" panose="02010600030101010101" pitchFamily="2" charset="-122"/>
                <a:cs typeface="Times New Roman" panose="02020603050405020304" pitchFamily="18" charset="0"/>
              </a:rPr>
              <a:t>类，所以父类类型的引用可以指向子类的对象：向上转型</a:t>
            </a:r>
            <a:r>
              <a:rPr lang="en-US" altLang="zh-CN" sz="2400" b="1" dirty="0" smtClean="0">
                <a:solidFill>
                  <a:srgbClr val="0000FF"/>
                </a:solidFill>
                <a:ea typeface="宋体" panose="02010600030101010101" pitchFamily="2" charset="-122"/>
                <a:cs typeface="Times New Roman" panose="02020603050405020304" pitchFamily="18" charset="0"/>
              </a:rPr>
              <a:t>(</a:t>
            </a:r>
            <a:r>
              <a:rPr lang="en-US" altLang="zh-CN" sz="2400" b="1" dirty="0" err="1" smtClean="0">
                <a:solidFill>
                  <a:srgbClr val="0000FF"/>
                </a:solidFill>
                <a:ea typeface="宋体" panose="02010600030101010101" pitchFamily="2" charset="-122"/>
                <a:cs typeface="Times New Roman" panose="02020603050405020304" pitchFamily="18" charset="0"/>
              </a:rPr>
              <a:t>upcasting</a:t>
            </a:r>
            <a:r>
              <a:rPr lang="en-US" altLang="zh-CN" sz="2400" b="1" dirty="0" smtClean="0">
                <a:solidFill>
                  <a:srgbClr val="0000FF"/>
                </a:solidFill>
                <a:ea typeface="宋体" panose="02010600030101010101" pitchFamily="2" charset="-122"/>
                <a:cs typeface="Times New Roman" panose="02020603050405020304" pitchFamily="18" charset="0"/>
              </a:rPr>
              <a:t>)</a:t>
            </a:r>
            <a:r>
              <a:rPr lang="zh-CN" altLang="en-US" sz="2400" b="1" dirty="0" smtClean="0">
                <a:solidFill>
                  <a:srgbClr val="0000FF"/>
                </a:solidFill>
                <a:ea typeface="宋体" panose="02010600030101010101" pitchFamily="2" charset="-122"/>
                <a:cs typeface="Times New Roman" panose="02020603050405020304" pitchFamily="18" charset="0"/>
              </a:rPr>
              <a:t>。</a:t>
            </a:r>
          </a:p>
          <a:p>
            <a:pPr algn="just" eaLnBrk="1" hangingPunct="1">
              <a:lnSpc>
                <a:spcPct val="90000"/>
              </a:lnSpc>
              <a:buFontTx/>
              <a:buNone/>
            </a:pPr>
            <a:endParaRPr lang="zh-CN" altLang="en-US" sz="2400" b="1" dirty="0" smtClean="0">
              <a:solidFill>
                <a:schemeClr val="accent2"/>
              </a:solidFill>
              <a:ea typeface="宋体" panose="02010600030101010101" pitchFamily="2" charset="-122"/>
              <a:cs typeface="Times New Roman" panose="02020603050405020304" pitchFamily="18" charset="0"/>
            </a:endParaRPr>
          </a:p>
        </p:txBody>
      </p:sp>
    </p:spTree>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ChangeArrowheads="1"/>
          </p:cNvSpPr>
          <p:nvPr/>
        </p:nvSpPr>
        <p:spPr bwMode="auto">
          <a:xfrm>
            <a:off x="0" y="1118553"/>
            <a:ext cx="9144000" cy="3991862"/>
          </a:xfrm>
          <a:prstGeom prst="rect">
            <a:avLst/>
          </a:prstGeom>
          <a:noFill/>
          <a:ln w="9525">
            <a:noFill/>
            <a:miter lim="800000"/>
          </a:ln>
        </p:spPr>
        <p:txBody>
          <a:bodyPr>
            <a:spAutoFit/>
          </a:bodyPr>
          <a:lstStyle/>
          <a:p>
            <a:pPr marL="457200" indent="-457200">
              <a:spcBef>
                <a:spcPct val="50000"/>
              </a:spcBef>
              <a:buFont typeface="Wingdings" panose="05000000000000000000" pitchFamily="2" charset="2"/>
              <a:buChar char="l"/>
            </a:pPr>
            <a:r>
              <a:rPr lang="zh-CN" altLang="en-US" sz="2800" b="1" dirty="0">
                <a:ea typeface="宋体" panose="02010600030101010101" pitchFamily="2" charset="-122"/>
                <a:cs typeface="Times New Roman" panose="02020603050405020304" pitchFamily="18" charset="0"/>
              </a:rPr>
              <a:t>一个引用类型变量如果声明为父类的类型，但实际引用的是子类对象，那么该变量就</a:t>
            </a:r>
            <a:r>
              <a:rPr lang="zh-CN" altLang="en-US" sz="2800" b="1" dirty="0">
                <a:solidFill>
                  <a:srgbClr val="FF0000"/>
                </a:solidFill>
                <a:ea typeface="宋体" panose="02010600030101010101" pitchFamily="2" charset="-122"/>
                <a:cs typeface="Times New Roman" panose="02020603050405020304" pitchFamily="18" charset="0"/>
              </a:rPr>
              <a:t>不能</a:t>
            </a:r>
            <a:r>
              <a:rPr lang="zh-CN" altLang="en-US" sz="2800" b="1" dirty="0">
                <a:ea typeface="宋体" panose="02010600030101010101" pitchFamily="2" charset="-122"/>
                <a:cs typeface="Times New Roman" panose="02020603050405020304" pitchFamily="18" charset="0"/>
              </a:rPr>
              <a:t>再访问子类中添加的属性和方法</a:t>
            </a:r>
          </a:p>
          <a:p>
            <a:pPr marL="457200" indent="-457200">
              <a:spcBef>
                <a:spcPct val="50000"/>
              </a:spcBef>
            </a:pPr>
            <a:r>
              <a:rPr lang="zh-CN" altLang="en-US" b="1" dirty="0">
                <a:solidFill>
                  <a:schemeClr val="accent2"/>
                </a:solidFill>
                <a:ea typeface="宋体" panose="02010600030101010101" pitchFamily="2" charset="-122"/>
                <a:cs typeface="Times New Roman" panose="02020603050405020304" pitchFamily="18" charset="0"/>
              </a:rPr>
              <a:t>	</a:t>
            </a:r>
            <a:r>
              <a:rPr lang="en-US" altLang="zh-CN" sz="2200" b="1" dirty="0">
                <a:solidFill>
                  <a:schemeClr val="accent2"/>
                </a:solidFill>
                <a:ea typeface="宋体" panose="02010600030101010101" pitchFamily="2" charset="-122"/>
                <a:cs typeface="Times New Roman" panose="02020603050405020304" pitchFamily="18" charset="0"/>
              </a:rPr>
              <a:t>Student m = new Student();</a:t>
            </a:r>
          </a:p>
          <a:p>
            <a:pPr marL="457200" indent="-457200">
              <a:spcBef>
                <a:spcPct val="30000"/>
              </a:spcBef>
            </a:pPr>
            <a:r>
              <a:rPr lang="en-US" altLang="zh-CN" sz="2200" b="1" dirty="0">
                <a:solidFill>
                  <a:schemeClr val="accent2"/>
                </a:solidFill>
                <a:ea typeface="宋体" panose="02010600030101010101" pitchFamily="2" charset="-122"/>
                <a:cs typeface="Times New Roman" panose="02020603050405020304" pitchFamily="18" charset="0"/>
              </a:rPr>
              <a:t>	</a:t>
            </a:r>
            <a:r>
              <a:rPr lang="en-US" altLang="zh-CN" sz="2200" b="1" dirty="0" err="1">
                <a:solidFill>
                  <a:schemeClr val="accent2"/>
                </a:solidFill>
                <a:ea typeface="宋体" panose="02010600030101010101" pitchFamily="2" charset="-122"/>
                <a:cs typeface="Times New Roman" panose="02020603050405020304" pitchFamily="18" charset="0"/>
              </a:rPr>
              <a:t>m.school</a:t>
            </a:r>
            <a:r>
              <a:rPr lang="en-US" altLang="zh-CN" sz="2200" b="1" dirty="0">
                <a:solidFill>
                  <a:schemeClr val="accent2"/>
                </a:solidFill>
                <a:ea typeface="宋体" panose="02010600030101010101" pitchFamily="2" charset="-122"/>
                <a:cs typeface="Times New Roman" panose="02020603050405020304" pitchFamily="18" charset="0"/>
              </a:rPr>
              <a:t> = “</a:t>
            </a:r>
            <a:r>
              <a:rPr lang="en-US" altLang="zh-CN" sz="2200" b="1" dirty="0" err="1">
                <a:solidFill>
                  <a:schemeClr val="accent2"/>
                </a:solidFill>
                <a:ea typeface="宋体" panose="02010600030101010101" pitchFamily="2" charset="-122"/>
                <a:cs typeface="Times New Roman" panose="02020603050405020304" pitchFamily="18" charset="0"/>
              </a:rPr>
              <a:t>pku</a:t>
            </a:r>
            <a:r>
              <a:rPr lang="en-US" altLang="zh-CN" sz="2200" b="1" dirty="0">
                <a:solidFill>
                  <a:schemeClr val="accent2"/>
                </a:solidFill>
                <a:ea typeface="宋体" panose="02010600030101010101" pitchFamily="2" charset="-122"/>
                <a:cs typeface="Times New Roman" panose="02020603050405020304" pitchFamily="18" charset="0"/>
              </a:rPr>
              <a:t>”; 	</a:t>
            </a:r>
            <a:r>
              <a:rPr lang="en-US" altLang="zh-CN" sz="2200" b="1" dirty="0">
                <a:solidFill>
                  <a:schemeClr val="accent1"/>
                </a:solidFill>
                <a:ea typeface="宋体" panose="02010600030101010101" pitchFamily="2" charset="-122"/>
                <a:cs typeface="Times New Roman" panose="02020603050405020304" pitchFamily="18" charset="0"/>
              </a:rPr>
              <a:t>//</a:t>
            </a:r>
            <a:r>
              <a:rPr lang="zh-CN" altLang="en-US" sz="2200" b="1" dirty="0">
                <a:solidFill>
                  <a:schemeClr val="accent1"/>
                </a:solidFill>
                <a:ea typeface="宋体" panose="02010600030101010101" pitchFamily="2" charset="-122"/>
                <a:cs typeface="Times New Roman" panose="02020603050405020304" pitchFamily="18" charset="0"/>
              </a:rPr>
              <a:t>合法</a:t>
            </a:r>
            <a:r>
              <a:rPr lang="en-US" altLang="zh-CN" sz="2200" b="1" dirty="0">
                <a:solidFill>
                  <a:schemeClr val="accent1"/>
                </a:solidFill>
                <a:ea typeface="宋体" panose="02010600030101010101" pitchFamily="2" charset="-122"/>
                <a:cs typeface="Times New Roman" panose="02020603050405020304" pitchFamily="18" charset="0"/>
              </a:rPr>
              <a:t>,Student</a:t>
            </a:r>
            <a:r>
              <a:rPr lang="zh-CN" altLang="en-US" sz="2200" b="1" dirty="0">
                <a:solidFill>
                  <a:schemeClr val="accent1"/>
                </a:solidFill>
                <a:ea typeface="宋体" panose="02010600030101010101" pitchFamily="2" charset="-122"/>
                <a:cs typeface="Times New Roman" panose="02020603050405020304" pitchFamily="18" charset="0"/>
              </a:rPr>
              <a:t>类有</a:t>
            </a:r>
            <a:r>
              <a:rPr lang="en-US" altLang="zh-CN" sz="2200" b="1" dirty="0">
                <a:solidFill>
                  <a:schemeClr val="accent1"/>
                </a:solidFill>
                <a:ea typeface="宋体" panose="02010600030101010101" pitchFamily="2" charset="-122"/>
                <a:cs typeface="Times New Roman" panose="02020603050405020304" pitchFamily="18" charset="0"/>
              </a:rPr>
              <a:t>school</a:t>
            </a:r>
            <a:r>
              <a:rPr lang="zh-CN" altLang="en-US" sz="2200" b="1" dirty="0">
                <a:solidFill>
                  <a:schemeClr val="accent1"/>
                </a:solidFill>
                <a:ea typeface="宋体" panose="02010600030101010101" pitchFamily="2" charset="-122"/>
                <a:cs typeface="Times New Roman" panose="02020603050405020304" pitchFamily="18" charset="0"/>
              </a:rPr>
              <a:t>成员变量</a:t>
            </a:r>
            <a:endParaRPr lang="zh-CN" altLang="en-US" sz="2200" b="1" dirty="0">
              <a:solidFill>
                <a:schemeClr val="accent2"/>
              </a:solidFill>
              <a:ea typeface="宋体" panose="02010600030101010101" pitchFamily="2" charset="-122"/>
              <a:cs typeface="Times New Roman" panose="02020603050405020304" pitchFamily="18" charset="0"/>
            </a:endParaRPr>
          </a:p>
          <a:p>
            <a:pPr marL="457200" indent="-457200">
              <a:spcBef>
                <a:spcPct val="30000"/>
              </a:spcBef>
            </a:pPr>
            <a:r>
              <a:rPr lang="zh-CN" altLang="en-US" sz="2200" b="1" dirty="0">
                <a:solidFill>
                  <a:schemeClr val="accent2"/>
                </a:solidFill>
                <a:ea typeface="宋体" panose="02010600030101010101" pitchFamily="2" charset="-122"/>
                <a:cs typeface="Times New Roman" panose="02020603050405020304" pitchFamily="18" charset="0"/>
              </a:rPr>
              <a:t>	</a:t>
            </a:r>
            <a:r>
              <a:rPr lang="en-US" altLang="zh-CN" sz="2200" b="1" dirty="0">
                <a:solidFill>
                  <a:schemeClr val="accent2"/>
                </a:solidFill>
                <a:ea typeface="宋体" panose="02010600030101010101" pitchFamily="2" charset="-122"/>
                <a:cs typeface="Times New Roman" panose="02020603050405020304" pitchFamily="18" charset="0"/>
              </a:rPr>
              <a:t>Person e = new Student(); </a:t>
            </a:r>
            <a:endParaRPr lang="en-US" altLang="zh-CN" sz="2200" b="1" dirty="0">
              <a:solidFill>
                <a:schemeClr val="accent1"/>
              </a:solidFill>
              <a:ea typeface="宋体" panose="02010600030101010101" pitchFamily="2" charset="-122"/>
              <a:cs typeface="Times New Roman" panose="02020603050405020304" pitchFamily="18" charset="0"/>
            </a:endParaRPr>
          </a:p>
          <a:p>
            <a:pPr marL="457200" indent="-457200">
              <a:spcBef>
                <a:spcPct val="30000"/>
              </a:spcBef>
            </a:pPr>
            <a:r>
              <a:rPr lang="en-US" altLang="zh-CN" sz="2200" b="1" dirty="0">
                <a:solidFill>
                  <a:schemeClr val="accent2"/>
                </a:solidFill>
                <a:ea typeface="宋体" panose="02010600030101010101" pitchFamily="2" charset="-122"/>
                <a:cs typeface="Times New Roman" panose="02020603050405020304" pitchFamily="18" charset="0"/>
              </a:rPr>
              <a:t>	</a:t>
            </a:r>
            <a:r>
              <a:rPr lang="en-US" altLang="zh-CN" sz="2200" b="1" dirty="0" err="1">
                <a:solidFill>
                  <a:schemeClr val="accent2"/>
                </a:solidFill>
                <a:ea typeface="宋体" panose="02010600030101010101" pitchFamily="2" charset="-122"/>
                <a:cs typeface="Times New Roman" panose="02020603050405020304" pitchFamily="18" charset="0"/>
              </a:rPr>
              <a:t>e.school</a:t>
            </a:r>
            <a:r>
              <a:rPr lang="en-US" altLang="zh-CN" sz="2200" b="1" dirty="0">
                <a:solidFill>
                  <a:schemeClr val="accent2"/>
                </a:solidFill>
                <a:ea typeface="宋体" panose="02010600030101010101" pitchFamily="2" charset="-122"/>
                <a:cs typeface="Times New Roman" panose="02020603050405020304" pitchFamily="18" charset="0"/>
              </a:rPr>
              <a:t> = “</a:t>
            </a:r>
            <a:r>
              <a:rPr lang="en-US" altLang="zh-CN" sz="2200" b="1" dirty="0" err="1">
                <a:solidFill>
                  <a:schemeClr val="accent2"/>
                </a:solidFill>
                <a:ea typeface="宋体" panose="02010600030101010101" pitchFamily="2" charset="-122"/>
                <a:cs typeface="Times New Roman" panose="02020603050405020304" pitchFamily="18" charset="0"/>
              </a:rPr>
              <a:t>pku</a:t>
            </a:r>
            <a:r>
              <a:rPr lang="en-US" altLang="zh-CN" sz="2200" b="1" dirty="0">
                <a:solidFill>
                  <a:schemeClr val="accent2"/>
                </a:solidFill>
                <a:ea typeface="宋体" panose="02010600030101010101" pitchFamily="2" charset="-122"/>
                <a:cs typeface="Times New Roman" panose="02020603050405020304" pitchFamily="18" charset="0"/>
              </a:rPr>
              <a:t>”;	</a:t>
            </a:r>
            <a:r>
              <a:rPr lang="en-US" altLang="zh-CN" sz="2200" b="1" dirty="0">
                <a:solidFill>
                  <a:schemeClr val="accent1"/>
                </a:solidFill>
                <a:ea typeface="宋体" panose="02010600030101010101" pitchFamily="2" charset="-122"/>
                <a:cs typeface="Times New Roman" panose="02020603050405020304" pitchFamily="18" charset="0"/>
              </a:rPr>
              <a:t>//</a:t>
            </a:r>
            <a:r>
              <a:rPr lang="zh-CN" altLang="en-US" sz="2200" b="1" dirty="0">
                <a:solidFill>
                  <a:schemeClr val="accent1"/>
                </a:solidFill>
                <a:ea typeface="宋体" panose="02010600030101010101" pitchFamily="2" charset="-122"/>
                <a:cs typeface="Times New Roman" panose="02020603050405020304" pitchFamily="18" charset="0"/>
              </a:rPr>
              <a:t>非法</a:t>
            </a:r>
            <a:r>
              <a:rPr lang="en-US" altLang="zh-CN" sz="2200" b="1" dirty="0">
                <a:solidFill>
                  <a:schemeClr val="accent1"/>
                </a:solidFill>
                <a:ea typeface="宋体" panose="02010600030101010101" pitchFamily="2" charset="-122"/>
                <a:cs typeface="Times New Roman" panose="02020603050405020304" pitchFamily="18" charset="0"/>
              </a:rPr>
              <a:t>,Person</a:t>
            </a:r>
            <a:r>
              <a:rPr lang="zh-CN" altLang="en-US" sz="2200" b="1" dirty="0">
                <a:solidFill>
                  <a:schemeClr val="accent1"/>
                </a:solidFill>
                <a:ea typeface="宋体" panose="02010600030101010101" pitchFamily="2" charset="-122"/>
                <a:cs typeface="Times New Roman" panose="02020603050405020304" pitchFamily="18" charset="0"/>
              </a:rPr>
              <a:t>类没有</a:t>
            </a:r>
            <a:r>
              <a:rPr lang="en-US" altLang="zh-CN" sz="2200" b="1" dirty="0">
                <a:solidFill>
                  <a:schemeClr val="accent1"/>
                </a:solidFill>
                <a:ea typeface="宋体" panose="02010600030101010101" pitchFamily="2" charset="-122"/>
                <a:cs typeface="Times New Roman" panose="02020603050405020304" pitchFamily="18" charset="0"/>
              </a:rPr>
              <a:t>school</a:t>
            </a:r>
            <a:r>
              <a:rPr lang="zh-CN" altLang="en-US" sz="2200" b="1" dirty="0">
                <a:solidFill>
                  <a:schemeClr val="accent1"/>
                </a:solidFill>
                <a:ea typeface="宋体" panose="02010600030101010101" pitchFamily="2" charset="-122"/>
                <a:cs typeface="Times New Roman" panose="02020603050405020304" pitchFamily="18" charset="0"/>
              </a:rPr>
              <a:t>成员变量</a:t>
            </a:r>
          </a:p>
          <a:p>
            <a:pPr marL="457200" indent="-457200">
              <a:spcBef>
                <a:spcPct val="30000"/>
              </a:spcBef>
            </a:pPr>
            <a:r>
              <a:rPr lang="zh-CN" altLang="en-US" sz="2200" b="1" dirty="0">
                <a:solidFill>
                  <a:srgbClr val="FF0000"/>
                </a:solidFill>
                <a:ea typeface="宋体" panose="02010600030101010101" pitchFamily="2" charset="-122"/>
                <a:cs typeface="Times New Roman" panose="02020603050405020304" pitchFamily="18" charset="0"/>
              </a:rPr>
              <a:t>      属性是在编译时确定的，编译时</a:t>
            </a:r>
            <a:r>
              <a:rPr lang="en-US" altLang="zh-CN" sz="2200" b="1" dirty="0">
                <a:solidFill>
                  <a:srgbClr val="FF0000"/>
                </a:solidFill>
                <a:ea typeface="宋体" panose="02010600030101010101" pitchFamily="2" charset="-122"/>
                <a:cs typeface="Times New Roman" panose="02020603050405020304" pitchFamily="18" charset="0"/>
              </a:rPr>
              <a:t>e</a:t>
            </a:r>
            <a:r>
              <a:rPr lang="zh-CN" altLang="en-US" sz="2200" b="1" dirty="0">
                <a:solidFill>
                  <a:srgbClr val="FF0000"/>
                </a:solidFill>
                <a:ea typeface="宋体" panose="02010600030101010101" pitchFamily="2" charset="-122"/>
                <a:cs typeface="Times New Roman" panose="02020603050405020304" pitchFamily="18" charset="0"/>
              </a:rPr>
              <a:t>为</a:t>
            </a:r>
            <a:r>
              <a:rPr lang="en-US" altLang="zh-CN" sz="2200" b="1" dirty="0">
                <a:solidFill>
                  <a:srgbClr val="FF0000"/>
                </a:solidFill>
                <a:ea typeface="宋体" panose="02010600030101010101" pitchFamily="2" charset="-122"/>
                <a:cs typeface="Times New Roman" panose="02020603050405020304" pitchFamily="18" charset="0"/>
              </a:rPr>
              <a:t>Person</a:t>
            </a:r>
            <a:r>
              <a:rPr lang="zh-CN" altLang="en-US" sz="2200" b="1" dirty="0">
                <a:solidFill>
                  <a:srgbClr val="FF0000"/>
                </a:solidFill>
                <a:ea typeface="宋体" panose="02010600030101010101" pitchFamily="2" charset="-122"/>
                <a:cs typeface="Times New Roman" panose="02020603050405020304" pitchFamily="18" charset="0"/>
              </a:rPr>
              <a:t>类型，没有</a:t>
            </a:r>
            <a:r>
              <a:rPr lang="en-US" altLang="zh-CN" sz="2200" b="1" dirty="0">
                <a:solidFill>
                  <a:srgbClr val="FF0000"/>
                </a:solidFill>
                <a:ea typeface="宋体" panose="02010600030101010101" pitchFamily="2" charset="-122"/>
                <a:cs typeface="Times New Roman" panose="02020603050405020304" pitchFamily="18" charset="0"/>
              </a:rPr>
              <a:t>school</a:t>
            </a:r>
            <a:r>
              <a:rPr lang="zh-CN" altLang="en-US" sz="2200" b="1" dirty="0">
                <a:solidFill>
                  <a:srgbClr val="FF0000"/>
                </a:solidFill>
                <a:ea typeface="宋体" panose="02010600030101010101" pitchFamily="2" charset="-122"/>
                <a:cs typeface="Times New Roman" panose="02020603050405020304" pitchFamily="18" charset="0"/>
              </a:rPr>
              <a:t>成员变量，因而编译错误。</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215265" y="407194"/>
            <a:ext cx="5148064" cy="6480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marL="457200" indent="-457200">
              <a:buFont typeface="Wingdings" panose="05000000000000000000" pitchFamily="2" charset="2"/>
              <a:buChar char="u"/>
            </a:pPr>
            <a:r>
              <a:rPr lang="zh-CN" altLang="en-US" sz="28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核心机制</a:t>
            </a:r>
            <a:r>
              <a:rPr lang="en-US" altLang="zh-CN" sz="28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—Java</a:t>
            </a:r>
            <a:r>
              <a:rPr lang="zh-CN" altLang="en-US" sz="28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虚拟机</a:t>
            </a:r>
            <a:endParaRPr lang="zh-CN" altLang="en-US"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701069" y="1064201"/>
            <a:ext cx="8229600" cy="22574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en-US" altLang="zh-CN" sz="24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JVM</a:t>
            </a:r>
            <a:r>
              <a:rPr lang="zh-CN" altLang="en-US" sz="24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是一个虚拟的计算机，具有指令集并使用不同的存储区域。负责执行指令，管理数据、内存、寄存器</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p>
          <a:p>
            <a:pPr>
              <a:buFont typeface="Wingdings" panose="05000000000000000000" pitchFamily="2" charset="2"/>
              <a:buChar char="l"/>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对于不同的平台，有不同的虚拟机。</a:t>
            </a:r>
          </a:p>
          <a:p>
            <a:pPr>
              <a:buFont typeface="Wingdings" panose="05000000000000000000" pitchFamily="2" charset="2"/>
              <a:buChar char="l"/>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Java</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虚拟机机制屏蔽了底层运行平台的差别，实现了“一次编译，到处运行”。</a:t>
            </a:r>
          </a:p>
        </p:txBody>
      </p:sp>
      <p:pic>
        <p:nvPicPr>
          <p:cNvPr id="4" name="Picture 7" descr="捕获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a:xfrm>
            <a:off x="978881" y="3215506"/>
            <a:ext cx="7951788" cy="2447925"/>
          </a:xfrm>
          <a:prstGeom prst="rect">
            <a:avLst/>
          </a:prstGeom>
          <a:noFill/>
        </p:spPr>
      </p:pic>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nvSpPr>
        <p:spPr>
          <a:xfrm>
            <a:off x="362741" y="46901"/>
            <a:ext cx="8072494" cy="9138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lgn="l" eaLnBrk="1" hangingPunct="1">
              <a:defRPr/>
            </a:pPr>
            <a:r>
              <a:rPr lang="zh-CN" altLang="en-US" b="1" dirty="0" smtClean="0">
                <a:solidFill>
                  <a:schemeClr val="tx1"/>
                </a:solidFill>
                <a:latin typeface="+mn-lt"/>
                <a:ea typeface="宋体" panose="02010600030101010101" pitchFamily="2" charset="-122"/>
                <a:cs typeface="Times New Roman" panose="02020603050405020304" pitchFamily="18" charset="0"/>
              </a:rPr>
              <a:t>虚拟方法调用</a:t>
            </a:r>
            <a:r>
              <a:rPr lang="en-US" altLang="zh-CN" sz="3200" b="1" dirty="0" smtClean="0">
                <a:solidFill>
                  <a:srgbClr val="BD6FBF"/>
                </a:solidFill>
                <a:latin typeface="+mn-lt"/>
                <a:ea typeface="宋体" panose="02010600030101010101" pitchFamily="2" charset="-122"/>
                <a:cs typeface="Times New Roman" panose="02020603050405020304" pitchFamily="18" charset="0"/>
              </a:rPr>
              <a:t>(Virtual Method Invocation)</a:t>
            </a:r>
          </a:p>
        </p:txBody>
      </p:sp>
      <p:sp>
        <p:nvSpPr>
          <p:cNvPr id="32771" name="Rectangle 3"/>
          <p:cNvSpPr>
            <a:spLocks noChangeArrowheads="1"/>
          </p:cNvSpPr>
          <p:nvPr/>
        </p:nvSpPr>
        <p:spPr bwMode="auto">
          <a:xfrm>
            <a:off x="395536" y="1127443"/>
            <a:ext cx="8352928" cy="4585871"/>
          </a:xfrm>
          <a:prstGeom prst="rect">
            <a:avLst/>
          </a:prstGeom>
          <a:noFill/>
          <a:ln w="9525">
            <a:noFill/>
            <a:miter lim="800000"/>
          </a:ln>
        </p:spPr>
        <p:txBody>
          <a:bodyPr wrap="square">
            <a:spAutoFit/>
          </a:bodyPr>
          <a:lstStyle/>
          <a:p>
            <a:pPr marL="285750" indent="-285750">
              <a:spcBef>
                <a:spcPct val="50000"/>
              </a:spcBef>
              <a:buFont typeface="Wingdings" panose="05000000000000000000" pitchFamily="2" charset="2"/>
              <a:buChar char="l"/>
            </a:pPr>
            <a:r>
              <a:rPr lang="en-US" altLang="zh-CN" sz="2000" b="1" dirty="0">
                <a:ea typeface="宋体" panose="02010600030101010101" pitchFamily="2" charset="-122"/>
                <a:cs typeface="Times New Roman" panose="02020603050405020304" pitchFamily="18" charset="0"/>
              </a:rPr>
              <a:t>  </a:t>
            </a:r>
            <a:r>
              <a:rPr lang="zh-CN" altLang="en-US" sz="2000" b="1" dirty="0">
                <a:ea typeface="宋体" panose="02010600030101010101" pitchFamily="2" charset="-122"/>
                <a:cs typeface="Times New Roman" panose="02020603050405020304" pitchFamily="18" charset="0"/>
              </a:rPr>
              <a:t>正常的方法调用</a:t>
            </a:r>
          </a:p>
          <a:p>
            <a:r>
              <a:rPr lang="zh-CN" altLang="en-US" sz="2000" b="1" dirty="0">
                <a:ea typeface="宋体" panose="02010600030101010101" pitchFamily="2" charset="-122"/>
                <a:cs typeface="Times New Roman" panose="02020603050405020304" pitchFamily="18" charset="0"/>
              </a:rPr>
              <a:t>   	</a:t>
            </a:r>
            <a:r>
              <a:rPr lang="en-US" altLang="zh-CN" sz="2400" b="1" dirty="0">
                <a:solidFill>
                  <a:schemeClr val="accent2"/>
                </a:solidFill>
                <a:ea typeface="宋体" panose="02010600030101010101" pitchFamily="2" charset="-122"/>
                <a:cs typeface="Times New Roman" panose="02020603050405020304" pitchFamily="18" charset="0"/>
              </a:rPr>
              <a:t>Person e = new Person();</a:t>
            </a:r>
          </a:p>
          <a:p>
            <a:r>
              <a:rPr lang="en-US" altLang="zh-CN" sz="2400" b="1" dirty="0">
                <a:solidFill>
                  <a:schemeClr val="accent2"/>
                </a:solidFill>
                <a:ea typeface="宋体" panose="02010600030101010101" pitchFamily="2" charset="-122"/>
                <a:cs typeface="Times New Roman" panose="02020603050405020304" pitchFamily="18" charset="0"/>
              </a:rPr>
              <a:t>  	</a:t>
            </a:r>
            <a:r>
              <a:rPr lang="en-US" altLang="zh-CN" sz="2400" b="1" dirty="0" err="1">
                <a:solidFill>
                  <a:schemeClr val="accent2"/>
                </a:solidFill>
                <a:ea typeface="宋体" panose="02010600030101010101" pitchFamily="2" charset="-122"/>
                <a:cs typeface="Times New Roman" panose="02020603050405020304" pitchFamily="18" charset="0"/>
              </a:rPr>
              <a:t>e.getInfo</a:t>
            </a:r>
            <a:r>
              <a:rPr lang="en-US" altLang="zh-CN" sz="2400" b="1" dirty="0">
                <a:solidFill>
                  <a:schemeClr val="accent2"/>
                </a:solidFill>
                <a:ea typeface="宋体" panose="02010600030101010101" pitchFamily="2" charset="-122"/>
                <a:cs typeface="Times New Roman" panose="02020603050405020304" pitchFamily="18" charset="0"/>
              </a:rPr>
              <a:t>();</a:t>
            </a:r>
          </a:p>
          <a:p>
            <a:r>
              <a:rPr lang="en-US" altLang="zh-CN" sz="2400" b="1" dirty="0">
                <a:solidFill>
                  <a:schemeClr val="accent2"/>
                </a:solidFill>
                <a:ea typeface="宋体" panose="02010600030101010101" pitchFamily="2" charset="-122"/>
                <a:cs typeface="Times New Roman" panose="02020603050405020304" pitchFamily="18" charset="0"/>
              </a:rPr>
              <a:t>  	Student e = new Student();</a:t>
            </a:r>
          </a:p>
          <a:p>
            <a:r>
              <a:rPr lang="en-US" altLang="zh-CN" sz="2400" b="1" dirty="0">
                <a:solidFill>
                  <a:schemeClr val="accent2"/>
                </a:solidFill>
                <a:ea typeface="宋体" panose="02010600030101010101" pitchFamily="2" charset="-122"/>
                <a:cs typeface="Times New Roman" panose="02020603050405020304" pitchFamily="18" charset="0"/>
              </a:rPr>
              <a:t>   	</a:t>
            </a:r>
            <a:r>
              <a:rPr lang="en-US" altLang="zh-CN" sz="2400" b="1" dirty="0" err="1">
                <a:solidFill>
                  <a:schemeClr val="accent2"/>
                </a:solidFill>
                <a:ea typeface="宋体" panose="02010600030101010101" pitchFamily="2" charset="-122"/>
                <a:cs typeface="Times New Roman" panose="02020603050405020304" pitchFamily="18" charset="0"/>
              </a:rPr>
              <a:t>e.getInfo</a:t>
            </a:r>
            <a:r>
              <a:rPr lang="en-US" altLang="zh-CN" sz="2400" b="1" dirty="0">
                <a:solidFill>
                  <a:schemeClr val="accent2"/>
                </a:solidFill>
                <a:ea typeface="宋体" panose="02010600030101010101" pitchFamily="2" charset="-122"/>
                <a:cs typeface="Times New Roman" panose="02020603050405020304" pitchFamily="18" charset="0"/>
              </a:rPr>
              <a:t>();</a:t>
            </a:r>
            <a:endParaRPr lang="en-US" altLang="zh-CN" sz="2400" b="1" dirty="0">
              <a:ea typeface="宋体" panose="02010600030101010101" pitchFamily="2" charset="-122"/>
              <a:cs typeface="Times New Roman" panose="02020603050405020304" pitchFamily="18" charset="0"/>
            </a:endParaRPr>
          </a:p>
          <a:p>
            <a:pPr marL="285750" indent="-285750">
              <a:spcBef>
                <a:spcPct val="50000"/>
              </a:spcBef>
              <a:buFont typeface="Wingdings" panose="05000000000000000000" pitchFamily="2" charset="2"/>
              <a:buChar char="l"/>
            </a:pPr>
            <a:r>
              <a:rPr lang="en-US" altLang="zh-CN" sz="2000" b="1" dirty="0">
                <a:ea typeface="宋体" panose="02010600030101010101" pitchFamily="2" charset="-122"/>
                <a:cs typeface="Times New Roman" panose="02020603050405020304" pitchFamily="18" charset="0"/>
              </a:rPr>
              <a:t>  </a:t>
            </a:r>
            <a:r>
              <a:rPr lang="zh-CN" altLang="en-US" sz="2000" b="1" dirty="0">
                <a:ea typeface="宋体" panose="02010600030101010101" pitchFamily="2" charset="-122"/>
                <a:cs typeface="Times New Roman" panose="02020603050405020304" pitchFamily="18" charset="0"/>
              </a:rPr>
              <a:t>虚拟方法调用</a:t>
            </a:r>
            <a:r>
              <a:rPr lang="en-US" altLang="zh-CN" sz="2000" b="1" dirty="0">
                <a:ea typeface="宋体" panose="02010600030101010101" pitchFamily="2" charset="-122"/>
                <a:cs typeface="Times New Roman" panose="02020603050405020304" pitchFamily="18" charset="0"/>
              </a:rPr>
              <a:t>(</a:t>
            </a:r>
            <a:r>
              <a:rPr lang="zh-CN" altLang="en-US" sz="2000" b="1" dirty="0">
                <a:ea typeface="宋体" panose="02010600030101010101" pitchFamily="2" charset="-122"/>
                <a:cs typeface="Times New Roman" panose="02020603050405020304" pitchFamily="18" charset="0"/>
              </a:rPr>
              <a:t>多态情况下</a:t>
            </a:r>
            <a:r>
              <a:rPr lang="en-US" altLang="zh-CN" sz="2000" b="1" dirty="0">
                <a:ea typeface="宋体" panose="02010600030101010101" pitchFamily="2" charset="-122"/>
                <a:cs typeface="Times New Roman" panose="02020603050405020304" pitchFamily="18" charset="0"/>
              </a:rPr>
              <a:t>)</a:t>
            </a:r>
          </a:p>
          <a:p>
            <a:r>
              <a:rPr lang="en-US" altLang="zh-CN" sz="3200" b="1" dirty="0">
                <a:ea typeface="宋体" panose="02010600030101010101" pitchFamily="2" charset="-122"/>
                <a:cs typeface="Times New Roman" panose="02020603050405020304" pitchFamily="18" charset="0"/>
              </a:rPr>
              <a:t>  </a:t>
            </a:r>
            <a:r>
              <a:rPr lang="en-US" altLang="zh-CN" sz="2000" b="1" dirty="0">
                <a:ea typeface="宋体" panose="02010600030101010101" pitchFamily="2" charset="-122"/>
                <a:cs typeface="Times New Roman" panose="02020603050405020304" pitchFamily="18" charset="0"/>
              </a:rPr>
              <a:t>	</a:t>
            </a:r>
            <a:r>
              <a:rPr lang="en-US" altLang="zh-CN" sz="2400" b="1" dirty="0">
                <a:solidFill>
                  <a:schemeClr val="accent2"/>
                </a:solidFill>
                <a:ea typeface="宋体" panose="02010600030101010101" pitchFamily="2" charset="-122"/>
                <a:cs typeface="Times New Roman" panose="02020603050405020304" pitchFamily="18" charset="0"/>
              </a:rPr>
              <a:t>Person e = new Student();</a:t>
            </a:r>
          </a:p>
          <a:p>
            <a:r>
              <a:rPr lang="en-US" altLang="zh-CN" sz="2400" b="1" dirty="0">
                <a:solidFill>
                  <a:schemeClr val="accent2"/>
                </a:solidFill>
                <a:ea typeface="宋体" panose="02010600030101010101" pitchFamily="2" charset="-122"/>
                <a:cs typeface="Times New Roman" panose="02020603050405020304" pitchFamily="18" charset="0"/>
              </a:rPr>
              <a:t>    	</a:t>
            </a:r>
            <a:r>
              <a:rPr lang="en-US" altLang="zh-CN" sz="2400" b="1" dirty="0" err="1">
                <a:solidFill>
                  <a:schemeClr val="accent2"/>
                </a:solidFill>
                <a:ea typeface="宋体" panose="02010600030101010101" pitchFamily="2" charset="-122"/>
                <a:cs typeface="Times New Roman" panose="02020603050405020304" pitchFamily="18" charset="0"/>
              </a:rPr>
              <a:t>e.getInfo</a:t>
            </a:r>
            <a:r>
              <a:rPr lang="en-US" altLang="zh-CN" sz="2400" b="1" dirty="0">
                <a:solidFill>
                  <a:schemeClr val="accent2"/>
                </a:solidFill>
                <a:ea typeface="宋体" panose="02010600030101010101" pitchFamily="2" charset="-122"/>
                <a:cs typeface="Times New Roman" panose="02020603050405020304" pitchFamily="18" charset="0"/>
              </a:rPr>
              <a:t>();	//</a:t>
            </a:r>
            <a:r>
              <a:rPr lang="zh-CN" altLang="en-US" sz="2400" b="1" dirty="0">
                <a:solidFill>
                  <a:schemeClr val="accent2"/>
                </a:solidFill>
                <a:ea typeface="宋体" panose="02010600030101010101" pitchFamily="2" charset="-122"/>
                <a:cs typeface="Times New Roman" panose="02020603050405020304" pitchFamily="18" charset="0"/>
              </a:rPr>
              <a:t>调用</a:t>
            </a:r>
            <a:r>
              <a:rPr lang="en-US" altLang="zh-CN" sz="2400" b="1" dirty="0">
                <a:solidFill>
                  <a:schemeClr val="accent2"/>
                </a:solidFill>
                <a:ea typeface="宋体" panose="02010600030101010101" pitchFamily="2" charset="-122"/>
                <a:cs typeface="Times New Roman" panose="02020603050405020304" pitchFamily="18" charset="0"/>
              </a:rPr>
              <a:t>Student</a:t>
            </a:r>
            <a:r>
              <a:rPr lang="zh-CN" altLang="en-US" sz="2400" b="1" dirty="0">
                <a:solidFill>
                  <a:schemeClr val="accent2"/>
                </a:solidFill>
                <a:ea typeface="宋体" panose="02010600030101010101" pitchFamily="2" charset="-122"/>
                <a:cs typeface="Times New Roman" panose="02020603050405020304" pitchFamily="18" charset="0"/>
              </a:rPr>
              <a:t>类的</a:t>
            </a:r>
            <a:r>
              <a:rPr lang="en-US" altLang="zh-CN" sz="2400" b="1" dirty="0" err="1">
                <a:solidFill>
                  <a:schemeClr val="accent2"/>
                </a:solidFill>
                <a:ea typeface="宋体" panose="02010600030101010101" pitchFamily="2" charset="-122"/>
                <a:cs typeface="Times New Roman" panose="02020603050405020304" pitchFamily="18" charset="0"/>
              </a:rPr>
              <a:t>getInfo</a:t>
            </a:r>
            <a:r>
              <a:rPr lang="en-US" altLang="zh-CN" sz="2400" b="1" dirty="0">
                <a:solidFill>
                  <a:schemeClr val="accent2"/>
                </a:solidFill>
                <a:ea typeface="宋体" panose="02010600030101010101" pitchFamily="2" charset="-122"/>
                <a:cs typeface="Times New Roman" panose="02020603050405020304" pitchFamily="18" charset="0"/>
              </a:rPr>
              <a:t>()</a:t>
            </a:r>
            <a:r>
              <a:rPr lang="zh-CN" altLang="en-US" sz="2400" b="1" dirty="0">
                <a:solidFill>
                  <a:schemeClr val="accent2"/>
                </a:solidFill>
                <a:ea typeface="宋体" panose="02010600030101010101" pitchFamily="2" charset="-122"/>
                <a:cs typeface="Times New Roman" panose="02020603050405020304" pitchFamily="18" charset="0"/>
              </a:rPr>
              <a:t>方法</a:t>
            </a:r>
            <a:endParaRPr lang="zh-CN" altLang="en-US" sz="1000" b="1" dirty="0">
              <a:solidFill>
                <a:schemeClr val="accent2"/>
              </a:solidFill>
              <a:ea typeface="宋体" panose="02010600030101010101" pitchFamily="2" charset="-122"/>
              <a:cs typeface="Times New Roman" panose="02020603050405020304" pitchFamily="18" charset="0"/>
            </a:endParaRPr>
          </a:p>
          <a:p>
            <a:pPr marL="285750" indent="-285750">
              <a:spcBef>
                <a:spcPct val="50000"/>
              </a:spcBef>
              <a:buFont typeface="Wingdings" panose="05000000000000000000" pitchFamily="2" charset="2"/>
              <a:buChar char="l"/>
            </a:pPr>
            <a:r>
              <a:rPr lang="zh-CN" altLang="en-US" sz="2000" b="1" dirty="0">
                <a:ea typeface="宋体" panose="02010600030101010101" pitchFamily="2" charset="-122"/>
                <a:cs typeface="Times New Roman" panose="02020603050405020304" pitchFamily="18" charset="0"/>
              </a:rPr>
              <a:t>  编译时类型和运行时类型</a:t>
            </a:r>
          </a:p>
          <a:p>
            <a:pPr>
              <a:spcBef>
                <a:spcPct val="50000"/>
              </a:spcBef>
              <a:buFont typeface="Wingdings" panose="05000000000000000000" pitchFamily="2" charset="2"/>
              <a:buNone/>
            </a:pPr>
            <a:r>
              <a:rPr lang="zh-CN" altLang="en-US" sz="2400" b="1" dirty="0">
                <a:ea typeface="宋体" panose="02010600030101010101" pitchFamily="2" charset="-122"/>
                <a:cs typeface="Times New Roman" panose="02020603050405020304" pitchFamily="18" charset="0"/>
              </a:rPr>
              <a:t>编译时</a:t>
            </a:r>
            <a:r>
              <a:rPr lang="en-US" altLang="zh-CN" sz="2400" b="1" dirty="0">
                <a:ea typeface="宋体" panose="02010600030101010101" pitchFamily="2" charset="-122"/>
                <a:cs typeface="Times New Roman" panose="02020603050405020304" pitchFamily="18" charset="0"/>
              </a:rPr>
              <a:t>e</a:t>
            </a:r>
            <a:r>
              <a:rPr lang="zh-CN" altLang="en-US" sz="2400" b="1" dirty="0">
                <a:ea typeface="宋体" panose="02010600030101010101" pitchFamily="2" charset="-122"/>
                <a:cs typeface="Times New Roman" panose="02020603050405020304" pitchFamily="18" charset="0"/>
              </a:rPr>
              <a:t>为</a:t>
            </a:r>
            <a:r>
              <a:rPr lang="en-US" altLang="zh-CN" sz="2400" b="1" dirty="0">
                <a:ea typeface="宋体" panose="02010600030101010101" pitchFamily="2" charset="-122"/>
                <a:cs typeface="Times New Roman" panose="02020603050405020304" pitchFamily="18" charset="0"/>
              </a:rPr>
              <a:t>Person</a:t>
            </a:r>
            <a:r>
              <a:rPr lang="zh-CN" altLang="en-US" sz="2400" b="1" dirty="0">
                <a:ea typeface="宋体" panose="02010600030101010101" pitchFamily="2" charset="-122"/>
                <a:cs typeface="Times New Roman" panose="02020603050405020304" pitchFamily="18" charset="0"/>
              </a:rPr>
              <a:t>类型，而方法的调用是在运行时确定的，所以调用的是</a:t>
            </a:r>
            <a:r>
              <a:rPr lang="en-US" altLang="zh-CN" sz="2400" b="1" dirty="0">
                <a:ea typeface="宋体" panose="02010600030101010101" pitchFamily="2" charset="-122"/>
                <a:cs typeface="Times New Roman" panose="02020603050405020304" pitchFamily="18" charset="0"/>
              </a:rPr>
              <a:t>Student</a:t>
            </a:r>
            <a:r>
              <a:rPr lang="zh-CN" altLang="en-US" sz="2400" b="1" dirty="0">
                <a:ea typeface="宋体" panose="02010600030101010101" pitchFamily="2" charset="-122"/>
                <a:cs typeface="Times New Roman" panose="02020603050405020304" pitchFamily="18" charset="0"/>
              </a:rPr>
              <a:t>类的</a:t>
            </a:r>
            <a:r>
              <a:rPr lang="en-US" altLang="zh-CN" sz="2400" b="1" dirty="0" err="1">
                <a:ea typeface="宋体" panose="02010600030101010101" pitchFamily="2" charset="-122"/>
                <a:cs typeface="Times New Roman" panose="02020603050405020304" pitchFamily="18" charset="0"/>
              </a:rPr>
              <a:t>getInfo</a:t>
            </a:r>
            <a:r>
              <a:rPr lang="en-US" altLang="zh-CN" sz="2400" b="1" dirty="0">
                <a:ea typeface="宋体" panose="02010600030101010101" pitchFamily="2" charset="-122"/>
                <a:cs typeface="Times New Roman" panose="02020603050405020304" pitchFamily="18" charset="0"/>
              </a:rPr>
              <a:t>()</a:t>
            </a:r>
            <a:r>
              <a:rPr lang="zh-CN" altLang="en-US" sz="2400" b="1" dirty="0">
                <a:ea typeface="宋体" panose="02010600030101010101" pitchFamily="2" charset="-122"/>
                <a:cs typeface="Times New Roman" panose="02020603050405020304" pitchFamily="18" charset="0"/>
              </a:rPr>
              <a:t>方法。</a:t>
            </a:r>
            <a:r>
              <a:rPr lang="en-US" altLang="zh-CN" sz="2400" b="1" dirty="0">
                <a:solidFill>
                  <a:srgbClr val="BD6FBF"/>
                </a:solidFill>
                <a:ea typeface="宋体" panose="02010600030101010101" pitchFamily="2" charset="-122"/>
                <a:cs typeface="Times New Roman" panose="02020603050405020304" pitchFamily="18" charset="0"/>
              </a:rPr>
              <a:t>——</a:t>
            </a:r>
            <a:r>
              <a:rPr lang="zh-CN" altLang="en-US" sz="2000" b="1" dirty="0">
                <a:solidFill>
                  <a:srgbClr val="FF0000"/>
                </a:solidFill>
                <a:ea typeface="宋体" panose="02010600030101010101" pitchFamily="2" charset="-122"/>
                <a:cs typeface="Times New Roman" panose="02020603050405020304" pitchFamily="18" charset="0"/>
              </a:rPr>
              <a:t>动态绑定</a:t>
            </a:r>
          </a:p>
        </p:txBody>
      </p:sp>
    </p:spTree>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Box 4"/>
          <p:cNvSpPr txBox="1">
            <a:spLocks noChangeArrowheads="1"/>
          </p:cNvSpPr>
          <p:nvPr/>
        </p:nvSpPr>
        <p:spPr bwMode="auto">
          <a:xfrm>
            <a:off x="3851920" y="441833"/>
            <a:ext cx="295232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smtClean="0"/>
              <a:t>多态小结</a:t>
            </a:r>
            <a:endParaRPr lang="zh-CN" altLang="en-US" sz="3600" b="1" dirty="0"/>
          </a:p>
        </p:txBody>
      </p:sp>
      <p:sp>
        <p:nvSpPr>
          <p:cNvPr id="21509" name="TextBox 5"/>
          <p:cNvSpPr txBox="1">
            <a:spLocks noChangeArrowheads="1"/>
          </p:cNvSpPr>
          <p:nvPr/>
        </p:nvSpPr>
        <p:spPr bwMode="auto">
          <a:xfrm>
            <a:off x="429964" y="1125756"/>
            <a:ext cx="8462516" cy="4401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l"/>
            </a:pPr>
            <a:r>
              <a:rPr lang="zh-CN" altLang="en-US" sz="2800" b="1" dirty="0" smtClean="0">
                <a:solidFill>
                  <a:srgbClr val="0000FF"/>
                </a:solidFill>
              </a:rPr>
              <a:t>前提</a:t>
            </a:r>
            <a:r>
              <a:rPr lang="zh-CN" altLang="en-US" sz="2800" b="1" dirty="0">
                <a:solidFill>
                  <a:srgbClr val="0000FF"/>
                </a:solidFill>
              </a:rPr>
              <a:t>：</a:t>
            </a:r>
          </a:p>
          <a:p>
            <a:pPr marL="1085850" lvl="1" indent="-342900" eaLnBrk="1" hangingPunct="1">
              <a:buFont typeface="Wingdings" panose="05000000000000000000" pitchFamily="2" charset="2"/>
              <a:buChar char="Ø"/>
            </a:pPr>
            <a:r>
              <a:rPr lang="zh-CN" altLang="en-US" sz="2800" dirty="0" smtClean="0"/>
              <a:t>需要</a:t>
            </a:r>
            <a:r>
              <a:rPr lang="zh-CN" altLang="en-US" sz="2800" dirty="0"/>
              <a:t>存在继承或者实现关系</a:t>
            </a:r>
          </a:p>
          <a:p>
            <a:pPr marL="1085850" lvl="1" indent="-342900" eaLnBrk="1" hangingPunct="1">
              <a:buFont typeface="Wingdings" panose="05000000000000000000" pitchFamily="2" charset="2"/>
              <a:buChar char="Ø"/>
            </a:pPr>
            <a:r>
              <a:rPr lang="zh-CN" altLang="en-US" sz="2800" dirty="0" smtClean="0"/>
              <a:t>要有覆盖操作</a:t>
            </a:r>
            <a:endParaRPr lang="en-US" altLang="zh-CN" sz="2800" dirty="0" smtClean="0"/>
          </a:p>
          <a:p>
            <a:pPr marL="342900" indent="-342900" eaLnBrk="1" hangingPunct="1">
              <a:buFont typeface="Wingdings" panose="05000000000000000000" pitchFamily="2" charset="2"/>
              <a:buChar char="Ø"/>
            </a:pPr>
            <a:endParaRPr lang="en-US" altLang="zh-CN" sz="2800" dirty="0" smtClean="0"/>
          </a:p>
          <a:p>
            <a:pPr marL="457200" indent="-457200" eaLnBrk="1" hangingPunct="1">
              <a:buFont typeface="Wingdings" panose="05000000000000000000" pitchFamily="2" charset="2"/>
              <a:buChar char="l"/>
            </a:pPr>
            <a:r>
              <a:rPr lang="zh-CN" altLang="en-US" sz="2800" b="1" dirty="0" smtClean="0">
                <a:solidFill>
                  <a:srgbClr val="0000FF"/>
                </a:solidFill>
              </a:rPr>
              <a:t>成员方法：</a:t>
            </a:r>
            <a:endParaRPr lang="zh-CN" altLang="en-US" sz="2800" dirty="0">
              <a:solidFill>
                <a:srgbClr val="0000FF"/>
              </a:solidFill>
            </a:endParaRPr>
          </a:p>
          <a:p>
            <a:pPr marL="1085850" lvl="1" indent="-342900" eaLnBrk="1" hangingPunct="1">
              <a:buFont typeface="Wingdings" panose="05000000000000000000" pitchFamily="2" charset="2"/>
              <a:buChar char="Ø"/>
            </a:pPr>
            <a:r>
              <a:rPr lang="zh-CN" altLang="en-US" sz="2800" dirty="0" smtClean="0">
                <a:solidFill>
                  <a:srgbClr val="C00000"/>
                </a:solidFill>
              </a:rPr>
              <a:t>编译</a:t>
            </a:r>
            <a:r>
              <a:rPr lang="zh-CN" altLang="en-US" sz="2800" dirty="0">
                <a:solidFill>
                  <a:srgbClr val="C00000"/>
                </a:solidFill>
              </a:rPr>
              <a:t>时</a:t>
            </a:r>
            <a:r>
              <a:rPr lang="zh-CN" altLang="en-US" sz="2800" dirty="0"/>
              <a:t>：要查看</a:t>
            </a:r>
            <a:r>
              <a:rPr lang="zh-CN" altLang="en-US" sz="2800" dirty="0">
                <a:solidFill>
                  <a:srgbClr val="C00000"/>
                </a:solidFill>
              </a:rPr>
              <a:t>引用变量所属的类</a:t>
            </a:r>
            <a:r>
              <a:rPr lang="zh-CN" altLang="en-US" sz="2800" dirty="0"/>
              <a:t>中是否有所调用</a:t>
            </a:r>
            <a:r>
              <a:rPr lang="zh-CN" altLang="en-US" sz="2800" dirty="0" smtClean="0"/>
              <a:t>的</a:t>
            </a:r>
            <a:r>
              <a:rPr lang="zh-CN" altLang="en-US" sz="2800" dirty="0"/>
              <a:t>方法</a:t>
            </a:r>
            <a:r>
              <a:rPr lang="zh-CN" altLang="en-US" sz="2800" dirty="0" smtClean="0"/>
              <a:t>。</a:t>
            </a:r>
            <a:endParaRPr lang="zh-CN" altLang="en-US" sz="2800" dirty="0"/>
          </a:p>
          <a:p>
            <a:pPr marL="1085850" lvl="1" indent="-342900" eaLnBrk="1" hangingPunct="1">
              <a:buFont typeface="Wingdings" panose="05000000000000000000" pitchFamily="2" charset="2"/>
              <a:buChar char="Ø"/>
            </a:pPr>
            <a:r>
              <a:rPr lang="zh-CN" altLang="en-US" sz="2800" dirty="0" smtClean="0">
                <a:solidFill>
                  <a:srgbClr val="C00000"/>
                </a:solidFill>
              </a:rPr>
              <a:t>运行</a:t>
            </a:r>
            <a:r>
              <a:rPr lang="zh-CN" altLang="en-US" sz="2800" dirty="0">
                <a:solidFill>
                  <a:srgbClr val="C00000"/>
                </a:solidFill>
              </a:rPr>
              <a:t>时</a:t>
            </a:r>
            <a:r>
              <a:rPr lang="zh-CN" altLang="en-US" sz="2800" dirty="0" smtClean="0"/>
              <a:t>：调用实际</a:t>
            </a:r>
            <a:r>
              <a:rPr lang="zh-CN" altLang="en-US" sz="2800" dirty="0" smtClean="0">
                <a:solidFill>
                  <a:srgbClr val="C00000"/>
                </a:solidFill>
              </a:rPr>
              <a:t>对象</a:t>
            </a:r>
            <a:r>
              <a:rPr lang="zh-CN" altLang="en-US" sz="2800" dirty="0">
                <a:solidFill>
                  <a:srgbClr val="C00000"/>
                </a:solidFill>
              </a:rPr>
              <a:t>所属的类</a:t>
            </a:r>
            <a:r>
              <a:rPr lang="zh-CN" altLang="en-US" sz="2800" dirty="0" smtClean="0"/>
              <a:t>中的重写方法。</a:t>
            </a:r>
            <a:endParaRPr lang="zh-CN" altLang="en-US" sz="2800" dirty="0"/>
          </a:p>
          <a:p>
            <a:pPr marL="457200" indent="-457200" eaLnBrk="1" hangingPunct="1">
              <a:buFont typeface="Wingdings" panose="05000000000000000000" pitchFamily="2" charset="2"/>
              <a:buChar char="l"/>
            </a:pPr>
            <a:r>
              <a:rPr lang="zh-CN" altLang="en-US" sz="2800" b="1" dirty="0" smtClean="0">
                <a:solidFill>
                  <a:srgbClr val="0000FF"/>
                </a:solidFill>
              </a:rPr>
              <a:t>成员</a:t>
            </a:r>
            <a:r>
              <a:rPr lang="zh-CN" altLang="en-US" sz="2800" b="1" dirty="0">
                <a:solidFill>
                  <a:srgbClr val="0000FF"/>
                </a:solidFill>
              </a:rPr>
              <a:t>变量：</a:t>
            </a:r>
            <a:endParaRPr lang="zh-CN" altLang="en-US" sz="2800" dirty="0">
              <a:solidFill>
                <a:srgbClr val="0000FF"/>
              </a:solidFill>
            </a:endParaRPr>
          </a:p>
          <a:p>
            <a:pPr marL="1085850" lvl="1" indent="-342900" eaLnBrk="1" hangingPunct="1">
              <a:buFont typeface="Wingdings" panose="05000000000000000000" pitchFamily="2" charset="2"/>
              <a:buChar char="Ø"/>
            </a:pPr>
            <a:r>
              <a:rPr lang="zh-CN" altLang="en-US" sz="2800" dirty="0" smtClean="0"/>
              <a:t>不具备多态性，只</a:t>
            </a:r>
            <a:r>
              <a:rPr lang="zh-CN" altLang="en-US" sz="2800" dirty="0"/>
              <a:t>看引用变量所属的类</a:t>
            </a:r>
            <a:r>
              <a:rPr lang="zh-CN" altLang="en-US" sz="2800" dirty="0" smtClean="0"/>
              <a:t>。</a:t>
            </a:r>
            <a:endParaRPr lang="zh-CN" altLang="en-US" sz="2800" dirty="0"/>
          </a:p>
        </p:txBody>
      </p:sp>
    </p:spTree>
  </p:cSld>
  <p:clrMapOvr>
    <a:masterClrMapping/>
  </p:clrMapOv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nvSpPr>
        <p:spPr>
          <a:xfrm>
            <a:off x="3059832" y="-25108"/>
            <a:ext cx="3960440" cy="7921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lgn="l" eaLnBrk="1" hangingPunct="1">
              <a:defRPr/>
            </a:pPr>
            <a:r>
              <a:rPr lang="en-US" altLang="zh-CN" b="1" dirty="0" err="1" smtClean="0">
                <a:solidFill>
                  <a:srgbClr val="BD6FBF"/>
                </a:solidFill>
                <a:latin typeface="+mn-lt"/>
                <a:ea typeface="宋体" panose="02010600030101010101" pitchFamily="2" charset="-122"/>
                <a:cs typeface="Times New Roman" panose="02020603050405020304" pitchFamily="18" charset="0"/>
              </a:rPr>
              <a:t>instanceof</a:t>
            </a:r>
            <a:r>
              <a:rPr lang="en-US" altLang="zh-CN" b="1" dirty="0" smtClean="0">
                <a:solidFill>
                  <a:srgbClr val="BD6FBF"/>
                </a:solidFill>
                <a:latin typeface="+mn-lt"/>
                <a:ea typeface="宋体" panose="02010600030101010101" pitchFamily="2" charset="-122"/>
                <a:cs typeface="Times New Roman" panose="02020603050405020304" pitchFamily="18" charset="0"/>
              </a:rPr>
              <a:t> </a:t>
            </a:r>
            <a:r>
              <a:rPr lang="zh-CN" altLang="en-US" b="1" dirty="0" smtClean="0">
                <a:solidFill>
                  <a:schemeClr val="tx1"/>
                </a:solidFill>
                <a:latin typeface="+mn-lt"/>
                <a:ea typeface="宋体" panose="02010600030101010101" pitchFamily="2" charset="-122"/>
                <a:cs typeface="Times New Roman" panose="02020603050405020304" pitchFamily="18" charset="0"/>
              </a:rPr>
              <a:t>操作符</a:t>
            </a:r>
          </a:p>
        </p:txBody>
      </p:sp>
      <p:sp>
        <p:nvSpPr>
          <p:cNvPr id="34819" name="Rectangle 3"/>
          <p:cNvSpPr>
            <a:spLocks noChangeArrowheads="1"/>
          </p:cNvSpPr>
          <p:nvPr/>
        </p:nvSpPr>
        <p:spPr bwMode="auto">
          <a:xfrm>
            <a:off x="243709" y="735964"/>
            <a:ext cx="8784531" cy="5287601"/>
          </a:xfrm>
          <a:prstGeom prst="rect">
            <a:avLst/>
          </a:prstGeom>
          <a:noFill/>
          <a:ln w="9525">
            <a:noFill/>
            <a:miter lim="800000"/>
          </a:ln>
        </p:spPr>
        <p:txBody>
          <a:bodyPr wrap="square">
            <a:spAutoFit/>
          </a:bodyPr>
          <a:lstStyle/>
          <a:p>
            <a:pPr>
              <a:spcBef>
                <a:spcPct val="20000"/>
              </a:spcBef>
            </a:pPr>
            <a:r>
              <a:rPr lang="en-US" altLang="zh-CN" sz="2400" b="1" dirty="0">
                <a:ea typeface="宋体" panose="02010600030101010101" pitchFamily="2" charset="-122"/>
                <a:cs typeface="Times New Roman" panose="02020603050405020304" pitchFamily="18" charset="0"/>
              </a:rPr>
              <a:t>x </a:t>
            </a:r>
            <a:r>
              <a:rPr lang="en-US" altLang="zh-CN" sz="2400" b="1" dirty="0" err="1">
                <a:ea typeface="宋体" panose="02010600030101010101" pitchFamily="2" charset="-122"/>
                <a:cs typeface="Times New Roman" panose="02020603050405020304" pitchFamily="18" charset="0"/>
              </a:rPr>
              <a:t>instanceof</a:t>
            </a:r>
            <a:r>
              <a:rPr lang="en-US" altLang="zh-CN" sz="2400" b="1" dirty="0">
                <a:ea typeface="宋体" panose="02010600030101010101" pitchFamily="2" charset="-122"/>
                <a:cs typeface="Times New Roman" panose="02020603050405020304" pitchFamily="18" charset="0"/>
              </a:rPr>
              <a:t> A</a:t>
            </a:r>
            <a:r>
              <a:rPr lang="zh-CN" altLang="en-US" sz="2400" b="1" dirty="0">
                <a:ea typeface="宋体" panose="02010600030101010101" pitchFamily="2" charset="-122"/>
                <a:cs typeface="Times New Roman" panose="02020603050405020304" pitchFamily="18" charset="0"/>
              </a:rPr>
              <a:t>：检验</a:t>
            </a:r>
            <a:r>
              <a:rPr lang="en-US" altLang="zh-CN" sz="2400" b="1" dirty="0">
                <a:ea typeface="宋体" panose="02010600030101010101" pitchFamily="2" charset="-122"/>
                <a:cs typeface="Times New Roman" panose="02020603050405020304" pitchFamily="18" charset="0"/>
              </a:rPr>
              <a:t>x</a:t>
            </a:r>
            <a:r>
              <a:rPr lang="zh-CN" altLang="en-US" sz="2400" b="1" dirty="0">
                <a:ea typeface="宋体" panose="02010600030101010101" pitchFamily="2" charset="-122"/>
                <a:cs typeface="Times New Roman" panose="02020603050405020304" pitchFamily="18" charset="0"/>
              </a:rPr>
              <a:t>是否为类</a:t>
            </a:r>
            <a:r>
              <a:rPr lang="en-US" altLang="zh-CN" sz="2400" b="1" dirty="0">
                <a:ea typeface="宋体" panose="02010600030101010101" pitchFamily="2" charset="-122"/>
                <a:cs typeface="Times New Roman" panose="02020603050405020304" pitchFamily="18" charset="0"/>
              </a:rPr>
              <a:t>A</a:t>
            </a:r>
            <a:r>
              <a:rPr lang="zh-CN" altLang="en-US" sz="2400" b="1" dirty="0">
                <a:ea typeface="宋体" panose="02010600030101010101" pitchFamily="2" charset="-122"/>
                <a:cs typeface="Times New Roman" panose="02020603050405020304" pitchFamily="18" charset="0"/>
              </a:rPr>
              <a:t>的对象，返回值为</a:t>
            </a:r>
            <a:r>
              <a:rPr lang="en-US" altLang="zh-CN" sz="2400" b="1" dirty="0" err="1">
                <a:ea typeface="宋体" panose="02010600030101010101" pitchFamily="2" charset="-122"/>
                <a:cs typeface="Times New Roman" panose="02020603050405020304" pitchFamily="18" charset="0"/>
              </a:rPr>
              <a:t>boolean</a:t>
            </a:r>
            <a:r>
              <a:rPr lang="zh-CN" altLang="en-US" sz="2400" b="1" dirty="0">
                <a:ea typeface="宋体" panose="02010600030101010101" pitchFamily="2" charset="-122"/>
                <a:cs typeface="Times New Roman" panose="02020603050405020304" pitchFamily="18" charset="0"/>
              </a:rPr>
              <a:t>型。</a:t>
            </a:r>
          </a:p>
          <a:p>
            <a:pPr marL="342900" indent="-342900">
              <a:spcBef>
                <a:spcPct val="20000"/>
              </a:spcBef>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要求</a:t>
            </a:r>
            <a:r>
              <a:rPr lang="en-US" altLang="zh-CN" sz="2400" dirty="0">
                <a:ea typeface="宋体" panose="02010600030101010101" pitchFamily="2" charset="-122"/>
                <a:cs typeface="Times New Roman" panose="02020603050405020304" pitchFamily="18" charset="0"/>
              </a:rPr>
              <a:t>x</a:t>
            </a:r>
            <a:r>
              <a:rPr lang="zh-CN" altLang="en-US" sz="2400" dirty="0">
                <a:ea typeface="宋体" panose="02010600030101010101" pitchFamily="2" charset="-122"/>
                <a:cs typeface="Times New Roman" panose="02020603050405020304" pitchFamily="18" charset="0"/>
              </a:rPr>
              <a:t>所属的类与类</a:t>
            </a:r>
            <a:r>
              <a:rPr lang="en-US" altLang="zh-CN" sz="2400" dirty="0">
                <a:ea typeface="宋体" panose="02010600030101010101" pitchFamily="2" charset="-122"/>
                <a:cs typeface="Times New Roman" panose="02020603050405020304" pitchFamily="18" charset="0"/>
              </a:rPr>
              <a:t>A</a:t>
            </a:r>
            <a:r>
              <a:rPr lang="zh-CN" altLang="en-US" sz="2400" dirty="0">
                <a:ea typeface="宋体" panose="02010600030101010101" pitchFamily="2" charset="-122"/>
                <a:cs typeface="Times New Roman" panose="02020603050405020304" pitchFamily="18" charset="0"/>
              </a:rPr>
              <a:t>必须是子类和父类的关系，否则编译错误。</a:t>
            </a:r>
          </a:p>
          <a:p>
            <a:pPr marL="342900" indent="-342900">
              <a:spcBef>
                <a:spcPct val="20000"/>
              </a:spcBef>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如果</a:t>
            </a:r>
            <a:r>
              <a:rPr lang="en-US" altLang="zh-CN" sz="2400" dirty="0">
                <a:ea typeface="宋体" panose="02010600030101010101" pitchFamily="2" charset="-122"/>
                <a:cs typeface="Times New Roman" panose="02020603050405020304" pitchFamily="18" charset="0"/>
              </a:rPr>
              <a:t>x</a:t>
            </a:r>
            <a:r>
              <a:rPr lang="zh-CN" altLang="en-US" sz="2400" dirty="0">
                <a:ea typeface="宋体" panose="02010600030101010101" pitchFamily="2" charset="-122"/>
                <a:cs typeface="Times New Roman" panose="02020603050405020304" pitchFamily="18" charset="0"/>
              </a:rPr>
              <a:t>属于类</a:t>
            </a:r>
            <a:r>
              <a:rPr lang="en-US" altLang="zh-CN" sz="2400" dirty="0">
                <a:ea typeface="宋体" panose="02010600030101010101" pitchFamily="2" charset="-122"/>
                <a:cs typeface="Times New Roman" panose="02020603050405020304" pitchFamily="18" charset="0"/>
              </a:rPr>
              <a:t>A</a:t>
            </a:r>
            <a:r>
              <a:rPr lang="zh-CN" altLang="en-US" sz="2400" dirty="0">
                <a:ea typeface="宋体" panose="02010600030101010101" pitchFamily="2" charset="-122"/>
                <a:cs typeface="Times New Roman" panose="02020603050405020304" pitchFamily="18" charset="0"/>
              </a:rPr>
              <a:t>的子类</a:t>
            </a:r>
            <a:r>
              <a:rPr lang="en-US" altLang="zh-CN" sz="2400" dirty="0">
                <a:ea typeface="宋体" panose="02010600030101010101" pitchFamily="2" charset="-122"/>
                <a:cs typeface="Times New Roman" panose="02020603050405020304" pitchFamily="18" charset="0"/>
              </a:rPr>
              <a:t>B</a:t>
            </a:r>
            <a:r>
              <a:rPr lang="zh-CN" altLang="en-US" sz="2400" dirty="0">
                <a:ea typeface="宋体" panose="02010600030101010101" pitchFamily="2" charset="-122"/>
                <a:cs typeface="Times New Roman" panose="02020603050405020304" pitchFamily="18" charset="0"/>
              </a:rPr>
              <a:t>，</a:t>
            </a:r>
            <a:r>
              <a:rPr lang="en-US" altLang="zh-CN" sz="2400" dirty="0">
                <a:ea typeface="宋体" panose="02010600030101010101" pitchFamily="2" charset="-122"/>
                <a:cs typeface="Times New Roman" panose="02020603050405020304" pitchFamily="18" charset="0"/>
              </a:rPr>
              <a:t>x </a:t>
            </a:r>
            <a:r>
              <a:rPr lang="en-US" altLang="zh-CN" sz="2400" dirty="0" err="1" smtClean="0">
                <a:ea typeface="宋体" panose="02010600030101010101" pitchFamily="2" charset="-122"/>
                <a:cs typeface="Times New Roman" panose="02020603050405020304" pitchFamily="18" charset="0"/>
              </a:rPr>
              <a:t>instanceof</a:t>
            </a:r>
            <a:r>
              <a:rPr lang="en-US" altLang="zh-CN" sz="2400" dirty="0" smtClean="0">
                <a:ea typeface="宋体" panose="02010600030101010101" pitchFamily="2" charset="-122"/>
                <a:cs typeface="Times New Roman" panose="02020603050405020304" pitchFamily="18" charset="0"/>
              </a:rPr>
              <a:t>  </a:t>
            </a:r>
            <a:r>
              <a:rPr lang="en-US" altLang="zh-CN" sz="2400" dirty="0">
                <a:ea typeface="宋体" panose="02010600030101010101" pitchFamily="2" charset="-122"/>
                <a:cs typeface="Times New Roman" panose="02020603050405020304" pitchFamily="18" charset="0"/>
              </a:rPr>
              <a:t>A</a:t>
            </a:r>
            <a:r>
              <a:rPr lang="zh-CN" altLang="en-US" sz="2400" dirty="0">
                <a:ea typeface="宋体" panose="02010600030101010101" pitchFamily="2" charset="-122"/>
                <a:cs typeface="Times New Roman" panose="02020603050405020304" pitchFamily="18" charset="0"/>
              </a:rPr>
              <a:t>值也为</a:t>
            </a:r>
            <a:r>
              <a:rPr lang="en-US" altLang="zh-CN" sz="2400" dirty="0">
                <a:ea typeface="宋体" panose="02010600030101010101" pitchFamily="2" charset="-122"/>
                <a:cs typeface="Times New Roman" panose="02020603050405020304" pitchFamily="18" charset="0"/>
              </a:rPr>
              <a:t>true</a:t>
            </a:r>
            <a:r>
              <a:rPr lang="zh-CN" altLang="en-US" sz="2400" dirty="0">
                <a:ea typeface="宋体" panose="02010600030101010101" pitchFamily="2" charset="-122"/>
                <a:cs typeface="Times New Roman" panose="02020603050405020304" pitchFamily="18" charset="0"/>
              </a:rPr>
              <a:t>。</a:t>
            </a:r>
          </a:p>
          <a:p>
            <a:pPr>
              <a:spcBef>
                <a:spcPct val="20000"/>
              </a:spcBef>
            </a:pPr>
            <a:r>
              <a:rPr lang="en-US" altLang="zh-CN" sz="2000" b="1" dirty="0">
                <a:solidFill>
                  <a:srgbClr val="C00000"/>
                </a:solidFill>
                <a:ea typeface="宋体" panose="02010600030101010101" pitchFamily="2" charset="-122"/>
                <a:cs typeface="Times New Roman" panose="02020603050405020304" pitchFamily="18" charset="0"/>
              </a:rPr>
              <a:t>public class Person extends Object {…}</a:t>
            </a:r>
          </a:p>
          <a:p>
            <a:pPr>
              <a:spcBef>
                <a:spcPct val="20000"/>
              </a:spcBef>
            </a:pPr>
            <a:r>
              <a:rPr lang="en-US" altLang="zh-CN" sz="2000" b="1" dirty="0">
                <a:solidFill>
                  <a:srgbClr val="C00000"/>
                </a:solidFill>
                <a:ea typeface="宋体" panose="02010600030101010101" pitchFamily="2" charset="-122"/>
                <a:cs typeface="Times New Roman" panose="02020603050405020304" pitchFamily="18" charset="0"/>
              </a:rPr>
              <a:t>public class Student extends Person {…}</a:t>
            </a:r>
          </a:p>
          <a:p>
            <a:pPr>
              <a:spcBef>
                <a:spcPct val="20000"/>
              </a:spcBef>
            </a:pPr>
            <a:r>
              <a:rPr lang="en-US" altLang="zh-CN" sz="2000" b="1" dirty="0">
                <a:solidFill>
                  <a:srgbClr val="C00000"/>
                </a:solidFill>
                <a:ea typeface="宋体" panose="02010600030101010101" pitchFamily="2" charset="-122"/>
                <a:cs typeface="Times New Roman" panose="02020603050405020304" pitchFamily="18" charset="0"/>
              </a:rPr>
              <a:t>public class Graduate extends Person {…}</a:t>
            </a:r>
          </a:p>
          <a:p>
            <a:pPr>
              <a:spcBef>
                <a:spcPct val="20000"/>
              </a:spcBef>
            </a:pPr>
            <a:r>
              <a:rPr lang="en-US" altLang="zh-CN" sz="2000" b="1" dirty="0">
                <a:solidFill>
                  <a:srgbClr val="C00000"/>
                </a:solidFill>
                <a:ea typeface="宋体" panose="02010600030101010101" pitchFamily="2" charset="-122"/>
                <a:cs typeface="Times New Roman" panose="02020603050405020304" pitchFamily="18" charset="0"/>
              </a:rPr>
              <a:t>-------------------------------------------------------------------</a:t>
            </a:r>
          </a:p>
          <a:p>
            <a:r>
              <a:rPr lang="en-US" altLang="zh-CN" sz="2000" b="1" dirty="0">
                <a:solidFill>
                  <a:srgbClr val="C00000"/>
                </a:solidFill>
                <a:ea typeface="宋体" panose="02010600030101010101" pitchFamily="2" charset="-122"/>
                <a:cs typeface="Times New Roman" panose="02020603050405020304" pitchFamily="18" charset="0"/>
              </a:rPr>
              <a:t>public void method1(Person e) {</a:t>
            </a:r>
          </a:p>
          <a:p>
            <a:r>
              <a:rPr lang="en-US" altLang="zh-CN" sz="2000" b="1" dirty="0">
                <a:solidFill>
                  <a:srgbClr val="C00000"/>
                </a:solidFill>
                <a:ea typeface="宋体" panose="02010600030101010101" pitchFamily="2" charset="-122"/>
                <a:cs typeface="Times New Roman" panose="02020603050405020304" pitchFamily="18" charset="0"/>
              </a:rPr>
              <a:t>	if (e </a:t>
            </a:r>
            <a:r>
              <a:rPr lang="en-US" altLang="zh-CN" sz="2000" b="1" dirty="0" err="1">
                <a:solidFill>
                  <a:srgbClr val="C00000"/>
                </a:solidFill>
                <a:ea typeface="宋体" panose="02010600030101010101" pitchFamily="2" charset="-122"/>
                <a:cs typeface="Times New Roman" panose="02020603050405020304" pitchFamily="18" charset="0"/>
              </a:rPr>
              <a:t>instanceof</a:t>
            </a:r>
            <a:r>
              <a:rPr lang="en-US" altLang="zh-CN" sz="2000" b="1" dirty="0">
                <a:solidFill>
                  <a:srgbClr val="C00000"/>
                </a:solidFill>
                <a:ea typeface="宋体" panose="02010600030101010101" pitchFamily="2" charset="-122"/>
                <a:cs typeface="Times New Roman" panose="02020603050405020304" pitchFamily="18" charset="0"/>
              </a:rPr>
              <a:t> Person) </a:t>
            </a:r>
          </a:p>
          <a:p>
            <a:r>
              <a:rPr lang="en-US" altLang="zh-CN" sz="2000" b="1" dirty="0">
                <a:solidFill>
                  <a:schemeClr val="accent2"/>
                </a:solidFill>
                <a:ea typeface="宋体" panose="02010600030101010101" pitchFamily="2" charset="-122"/>
                <a:cs typeface="Times New Roman" panose="02020603050405020304" pitchFamily="18" charset="0"/>
              </a:rPr>
              <a:t>		</a:t>
            </a:r>
            <a:r>
              <a:rPr lang="en-US" altLang="zh-CN" sz="2000" b="1" dirty="0">
                <a:solidFill>
                  <a:schemeClr val="accent1"/>
                </a:solidFill>
                <a:ea typeface="宋体" panose="02010600030101010101" pitchFamily="2" charset="-122"/>
                <a:cs typeface="Times New Roman" panose="02020603050405020304" pitchFamily="18" charset="0"/>
              </a:rPr>
              <a:t>// </a:t>
            </a:r>
            <a:r>
              <a:rPr lang="zh-CN" altLang="en-US" sz="2000" b="1" dirty="0">
                <a:solidFill>
                  <a:schemeClr val="accent1"/>
                </a:solidFill>
                <a:ea typeface="宋体" panose="02010600030101010101" pitchFamily="2" charset="-122"/>
                <a:cs typeface="Times New Roman" panose="02020603050405020304" pitchFamily="18" charset="0"/>
              </a:rPr>
              <a:t>处理</a:t>
            </a:r>
            <a:r>
              <a:rPr lang="en-US" altLang="zh-CN" sz="2000" b="1" dirty="0">
                <a:solidFill>
                  <a:schemeClr val="accent1"/>
                </a:solidFill>
                <a:ea typeface="宋体" panose="02010600030101010101" pitchFamily="2" charset="-122"/>
                <a:cs typeface="Times New Roman" panose="02020603050405020304" pitchFamily="18" charset="0"/>
              </a:rPr>
              <a:t>Person</a:t>
            </a:r>
            <a:r>
              <a:rPr lang="zh-CN" altLang="en-US" sz="2000" b="1" dirty="0">
                <a:solidFill>
                  <a:schemeClr val="accent1"/>
                </a:solidFill>
                <a:ea typeface="宋体" panose="02010600030101010101" pitchFamily="2" charset="-122"/>
                <a:cs typeface="Times New Roman" panose="02020603050405020304" pitchFamily="18" charset="0"/>
              </a:rPr>
              <a:t>类及其子类对象</a:t>
            </a:r>
          </a:p>
          <a:p>
            <a:r>
              <a:rPr lang="zh-CN" altLang="en-US" sz="2000" b="1" dirty="0">
                <a:solidFill>
                  <a:schemeClr val="accent2"/>
                </a:solidFill>
                <a:ea typeface="宋体" panose="02010600030101010101" pitchFamily="2" charset="-122"/>
                <a:cs typeface="Times New Roman" panose="02020603050405020304" pitchFamily="18" charset="0"/>
              </a:rPr>
              <a:t>	</a:t>
            </a:r>
            <a:r>
              <a:rPr lang="en-US" altLang="zh-CN" sz="2000" b="1" dirty="0">
                <a:solidFill>
                  <a:srgbClr val="C00000"/>
                </a:solidFill>
                <a:ea typeface="宋体" panose="02010600030101010101" pitchFamily="2" charset="-122"/>
                <a:cs typeface="Times New Roman" panose="02020603050405020304" pitchFamily="18" charset="0"/>
              </a:rPr>
              <a:t>if (e </a:t>
            </a:r>
            <a:r>
              <a:rPr lang="en-US" altLang="zh-CN" sz="2000" b="1" dirty="0" err="1">
                <a:solidFill>
                  <a:srgbClr val="C00000"/>
                </a:solidFill>
                <a:ea typeface="宋体" panose="02010600030101010101" pitchFamily="2" charset="-122"/>
                <a:cs typeface="Times New Roman" panose="02020603050405020304" pitchFamily="18" charset="0"/>
              </a:rPr>
              <a:t>instanceof</a:t>
            </a:r>
            <a:r>
              <a:rPr lang="en-US" altLang="zh-CN" sz="2000" b="1" dirty="0">
                <a:solidFill>
                  <a:srgbClr val="C00000"/>
                </a:solidFill>
                <a:ea typeface="宋体" panose="02010600030101010101" pitchFamily="2" charset="-122"/>
                <a:cs typeface="Times New Roman" panose="02020603050405020304" pitchFamily="18" charset="0"/>
              </a:rPr>
              <a:t> Student) </a:t>
            </a:r>
          </a:p>
          <a:p>
            <a:r>
              <a:rPr lang="en-US" altLang="zh-CN" sz="2000" b="1" dirty="0">
                <a:solidFill>
                  <a:schemeClr val="accent2"/>
                </a:solidFill>
                <a:ea typeface="宋体" panose="02010600030101010101" pitchFamily="2" charset="-122"/>
                <a:cs typeface="Times New Roman" panose="02020603050405020304" pitchFamily="18" charset="0"/>
              </a:rPr>
              <a:t>		</a:t>
            </a:r>
            <a:r>
              <a:rPr lang="en-US" altLang="zh-CN" sz="2000" b="1" dirty="0">
                <a:solidFill>
                  <a:schemeClr val="accent1"/>
                </a:solidFill>
                <a:ea typeface="宋体" panose="02010600030101010101" pitchFamily="2" charset="-122"/>
                <a:cs typeface="Times New Roman" panose="02020603050405020304" pitchFamily="18" charset="0"/>
              </a:rPr>
              <a:t>//</a:t>
            </a:r>
            <a:r>
              <a:rPr lang="zh-CN" altLang="en-US" sz="2000" b="1" dirty="0">
                <a:solidFill>
                  <a:schemeClr val="accent1"/>
                </a:solidFill>
                <a:ea typeface="宋体" panose="02010600030101010101" pitchFamily="2" charset="-122"/>
                <a:cs typeface="Times New Roman" panose="02020603050405020304" pitchFamily="18" charset="0"/>
              </a:rPr>
              <a:t>处理</a:t>
            </a:r>
            <a:r>
              <a:rPr lang="en-US" altLang="zh-CN" sz="2000" b="1" dirty="0">
                <a:solidFill>
                  <a:schemeClr val="accent1"/>
                </a:solidFill>
                <a:ea typeface="宋体" panose="02010600030101010101" pitchFamily="2" charset="-122"/>
                <a:cs typeface="Times New Roman" panose="02020603050405020304" pitchFamily="18" charset="0"/>
              </a:rPr>
              <a:t>Student</a:t>
            </a:r>
            <a:r>
              <a:rPr lang="zh-CN" altLang="en-US" sz="2000" b="1" dirty="0">
                <a:solidFill>
                  <a:schemeClr val="accent1"/>
                </a:solidFill>
                <a:ea typeface="宋体" panose="02010600030101010101" pitchFamily="2" charset="-122"/>
                <a:cs typeface="Times New Roman" panose="02020603050405020304" pitchFamily="18" charset="0"/>
              </a:rPr>
              <a:t>类及其子类对象</a:t>
            </a:r>
          </a:p>
          <a:p>
            <a:r>
              <a:rPr lang="zh-CN" altLang="en-US" sz="2000" b="1" dirty="0">
                <a:solidFill>
                  <a:schemeClr val="accent2"/>
                </a:solidFill>
                <a:ea typeface="宋体" panose="02010600030101010101" pitchFamily="2" charset="-122"/>
                <a:cs typeface="Times New Roman" panose="02020603050405020304" pitchFamily="18" charset="0"/>
              </a:rPr>
              <a:t>	</a:t>
            </a:r>
            <a:r>
              <a:rPr lang="en-US" altLang="zh-CN" sz="2000" b="1" dirty="0">
                <a:solidFill>
                  <a:srgbClr val="C00000"/>
                </a:solidFill>
                <a:ea typeface="宋体" panose="02010600030101010101" pitchFamily="2" charset="-122"/>
                <a:cs typeface="Times New Roman" panose="02020603050405020304" pitchFamily="18" charset="0"/>
              </a:rPr>
              <a:t>if (e </a:t>
            </a:r>
            <a:r>
              <a:rPr lang="en-US" altLang="zh-CN" sz="2000" b="1" dirty="0" err="1">
                <a:solidFill>
                  <a:srgbClr val="C00000"/>
                </a:solidFill>
                <a:ea typeface="宋体" panose="02010600030101010101" pitchFamily="2" charset="-122"/>
                <a:cs typeface="Times New Roman" panose="02020603050405020304" pitchFamily="18" charset="0"/>
              </a:rPr>
              <a:t>instanceof</a:t>
            </a:r>
            <a:r>
              <a:rPr lang="en-US" altLang="zh-CN" sz="2000" b="1" dirty="0">
                <a:solidFill>
                  <a:srgbClr val="C00000"/>
                </a:solidFill>
                <a:ea typeface="宋体" panose="02010600030101010101" pitchFamily="2" charset="-122"/>
                <a:cs typeface="Times New Roman" panose="02020603050405020304" pitchFamily="18" charset="0"/>
              </a:rPr>
              <a:t> Graduate)</a:t>
            </a:r>
          </a:p>
          <a:p>
            <a:r>
              <a:rPr lang="en-US" altLang="zh-CN" sz="2000" b="1" dirty="0">
                <a:solidFill>
                  <a:schemeClr val="accent2"/>
                </a:solidFill>
                <a:ea typeface="宋体" panose="02010600030101010101" pitchFamily="2" charset="-122"/>
                <a:cs typeface="Times New Roman" panose="02020603050405020304" pitchFamily="18" charset="0"/>
              </a:rPr>
              <a:t>		</a:t>
            </a:r>
            <a:r>
              <a:rPr lang="en-US" altLang="zh-CN" sz="2000" b="1" dirty="0">
                <a:solidFill>
                  <a:schemeClr val="accent1"/>
                </a:solidFill>
                <a:ea typeface="宋体" panose="02010600030101010101" pitchFamily="2" charset="-122"/>
                <a:cs typeface="Times New Roman" panose="02020603050405020304" pitchFamily="18" charset="0"/>
              </a:rPr>
              <a:t>//</a:t>
            </a:r>
            <a:r>
              <a:rPr lang="zh-CN" altLang="en-US" sz="2000" b="1" dirty="0">
                <a:solidFill>
                  <a:schemeClr val="accent1"/>
                </a:solidFill>
                <a:ea typeface="宋体" panose="02010600030101010101" pitchFamily="2" charset="-122"/>
                <a:cs typeface="Times New Roman" panose="02020603050405020304" pitchFamily="18" charset="0"/>
              </a:rPr>
              <a:t>处理</a:t>
            </a:r>
            <a:r>
              <a:rPr lang="en-US" altLang="zh-CN" sz="2000" b="1" dirty="0">
                <a:solidFill>
                  <a:schemeClr val="accent1"/>
                </a:solidFill>
                <a:ea typeface="宋体" panose="02010600030101010101" pitchFamily="2" charset="-122"/>
                <a:cs typeface="Times New Roman" panose="02020603050405020304" pitchFamily="18" charset="0"/>
              </a:rPr>
              <a:t>Graduate</a:t>
            </a:r>
            <a:r>
              <a:rPr lang="zh-CN" altLang="en-US" sz="2000" b="1" dirty="0">
                <a:solidFill>
                  <a:schemeClr val="accent1"/>
                </a:solidFill>
                <a:ea typeface="宋体" panose="02010600030101010101" pitchFamily="2" charset="-122"/>
                <a:cs typeface="Times New Roman" panose="02020603050405020304" pitchFamily="18" charset="0"/>
              </a:rPr>
              <a:t>类及其子类对象</a:t>
            </a:r>
          </a:p>
          <a:p>
            <a:r>
              <a:rPr lang="en-US" altLang="zh-CN" sz="2000" b="1" dirty="0">
                <a:solidFill>
                  <a:srgbClr val="C00000"/>
                </a:solidFill>
                <a:ea typeface="宋体" panose="02010600030101010101" pitchFamily="2" charset="-122"/>
                <a:cs typeface="Times New Roman" panose="02020603050405020304" pitchFamily="18" charset="0"/>
              </a:rPr>
              <a:t>}</a:t>
            </a:r>
          </a:p>
        </p:txBody>
      </p:sp>
    </p:spTree>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nvSpPr>
        <p:spPr>
          <a:xfrm>
            <a:off x="2843808" y="118150"/>
            <a:ext cx="5144616" cy="98106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lgn="l" eaLnBrk="1" hangingPunct="1">
              <a:defRPr/>
            </a:pPr>
            <a:r>
              <a:rPr lang="zh-CN" altLang="en-US" b="1" dirty="0" smtClean="0">
                <a:solidFill>
                  <a:schemeClr val="tx1"/>
                </a:solidFill>
                <a:latin typeface="+mn-lt"/>
                <a:ea typeface="宋体" panose="02010600030101010101" pitchFamily="2" charset="-122"/>
                <a:cs typeface="Times New Roman" panose="02020603050405020304" pitchFamily="18" charset="0"/>
              </a:rPr>
              <a:t>对象类型转换 </a:t>
            </a:r>
            <a:r>
              <a:rPr lang="en-US" altLang="zh-CN" b="1" dirty="0" smtClean="0">
                <a:solidFill>
                  <a:srgbClr val="BD6FBF"/>
                </a:solidFill>
                <a:latin typeface="+mn-lt"/>
                <a:ea typeface="宋体" panose="02010600030101010101" pitchFamily="2" charset="-122"/>
                <a:cs typeface="Times New Roman" panose="02020603050405020304" pitchFamily="18" charset="0"/>
              </a:rPr>
              <a:t>(Casting )</a:t>
            </a:r>
          </a:p>
        </p:txBody>
      </p:sp>
      <p:sp>
        <p:nvSpPr>
          <p:cNvPr id="36867" name="Rectangle 3"/>
          <p:cNvSpPr>
            <a:spLocks noGrp="1" noChangeArrowheads="1"/>
          </p:cNvSpPr>
          <p:nvPr/>
        </p:nvSpPr>
        <p:spPr>
          <a:xfrm>
            <a:off x="179512" y="1126262"/>
            <a:ext cx="8964488"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eaLnBrk="1" hangingPunct="1">
              <a:spcBef>
                <a:spcPct val="40000"/>
              </a:spcBef>
              <a:buFont typeface="Wingdings" panose="05000000000000000000" pitchFamily="2" charset="2"/>
              <a:buChar char="l"/>
            </a:pPr>
            <a:r>
              <a:rPr lang="zh-CN" altLang="en-US" sz="2400" b="1" dirty="0" smtClean="0">
                <a:ea typeface="宋体" panose="02010600030101010101" pitchFamily="2" charset="-122"/>
                <a:cs typeface="Times New Roman" panose="02020603050405020304" pitchFamily="18" charset="0"/>
              </a:rPr>
              <a:t>基本数据类型的</a:t>
            </a:r>
            <a:r>
              <a:rPr lang="en-US" altLang="zh-CN" sz="2400" b="1" dirty="0" smtClean="0">
                <a:ea typeface="宋体" panose="02010600030101010101" pitchFamily="2" charset="-122"/>
                <a:cs typeface="Times New Roman" panose="02020603050405020304" pitchFamily="18" charset="0"/>
              </a:rPr>
              <a:t>Casting</a:t>
            </a:r>
            <a:r>
              <a:rPr lang="zh-CN" altLang="en-US" sz="2400" b="1" dirty="0" smtClean="0">
                <a:ea typeface="宋体" panose="02010600030101010101" pitchFamily="2" charset="-122"/>
                <a:cs typeface="Times New Roman" panose="02020603050405020304" pitchFamily="18" charset="0"/>
              </a:rPr>
              <a:t>：</a:t>
            </a:r>
          </a:p>
          <a:p>
            <a:pPr lvl="1" algn="just">
              <a:spcBef>
                <a:spcPct val="40000"/>
              </a:spcBef>
              <a:buFont typeface="Wingdings" panose="05000000000000000000" pitchFamily="2" charset="2"/>
              <a:buChar char="Ø"/>
            </a:pPr>
            <a:r>
              <a:rPr lang="zh-CN" altLang="en-US" sz="2000" b="1" dirty="0" smtClean="0">
                <a:ea typeface="宋体" panose="02010600030101010101" pitchFamily="2" charset="-122"/>
                <a:cs typeface="Times New Roman" panose="02020603050405020304" pitchFamily="18" charset="0"/>
              </a:rPr>
              <a:t>自动类型转换</a:t>
            </a:r>
            <a:r>
              <a:rPr lang="zh-CN" altLang="en-US" sz="2000" dirty="0" smtClean="0">
                <a:ea typeface="宋体" panose="02010600030101010101" pitchFamily="2" charset="-122"/>
                <a:cs typeface="Times New Roman" panose="02020603050405020304" pitchFamily="18" charset="0"/>
              </a:rPr>
              <a:t>：小的数据类型可以自动转换成大的数据类型</a:t>
            </a:r>
          </a:p>
          <a:p>
            <a:pPr algn="just" eaLnBrk="1" hangingPunct="1">
              <a:spcBef>
                <a:spcPct val="40000"/>
              </a:spcBef>
              <a:buFont typeface="Wingdings" panose="05000000000000000000" pitchFamily="2" charset="2"/>
              <a:buNone/>
            </a:pP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如</a:t>
            </a:r>
            <a:r>
              <a:rPr lang="en-US" altLang="zh-CN" sz="2000" dirty="0" smtClean="0">
                <a:ea typeface="宋体" panose="02010600030101010101" pitchFamily="2" charset="-122"/>
                <a:cs typeface="Times New Roman" panose="02020603050405020304" pitchFamily="18" charset="0"/>
              </a:rPr>
              <a:t>long g=20;           double d=12.0f</a:t>
            </a:r>
          </a:p>
          <a:p>
            <a:pPr lvl="1" algn="just">
              <a:spcBef>
                <a:spcPct val="40000"/>
              </a:spcBef>
              <a:buFont typeface="Wingdings" panose="05000000000000000000" pitchFamily="2" charset="2"/>
              <a:buChar char="Ø"/>
            </a:pPr>
            <a:r>
              <a:rPr lang="zh-CN" altLang="en-US" sz="2000" b="1" dirty="0" smtClean="0">
                <a:ea typeface="宋体" panose="02010600030101010101" pitchFamily="2" charset="-122"/>
                <a:cs typeface="Times New Roman" panose="02020603050405020304" pitchFamily="18" charset="0"/>
              </a:rPr>
              <a:t>强制类型转换：</a:t>
            </a:r>
            <a:r>
              <a:rPr lang="zh-CN" altLang="en-US" sz="2000" dirty="0" smtClean="0">
                <a:ea typeface="宋体" panose="02010600030101010101" pitchFamily="2" charset="-122"/>
                <a:cs typeface="Times New Roman" panose="02020603050405020304" pitchFamily="18" charset="0"/>
              </a:rPr>
              <a:t>可以把大的数据类型强制转换</a:t>
            </a:r>
            <a:r>
              <a:rPr lang="en-US" altLang="zh-CN" sz="2000" dirty="0" smtClean="0">
                <a:ea typeface="宋体" panose="02010600030101010101" pitchFamily="2" charset="-122"/>
                <a:cs typeface="Times New Roman" panose="02020603050405020304" pitchFamily="18" charset="0"/>
              </a:rPr>
              <a:t>(casting)</a:t>
            </a:r>
            <a:r>
              <a:rPr lang="zh-CN" altLang="en-US" sz="2000" dirty="0" smtClean="0">
                <a:ea typeface="宋体" panose="02010600030101010101" pitchFamily="2" charset="-122"/>
                <a:cs typeface="Times New Roman" panose="02020603050405020304" pitchFamily="18" charset="0"/>
              </a:rPr>
              <a:t>成小的数据类型</a:t>
            </a:r>
          </a:p>
          <a:p>
            <a:pPr algn="just" eaLnBrk="1" hangingPunct="1">
              <a:spcBef>
                <a:spcPct val="40000"/>
              </a:spcBef>
              <a:buFont typeface="Wingdings" panose="05000000000000000000" pitchFamily="2" charset="2"/>
              <a:buNone/>
            </a:pPr>
            <a:r>
              <a:rPr lang="zh-CN" altLang="en-US" sz="2000" dirty="0" smtClean="0">
                <a:ea typeface="宋体" panose="02010600030101010101" pitchFamily="2" charset="-122"/>
                <a:cs typeface="Times New Roman" panose="02020603050405020304" pitchFamily="18" charset="0"/>
              </a:rPr>
              <a:t>            如 </a:t>
            </a:r>
            <a:r>
              <a:rPr lang="en-US" altLang="zh-CN" sz="2000" dirty="0" smtClean="0">
                <a:ea typeface="宋体" panose="02010600030101010101" pitchFamily="2" charset="-122"/>
                <a:cs typeface="Times New Roman" panose="02020603050405020304" pitchFamily="18" charset="0"/>
              </a:rPr>
              <a:t>float f=(float)12.0;   </a:t>
            </a:r>
            <a:r>
              <a:rPr lang="en-US" altLang="zh-CN" sz="2000" dirty="0" err="1" smtClean="0">
                <a:ea typeface="宋体" panose="02010600030101010101" pitchFamily="2" charset="-122"/>
                <a:cs typeface="Times New Roman" panose="02020603050405020304" pitchFamily="18" charset="0"/>
              </a:rPr>
              <a:t>int</a:t>
            </a:r>
            <a:r>
              <a:rPr lang="en-US" altLang="zh-CN" sz="2000" dirty="0" smtClean="0">
                <a:ea typeface="宋体" panose="02010600030101010101" pitchFamily="2" charset="-122"/>
                <a:cs typeface="Times New Roman" panose="02020603050405020304" pitchFamily="18" charset="0"/>
              </a:rPr>
              <a:t> a=(</a:t>
            </a:r>
            <a:r>
              <a:rPr lang="en-US" altLang="zh-CN" sz="2000" dirty="0" err="1" smtClean="0">
                <a:ea typeface="宋体" panose="02010600030101010101" pitchFamily="2" charset="-122"/>
                <a:cs typeface="Times New Roman" panose="02020603050405020304" pitchFamily="18" charset="0"/>
              </a:rPr>
              <a:t>int</a:t>
            </a:r>
            <a:r>
              <a:rPr lang="en-US" altLang="zh-CN" sz="2000" dirty="0" smtClean="0">
                <a:ea typeface="宋体" panose="02010600030101010101" pitchFamily="2" charset="-122"/>
                <a:cs typeface="Times New Roman" panose="02020603050405020304" pitchFamily="18" charset="0"/>
              </a:rPr>
              <a:t>)1200L</a:t>
            </a:r>
            <a:endParaRPr lang="en-US" altLang="zh-CN" sz="2000" b="1" dirty="0" smtClean="0">
              <a:ea typeface="宋体" panose="02010600030101010101" pitchFamily="2" charset="-122"/>
              <a:cs typeface="Times New Roman" panose="02020603050405020304" pitchFamily="18" charset="0"/>
            </a:endParaRPr>
          </a:p>
          <a:p>
            <a:pPr algn="just" eaLnBrk="1" hangingPunct="1">
              <a:spcBef>
                <a:spcPct val="40000"/>
              </a:spcBef>
              <a:buFont typeface="Wingdings" panose="05000000000000000000" pitchFamily="2" charset="2"/>
              <a:buChar char="l"/>
            </a:pPr>
            <a:r>
              <a:rPr lang="zh-CN" altLang="en-US" sz="2400" b="1" dirty="0" smtClean="0">
                <a:ea typeface="宋体" panose="02010600030101010101" pitchFamily="2" charset="-122"/>
                <a:cs typeface="Times New Roman" panose="02020603050405020304" pitchFamily="18" charset="0"/>
              </a:rPr>
              <a:t>对</a:t>
            </a:r>
            <a:r>
              <a:rPr lang="en-US" altLang="zh-CN" sz="2400" b="1" dirty="0" smtClean="0">
                <a:ea typeface="宋体" panose="02010600030101010101" pitchFamily="2" charset="-122"/>
                <a:cs typeface="Times New Roman" panose="02020603050405020304" pitchFamily="18" charset="0"/>
              </a:rPr>
              <a:t>Java</a:t>
            </a:r>
            <a:r>
              <a:rPr lang="zh-CN" altLang="en-US" sz="2400" b="1" dirty="0" smtClean="0">
                <a:ea typeface="宋体" panose="02010600030101010101" pitchFamily="2" charset="-122"/>
                <a:cs typeface="Times New Roman" panose="02020603050405020304" pitchFamily="18" charset="0"/>
              </a:rPr>
              <a:t>对象的强制类型转换称为造型</a:t>
            </a:r>
          </a:p>
          <a:p>
            <a:pPr lvl="1" algn="just" eaLnBrk="1" hangingPunct="1">
              <a:spcBef>
                <a:spcPct val="40000"/>
              </a:spcBef>
              <a:buFont typeface="Wingdings" panose="05000000000000000000" pitchFamily="2" charset="2"/>
              <a:buChar char="Ø"/>
            </a:pPr>
            <a:r>
              <a:rPr lang="zh-CN" altLang="en-US" sz="2000" b="1" dirty="0" smtClean="0">
                <a:solidFill>
                  <a:schemeClr val="accent2"/>
                </a:solidFill>
                <a:ea typeface="宋体" panose="02010600030101010101" pitchFamily="2" charset="-122"/>
                <a:cs typeface="Times New Roman" panose="02020603050405020304" pitchFamily="18" charset="0"/>
              </a:rPr>
              <a:t>从子类到父类的类型转换可以自动进行</a:t>
            </a:r>
          </a:p>
          <a:p>
            <a:pPr lvl="1" algn="just" eaLnBrk="1" hangingPunct="1">
              <a:spcBef>
                <a:spcPct val="40000"/>
              </a:spcBef>
              <a:buFont typeface="Wingdings" panose="05000000000000000000" pitchFamily="2" charset="2"/>
              <a:buChar char="Ø"/>
            </a:pPr>
            <a:r>
              <a:rPr lang="zh-CN" altLang="en-US" sz="2000" b="1" dirty="0" smtClean="0">
                <a:solidFill>
                  <a:schemeClr val="accent2"/>
                </a:solidFill>
                <a:ea typeface="宋体" panose="02010600030101010101" pitchFamily="2" charset="-122"/>
                <a:cs typeface="Times New Roman" panose="02020603050405020304" pitchFamily="18" charset="0"/>
              </a:rPr>
              <a:t>从父类到子类的类型转换必须通过造型</a:t>
            </a:r>
            <a:r>
              <a:rPr lang="en-US" altLang="zh-CN" sz="2000" b="1" dirty="0" smtClean="0">
                <a:solidFill>
                  <a:schemeClr val="accent2"/>
                </a:solidFill>
                <a:ea typeface="宋体" panose="02010600030101010101" pitchFamily="2" charset="-122"/>
                <a:cs typeface="Times New Roman" panose="02020603050405020304" pitchFamily="18" charset="0"/>
              </a:rPr>
              <a:t>(</a:t>
            </a:r>
            <a:r>
              <a:rPr lang="zh-CN" altLang="en-US" sz="2000" b="1" dirty="0" smtClean="0">
                <a:solidFill>
                  <a:schemeClr val="accent2"/>
                </a:solidFill>
                <a:ea typeface="宋体" panose="02010600030101010101" pitchFamily="2" charset="-122"/>
                <a:cs typeface="Times New Roman" panose="02020603050405020304" pitchFamily="18" charset="0"/>
              </a:rPr>
              <a:t>强制类型转换</a:t>
            </a:r>
            <a:r>
              <a:rPr lang="en-US" altLang="zh-CN" sz="2000" b="1" dirty="0" smtClean="0">
                <a:solidFill>
                  <a:schemeClr val="accent2"/>
                </a:solidFill>
                <a:ea typeface="宋体" panose="02010600030101010101" pitchFamily="2" charset="-122"/>
                <a:cs typeface="Times New Roman" panose="02020603050405020304" pitchFamily="18" charset="0"/>
              </a:rPr>
              <a:t>)</a:t>
            </a:r>
            <a:r>
              <a:rPr lang="zh-CN" altLang="en-US" sz="2000" b="1" dirty="0" smtClean="0">
                <a:solidFill>
                  <a:schemeClr val="accent2"/>
                </a:solidFill>
                <a:ea typeface="宋体" panose="02010600030101010101" pitchFamily="2" charset="-122"/>
                <a:cs typeface="Times New Roman" panose="02020603050405020304" pitchFamily="18" charset="0"/>
              </a:rPr>
              <a:t>实现</a:t>
            </a:r>
          </a:p>
          <a:p>
            <a:pPr lvl="1" algn="just" eaLnBrk="1" hangingPunct="1">
              <a:spcBef>
                <a:spcPct val="40000"/>
              </a:spcBef>
              <a:buFont typeface="Wingdings" panose="05000000000000000000" pitchFamily="2" charset="2"/>
              <a:buChar char="Ø"/>
            </a:pPr>
            <a:r>
              <a:rPr lang="zh-CN" altLang="en-US" sz="2000" b="1" dirty="0" smtClean="0">
                <a:solidFill>
                  <a:srgbClr val="FF0000"/>
                </a:solidFill>
                <a:ea typeface="宋体" panose="02010600030101010101" pitchFamily="2" charset="-122"/>
                <a:cs typeface="Times New Roman" panose="02020603050405020304" pitchFamily="18" charset="0"/>
              </a:rPr>
              <a:t>无继承关系的引用类型间的转换是非法的</a:t>
            </a:r>
          </a:p>
          <a:p>
            <a:pPr lvl="1" algn="just" eaLnBrk="1" hangingPunct="1">
              <a:spcBef>
                <a:spcPct val="40000"/>
              </a:spcBef>
              <a:buFont typeface="Wingdings" panose="05000000000000000000" pitchFamily="2" charset="2"/>
              <a:buChar char="Ø"/>
            </a:pPr>
            <a:r>
              <a:rPr lang="zh-CN" altLang="en-US" sz="2000" b="1" dirty="0" smtClean="0">
                <a:ea typeface="宋体" panose="02010600030101010101" pitchFamily="2" charset="-122"/>
                <a:cs typeface="Times New Roman" panose="02020603050405020304" pitchFamily="18" charset="0"/>
              </a:rPr>
              <a:t>在造型前可以使用</a:t>
            </a:r>
            <a:r>
              <a:rPr lang="en-US" altLang="zh-CN" sz="2000" b="1" dirty="0" err="1" smtClean="0">
                <a:ea typeface="宋体" panose="02010600030101010101" pitchFamily="2" charset="-122"/>
                <a:cs typeface="Times New Roman" panose="02020603050405020304" pitchFamily="18" charset="0"/>
              </a:rPr>
              <a:t>instanceof</a:t>
            </a:r>
            <a:r>
              <a:rPr lang="zh-CN" altLang="en-US" sz="2000" b="1" dirty="0" smtClean="0">
                <a:ea typeface="宋体" panose="02010600030101010101" pitchFamily="2" charset="-122"/>
                <a:cs typeface="Times New Roman" panose="02020603050405020304" pitchFamily="18" charset="0"/>
              </a:rPr>
              <a:t>操作符测试一个对象的类型</a:t>
            </a:r>
          </a:p>
        </p:txBody>
      </p:sp>
    </p:spTree>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0143" y="1270784"/>
            <a:ext cx="2376264" cy="8640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ea typeface="宋体" panose="02010600030101010101" pitchFamily="2" charset="-122"/>
              </a:rPr>
              <a:t>较高级的基本数据类型</a:t>
            </a:r>
            <a:endParaRPr lang="zh-CN" altLang="en-US" dirty="0">
              <a:solidFill>
                <a:schemeClr val="tx1"/>
              </a:solidFill>
              <a:ea typeface="宋体" panose="02010600030101010101" pitchFamily="2" charset="-122"/>
            </a:endParaRPr>
          </a:p>
        </p:txBody>
      </p:sp>
      <p:sp>
        <p:nvSpPr>
          <p:cNvPr id="5" name="矩形 4"/>
          <p:cNvSpPr/>
          <p:nvPr/>
        </p:nvSpPr>
        <p:spPr>
          <a:xfrm>
            <a:off x="630143" y="4223112"/>
            <a:ext cx="2376264" cy="8640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ea typeface="宋体" panose="02010600030101010101" pitchFamily="2" charset="-122"/>
              </a:rPr>
              <a:t>较低级的基本数据类型</a:t>
            </a:r>
            <a:endParaRPr lang="zh-CN" altLang="en-US" dirty="0">
              <a:solidFill>
                <a:schemeClr val="tx1"/>
              </a:solidFill>
              <a:ea typeface="宋体" panose="02010600030101010101" pitchFamily="2" charset="-122"/>
            </a:endParaRPr>
          </a:p>
        </p:txBody>
      </p:sp>
      <p:cxnSp>
        <p:nvCxnSpPr>
          <p:cNvPr id="7" name="直接箭头连接符 6"/>
          <p:cNvCxnSpPr/>
          <p:nvPr/>
        </p:nvCxnSpPr>
        <p:spPr>
          <a:xfrm flipV="1">
            <a:off x="2555776" y="2278896"/>
            <a:ext cx="0"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051720" y="2926968"/>
            <a:ext cx="1584176" cy="369332"/>
          </a:xfrm>
          <a:prstGeom prst="rect">
            <a:avLst/>
          </a:prstGeom>
          <a:noFill/>
        </p:spPr>
        <p:txBody>
          <a:bodyPr wrap="square" rtlCol="0">
            <a:spAutoFit/>
          </a:bodyPr>
          <a:lstStyle/>
          <a:p>
            <a:r>
              <a:rPr lang="zh-CN" altLang="en-US" dirty="0" smtClean="0">
                <a:ea typeface="宋体" panose="02010600030101010101" pitchFamily="2" charset="-122"/>
              </a:rPr>
              <a:t>自动类型转化</a:t>
            </a:r>
            <a:endParaRPr lang="zh-CN" altLang="en-US" dirty="0">
              <a:ea typeface="宋体" panose="02010600030101010101" pitchFamily="2" charset="-122"/>
            </a:endParaRPr>
          </a:p>
        </p:txBody>
      </p:sp>
      <p:cxnSp>
        <p:nvCxnSpPr>
          <p:cNvPr id="12" name="直接箭头连接符 11"/>
          <p:cNvCxnSpPr/>
          <p:nvPr/>
        </p:nvCxnSpPr>
        <p:spPr>
          <a:xfrm>
            <a:off x="1115616" y="2278896"/>
            <a:ext cx="0"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98849" y="2795972"/>
            <a:ext cx="1818275" cy="369332"/>
          </a:xfrm>
          <a:prstGeom prst="rect">
            <a:avLst/>
          </a:prstGeom>
          <a:noFill/>
        </p:spPr>
        <p:txBody>
          <a:bodyPr wrap="square" rtlCol="0">
            <a:spAutoFit/>
          </a:bodyPr>
          <a:lstStyle/>
          <a:p>
            <a:r>
              <a:rPr lang="zh-CN" altLang="en-US" dirty="0" smtClean="0">
                <a:ea typeface="宋体" panose="02010600030101010101" pitchFamily="2" charset="-122"/>
              </a:rPr>
              <a:t>强制类型转化</a:t>
            </a:r>
            <a:endParaRPr lang="zh-CN" altLang="en-US" dirty="0">
              <a:ea typeface="宋体" panose="02010600030101010101" pitchFamily="2" charset="-122"/>
            </a:endParaRPr>
          </a:p>
        </p:txBody>
      </p:sp>
      <p:cxnSp>
        <p:nvCxnSpPr>
          <p:cNvPr id="15" name="直接连接符 14"/>
          <p:cNvCxnSpPr/>
          <p:nvPr/>
        </p:nvCxnSpPr>
        <p:spPr>
          <a:xfrm>
            <a:off x="4139952" y="46648"/>
            <a:ext cx="0" cy="6237312"/>
          </a:xfrm>
          <a:prstGeom prst="line">
            <a:avLst/>
          </a:prstGeom>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220072" y="1126768"/>
            <a:ext cx="3096344" cy="10081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ea typeface="宋体" panose="02010600030101010101" pitchFamily="2" charset="-122"/>
              </a:rPr>
              <a:t>父类（如：</a:t>
            </a:r>
            <a:r>
              <a:rPr lang="en-US" altLang="zh-CN" dirty="0" smtClean="0">
                <a:solidFill>
                  <a:schemeClr val="tx1"/>
                </a:solidFill>
                <a:ea typeface="宋体" panose="02010600030101010101" pitchFamily="2" charset="-122"/>
              </a:rPr>
              <a:t>Person</a:t>
            </a:r>
            <a:r>
              <a:rPr lang="zh-CN" altLang="en-US" dirty="0" smtClean="0">
                <a:solidFill>
                  <a:schemeClr val="tx1"/>
                </a:solidFill>
                <a:ea typeface="宋体" panose="02010600030101010101" pitchFamily="2" charset="-122"/>
              </a:rPr>
              <a:t>）</a:t>
            </a:r>
            <a:endParaRPr lang="zh-CN" altLang="en-US" dirty="0">
              <a:solidFill>
                <a:schemeClr val="tx1"/>
              </a:solidFill>
              <a:ea typeface="宋体" panose="02010600030101010101" pitchFamily="2" charset="-122"/>
            </a:endParaRPr>
          </a:p>
        </p:txBody>
      </p:sp>
      <p:sp>
        <p:nvSpPr>
          <p:cNvPr id="17" name="矩形 16"/>
          <p:cNvSpPr/>
          <p:nvPr/>
        </p:nvSpPr>
        <p:spPr>
          <a:xfrm>
            <a:off x="5220072" y="4367128"/>
            <a:ext cx="3168352" cy="9361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ea typeface="宋体" panose="02010600030101010101" pitchFamily="2" charset="-122"/>
              </a:rPr>
              <a:t>子类（如：</a:t>
            </a:r>
            <a:r>
              <a:rPr lang="en-US" altLang="zh-CN" dirty="0" smtClean="0">
                <a:solidFill>
                  <a:schemeClr val="tx1"/>
                </a:solidFill>
                <a:ea typeface="宋体" panose="02010600030101010101" pitchFamily="2" charset="-122"/>
              </a:rPr>
              <a:t>Student</a:t>
            </a:r>
            <a:r>
              <a:rPr lang="zh-CN" altLang="en-US" dirty="0" smtClean="0">
                <a:solidFill>
                  <a:schemeClr val="tx1"/>
                </a:solidFill>
                <a:ea typeface="宋体" panose="02010600030101010101" pitchFamily="2" charset="-122"/>
              </a:rPr>
              <a:t>）</a:t>
            </a:r>
            <a:endParaRPr lang="zh-CN" altLang="en-US" dirty="0">
              <a:solidFill>
                <a:schemeClr val="tx1"/>
              </a:solidFill>
              <a:ea typeface="宋体" panose="02010600030101010101" pitchFamily="2" charset="-122"/>
            </a:endParaRPr>
          </a:p>
        </p:txBody>
      </p:sp>
      <p:cxnSp>
        <p:nvCxnSpPr>
          <p:cNvPr id="20" name="直接箭头连接符 19"/>
          <p:cNvCxnSpPr/>
          <p:nvPr/>
        </p:nvCxnSpPr>
        <p:spPr>
          <a:xfrm flipV="1">
            <a:off x="7596336" y="2278896"/>
            <a:ext cx="0" cy="1944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092280" y="2967618"/>
            <a:ext cx="1584176" cy="369332"/>
          </a:xfrm>
          <a:prstGeom prst="rect">
            <a:avLst/>
          </a:prstGeom>
          <a:noFill/>
        </p:spPr>
        <p:txBody>
          <a:bodyPr wrap="square" rtlCol="0">
            <a:spAutoFit/>
          </a:bodyPr>
          <a:lstStyle/>
          <a:p>
            <a:r>
              <a:rPr lang="zh-CN" altLang="en-US" dirty="0" smtClean="0">
                <a:ea typeface="宋体" panose="02010600030101010101" pitchFamily="2" charset="-122"/>
              </a:rPr>
              <a:t>向上转型</a:t>
            </a:r>
            <a:endParaRPr lang="zh-CN" altLang="en-US" dirty="0">
              <a:ea typeface="宋体" panose="02010600030101010101" pitchFamily="2" charset="-122"/>
            </a:endParaRPr>
          </a:p>
        </p:txBody>
      </p:sp>
      <p:cxnSp>
        <p:nvCxnSpPr>
          <p:cNvPr id="23" name="直接箭头连接符 22"/>
          <p:cNvCxnSpPr/>
          <p:nvPr/>
        </p:nvCxnSpPr>
        <p:spPr>
          <a:xfrm>
            <a:off x="5940152" y="2278896"/>
            <a:ext cx="0" cy="1944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364088" y="2939654"/>
            <a:ext cx="1584176" cy="369332"/>
          </a:xfrm>
          <a:prstGeom prst="rect">
            <a:avLst/>
          </a:prstGeom>
          <a:noFill/>
        </p:spPr>
        <p:txBody>
          <a:bodyPr wrap="square" rtlCol="0">
            <a:spAutoFit/>
          </a:bodyPr>
          <a:lstStyle/>
          <a:p>
            <a:r>
              <a:rPr lang="zh-CN" altLang="en-US" dirty="0" smtClean="0">
                <a:ea typeface="宋体" panose="02010600030101010101" pitchFamily="2" charset="-122"/>
              </a:rPr>
              <a:t>向下转型</a:t>
            </a:r>
            <a:endParaRPr lang="zh-CN" altLang="en-US" dirty="0">
              <a:ea typeface="宋体" panose="02010600030101010101" pitchFamily="2" charset="-122"/>
            </a:endParaRPr>
          </a:p>
        </p:txBody>
      </p:sp>
      <p:sp>
        <p:nvSpPr>
          <p:cNvPr id="26" name="TextBox 25"/>
          <p:cNvSpPr txBox="1"/>
          <p:nvPr/>
        </p:nvSpPr>
        <p:spPr>
          <a:xfrm>
            <a:off x="5172396" y="3408678"/>
            <a:ext cx="1656184" cy="646331"/>
          </a:xfrm>
          <a:prstGeom prst="rect">
            <a:avLst/>
          </a:prstGeom>
          <a:noFill/>
        </p:spPr>
        <p:txBody>
          <a:bodyPr wrap="square" rtlCol="0">
            <a:spAutoFit/>
          </a:bodyPr>
          <a:lstStyle/>
          <a:p>
            <a:r>
              <a:rPr lang="zh-CN" altLang="en-US" dirty="0" smtClean="0">
                <a:ea typeface="宋体" panose="02010600030101010101" pitchFamily="2" charset="-122"/>
              </a:rPr>
              <a:t>使用</a:t>
            </a:r>
            <a:r>
              <a:rPr lang="en-US" altLang="zh-CN" dirty="0" err="1" smtClean="0">
                <a:ea typeface="宋体" panose="02010600030101010101" pitchFamily="2" charset="-122"/>
              </a:rPr>
              <a:t>instanceof</a:t>
            </a:r>
            <a:r>
              <a:rPr lang="zh-CN" altLang="en-US" dirty="0" smtClean="0">
                <a:ea typeface="宋体" panose="02010600030101010101" pitchFamily="2" charset="-122"/>
              </a:rPr>
              <a:t>进行判断</a:t>
            </a:r>
            <a:endParaRPr lang="zh-CN" altLang="en-US" dirty="0">
              <a:ea typeface="宋体" panose="02010600030101010101" pitchFamily="2" charset="-122"/>
            </a:endParaRPr>
          </a:p>
        </p:txBody>
      </p:sp>
    </p:spTree>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nvSpPr>
        <p:spPr>
          <a:xfrm>
            <a:off x="1763688" y="6796"/>
            <a:ext cx="6156208" cy="78581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r>
              <a:rPr lang="en-US" altLang="zh-CN" b="1" dirty="0" smtClean="0">
                <a:latin typeface="+mn-lt"/>
                <a:ea typeface="宋体" panose="02010600030101010101" pitchFamily="2" charset="-122"/>
                <a:cs typeface="Times New Roman" panose="02020603050405020304" pitchFamily="18" charset="0"/>
              </a:rPr>
              <a:t>4.7  Object </a:t>
            </a:r>
            <a:r>
              <a:rPr lang="zh-CN" altLang="en-US" b="1" dirty="0" smtClean="0">
                <a:solidFill>
                  <a:schemeClr val="tx1"/>
                </a:solidFill>
                <a:latin typeface="+mn-lt"/>
                <a:ea typeface="宋体" panose="02010600030101010101" pitchFamily="2" charset="-122"/>
                <a:cs typeface="Times New Roman" panose="02020603050405020304" pitchFamily="18" charset="0"/>
              </a:rPr>
              <a:t>类</a:t>
            </a:r>
          </a:p>
        </p:txBody>
      </p:sp>
      <p:sp>
        <p:nvSpPr>
          <p:cNvPr id="38915" name="Rectangle 3"/>
          <p:cNvSpPr>
            <a:spLocks noChangeArrowheads="1"/>
          </p:cNvSpPr>
          <p:nvPr/>
        </p:nvSpPr>
        <p:spPr bwMode="auto">
          <a:xfrm>
            <a:off x="142844" y="792614"/>
            <a:ext cx="8839200" cy="5084469"/>
          </a:xfrm>
          <a:prstGeom prst="rect">
            <a:avLst/>
          </a:prstGeom>
          <a:noFill/>
          <a:ln w="9525">
            <a:noFill/>
            <a:miter lim="800000"/>
          </a:ln>
        </p:spPr>
        <p:txBody>
          <a:bodyPr>
            <a:spAutoFit/>
          </a:bodyPr>
          <a:lstStyle/>
          <a:p>
            <a:pPr marL="457200" indent="-457200" algn="just">
              <a:spcBef>
                <a:spcPct val="50000"/>
              </a:spcBef>
              <a:buFont typeface="Wingdings" panose="05000000000000000000" pitchFamily="2" charset="2"/>
              <a:buChar char="l"/>
            </a:pPr>
            <a:r>
              <a:rPr lang="en-US" altLang="zh-CN" sz="2800" dirty="0">
                <a:ea typeface="宋体" panose="02010600030101010101" pitchFamily="2" charset="-122"/>
                <a:cs typeface="Times New Roman" panose="02020603050405020304" pitchFamily="18" charset="0"/>
              </a:rPr>
              <a:t>Object</a:t>
            </a:r>
            <a:r>
              <a:rPr lang="zh-CN" altLang="en-US" sz="2800" dirty="0">
                <a:ea typeface="宋体" panose="02010600030101010101" pitchFamily="2" charset="-122"/>
                <a:cs typeface="Times New Roman" panose="02020603050405020304" pitchFamily="18" charset="0"/>
              </a:rPr>
              <a:t>类是所有</a:t>
            </a:r>
            <a:r>
              <a:rPr lang="en-US" altLang="zh-CN" sz="2800" dirty="0">
                <a:ea typeface="宋体" panose="02010600030101010101" pitchFamily="2" charset="-122"/>
                <a:cs typeface="Times New Roman" panose="02020603050405020304" pitchFamily="18" charset="0"/>
              </a:rPr>
              <a:t>Java</a:t>
            </a:r>
            <a:r>
              <a:rPr lang="zh-CN" altLang="en-US" sz="2800" dirty="0">
                <a:ea typeface="宋体" panose="02010600030101010101" pitchFamily="2" charset="-122"/>
                <a:cs typeface="Times New Roman" panose="02020603050405020304" pitchFamily="18" charset="0"/>
              </a:rPr>
              <a:t>类的根父类</a:t>
            </a:r>
          </a:p>
          <a:p>
            <a:pPr marL="457200" indent="-457200" algn="just">
              <a:buFont typeface="Wingdings" panose="05000000000000000000" pitchFamily="2" charset="2"/>
              <a:buChar char="l"/>
            </a:pPr>
            <a:r>
              <a:rPr lang="zh-CN" altLang="en-US" sz="2800" dirty="0">
                <a:ea typeface="宋体" panose="02010600030101010101" pitchFamily="2" charset="-122"/>
                <a:cs typeface="Times New Roman" panose="02020603050405020304" pitchFamily="18" charset="0"/>
              </a:rPr>
              <a:t>如果在类的声明中未使用</a:t>
            </a:r>
            <a:r>
              <a:rPr lang="en-US" altLang="zh-CN" sz="2800" dirty="0">
                <a:ea typeface="宋体" panose="02010600030101010101" pitchFamily="2" charset="-122"/>
                <a:cs typeface="Times New Roman" panose="02020603050405020304" pitchFamily="18" charset="0"/>
              </a:rPr>
              <a:t>extends</a:t>
            </a:r>
            <a:r>
              <a:rPr lang="zh-CN" altLang="en-US" sz="2800" dirty="0">
                <a:ea typeface="宋体" panose="02010600030101010101" pitchFamily="2" charset="-122"/>
                <a:cs typeface="Times New Roman" panose="02020603050405020304" pitchFamily="18" charset="0"/>
              </a:rPr>
              <a:t>关键字指明其父类，则默认父类为</a:t>
            </a:r>
            <a:r>
              <a:rPr lang="en-US" altLang="zh-CN" sz="2800" dirty="0">
                <a:ea typeface="宋体" panose="02010600030101010101" pitchFamily="2" charset="-122"/>
                <a:cs typeface="Times New Roman" panose="02020603050405020304" pitchFamily="18" charset="0"/>
              </a:rPr>
              <a:t>Object</a:t>
            </a:r>
            <a:r>
              <a:rPr lang="zh-CN" altLang="en-US" sz="2800" dirty="0">
                <a:ea typeface="宋体" panose="02010600030101010101" pitchFamily="2" charset="-122"/>
                <a:cs typeface="Times New Roman" panose="02020603050405020304" pitchFamily="18" charset="0"/>
              </a:rPr>
              <a:t>类 </a:t>
            </a:r>
          </a:p>
          <a:p>
            <a:pPr marL="914400" lvl="1" indent="-457200" algn="just">
              <a:lnSpc>
                <a:spcPct val="80000"/>
              </a:lnSpc>
              <a:spcBef>
                <a:spcPct val="40000"/>
              </a:spcBef>
            </a:pPr>
            <a:r>
              <a:rPr lang="zh-CN" altLang="en-US" dirty="0">
                <a:solidFill>
                  <a:schemeClr val="accent2"/>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public class Person {</a:t>
            </a:r>
          </a:p>
          <a:p>
            <a:pPr marL="914400" lvl="1" indent="-457200" algn="just">
              <a:lnSpc>
                <a:spcPct val="80000"/>
              </a:lnSpc>
            </a:pPr>
            <a:r>
              <a:rPr lang="en-US" altLang="zh-CN" sz="2400" dirty="0">
                <a:solidFill>
                  <a:srgbClr val="C00000"/>
                </a:solidFill>
                <a:ea typeface="宋体" panose="02010600030101010101" pitchFamily="2" charset="-122"/>
                <a:cs typeface="Times New Roman" panose="02020603050405020304" pitchFamily="18" charset="0"/>
              </a:rPr>
              <a:t>	...</a:t>
            </a:r>
          </a:p>
          <a:p>
            <a:pPr marL="914400" lvl="1" indent="-457200" algn="just">
              <a:lnSpc>
                <a:spcPct val="80000"/>
              </a:lnSpc>
            </a:pPr>
            <a:r>
              <a:rPr lang="en-US" altLang="zh-CN" sz="2400" dirty="0">
                <a:solidFill>
                  <a:srgbClr val="C00000"/>
                </a:solidFill>
                <a:ea typeface="宋体" panose="02010600030101010101" pitchFamily="2" charset="-122"/>
                <a:cs typeface="Times New Roman" panose="02020603050405020304" pitchFamily="18" charset="0"/>
              </a:rPr>
              <a:t>	}</a:t>
            </a:r>
          </a:p>
          <a:p>
            <a:pPr marL="457200" indent="-457200" algn="just">
              <a:spcBef>
                <a:spcPct val="20000"/>
              </a:spcBef>
            </a:pPr>
            <a:r>
              <a:rPr lang="en-US" altLang="zh-CN" dirty="0">
                <a:ea typeface="宋体" panose="02010600030101010101" pitchFamily="2" charset="-122"/>
                <a:cs typeface="Times New Roman" panose="02020603050405020304" pitchFamily="18" charset="0"/>
              </a:rPr>
              <a:t>	</a:t>
            </a:r>
            <a:r>
              <a:rPr lang="zh-CN" altLang="en-US" sz="2000" dirty="0">
                <a:ea typeface="宋体" panose="02010600030101010101" pitchFamily="2" charset="-122"/>
                <a:cs typeface="Times New Roman" panose="02020603050405020304" pitchFamily="18" charset="0"/>
              </a:rPr>
              <a:t>等价于：</a:t>
            </a:r>
          </a:p>
          <a:p>
            <a:pPr marL="1371600" lvl="2" indent="-457200" algn="just">
              <a:lnSpc>
                <a:spcPct val="80000"/>
              </a:lnSpc>
              <a:spcBef>
                <a:spcPct val="40000"/>
              </a:spcBef>
            </a:pPr>
            <a:r>
              <a:rPr lang="en-US" altLang="zh-CN" sz="2400" dirty="0">
                <a:solidFill>
                  <a:srgbClr val="C00000"/>
                </a:solidFill>
                <a:ea typeface="宋体" panose="02010600030101010101" pitchFamily="2" charset="-122"/>
                <a:cs typeface="Times New Roman" panose="02020603050405020304" pitchFamily="18" charset="0"/>
              </a:rPr>
              <a:t>public class Person extends Object {</a:t>
            </a:r>
          </a:p>
          <a:p>
            <a:pPr marL="1371600" lvl="2" indent="-457200" algn="just">
              <a:lnSpc>
                <a:spcPct val="80000"/>
              </a:lnSpc>
            </a:pPr>
            <a:r>
              <a:rPr lang="en-US" altLang="zh-CN" sz="2400" dirty="0">
                <a:solidFill>
                  <a:srgbClr val="C00000"/>
                </a:solidFill>
                <a:ea typeface="宋体" panose="02010600030101010101" pitchFamily="2" charset="-122"/>
                <a:cs typeface="Times New Roman" panose="02020603050405020304" pitchFamily="18" charset="0"/>
              </a:rPr>
              <a:t>...</a:t>
            </a:r>
          </a:p>
          <a:p>
            <a:pPr marL="1371600" lvl="2" indent="-457200" algn="just">
              <a:lnSpc>
                <a:spcPct val="80000"/>
              </a:lnSpc>
            </a:pPr>
            <a:r>
              <a:rPr lang="en-US" altLang="zh-CN" sz="2400" dirty="0">
                <a:solidFill>
                  <a:srgbClr val="C00000"/>
                </a:solidFill>
                <a:ea typeface="宋体" panose="02010600030101010101" pitchFamily="2" charset="-122"/>
                <a:cs typeface="Times New Roman" panose="02020603050405020304" pitchFamily="18" charset="0"/>
              </a:rPr>
              <a:t>}</a:t>
            </a:r>
          </a:p>
          <a:p>
            <a:pPr marL="457200" indent="-457200" algn="just">
              <a:spcBef>
                <a:spcPct val="50000"/>
              </a:spcBef>
              <a:buFont typeface="Wingdings" panose="05000000000000000000" pitchFamily="2" charset="2"/>
              <a:buChar char="l"/>
            </a:pPr>
            <a:r>
              <a:rPr lang="zh-CN" altLang="en-US" sz="2800" dirty="0">
                <a:ea typeface="宋体" panose="02010600030101010101" pitchFamily="2" charset="-122"/>
                <a:cs typeface="Times New Roman" panose="02020603050405020304" pitchFamily="18" charset="0"/>
              </a:rPr>
              <a:t>例：</a:t>
            </a:r>
            <a:r>
              <a:rPr lang="en-US" altLang="zh-CN" sz="2000" dirty="0">
                <a:solidFill>
                  <a:srgbClr val="C00000"/>
                </a:solidFill>
                <a:ea typeface="宋体" panose="02010600030101010101" pitchFamily="2" charset="-122"/>
                <a:cs typeface="Times New Roman" panose="02020603050405020304" pitchFamily="18" charset="0"/>
              </a:rPr>
              <a:t>method(Object </a:t>
            </a:r>
            <a:r>
              <a:rPr lang="en-US" altLang="zh-CN" sz="2000" dirty="0" err="1">
                <a:solidFill>
                  <a:srgbClr val="C00000"/>
                </a:solidFill>
                <a:ea typeface="宋体" panose="02010600030101010101" pitchFamily="2" charset="-122"/>
                <a:cs typeface="Times New Roman" panose="02020603050405020304" pitchFamily="18" charset="0"/>
              </a:rPr>
              <a:t>obj</a:t>
            </a:r>
            <a:r>
              <a:rPr lang="en-US" altLang="zh-CN" sz="2000" dirty="0">
                <a:solidFill>
                  <a:srgbClr val="C00000"/>
                </a:solidFill>
                <a:ea typeface="宋体" panose="02010600030101010101" pitchFamily="2" charset="-122"/>
                <a:cs typeface="Times New Roman" panose="02020603050405020304" pitchFamily="18" charset="0"/>
              </a:rPr>
              <a:t>){…}//</a:t>
            </a:r>
            <a:r>
              <a:rPr lang="zh-CN" altLang="en-US" sz="2000" dirty="0">
                <a:solidFill>
                  <a:srgbClr val="C00000"/>
                </a:solidFill>
                <a:ea typeface="宋体" panose="02010600030101010101" pitchFamily="2" charset="-122"/>
                <a:cs typeface="Times New Roman" panose="02020603050405020304" pitchFamily="18" charset="0"/>
              </a:rPr>
              <a:t>可以接收任何类作为其参数</a:t>
            </a:r>
          </a:p>
          <a:p>
            <a:pPr marL="1371600" lvl="2" indent="-457200" algn="just"/>
            <a:r>
              <a:rPr lang="en-US" altLang="zh-CN" sz="2000" dirty="0" smtClean="0">
                <a:solidFill>
                  <a:srgbClr val="C00000"/>
                </a:solidFill>
                <a:ea typeface="宋体" panose="02010600030101010101" pitchFamily="2" charset="-122"/>
                <a:cs typeface="Times New Roman" panose="02020603050405020304" pitchFamily="18" charset="0"/>
              </a:rPr>
              <a:t>    Person </a:t>
            </a:r>
            <a:r>
              <a:rPr lang="en-US" altLang="zh-CN" sz="2000" dirty="0">
                <a:solidFill>
                  <a:srgbClr val="C00000"/>
                </a:solidFill>
                <a:ea typeface="宋体" panose="02010600030101010101" pitchFamily="2" charset="-122"/>
                <a:cs typeface="Times New Roman" panose="02020603050405020304" pitchFamily="18" charset="0"/>
              </a:rPr>
              <a:t>o=new </a:t>
            </a:r>
            <a:r>
              <a:rPr lang="en-US" altLang="zh-CN" sz="2000" dirty="0" smtClean="0">
                <a:solidFill>
                  <a:srgbClr val="C00000"/>
                </a:solidFill>
                <a:ea typeface="宋体" panose="02010600030101010101" pitchFamily="2" charset="-122"/>
                <a:cs typeface="Times New Roman" panose="02020603050405020304" pitchFamily="18" charset="0"/>
              </a:rPr>
              <a:t>Person();  </a:t>
            </a:r>
            <a:endParaRPr lang="en-US" altLang="zh-CN" sz="2000" dirty="0">
              <a:solidFill>
                <a:srgbClr val="C00000"/>
              </a:solidFill>
              <a:ea typeface="宋体" panose="02010600030101010101" pitchFamily="2" charset="-122"/>
              <a:cs typeface="Times New Roman" panose="02020603050405020304" pitchFamily="18" charset="0"/>
            </a:endParaRPr>
          </a:p>
          <a:p>
            <a:pPr marL="1371600" lvl="2" indent="-457200" algn="just"/>
            <a:r>
              <a:rPr lang="en-US" altLang="zh-CN" sz="2000" dirty="0" smtClean="0">
                <a:solidFill>
                  <a:srgbClr val="C00000"/>
                </a:solidFill>
                <a:ea typeface="宋体" panose="02010600030101010101" pitchFamily="2" charset="-122"/>
                <a:cs typeface="Times New Roman" panose="02020603050405020304" pitchFamily="18" charset="0"/>
              </a:rPr>
              <a:t>    method(o);</a:t>
            </a:r>
            <a:endParaRPr lang="en-US" altLang="zh-CN" sz="2000"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2266" y="236212"/>
            <a:ext cx="5184576" cy="646331"/>
          </a:xfrm>
          <a:prstGeom prst="rect">
            <a:avLst/>
          </a:prstGeom>
          <a:noFill/>
        </p:spPr>
        <p:txBody>
          <a:bodyPr wrap="square" rtlCol="0">
            <a:spAutoFit/>
          </a:bodyPr>
          <a:lstStyle/>
          <a:p>
            <a:r>
              <a:rPr lang="en-US" altLang="zh-CN" sz="3600" b="1" dirty="0" smtClean="0">
                <a:ea typeface="宋体" panose="02010600030101010101" pitchFamily="2" charset="-122"/>
                <a:cs typeface="Times New Roman" panose="02020603050405020304" pitchFamily="18" charset="0"/>
              </a:rPr>
              <a:t>Object</a:t>
            </a:r>
            <a:r>
              <a:rPr lang="zh-CN" altLang="en-US" sz="3600" b="1" dirty="0" smtClean="0">
                <a:ea typeface="宋体" panose="02010600030101010101" pitchFamily="2" charset="-122"/>
                <a:cs typeface="Times New Roman" panose="02020603050405020304" pitchFamily="18" charset="0"/>
              </a:rPr>
              <a:t>类中的主要方法</a:t>
            </a:r>
            <a:endParaRPr lang="zh-CN" altLang="en-US" sz="3600" b="1" dirty="0">
              <a:ea typeface="宋体" panose="02010600030101010101" pitchFamily="2" charset="-122"/>
              <a:cs typeface="Times New Roman" panose="02020603050405020304" pitchFamily="18" charset="0"/>
            </a:endParaRPr>
          </a:p>
        </p:txBody>
      </p:sp>
      <p:graphicFrame>
        <p:nvGraphicFramePr>
          <p:cNvPr id="5" name="表格 4"/>
          <p:cNvGraphicFramePr>
            <a:graphicFrameLocks noGrp="1"/>
          </p:cNvGraphicFramePr>
          <p:nvPr/>
        </p:nvGraphicFramePr>
        <p:xfrm>
          <a:off x="396042" y="1270531"/>
          <a:ext cx="8280920" cy="4286280"/>
        </p:xfrm>
        <a:graphic>
          <a:graphicData uri="http://schemas.openxmlformats.org/drawingml/2006/table">
            <a:tbl>
              <a:tblPr firstRow="1" bandRow="1">
                <a:tableStyleId>{5C22544A-7EE6-4342-B048-85BDC9FD1C3A}</a:tableStyleId>
              </a:tblPr>
              <a:tblGrid>
                <a:gridCol w="848937"/>
                <a:gridCol w="4253149"/>
                <a:gridCol w="946586"/>
                <a:gridCol w="2232248"/>
              </a:tblGrid>
              <a:tr h="857256">
                <a:tc>
                  <a:txBody>
                    <a:bodyPr/>
                    <a:lstStyle/>
                    <a:p>
                      <a:r>
                        <a:rPr lang="en-US" altLang="zh-CN" sz="2800" dirty="0" smtClean="0">
                          <a:latin typeface="+mn-lt"/>
                          <a:ea typeface="宋体" panose="02010600030101010101" pitchFamily="2" charset="-122"/>
                          <a:cs typeface="Times New Roman" panose="02020603050405020304" pitchFamily="18" charset="0"/>
                        </a:rPr>
                        <a:t>NO.</a:t>
                      </a:r>
                      <a:endParaRPr lang="zh-CN" altLang="en-US" sz="2800" dirty="0">
                        <a:latin typeface="+mn-lt"/>
                        <a:ea typeface="宋体" panose="02010600030101010101" pitchFamily="2" charset="-122"/>
                        <a:cs typeface="Times New Roman" panose="02020603050405020304" pitchFamily="18" charset="0"/>
                      </a:endParaRPr>
                    </a:p>
                  </a:txBody>
                  <a:tcPr/>
                </a:tc>
                <a:tc>
                  <a:txBody>
                    <a:bodyPr/>
                    <a:lstStyle/>
                    <a:p>
                      <a:r>
                        <a:rPr lang="zh-CN" altLang="en-US" sz="2800" dirty="0" smtClean="0">
                          <a:latin typeface="+mn-lt"/>
                          <a:ea typeface="宋体" panose="02010600030101010101" pitchFamily="2" charset="-122"/>
                          <a:cs typeface="Times New Roman" panose="02020603050405020304" pitchFamily="18" charset="0"/>
                        </a:rPr>
                        <a:t>方法名称</a:t>
                      </a:r>
                      <a:endParaRPr lang="zh-CN" altLang="en-US" sz="2800" dirty="0">
                        <a:latin typeface="+mn-lt"/>
                        <a:ea typeface="宋体" panose="02010600030101010101" pitchFamily="2" charset="-122"/>
                        <a:cs typeface="Times New Roman" panose="02020603050405020304" pitchFamily="18" charset="0"/>
                      </a:endParaRPr>
                    </a:p>
                  </a:txBody>
                  <a:tcPr/>
                </a:tc>
                <a:tc>
                  <a:txBody>
                    <a:bodyPr/>
                    <a:lstStyle/>
                    <a:p>
                      <a:r>
                        <a:rPr lang="zh-CN" altLang="en-US" sz="2800" dirty="0" smtClean="0">
                          <a:latin typeface="+mn-lt"/>
                          <a:ea typeface="宋体" panose="02010600030101010101" pitchFamily="2" charset="-122"/>
                          <a:cs typeface="Times New Roman" panose="02020603050405020304" pitchFamily="18" charset="0"/>
                        </a:rPr>
                        <a:t>类型</a:t>
                      </a:r>
                      <a:endParaRPr lang="zh-CN" altLang="en-US" sz="2800" dirty="0">
                        <a:latin typeface="+mn-lt"/>
                        <a:ea typeface="宋体" panose="02010600030101010101" pitchFamily="2" charset="-122"/>
                        <a:cs typeface="Times New Roman" panose="02020603050405020304" pitchFamily="18" charset="0"/>
                      </a:endParaRPr>
                    </a:p>
                  </a:txBody>
                  <a:tcPr/>
                </a:tc>
                <a:tc>
                  <a:txBody>
                    <a:bodyPr/>
                    <a:lstStyle/>
                    <a:p>
                      <a:r>
                        <a:rPr lang="zh-CN" altLang="en-US" sz="2800" dirty="0" smtClean="0">
                          <a:latin typeface="+mn-lt"/>
                          <a:ea typeface="宋体" panose="02010600030101010101" pitchFamily="2" charset="-122"/>
                          <a:cs typeface="Times New Roman" panose="02020603050405020304" pitchFamily="18" charset="0"/>
                        </a:rPr>
                        <a:t>描述</a:t>
                      </a:r>
                      <a:endParaRPr lang="zh-CN" altLang="en-US" sz="2800" dirty="0">
                        <a:latin typeface="+mn-lt"/>
                        <a:ea typeface="宋体" panose="02010600030101010101" pitchFamily="2" charset="-122"/>
                        <a:cs typeface="Times New Roman" panose="02020603050405020304" pitchFamily="18" charset="0"/>
                      </a:endParaRPr>
                    </a:p>
                  </a:txBody>
                  <a:tcPr/>
                </a:tc>
              </a:tr>
              <a:tr h="857256">
                <a:tc>
                  <a:txBody>
                    <a:bodyPr/>
                    <a:lstStyle/>
                    <a:p>
                      <a:r>
                        <a:rPr lang="en-US" altLang="zh-CN" sz="2200" dirty="0" smtClean="0">
                          <a:latin typeface="+mn-lt"/>
                          <a:ea typeface="宋体" panose="02010600030101010101" pitchFamily="2" charset="-122"/>
                          <a:cs typeface="Times New Roman" panose="02020603050405020304" pitchFamily="18" charset="0"/>
                        </a:rPr>
                        <a:t>1</a:t>
                      </a:r>
                      <a:endParaRPr lang="zh-CN" altLang="en-US" sz="2200" dirty="0">
                        <a:latin typeface="+mn-lt"/>
                        <a:ea typeface="宋体" panose="02010600030101010101" pitchFamily="2" charset="-122"/>
                        <a:cs typeface="Times New Roman" panose="02020603050405020304" pitchFamily="18" charset="0"/>
                      </a:endParaRPr>
                    </a:p>
                  </a:txBody>
                  <a:tcPr/>
                </a:tc>
                <a:tc>
                  <a:txBody>
                    <a:bodyPr/>
                    <a:lstStyle/>
                    <a:p>
                      <a:r>
                        <a:rPr lang="en-US" altLang="zh-CN" sz="2400" dirty="0" smtClean="0">
                          <a:latin typeface="+mn-lt"/>
                          <a:ea typeface="宋体" panose="02010600030101010101" pitchFamily="2" charset="-122"/>
                          <a:cs typeface="Times New Roman" panose="02020603050405020304" pitchFamily="18" charset="0"/>
                        </a:rPr>
                        <a:t>public</a:t>
                      </a:r>
                      <a:r>
                        <a:rPr lang="en-US" altLang="zh-CN" sz="2400" baseline="0" dirty="0" smtClean="0">
                          <a:latin typeface="+mn-lt"/>
                          <a:ea typeface="宋体" panose="02010600030101010101" pitchFamily="2" charset="-122"/>
                          <a:cs typeface="Times New Roman" panose="02020603050405020304" pitchFamily="18" charset="0"/>
                        </a:rPr>
                        <a:t> Object()</a:t>
                      </a:r>
                      <a:endParaRPr lang="zh-CN" altLang="en-US" sz="2400" dirty="0">
                        <a:latin typeface="+mn-lt"/>
                        <a:ea typeface="宋体" panose="02010600030101010101" pitchFamily="2" charset="-122"/>
                        <a:cs typeface="Times New Roman" panose="02020603050405020304" pitchFamily="18" charset="0"/>
                      </a:endParaRPr>
                    </a:p>
                  </a:txBody>
                  <a:tcPr/>
                </a:tc>
                <a:tc>
                  <a:txBody>
                    <a:bodyPr/>
                    <a:lstStyle/>
                    <a:p>
                      <a:r>
                        <a:rPr lang="zh-CN" altLang="en-US" sz="2200" dirty="0" smtClean="0">
                          <a:latin typeface="+mn-lt"/>
                          <a:ea typeface="宋体" panose="02010600030101010101" pitchFamily="2" charset="-122"/>
                          <a:cs typeface="Times New Roman" panose="02020603050405020304" pitchFamily="18" charset="0"/>
                        </a:rPr>
                        <a:t>构造</a:t>
                      </a:r>
                      <a:endParaRPr lang="zh-CN" altLang="en-US" sz="2200" dirty="0">
                        <a:latin typeface="+mn-lt"/>
                        <a:ea typeface="宋体" panose="02010600030101010101" pitchFamily="2" charset="-122"/>
                        <a:cs typeface="Times New Roman" panose="02020603050405020304" pitchFamily="18" charset="0"/>
                      </a:endParaRPr>
                    </a:p>
                  </a:txBody>
                  <a:tcPr/>
                </a:tc>
                <a:tc>
                  <a:txBody>
                    <a:bodyPr/>
                    <a:lstStyle/>
                    <a:p>
                      <a:r>
                        <a:rPr lang="zh-CN" altLang="en-US" sz="2200" dirty="0" smtClean="0">
                          <a:latin typeface="+mn-lt"/>
                          <a:ea typeface="宋体" panose="02010600030101010101" pitchFamily="2" charset="-122"/>
                          <a:cs typeface="Times New Roman" panose="02020603050405020304" pitchFamily="18" charset="0"/>
                        </a:rPr>
                        <a:t>构造方法</a:t>
                      </a:r>
                      <a:endParaRPr lang="zh-CN" altLang="en-US" sz="2200" dirty="0">
                        <a:latin typeface="+mn-lt"/>
                        <a:ea typeface="宋体" panose="02010600030101010101" pitchFamily="2" charset="-122"/>
                        <a:cs typeface="Times New Roman" panose="02020603050405020304" pitchFamily="18" charset="0"/>
                      </a:endParaRPr>
                    </a:p>
                  </a:txBody>
                  <a:tcPr/>
                </a:tc>
              </a:tr>
              <a:tr h="857256">
                <a:tc>
                  <a:txBody>
                    <a:bodyPr/>
                    <a:lstStyle/>
                    <a:p>
                      <a:r>
                        <a:rPr lang="en-US" altLang="zh-CN" sz="2200" dirty="0" smtClean="0">
                          <a:latin typeface="+mn-lt"/>
                          <a:ea typeface="宋体" panose="02010600030101010101" pitchFamily="2" charset="-122"/>
                          <a:cs typeface="Times New Roman" panose="02020603050405020304" pitchFamily="18" charset="0"/>
                        </a:rPr>
                        <a:t>2</a:t>
                      </a:r>
                      <a:endParaRPr lang="zh-CN" altLang="en-US" sz="2200" dirty="0">
                        <a:latin typeface="+mn-lt"/>
                        <a:ea typeface="宋体" panose="02010600030101010101" pitchFamily="2" charset="-122"/>
                        <a:cs typeface="Times New Roman" panose="02020603050405020304" pitchFamily="18" charset="0"/>
                      </a:endParaRPr>
                    </a:p>
                  </a:txBody>
                  <a:tcPr/>
                </a:tc>
                <a:tc>
                  <a:txBody>
                    <a:bodyPr/>
                    <a:lstStyle/>
                    <a:p>
                      <a:r>
                        <a:rPr lang="en-US" altLang="zh-CN" sz="2400" dirty="0" smtClean="0">
                          <a:latin typeface="+mn-lt"/>
                          <a:ea typeface="宋体" panose="02010600030101010101" pitchFamily="2" charset="-122"/>
                          <a:cs typeface="Times New Roman" panose="02020603050405020304" pitchFamily="18" charset="0"/>
                        </a:rPr>
                        <a:t>public </a:t>
                      </a:r>
                      <a:r>
                        <a:rPr lang="en-US" altLang="zh-CN" sz="2400" dirty="0" err="1" smtClean="0">
                          <a:latin typeface="+mn-lt"/>
                          <a:ea typeface="宋体" panose="02010600030101010101" pitchFamily="2" charset="-122"/>
                          <a:cs typeface="Times New Roman" panose="02020603050405020304" pitchFamily="18" charset="0"/>
                        </a:rPr>
                        <a:t>boolean</a:t>
                      </a:r>
                      <a:r>
                        <a:rPr lang="en-US" altLang="zh-CN" sz="2400" dirty="0" smtClean="0">
                          <a:latin typeface="+mn-lt"/>
                          <a:ea typeface="宋体" panose="02010600030101010101" pitchFamily="2" charset="-122"/>
                          <a:cs typeface="Times New Roman" panose="02020603050405020304" pitchFamily="18" charset="0"/>
                        </a:rPr>
                        <a:t> equals(Object </a:t>
                      </a:r>
                      <a:r>
                        <a:rPr lang="en-US" altLang="zh-CN" sz="2400" dirty="0" err="1" smtClean="0">
                          <a:latin typeface="+mn-lt"/>
                          <a:ea typeface="宋体" panose="02010600030101010101" pitchFamily="2" charset="-122"/>
                          <a:cs typeface="Times New Roman" panose="02020603050405020304" pitchFamily="18" charset="0"/>
                        </a:rPr>
                        <a:t>obj</a:t>
                      </a:r>
                      <a:r>
                        <a:rPr lang="en-US" altLang="zh-CN" sz="2400" dirty="0" smtClean="0">
                          <a:latin typeface="+mn-lt"/>
                          <a:ea typeface="宋体" panose="02010600030101010101" pitchFamily="2" charset="-122"/>
                          <a:cs typeface="Times New Roman" panose="02020603050405020304" pitchFamily="18" charset="0"/>
                        </a:rPr>
                        <a:t>)</a:t>
                      </a:r>
                      <a:endParaRPr lang="zh-CN" altLang="en-US" sz="2400" dirty="0">
                        <a:latin typeface="+mn-lt"/>
                        <a:ea typeface="宋体" panose="02010600030101010101" pitchFamily="2" charset="-122"/>
                        <a:cs typeface="Times New Roman" panose="02020603050405020304" pitchFamily="18" charset="0"/>
                      </a:endParaRPr>
                    </a:p>
                  </a:txBody>
                  <a:tcPr/>
                </a:tc>
                <a:tc>
                  <a:txBody>
                    <a:bodyPr/>
                    <a:lstStyle/>
                    <a:p>
                      <a:r>
                        <a:rPr lang="zh-CN" altLang="en-US" sz="2200" dirty="0" smtClean="0">
                          <a:latin typeface="+mn-lt"/>
                          <a:ea typeface="宋体" panose="02010600030101010101" pitchFamily="2" charset="-122"/>
                          <a:cs typeface="Times New Roman" panose="02020603050405020304" pitchFamily="18" charset="0"/>
                        </a:rPr>
                        <a:t>普通</a:t>
                      </a:r>
                      <a:endParaRPr lang="zh-CN" altLang="en-US" sz="2200" dirty="0">
                        <a:latin typeface="+mn-lt"/>
                        <a:ea typeface="宋体" panose="02010600030101010101" pitchFamily="2" charset="-122"/>
                        <a:cs typeface="Times New Roman" panose="02020603050405020304" pitchFamily="18" charset="0"/>
                      </a:endParaRPr>
                    </a:p>
                  </a:txBody>
                  <a:tcPr/>
                </a:tc>
                <a:tc>
                  <a:txBody>
                    <a:bodyPr/>
                    <a:lstStyle/>
                    <a:p>
                      <a:r>
                        <a:rPr lang="zh-CN" altLang="en-US" sz="2200" dirty="0" smtClean="0">
                          <a:latin typeface="+mn-lt"/>
                          <a:ea typeface="宋体" panose="02010600030101010101" pitchFamily="2" charset="-122"/>
                          <a:cs typeface="Times New Roman" panose="02020603050405020304" pitchFamily="18" charset="0"/>
                        </a:rPr>
                        <a:t>对象比较</a:t>
                      </a:r>
                      <a:endParaRPr lang="zh-CN" altLang="en-US" sz="2200" dirty="0">
                        <a:latin typeface="+mn-lt"/>
                        <a:ea typeface="宋体" panose="02010600030101010101" pitchFamily="2" charset="-122"/>
                        <a:cs typeface="Times New Roman" panose="02020603050405020304" pitchFamily="18" charset="0"/>
                      </a:endParaRPr>
                    </a:p>
                  </a:txBody>
                  <a:tcPr/>
                </a:tc>
              </a:tr>
              <a:tr h="857256">
                <a:tc>
                  <a:txBody>
                    <a:bodyPr/>
                    <a:lstStyle/>
                    <a:p>
                      <a:r>
                        <a:rPr lang="en-US" altLang="zh-CN" sz="2200" dirty="0" smtClean="0">
                          <a:latin typeface="+mn-lt"/>
                          <a:ea typeface="宋体" panose="02010600030101010101" pitchFamily="2" charset="-122"/>
                          <a:cs typeface="Times New Roman" panose="02020603050405020304" pitchFamily="18" charset="0"/>
                        </a:rPr>
                        <a:t>3</a:t>
                      </a:r>
                      <a:endParaRPr lang="zh-CN" altLang="en-US" sz="2200" dirty="0">
                        <a:latin typeface="+mn-lt"/>
                        <a:ea typeface="宋体" panose="02010600030101010101" pitchFamily="2" charset="-122"/>
                        <a:cs typeface="Times New Roman" panose="02020603050405020304" pitchFamily="18" charset="0"/>
                      </a:endParaRPr>
                    </a:p>
                  </a:txBody>
                  <a:tcPr/>
                </a:tc>
                <a:tc>
                  <a:txBody>
                    <a:bodyPr/>
                    <a:lstStyle/>
                    <a:p>
                      <a:r>
                        <a:rPr lang="en-US" altLang="zh-CN" sz="2400" dirty="0" smtClean="0">
                          <a:latin typeface="+mn-lt"/>
                          <a:ea typeface="宋体" panose="02010600030101010101" pitchFamily="2" charset="-122"/>
                          <a:cs typeface="Times New Roman" panose="02020603050405020304" pitchFamily="18" charset="0"/>
                        </a:rPr>
                        <a:t>public </a:t>
                      </a:r>
                      <a:r>
                        <a:rPr lang="en-US" altLang="zh-CN" sz="2400" dirty="0" err="1" smtClean="0">
                          <a:latin typeface="+mn-lt"/>
                          <a:ea typeface="宋体" panose="02010600030101010101" pitchFamily="2" charset="-122"/>
                          <a:cs typeface="Times New Roman" panose="02020603050405020304" pitchFamily="18" charset="0"/>
                        </a:rPr>
                        <a:t>int</a:t>
                      </a:r>
                      <a:r>
                        <a:rPr lang="en-US" altLang="zh-CN" sz="2400" dirty="0" smtClean="0">
                          <a:latin typeface="+mn-lt"/>
                          <a:ea typeface="宋体" panose="02010600030101010101" pitchFamily="2" charset="-122"/>
                          <a:cs typeface="Times New Roman" panose="02020603050405020304" pitchFamily="18" charset="0"/>
                        </a:rPr>
                        <a:t> </a:t>
                      </a:r>
                      <a:r>
                        <a:rPr lang="en-US" altLang="zh-CN" sz="2400" dirty="0" err="1" smtClean="0">
                          <a:latin typeface="+mn-lt"/>
                          <a:ea typeface="宋体" panose="02010600030101010101" pitchFamily="2" charset="-122"/>
                          <a:cs typeface="Times New Roman" panose="02020603050405020304" pitchFamily="18" charset="0"/>
                        </a:rPr>
                        <a:t>hashCode</a:t>
                      </a:r>
                      <a:r>
                        <a:rPr lang="en-US" altLang="zh-CN" sz="2400" dirty="0" smtClean="0">
                          <a:latin typeface="+mn-lt"/>
                          <a:ea typeface="宋体" panose="02010600030101010101" pitchFamily="2" charset="-122"/>
                          <a:cs typeface="Times New Roman" panose="02020603050405020304" pitchFamily="18" charset="0"/>
                        </a:rPr>
                        <a:t>()</a:t>
                      </a:r>
                      <a:endParaRPr lang="zh-CN" altLang="en-US" sz="2400" dirty="0">
                        <a:latin typeface="+mn-lt"/>
                        <a:ea typeface="宋体" panose="02010600030101010101" pitchFamily="2" charset="-122"/>
                        <a:cs typeface="Times New Roman" panose="02020603050405020304" pitchFamily="18" charset="0"/>
                      </a:endParaRPr>
                    </a:p>
                  </a:txBody>
                  <a:tcPr/>
                </a:tc>
                <a:tc>
                  <a:txBody>
                    <a:bodyPr/>
                    <a:lstStyle/>
                    <a:p>
                      <a:r>
                        <a:rPr lang="zh-CN" altLang="en-US" sz="2200" dirty="0" smtClean="0">
                          <a:latin typeface="+mn-lt"/>
                          <a:ea typeface="宋体" panose="02010600030101010101" pitchFamily="2" charset="-122"/>
                          <a:cs typeface="Times New Roman" panose="02020603050405020304" pitchFamily="18" charset="0"/>
                        </a:rPr>
                        <a:t>普通</a:t>
                      </a:r>
                      <a:endParaRPr lang="zh-CN" altLang="en-US" sz="2200" dirty="0">
                        <a:latin typeface="+mn-lt"/>
                        <a:ea typeface="宋体" panose="02010600030101010101" pitchFamily="2" charset="-122"/>
                        <a:cs typeface="Times New Roman" panose="02020603050405020304" pitchFamily="18" charset="0"/>
                      </a:endParaRPr>
                    </a:p>
                  </a:txBody>
                  <a:tcPr/>
                </a:tc>
                <a:tc>
                  <a:txBody>
                    <a:bodyPr/>
                    <a:lstStyle/>
                    <a:p>
                      <a:r>
                        <a:rPr lang="zh-CN" altLang="en-US" sz="2200" dirty="0" smtClean="0">
                          <a:latin typeface="+mn-lt"/>
                          <a:ea typeface="宋体" panose="02010600030101010101" pitchFamily="2" charset="-122"/>
                          <a:cs typeface="Times New Roman" panose="02020603050405020304" pitchFamily="18" charset="0"/>
                        </a:rPr>
                        <a:t>取得</a:t>
                      </a:r>
                      <a:r>
                        <a:rPr lang="en-US" altLang="zh-CN" sz="2200" dirty="0" smtClean="0">
                          <a:latin typeface="+mn-lt"/>
                          <a:ea typeface="宋体" panose="02010600030101010101" pitchFamily="2" charset="-122"/>
                          <a:cs typeface="Times New Roman" panose="02020603050405020304" pitchFamily="18" charset="0"/>
                        </a:rPr>
                        <a:t>Hash</a:t>
                      </a:r>
                      <a:r>
                        <a:rPr lang="zh-CN" altLang="en-US" sz="2200" dirty="0" smtClean="0">
                          <a:latin typeface="+mn-lt"/>
                          <a:ea typeface="宋体" panose="02010600030101010101" pitchFamily="2" charset="-122"/>
                          <a:cs typeface="Times New Roman" panose="02020603050405020304" pitchFamily="18" charset="0"/>
                        </a:rPr>
                        <a:t>码</a:t>
                      </a:r>
                      <a:endParaRPr lang="zh-CN" altLang="en-US" sz="2200" dirty="0">
                        <a:latin typeface="+mn-lt"/>
                        <a:ea typeface="宋体" panose="02010600030101010101" pitchFamily="2" charset="-122"/>
                        <a:cs typeface="Times New Roman" panose="02020603050405020304" pitchFamily="18" charset="0"/>
                      </a:endParaRPr>
                    </a:p>
                  </a:txBody>
                  <a:tcPr/>
                </a:tc>
              </a:tr>
              <a:tr h="857256">
                <a:tc>
                  <a:txBody>
                    <a:bodyPr/>
                    <a:lstStyle/>
                    <a:p>
                      <a:r>
                        <a:rPr lang="en-US" altLang="zh-CN" sz="2200" dirty="0" smtClean="0">
                          <a:latin typeface="+mn-lt"/>
                          <a:ea typeface="宋体" panose="02010600030101010101" pitchFamily="2" charset="-122"/>
                          <a:cs typeface="Times New Roman" panose="02020603050405020304" pitchFamily="18" charset="0"/>
                        </a:rPr>
                        <a:t>4</a:t>
                      </a:r>
                      <a:endParaRPr lang="zh-CN" altLang="en-US" sz="2200" dirty="0">
                        <a:latin typeface="+mn-lt"/>
                        <a:ea typeface="宋体" panose="02010600030101010101" pitchFamily="2" charset="-122"/>
                        <a:cs typeface="Times New Roman" panose="02020603050405020304" pitchFamily="18" charset="0"/>
                      </a:endParaRPr>
                    </a:p>
                  </a:txBody>
                  <a:tcPr/>
                </a:tc>
                <a:tc>
                  <a:txBody>
                    <a:bodyPr/>
                    <a:lstStyle/>
                    <a:p>
                      <a:r>
                        <a:rPr lang="en-US" altLang="zh-CN" sz="2400" dirty="0" smtClean="0">
                          <a:latin typeface="+mn-lt"/>
                          <a:ea typeface="宋体" panose="02010600030101010101" pitchFamily="2" charset="-122"/>
                          <a:cs typeface="Times New Roman" panose="02020603050405020304" pitchFamily="18" charset="0"/>
                        </a:rPr>
                        <a:t>public String </a:t>
                      </a:r>
                      <a:r>
                        <a:rPr lang="en-US" altLang="zh-CN" sz="2400" dirty="0" err="1" smtClean="0">
                          <a:latin typeface="+mn-lt"/>
                          <a:ea typeface="宋体" panose="02010600030101010101" pitchFamily="2" charset="-122"/>
                          <a:cs typeface="Times New Roman" panose="02020603050405020304" pitchFamily="18" charset="0"/>
                        </a:rPr>
                        <a:t>toString</a:t>
                      </a:r>
                      <a:r>
                        <a:rPr lang="en-US" altLang="zh-CN" sz="2400" dirty="0" smtClean="0">
                          <a:latin typeface="+mn-lt"/>
                          <a:ea typeface="宋体" panose="02010600030101010101" pitchFamily="2" charset="-122"/>
                          <a:cs typeface="Times New Roman" panose="02020603050405020304" pitchFamily="18" charset="0"/>
                        </a:rPr>
                        <a:t>()</a:t>
                      </a:r>
                      <a:endParaRPr lang="zh-CN" altLang="en-US" sz="2400" dirty="0">
                        <a:latin typeface="+mn-lt"/>
                        <a:ea typeface="宋体" panose="02010600030101010101" pitchFamily="2" charset="-122"/>
                        <a:cs typeface="Times New Roman" panose="02020603050405020304" pitchFamily="18" charset="0"/>
                      </a:endParaRPr>
                    </a:p>
                  </a:txBody>
                  <a:tcPr/>
                </a:tc>
                <a:tc>
                  <a:txBody>
                    <a:bodyPr/>
                    <a:lstStyle/>
                    <a:p>
                      <a:r>
                        <a:rPr lang="zh-CN" altLang="en-US" sz="2200" dirty="0" smtClean="0">
                          <a:latin typeface="+mn-lt"/>
                          <a:ea typeface="宋体" panose="02010600030101010101" pitchFamily="2" charset="-122"/>
                          <a:cs typeface="Times New Roman" panose="02020603050405020304" pitchFamily="18" charset="0"/>
                        </a:rPr>
                        <a:t>普通</a:t>
                      </a:r>
                      <a:endParaRPr lang="zh-CN" altLang="en-US" sz="2200" dirty="0">
                        <a:latin typeface="+mn-lt"/>
                        <a:ea typeface="宋体" panose="02010600030101010101" pitchFamily="2" charset="-122"/>
                        <a:cs typeface="Times New Roman" panose="02020603050405020304" pitchFamily="18" charset="0"/>
                      </a:endParaRPr>
                    </a:p>
                  </a:txBody>
                  <a:tcPr/>
                </a:tc>
                <a:tc>
                  <a:txBody>
                    <a:bodyPr/>
                    <a:lstStyle/>
                    <a:p>
                      <a:r>
                        <a:rPr lang="zh-CN" altLang="en-US" sz="2200" dirty="0" smtClean="0">
                          <a:latin typeface="+mn-lt"/>
                          <a:ea typeface="宋体" panose="02010600030101010101" pitchFamily="2" charset="-122"/>
                          <a:cs typeface="Times New Roman" panose="02020603050405020304" pitchFamily="18" charset="0"/>
                        </a:rPr>
                        <a:t>对象打印时调用</a:t>
                      </a:r>
                      <a:endParaRPr lang="zh-CN" altLang="en-US" sz="2200" dirty="0">
                        <a:latin typeface="+mn-lt"/>
                        <a:ea typeface="宋体" panose="02010600030101010101" pitchFamily="2" charset="-122"/>
                        <a:cs typeface="Times New Roman" panose="02020603050405020304" pitchFamily="18" charset="0"/>
                      </a:endParaRPr>
                    </a:p>
                  </a:txBody>
                  <a:tcPr/>
                </a:tc>
              </a:tr>
            </a:tbl>
          </a:graphicData>
        </a:graphic>
      </p:graphicFrame>
    </p:spTree>
  </p:cSld>
  <p:clrMapOvr>
    <a:masterClrMapping/>
  </p:clrMapOv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nvSpPr>
        <p:spPr>
          <a:xfrm>
            <a:off x="1958752" y="204614"/>
            <a:ext cx="6363424" cy="704676"/>
          </a:xfrm>
          <a:prstGeom prst="rect">
            <a:avLst/>
          </a:prstGeom>
          <a:noFill/>
          <a:ln>
            <a:noFill/>
          </a:ln>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en-US" altLang="zh-CN" b="1" dirty="0" smtClean="0">
                <a:solidFill>
                  <a:srgbClr val="C00000"/>
                </a:solidFill>
                <a:latin typeface="+mn-lt"/>
                <a:ea typeface="宋体" panose="02010600030101010101" pitchFamily="2" charset="-122"/>
                <a:cs typeface="Times New Roman" panose="02020603050405020304" pitchFamily="18" charset="0"/>
              </a:rPr>
              <a:t>==</a:t>
            </a:r>
            <a:r>
              <a:rPr lang="zh-CN" altLang="en-US" b="1" dirty="0" smtClean="0">
                <a:solidFill>
                  <a:srgbClr val="C00000"/>
                </a:solidFill>
                <a:latin typeface="+mn-lt"/>
                <a:ea typeface="宋体" panose="02010600030101010101" pitchFamily="2" charset="-122"/>
                <a:cs typeface="Times New Roman" panose="02020603050405020304" pitchFamily="18" charset="0"/>
              </a:rPr>
              <a:t>操作符与</a:t>
            </a:r>
            <a:r>
              <a:rPr lang="en-US" altLang="zh-CN" b="1" dirty="0" smtClean="0">
                <a:solidFill>
                  <a:srgbClr val="C00000"/>
                </a:solidFill>
                <a:latin typeface="+mn-lt"/>
                <a:ea typeface="宋体" panose="02010600030101010101" pitchFamily="2" charset="-122"/>
                <a:cs typeface="Times New Roman" panose="02020603050405020304" pitchFamily="18" charset="0"/>
              </a:rPr>
              <a:t>equals</a:t>
            </a:r>
            <a:r>
              <a:rPr lang="zh-CN" altLang="en-US" b="1" dirty="0" smtClean="0">
                <a:solidFill>
                  <a:srgbClr val="C00000"/>
                </a:solidFill>
                <a:latin typeface="+mn-lt"/>
                <a:ea typeface="宋体" panose="02010600030101010101" pitchFamily="2" charset="-122"/>
                <a:cs typeface="Times New Roman" panose="02020603050405020304" pitchFamily="18" charset="0"/>
              </a:rPr>
              <a:t>方法</a:t>
            </a:r>
          </a:p>
        </p:txBody>
      </p:sp>
      <p:sp>
        <p:nvSpPr>
          <p:cNvPr id="39939" name="Rectangle 3"/>
          <p:cNvSpPr>
            <a:spLocks noGrp="1" noChangeArrowheads="1"/>
          </p:cNvSpPr>
          <p:nvPr/>
        </p:nvSpPr>
        <p:spPr>
          <a:xfrm>
            <a:off x="304800" y="909226"/>
            <a:ext cx="8371656" cy="548324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80000"/>
              </a:lnSpc>
              <a:spcBef>
                <a:spcPct val="40000"/>
              </a:spcBef>
              <a:buFont typeface="Wingdings" panose="05000000000000000000" pitchFamily="2" charset="2"/>
              <a:buChar char="l"/>
            </a:pPr>
            <a:r>
              <a:rPr lang="en-US" altLang="zh-CN" b="1" dirty="0" smtClean="0">
                <a:solidFill>
                  <a:srgbClr val="C00000"/>
                </a:solidFill>
                <a:ea typeface="宋体" panose="02010600030101010101" pitchFamily="2" charset="-122"/>
                <a:cs typeface="Times New Roman" panose="02020603050405020304" pitchFamily="18" charset="0"/>
              </a:rPr>
              <a:t>= =</a:t>
            </a:r>
            <a:r>
              <a:rPr lang="zh-CN" altLang="en-US" b="1" dirty="0" smtClean="0">
                <a:solidFill>
                  <a:srgbClr val="C00000"/>
                </a:solidFill>
                <a:ea typeface="宋体" panose="02010600030101010101" pitchFamily="2" charset="-122"/>
                <a:cs typeface="Times New Roman" panose="02020603050405020304" pitchFamily="18" charset="0"/>
              </a:rPr>
              <a:t>：</a:t>
            </a:r>
            <a:r>
              <a:rPr lang="en-US" altLang="zh-CN" b="1" dirty="0">
                <a:solidFill>
                  <a:srgbClr val="C00000"/>
                </a:solidFill>
                <a:ea typeface="宋体" panose="02010600030101010101" pitchFamily="2" charset="-122"/>
                <a:cs typeface="Times New Roman" panose="02020603050405020304" pitchFamily="18" charset="0"/>
              </a:rPr>
              <a:t> </a:t>
            </a:r>
            <a:endParaRPr lang="en-US" altLang="zh-CN" b="1" dirty="0" smtClean="0">
              <a:solidFill>
                <a:srgbClr val="C00000"/>
              </a:solidFill>
              <a:ea typeface="宋体" panose="02010600030101010101" pitchFamily="2" charset="-122"/>
              <a:cs typeface="Times New Roman" panose="02020603050405020304" pitchFamily="18" charset="0"/>
            </a:endParaRPr>
          </a:p>
          <a:p>
            <a:pPr algn="just">
              <a:lnSpc>
                <a:spcPct val="80000"/>
              </a:lnSpc>
              <a:spcBef>
                <a:spcPct val="40000"/>
              </a:spcBef>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基本</a:t>
            </a:r>
            <a:r>
              <a:rPr lang="zh-CN" altLang="en-US" dirty="0">
                <a:ea typeface="宋体" panose="02010600030101010101" pitchFamily="2" charset="-122"/>
                <a:cs typeface="Times New Roman" panose="02020603050405020304" pitchFamily="18" charset="0"/>
              </a:rPr>
              <a:t>类型</a:t>
            </a:r>
            <a:r>
              <a:rPr lang="zh-CN" altLang="en-US" dirty="0" smtClean="0">
                <a:ea typeface="宋体" panose="02010600030101010101" pitchFamily="2" charset="-122"/>
                <a:cs typeface="Times New Roman" panose="02020603050405020304" pitchFamily="18" charset="0"/>
              </a:rPr>
              <a:t>比较值</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只要两个变量的值相等，即为</a:t>
            </a:r>
            <a:r>
              <a:rPr lang="en-US" altLang="zh-CN" dirty="0" smtClean="0">
                <a:ea typeface="宋体" panose="02010600030101010101" pitchFamily="2" charset="-122"/>
                <a:cs typeface="Times New Roman" panose="02020603050405020304" pitchFamily="18" charset="0"/>
              </a:rPr>
              <a:t>true.</a:t>
            </a:r>
          </a:p>
          <a:p>
            <a:pPr marL="0" indent="0" algn="just">
              <a:lnSpc>
                <a:spcPct val="80000"/>
              </a:lnSpc>
              <a:spcBef>
                <a:spcPct val="40000"/>
              </a:spcBef>
              <a:buNone/>
            </a:pPr>
            <a:r>
              <a:rPr lang="en-US" altLang="zh-CN" b="1" dirty="0" smtClean="0">
                <a:solidFill>
                  <a:srgbClr val="0000FF"/>
                </a:solidFill>
                <a:ea typeface="宋体" panose="02010600030101010101" pitchFamily="2" charset="-122"/>
                <a:cs typeface="Times New Roman" panose="02020603050405020304" pitchFamily="18" charset="0"/>
              </a:rPr>
              <a:t>	</a:t>
            </a:r>
            <a:r>
              <a:rPr lang="en-US" altLang="zh-CN" b="1" dirty="0" err="1" smtClean="0">
                <a:solidFill>
                  <a:srgbClr val="0000FF"/>
                </a:solidFill>
                <a:ea typeface="宋体" panose="02010600030101010101" pitchFamily="2" charset="-122"/>
                <a:cs typeface="Times New Roman" panose="02020603050405020304" pitchFamily="18" charset="0"/>
              </a:rPr>
              <a:t>int</a:t>
            </a:r>
            <a:r>
              <a:rPr lang="en-US" altLang="zh-CN" b="1" dirty="0" smtClean="0">
                <a:solidFill>
                  <a:srgbClr val="0000FF"/>
                </a:solidFill>
                <a:ea typeface="宋体" panose="02010600030101010101" pitchFamily="2" charset="-122"/>
                <a:cs typeface="Times New Roman" panose="02020603050405020304" pitchFamily="18" charset="0"/>
              </a:rPr>
              <a:t> </a:t>
            </a:r>
            <a:r>
              <a:rPr lang="en-US" altLang="zh-CN" b="1" dirty="0">
                <a:solidFill>
                  <a:srgbClr val="0000FF"/>
                </a:solidFill>
                <a:ea typeface="宋体" panose="02010600030101010101" pitchFamily="2" charset="-122"/>
                <a:cs typeface="Times New Roman" panose="02020603050405020304" pitchFamily="18" charset="0"/>
              </a:rPr>
              <a:t>a=5; if(a==6</a:t>
            </a:r>
            <a:r>
              <a:rPr lang="en-US" altLang="zh-CN" b="1" dirty="0" smtClean="0">
                <a:solidFill>
                  <a:srgbClr val="0000FF"/>
                </a:solidFill>
                <a:ea typeface="宋体" panose="02010600030101010101" pitchFamily="2" charset="-122"/>
                <a:cs typeface="Times New Roman" panose="02020603050405020304" pitchFamily="18" charset="0"/>
              </a:rPr>
              <a:t>){…}</a:t>
            </a:r>
          </a:p>
          <a:p>
            <a:pPr algn="just">
              <a:lnSpc>
                <a:spcPct val="80000"/>
              </a:lnSpc>
              <a:spcBef>
                <a:spcPct val="40000"/>
              </a:spcBef>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引用类型比较引用</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是否指向同一个对象</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只有指向同一个对象时，</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才返回</a:t>
            </a:r>
            <a:r>
              <a:rPr lang="en-US" altLang="zh-CN" dirty="0" smtClean="0">
                <a:ea typeface="宋体" panose="02010600030101010101" pitchFamily="2" charset="-122"/>
                <a:cs typeface="Times New Roman" panose="02020603050405020304" pitchFamily="18" charset="0"/>
              </a:rPr>
              <a:t>true.</a:t>
            </a:r>
            <a:endParaRPr lang="zh-CN" altLang="en-US" dirty="0" smtClean="0">
              <a:ea typeface="宋体" panose="02010600030101010101" pitchFamily="2" charset="-122"/>
              <a:cs typeface="Times New Roman" panose="02020603050405020304" pitchFamily="18" charset="0"/>
            </a:endParaRPr>
          </a:p>
          <a:p>
            <a:pPr marL="609600" indent="-609600" algn="just" eaLnBrk="1" hangingPunct="1">
              <a:lnSpc>
                <a:spcPct val="80000"/>
              </a:lnSpc>
              <a:spcBef>
                <a:spcPct val="40000"/>
              </a:spcBef>
              <a:buFont typeface="Wingdings" panose="05000000000000000000" pitchFamily="2" charset="2"/>
              <a:buNone/>
            </a:pPr>
            <a:r>
              <a:rPr lang="zh-CN" altLang="en-US" b="1" dirty="0" smtClean="0">
                <a:ea typeface="宋体" panose="02010600030101010101" pitchFamily="2" charset="-122"/>
                <a:cs typeface="Times New Roman" panose="02020603050405020304" pitchFamily="18" charset="0"/>
              </a:rPr>
              <a:t>	</a:t>
            </a:r>
            <a:r>
              <a:rPr lang="en-US" altLang="zh-CN" b="1" dirty="0" smtClean="0">
                <a:ea typeface="宋体" panose="02010600030101010101" pitchFamily="2" charset="-122"/>
                <a:cs typeface="Times New Roman" panose="02020603050405020304" pitchFamily="18" charset="0"/>
              </a:rPr>
              <a:t>	</a:t>
            </a:r>
            <a:r>
              <a:rPr lang="en-US" altLang="zh-CN" b="1" dirty="0" smtClean="0">
                <a:solidFill>
                  <a:srgbClr val="0000FF"/>
                </a:solidFill>
                <a:ea typeface="宋体" panose="02010600030101010101" pitchFamily="2" charset="-122"/>
                <a:cs typeface="Times New Roman" panose="02020603050405020304" pitchFamily="18" charset="0"/>
              </a:rPr>
              <a:t>Person p1=new Person();   </a:t>
            </a:r>
          </a:p>
          <a:p>
            <a:pPr marL="609600" indent="-609600" algn="just" eaLnBrk="1" hangingPunct="1">
              <a:lnSpc>
                <a:spcPct val="80000"/>
              </a:lnSpc>
              <a:spcBef>
                <a:spcPct val="40000"/>
              </a:spcBef>
              <a:buFont typeface="Wingdings" panose="05000000000000000000" pitchFamily="2" charset="2"/>
              <a:buNone/>
            </a:pPr>
            <a:r>
              <a:rPr lang="en-US" altLang="zh-CN" b="1" dirty="0" smtClean="0">
                <a:solidFill>
                  <a:srgbClr val="0000FF"/>
                </a:solidFill>
                <a:ea typeface="宋体" panose="02010600030101010101" pitchFamily="2" charset="-122"/>
                <a:cs typeface="Times New Roman" panose="02020603050405020304" pitchFamily="18" charset="0"/>
              </a:rPr>
              <a:t>	   Person p2=new Person();</a:t>
            </a:r>
          </a:p>
          <a:p>
            <a:pPr marL="609600" indent="-609600" algn="just" eaLnBrk="1" hangingPunct="1">
              <a:lnSpc>
                <a:spcPct val="80000"/>
              </a:lnSpc>
              <a:spcBef>
                <a:spcPct val="40000"/>
              </a:spcBef>
              <a:buFont typeface="Wingdings" panose="05000000000000000000" pitchFamily="2" charset="2"/>
              <a:buNone/>
            </a:pPr>
            <a:r>
              <a:rPr lang="en-US" altLang="zh-CN" b="1" dirty="0" smtClean="0">
                <a:solidFill>
                  <a:srgbClr val="0000FF"/>
                </a:solidFill>
                <a:ea typeface="宋体" panose="02010600030101010101" pitchFamily="2" charset="-122"/>
                <a:cs typeface="Times New Roman" panose="02020603050405020304" pitchFamily="18" charset="0"/>
              </a:rPr>
              <a:t>	       if (p1==p2){…}</a:t>
            </a:r>
          </a:p>
          <a:p>
            <a:pPr lvl="1" algn="just">
              <a:lnSpc>
                <a:spcPct val="80000"/>
              </a:lnSpc>
              <a:spcBef>
                <a:spcPct val="40000"/>
              </a:spcBef>
              <a:buFont typeface="Wingdings" panose="05000000000000000000" pitchFamily="2" charset="2"/>
              <a:buChar char="ü"/>
            </a:pPr>
            <a:r>
              <a:rPr lang="zh-CN" altLang="en-US" sz="2800" dirty="0" smtClean="0">
                <a:ea typeface="宋体" panose="02010600030101010101" pitchFamily="2" charset="-122"/>
                <a:cs typeface="Times New Roman" panose="02020603050405020304" pitchFamily="18" charset="0"/>
              </a:rPr>
              <a:t>用</a:t>
            </a:r>
            <a:r>
              <a:rPr lang="en-US" altLang="zh-CN" sz="2800" dirty="0" smtClean="0">
                <a:ea typeface="宋体" panose="02010600030101010101" pitchFamily="2" charset="-122"/>
                <a:cs typeface="Times New Roman" panose="02020603050405020304" pitchFamily="18" charset="0"/>
              </a:rPr>
              <a:t>“==”</a:t>
            </a:r>
            <a:r>
              <a:rPr lang="zh-CN" altLang="en-US" sz="2800" dirty="0" smtClean="0">
                <a:ea typeface="宋体" panose="02010600030101010101" pitchFamily="2" charset="-122"/>
                <a:cs typeface="Times New Roman" panose="02020603050405020304" pitchFamily="18" charset="0"/>
              </a:rPr>
              <a:t>进行比较时，符号两边的</a:t>
            </a:r>
            <a:r>
              <a:rPr lang="zh-CN" altLang="en-US" sz="2800" b="1" dirty="0" smtClean="0">
                <a:solidFill>
                  <a:srgbClr val="C00000"/>
                </a:solidFill>
                <a:ea typeface="宋体" panose="02010600030101010101" pitchFamily="2" charset="-122"/>
                <a:cs typeface="Times New Roman" panose="02020603050405020304" pitchFamily="18" charset="0"/>
              </a:rPr>
              <a:t>数据类型必须</a:t>
            </a:r>
            <a:r>
              <a:rPr lang="zh-CN" altLang="en-US" sz="2800" b="1" dirty="0">
                <a:solidFill>
                  <a:srgbClr val="C00000"/>
                </a:solidFill>
                <a:ea typeface="宋体" panose="02010600030101010101" pitchFamily="2" charset="-122"/>
                <a:cs typeface="Times New Roman" panose="02020603050405020304" pitchFamily="18" charset="0"/>
              </a:rPr>
              <a:t>兼容</a:t>
            </a:r>
            <a:r>
              <a:rPr lang="en-US" altLang="zh-CN" sz="2800" dirty="0" smtClean="0">
                <a:ea typeface="宋体" panose="02010600030101010101" pitchFamily="2" charset="-122"/>
                <a:cs typeface="Times New Roman" panose="02020603050405020304" pitchFamily="18" charset="0"/>
              </a:rPr>
              <a:t>(</a:t>
            </a:r>
            <a:r>
              <a:rPr lang="zh-CN" altLang="en-US" sz="2800" dirty="0" smtClean="0">
                <a:ea typeface="宋体" panose="02010600030101010101" pitchFamily="2" charset="-122"/>
                <a:cs typeface="Times New Roman" panose="02020603050405020304" pitchFamily="18" charset="0"/>
              </a:rPr>
              <a:t>可自动转换的基本数据类型除外</a:t>
            </a:r>
            <a:r>
              <a:rPr lang="en-US" altLang="zh-CN" sz="2800" dirty="0" smtClean="0">
                <a:ea typeface="宋体" panose="02010600030101010101" pitchFamily="2" charset="-122"/>
                <a:cs typeface="Times New Roman" panose="02020603050405020304" pitchFamily="18" charset="0"/>
              </a:rPr>
              <a:t>)</a:t>
            </a:r>
            <a:r>
              <a:rPr lang="zh-CN" altLang="en-US" sz="2800" dirty="0" smtClean="0">
                <a:ea typeface="宋体" panose="02010600030101010101" pitchFamily="2" charset="-122"/>
                <a:cs typeface="Times New Roman" panose="02020603050405020304" pitchFamily="18" charset="0"/>
              </a:rPr>
              <a:t>，否则编译出错；</a:t>
            </a:r>
            <a:endParaRPr lang="zh-CN" altLang="en-US" sz="2800" dirty="0" smtClean="0">
              <a:solidFill>
                <a:schemeClr val="accent2"/>
              </a:solidFill>
              <a:ea typeface="宋体" panose="02010600030101010101" pitchFamily="2" charset="-122"/>
              <a:cs typeface="Times New Roman" panose="02020603050405020304" pitchFamily="18" charset="0"/>
            </a:endParaRPr>
          </a:p>
        </p:txBody>
      </p:sp>
    </p:spTree>
  </p:cSld>
  <p:clrMapOvr>
    <a:masterClrMapping/>
  </p:clrMapOv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nvSpPr>
        <p:spPr>
          <a:xfrm>
            <a:off x="323528" y="766475"/>
            <a:ext cx="8514500" cy="453650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eaLnBrk="1" hangingPunct="1">
              <a:spcBef>
                <a:spcPct val="40000"/>
              </a:spcBef>
              <a:buFont typeface="Wingdings" panose="05000000000000000000" pitchFamily="2" charset="2"/>
              <a:buChar char="l"/>
            </a:pPr>
            <a:r>
              <a:rPr lang="en-US" altLang="zh-CN" b="1" dirty="0" smtClean="0">
                <a:ea typeface="宋体" panose="02010600030101010101" pitchFamily="2" charset="-122"/>
                <a:cs typeface="Times New Roman" panose="02020603050405020304" pitchFamily="18" charset="0"/>
              </a:rPr>
              <a:t>equals()</a:t>
            </a:r>
            <a:r>
              <a:rPr lang="zh-CN" altLang="en-US" b="1" dirty="0" smtClean="0">
                <a:ea typeface="宋体" panose="02010600030101010101" pitchFamily="2" charset="-122"/>
                <a:cs typeface="Times New Roman" panose="02020603050405020304" pitchFamily="18" charset="0"/>
              </a:rPr>
              <a:t>：所有类都继承了</a:t>
            </a:r>
            <a:r>
              <a:rPr lang="en-US" altLang="zh-CN" b="1" dirty="0" smtClean="0">
                <a:ea typeface="宋体" panose="02010600030101010101" pitchFamily="2" charset="-122"/>
                <a:cs typeface="Times New Roman" panose="02020603050405020304" pitchFamily="18" charset="0"/>
              </a:rPr>
              <a:t>Object</a:t>
            </a:r>
            <a:r>
              <a:rPr lang="zh-CN" altLang="en-US" b="1" dirty="0" smtClean="0">
                <a:ea typeface="宋体" panose="02010600030101010101" pitchFamily="2" charset="-122"/>
                <a:cs typeface="Times New Roman" panose="02020603050405020304" pitchFamily="18" charset="0"/>
              </a:rPr>
              <a:t>，也就获得了</a:t>
            </a:r>
            <a:r>
              <a:rPr lang="en-US" altLang="zh-CN" b="1" dirty="0" smtClean="0">
                <a:ea typeface="宋体" panose="02010600030101010101" pitchFamily="2" charset="-122"/>
                <a:cs typeface="Times New Roman" panose="02020603050405020304" pitchFamily="18" charset="0"/>
              </a:rPr>
              <a:t>equals()</a:t>
            </a:r>
            <a:r>
              <a:rPr lang="zh-CN" altLang="en-US" b="1" dirty="0" smtClean="0">
                <a:ea typeface="宋体" panose="02010600030101010101" pitchFamily="2" charset="-122"/>
                <a:cs typeface="Times New Roman" panose="02020603050405020304" pitchFamily="18" charset="0"/>
              </a:rPr>
              <a:t>方法。还可以重写。</a:t>
            </a:r>
            <a:endParaRPr lang="en-US" altLang="zh-CN" b="1" dirty="0" smtClean="0">
              <a:ea typeface="宋体" panose="02010600030101010101" pitchFamily="2" charset="-122"/>
              <a:cs typeface="Times New Roman" panose="02020603050405020304" pitchFamily="18" charset="0"/>
            </a:endParaRPr>
          </a:p>
          <a:p>
            <a:pPr algn="just" eaLnBrk="1" hangingPunct="1">
              <a:spcBef>
                <a:spcPct val="40000"/>
              </a:spcBef>
              <a:buFont typeface="Wingdings" panose="05000000000000000000" pitchFamily="2" charset="2"/>
              <a:buChar char="Ø"/>
            </a:pPr>
            <a:r>
              <a:rPr lang="zh-CN" altLang="en-US" b="1" u="sng" dirty="0" smtClean="0">
                <a:solidFill>
                  <a:srgbClr val="0000FF"/>
                </a:solidFill>
                <a:ea typeface="宋体" panose="02010600030101010101" pitchFamily="2" charset="-122"/>
                <a:cs typeface="Times New Roman" panose="02020603050405020304" pitchFamily="18" charset="0"/>
              </a:rPr>
              <a:t>只能比较引用类型，其作用与“</a:t>
            </a:r>
            <a:r>
              <a:rPr lang="en-US" altLang="zh-CN" b="1" u="sng" dirty="0" smtClean="0">
                <a:solidFill>
                  <a:srgbClr val="0000FF"/>
                </a:solidFill>
                <a:ea typeface="宋体" panose="02010600030101010101" pitchFamily="2" charset="-122"/>
                <a:cs typeface="Times New Roman" panose="02020603050405020304" pitchFamily="18" charset="0"/>
              </a:rPr>
              <a:t>==”</a:t>
            </a:r>
            <a:r>
              <a:rPr lang="zh-CN" altLang="en-US" b="1" u="sng" dirty="0" smtClean="0">
                <a:solidFill>
                  <a:srgbClr val="0000FF"/>
                </a:solidFill>
                <a:ea typeface="宋体" panose="02010600030101010101" pitchFamily="2" charset="-122"/>
                <a:cs typeface="Times New Roman" panose="02020603050405020304" pitchFamily="18" charset="0"/>
              </a:rPr>
              <a:t>相同</a:t>
            </a:r>
            <a:r>
              <a:rPr lang="en-US" altLang="zh-CN" b="1" u="sng" dirty="0" smtClean="0">
                <a:solidFill>
                  <a:srgbClr val="0000FF"/>
                </a:solidFill>
                <a:ea typeface="宋体" panose="02010600030101010101" pitchFamily="2" charset="-122"/>
                <a:cs typeface="Times New Roman" panose="02020603050405020304" pitchFamily="18" charset="0"/>
              </a:rPr>
              <a:t>,</a:t>
            </a:r>
            <a:r>
              <a:rPr lang="zh-CN" altLang="en-US" b="1" u="sng" dirty="0" smtClean="0">
                <a:solidFill>
                  <a:srgbClr val="0000FF"/>
                </a:solidFill>
                <a:ea typeface="宋体" panose="02010600030101010101" pitchFamily="2" charset="-122"/>
                <a:cs typeface="Times New Roman" panose="02020603050405020304" pitchFamily="18" charset="0"/>
              </a:rPr>
              <a:t>比较是否指向同一个对象</a:t>
            </a:r>
            <a:r>
              <a:rPr lang="zh-CN" altLang="en-US" b="1" dirty="0" smtClean="0">
                <a:solidFill>
                  <a:srgbClr val="0000FF"/>
                </a:solidFill>
                <a:ea typeface="宋体" panose="02010600030101010101" pitchFamily="2" charset="-122"/>
                <a:cs typeface="Times New Roman" panose="02020603050405020304" pitchFamily="18" charset="0"/>
              </a:rPr>
              <a:t>。</a:t>
            </a:r>
            <a:r>
              <a:rPr lang="en-US" altLang="zh-CN" b="1" dirty="0" smtClean="0">
                <a:solidFill>
                  <a:srgbClr val="0000FF"/>
                </a:solidFill>
                <a:ea typeface="宋体" panose="02010600030101010101" pitchFamily="2" charset="-122"/>
                <a:cs typeface="Times New Roman" panose="02020603050405020304" pitchFamily="18" charset="0"/>
              </a:rPr>
              <a:t>	 </a:t>
            </a:r>
          </a:p>
          <a:p>
            <a:pPr algn="just" eaLnBrk="1" hangingPunct="1">
              <a:spcBef>
                <a:spcPct val="40000"/>
              </a:spcBef>
              <a:buFont typeface="Wingdings" panose="05000000000000000000" pitchFamily="2" charset="2"/>
              <a:buChar char="Ø"/>
            </a:pPr>
            <a:r>
              <a:rPr lang="zh-CN" altLang="en-US" b="1" dirty="0" smtClean="0">
                <a:solidFill>
                  <a:srgbClr val="0000FF"/>
                </a:solidFill>
                <a:ea typeface="宋体" panose="02010600030101010101" pitchFamily="2" charset="-122"/>
                <a:cs typeface="Times New Roman" panose="02020603050405020304" pitchFamily="18" charset="0"/>
              </a:rPr>
              <a:t>格式</a:t>
            </a:r>
            <a:r>
              <a:rPr lang="en-US" altLang="zh-CN" b="1" dirty="0" smtClean="0">
                <a:solidFill>
                  <a:srgbClr val="0000FF"/>
                </a:solidFill>
                <a:ea typeface="宋体" panose="02010600030101010101" pitchFamily="2" charset="-122"/>
                <a:cs typeface="Times New Roman" panose="02020603050405020304" pitchFamily="18" charset="0"/>
              </a:rPr>
              <a:t>:obj1.equals(obj2)</a:t>
            </a:r>
          </a:p>
          <a:p>
            <a:pPr algn="just" eaLnBrk="1" hangingPunct="1">
              <a:spcBef>
                <a:spcPct val="40000"/>
              </a:spcBef>
              <a:buFont typeface="Wingdings" panose="05000000000000000000" pitchFamily="2" charset="2"/>
              <a:buChar char="l"/>
            </a:pPr>
            <a:r>
              <a:rPr lang="zh-CN" altLang="en-US" sz="2400" b="1" dirty="0" smtClean="0">
                <a:solidFill>
                  <a:srgbClr val="FF0000"/>
                </a:solidFill>
                <a:ea typeface="宋体" panose="02010600030101010101" pitchFamily="2" charset="-122"/>
                <a:cs typeface="Times New Roman" panose="02020603050405020304" pitchFamily="18" charset="0"/>
              </a:rPr>
              <a:t>特例：当用</a:t>
            </a:r>
            <a:r>
              <a:rPr lang="en-US" altLang="zh-CN" sz="2400" b="1" dirty="0" smtClean="0">
                <a:solidFill>
                  <a:srgbClr val="FF0000"/>
                </a:solidFill>
                <a:ea typeface="宋体" panose="02010600030101010101" pitchFamily="2" charset="-122"/>
                <a:cs typeface="Times New Roman" panose="02020603050405020304" pitchFamily="18" charset="0"/>
              </a:rPr>
              <a:t>equals()</a:t>
            </a:r>
            <a:r>
              <a:rPr lang="zh-CN" altLang="en-US" sz="2400" b="1" dirty="0" smtClean="0">
                <a:solidFill>
                  <a:srgbClr val="FF0000"/>
                </a:solidFill>
                <a:ea typeface="宋体" panose="02010600030101010101" pitchFamily="2" charset="-122"/>
                <a:cs typeface="Times New Roman" panose="02020603050405020304" pitchFamily="18" charset="0"/>
              </a:rPr>
              <a:t>方法进行比较时，对类</a:t>
            </a:r>
            <a:r>
              <a:rPr lang="en-US" altLang="zh-CN" sz="2400" b="1" dirty="0" smtClean="0">
                <a:solidFill>
                  <a:srgbClr val="FF0000"/>
                </a:solidFill>
                <a:ea typeface="宋体" panose="02010600030101010101" pitchFamily="2" charset="-122"/>
                <a:cs typeface="Times New Roman" panose="02020603050405020304" pitchFamily="18" charset="0"/>
              </a:rPr>
              <a:t>File</a:t>
            </a:r>
            <a:r>
              <a:rPr lang="zh-CN" altLang="en-US" sz="2400" b="1" dirty="0" smtClean="0">
                <a:solidFill>
                  <a:srgbClr val="FF0000"/>
                </a:solidFill>
                <a:ea typeface="宋体" panose="02010600030101010101" pitchFamily="2" charset="-122"/>
                <a:cs typeface="Times New Roman" panose="02020603050405020304" pitchFamily="18" charset="0"/>
              </a:rPr>
              <a:t>、</a:t>
            </a:r>
            <a:r>
              <a:rPr lang="en-US" altLang="zh-CN" sz="2400" b="1" dirty="0" smtClean="0">
                <a:solidFill>
                  <a:srgbClr val="FF0000"/>
                </a:solidFill>
                <a:ea typeface="宋体" panose="02010600030101010101" pitchFamily="2" charset="-122"/>
                <a:cs typeface="Times New Roman" panose="02020603050405020304" pitchFamily="18" charset="0"/>
              </a:rPr>
              <a:t>String</a:t>
            </a:r>
            <a:r>
              <a:rPr lang="zh-CN" altLang="en-US" sz="2400" b="1" dirty="0" smtClean="0">
                <a:solidFill>
                  <a:srgbClr val="FF0000"/>
                </a:solidFill>
                <a:ea typeface="宋体" panose="02010600030101010101" pitchFamily="2" charset="-122"/>
                <a:cs typeface="Times New Roman" panose="02020603050405020304" pitchFamily="18" charset="0"/>
              </a:rPr>
              <a:t>、</a:t>
            </a:r>
            <a:r>
              <a:rPr lang="en-US" altLang="zh-CN" sz="2400" b="1" dirty="0" smtClean="0">
                <a:solidFill>
                  <a:srgbClr val="FF0000"/>
                </a:solidFill>
                <a:ea typeface="宋体" panose="02010600030101010101" pitchFamily="2" charset="-122"/>
                <a:cs typeface="Times New Roman" panose="02020603050405020304" pitchFamily="18" charset="0"/>
              </a:rPr>
              <a:t>Date</a:t>
            </a:r>
            <a:r>
              <a:rPr lang="zh-CN" altLang="en-US" sz="2400" b="1" dirty="0" smtClean="0">
                <a:solidFill>
                  <a:srgbClr val="FF0000"/>
                </a:solidFill>
                <a:ea typeface="宋体" panose="02010600030101010101" pitchFamily="2" charset="-122"/>
                <a:cs typeface="Times New Roman" panose="02020603050405020304" pitchFamily="18" charset="0"/>
              </a:rPr>
              <a:t>及包装类（</a:t>
            </a:r>
            <a:r>
              <a:rPr lang="en-US" altLang="zh-CN" sz="2400" b="1" dirty="0" smtClean="0">
                <a:solidFill>
                  <a:srgbClr val="FF0000"/>
                </a:solidFill>
                <a:ea typeface="宋体" panose="02010600030101010101" pitchFamily="2" charset="-122"/>
                <a:cs typeface="Times New Roman" panose="02020603050405020304" pitchFamily="18" charset="0"/>
              </a:rPr>
              <a:t>Wrapper Class</a:t>
            </a:r>
            <a:r>
              <a:rPr lang="zh-CN" altLang="en-US" sz="2400" b="1" dirty="0" smtClean="0">
                <a:solidFill>
                  <a:srgbClr val="FF0000"/>
                </a:solidFill>
                <a:ea typeface="宋体" panose="02010600030101010101" pitchFamily="2" charset="-122"/>
                <a:cs typeface="Times New Roman" panose="02020603050405020304" pitchFamily="18" charset="0"/>
              </a:rPr>
              <a:t>）来说，是比较类型及内容而不考虑引用的是否是同一个对象</a:t>
            </a:r>
            <a:r>
              <a:rPr lang="zh-CN" altLang="en-US" b="1" dirty="0" smtClean="0">
                <a:solidFill>
                  <a:srgbClr val="FF0000"/>
                </a:solidFill>
                <a:ea typeface="宋体" panose="02010600030101010101" pitchFamily="2" charset="-122"/>
                <a:cs typeface="Times New Roman" panose="02020603050405020304" pitchFamily="18" charset="0"/>
              </a:rPr>
              <a:t>；</a:t>
            </a:r>
          </a:p>
          <a:p>
            <a:pPr lvl="1" algn="just">
              <a:spcBef>
                <a:spcPct val="40000"/>
              </a:spcBef>
              <a:buFont typeface="Wingdings" panose="05000000000000000000" pitchFamily="2" charset="2"/>
              <a:buChar char="Ø"/>
            </a:pPr>
            <a:r>
              <a:rPr lang="zh-CN" altLang="en-US" b="1" dirty="0" smtClean="0">
                <a:solidFill>
                  <a:srgbClr val="FF0000"/>
                </a:solidFill>
                <a:ea typeface="宋体" panose="02010600030101010101" pitchFamily="2" charset="-122"/>
                <a:cs typeface="Times New Roman" panose="02020603050405020304" pitchFamily="18" charset="0"/>
              </a:rPr>
              <a:t>原因：在这些类中重写了</a:t>
            </a:r>
            <a:r>
              <a:rPr lang="en-US" altLang="zh-CN" b="1" dirty="0" smtClean="0">
                <a:solidFill>
                  <a:srgbClr val="FF0000"/>
                </a:solidFill>
                <a:ea typeface="宋体" panose="02010600030101010101" pitchFamily="2" charset="-122"/>
                <a:cs typeface="Times New Roman" panose="02020603050405020304" pitchFamily="18" charset="0"/>
              </a:rPr>
              <a:t>Object</a:t>
            </a:r>
            <a:r>
              <a:rPr lang="zh-CN" altLang="en-US" b="1" dirty="0" smtClean="0">
                <a:solidFill>
                  <a:srgbClr val="FF0000"/>
                </a:solidFill>
                <a:ea typeface="宋体" panose="02010600030101010101" pitchFamily="2" charset="-122"/>
                <a:cs typeface="Times New Roman" panose="02020603050405020304" pitchFamily="18" charset="0"/>
              </a:rPr>
              <a:t>类的</a:t>
            </a:r>
            <a:r>
              <a:rPr lang="en-US" altLang="zh-CN" b="1" dirty="0" smtClean="0">
                <a:solidFill>
                  <a:srgbClr val="FF0000"/>
                </a:solidFill>
                <a:ea typeface="宋体" panose="02010600030101010101" pitchFamily="2" charset="-122"/>
                <a:cs typeface="Times New Roman" panose="02020603050405020304" pitchFamily="18" charset="0"/>
              </a:rPr>
              <a:t>equals()</a:t>
            </a:r>
            <a:r>
              <a:rPr lang="zh-CN" altLang="en-US" b="1" dirty="0" smtClean="0">
                <a:solidFill>
                  <a:srgbClr val="FF0000"/>
                </a:solidFill>
                <a:ea typeface="宋体" panose="02010600030101010101" pitchFamily="2" charset="-122"/>
                <a:cs typeface="Times New Roman" panose="02020603050405020304" pitchFamily="18" charset="0"/>
              </a:rPr>
              <a:t>方法。</a:t>
            </a:r>
          </a:p>
        </p:txBody>
      </p:sp>
    </p:spTree>
  </p:cSld>
  <p:clrMapOvr>
    <a:masterClrMapping/>
  </p:clrMapOv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nvSpPr>
        <p:spPr>
          <a:xfrm>
            <a:off x="2699792" y="620688"/>
            <a:ext cx="4485184" cy="1012658"/>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en-US" altLang="zh-CN" b="1" dirty="0" smtClean="0">
                <a:latin typeface="+mn-lt"/>
                <a:ea typeface="宋体" panose="02010600030101010101" pitchFamily="2" charset="-122"/>
                <a:cs typeface="Times New Roman" panose="02020603050405020304" pitchFamily="18" charset="0"/>
              </a:rPr>
              <a:t>4.8  </a:t>
            </a:r>
            <a:r>
              <a:rPr lang="zh-CN" altLang="en-US" b="1" dirty="0" smtClean="0">
                <a:latin typeface="+mn-lt"/>
                <a:ea typeface="宋体" panose="02010600030101010101" pitchFamily="2" charset="-122"/>
                <a:cs typeface="Times New Roman" panose="02020603050405020304" pitchFamily="18" charset="0"/>
              </a:rPr>
              <a:t>包装</a:t>
            </a:r>
            <a:r>
              <a:rPr lang="zh-CN" altLang="en-US" b="1" dirty="0" smtClean="0">
                <a:solidFill>
                  <a:schemeClr val="tx1"/>
                </a:solidFill>
                <a:latin typeface="+mn-lt"/>
                <a:ea typeface="宋体" panose="02010600030101010101" pitchFamily="2" charset="-122"/>
                <a:cs typeface="Times New Roman" panose="02020603050405020304" pitchFamily="18" charset="0"/>
              </a:rPr>
              <a:t>类</a:t>
            </a:r>
            <a:r>
              <a:rPr lang="en-US" altLang="zh-CN" b="1" dirty="0" smtClean="0">
                <a:solidFill>
                  <a:schemeClr val="tx1"/>
                </a:solidFill>
                <a:latin typeface="+mn-lt"/>
                <a:ea typeface="宋体" panose="02010600030101010101" pitchFamily="2" charset="-122"/>
                <a:cs typeface="Times New Roman" panose="02020603050405020304" pitchFamily="18" charset="0"/>
              </a:rPr>
              <a:t>(Wrapper)</a:t>
            </a:r>
            <a:endParaRPr lang="zh-CN" altLang="en-US" b="1" dirty="0" smtClean="0">
              <a:solidFill>
                <a:schemeClr val="tx1"/>
              </a:solidFill>
              <a:latin typeface="+mn-lt"/>
              <a:ea typeface="宋体" panose="02010600030101010101" pitchFamily="2" charset="-122"/>
              <a:cs typeface="Times New Roman" panose="02020603050405020304" pitchFamily="18" charset="0"/>
            </a:endParaRPr>
          </a:p>
        </p:txBody>
      </p:sp>
      <p:sp>
        <p:nvSpPr>
          <p:cNvPr id="45059" name="Rectangle 3"/>
          <p:cNvSpPr>
            <a:spLocks noGrp="1" noChangeArrowheads="1"/>
          </p:cNvSpPr>
          <p:nvPr/>
        </p:nvSpPr>
        <p:spPr>
          <a:xfrm>
            <a:off x="179512" y="1556792"/>
            <a:ext cx="8820472" cy="100811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Wingdings" panose="05000000000000000000" pitchFamily="2" charset="2"/>
              <a:buChar char="l"/>
            </a:pPr>
            <a:r>
              <a:rPr lang="zh-CN" altLang="en-US" sz="2800" dirty="0" smtClean="0">
                <a:ea typeface="宋体" panose="02010600030101010101" pitchFamily="2" charset="-122"/>
                <a:cs typeface="Times New Roman" panose="02020603050405020304" pitchFamily="18" charset="0"/>
              </a:rPr>
              <a:t>针对八种基本定义相应的引用类型</a:t>
            </a:r>
            <a:r>
              <a:rPr lang="en-US" altLang="zh-CN" sz="2800" dirty="0" smtClean="0">
                <a:ea typeface="宋体" panose="02010600030101010101" pitchFamily="2" charset="-122"/>
                <a:cs typeface="Times New Roman" panose="02020603050405020304" pitchFamily="18" charset="0"/>
              </a:rPr>
              <a:t>—</a:t>
            </a:r>
            <a:r>
              <a:rPr lang="zh-CN" altLang="en-US" sz="2800" dirty="0" smtClean="0">
                <a:ea typeface="宋体" panose="02010600030101010101" pitchFamily="2" charset="-122"/>
                <a:cs typeface="Times New Roman" panose="02020603050405020304" pitchFamily="18" charset="0"/>
              </a:rPr>
              <a:t>包装类（封装类）</a:t>
            </a:r>
            <a:endParaRPr lang="en-US" altLang="zh-CN" sz="28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a:ea typeface="宋体" panose="02010600030101010101" pitchFamily="2" charset="-122"/>
              </a:rPr>
              <a:t>有了类的特点，就可以调用类中的方法。</a:t>
            </a:r>
            <a:endParaRPr lang="zh-CN" altLang="en-US" sz="2800" dirty="0" smtClean="0">
              <a:ea typeface="宋体" panose="02010600030101010101" pitchFamily="2" charset="-122"/>
              <a:cs typeface="Times New Roman" panose="02020603050405020304" pitchFamily="18" charset="0"/>
            </a:endParaRPr>
          </a:p>
        </p:txBody>
      </p:sp>
      <p:graphicFrame>
        <p:nvGraphicFramePr>
          <p:cNvPr id="5" name="Group 84"/>
          <p:cNvGraphicFramePr>
            <a:graphicFrameLocks noGrp="1"/>
          </p:cNvGraphicFramePr>
          <p:nvPr/>
        </p:nvGraphicFramePr>
        <p:xfrm>
          <a:off x="1547664" y="2780928"/>
          <a:ext cx="5616624" cy="3535680"/>
        </p:xfrm>
        <a:graphic>
          <a:graphicData uri="http://schemas.openxmlformats.org/drawingml/2006/table">
            <a:tbl>
              <a:tblPr>
                <a:tableStyleId>{69C7853C-536D-4A76-A0AE-DD22124D55A5}</a:tableStyleId>
              </a:tblPr>
              <a:tblGrid>
                <a:gridCol w="2808312"/>
                <a:gridCol w="2808312"/>
              </a:tblGrid>
              <a:tr h="331002">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1" u="none" strike="noStrike" cap="none" normalizeH="0" baseline="0" dirty="0" smtClean="0">
                          <a:ln>
                            <a:noFill/>
                          </a:ln>
                          <a:solidFill>
                            <a:srgbClr val="C00000"/>
                          </a:solidFill>
                          <a:effectLst/>
                          <a:latin typeface="宋体" panose="02010600030101010101" pitchFamily="2" charset="-122"/>
                          <a:ea typeface="宋体" panose="02010600030101010101" pitchFamily="2" charset="-122"/>
                        </a:rPr>
                        <a:t>基本数据类型</a:t>
                      </a:r>
                      <a:endParaRPr kumimoji="1" lang="zh-CN" altLang="en-US" sz="1800" b="1" i="0" u="none" strike="noStrike" cap="none" normalizeH="0" baseline="0" dirty="0" smtClean="0">
                        <a:ln>
                          <a:noFill/>
                        </a:ln>
                        <a:solidFill>
                          <a:srgbClr val="C00000"/>
                        </a:solidFill>
                        <a:effectLst/>
                        <a:latin typeface="宋体" panose="02010600030101010101" pitchFamily="2" charset="-122"/>
                        <a:ea typeface="宋体" panose="02010600030101010101" pitchFamily="2" charset="-122"/>
                        <a:cs typeface="Arial Unicode MS" panose="020B0604020202020204"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1" u="none" strike="noStrike" cap="none" normalizeH="0" baseline="0" dirty="0" smtClean="0">
                          <a:ln>
                            <a:noFill/>
                          </a:ln>
                          <a:solidFill>
                            <a:srgbClr val="C00000"/>
                          </a:solidFill>
                          <a:effectLst/>
                          <a:latin typeface="宋体" panose="02010600030101010101" pitchFamily="2" charset="-122"/>
                          <a:ea typeface="宋体" panose="02010600030101010101" pitchFamily="2" charset="-122"/>
                        </a:rPr>
                        <a:t>包装类</a:t>
                      </a:r>
                      <a:endParaRPr kumimoji="1" lang="zh-CN" altLang="en-US" sz="1800" b="1" i="0" u="none" strike="noStrike" cap="none" normalizeH="0" baseline="0" dirty="0" smtClean="0">
                        <a:ln>
                          <a:noFill/>
                        </a:ln>
                        <a:solidFill>
                          <a:srgbClr val="C00000"/>
                        </a:solidFill>
                        <a:effectLst/>
                        <a:latin typeface="宋体" panose="02010600030101010101" pitchFamily="2" charset="-122"/>
                        <a:ea typeface="宋体" panose="02010600030101010101" pitchFamily="2" charset="-122"/>
                        <a:cs typeface="Arial Unicode MS" panose="020B0604020202020204" charset="-122"/>
                      </a:endParaRPr>
                    </a:p>
                  </a:txBody>
                  <a:tcPr anchor="ctr" horzOverflow="overflow"/>
                </a:tc>
              </a:tr>
              <a:tr h="336667">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u="none" strike="noStrike" cap="none" normalizeH="0" baseline="0" dirty="0" smtClean="0">
                          <a:ln>
                            <a:noFill/>
                          </a:ln>
                          <a:solidFill>
                            <a:schemeClr val="tx1"/>
                          </a:solidFill>
                          <a:effectLst/>
                        </a:rPr>
                        <a:t>          </a:t>
                      </a:r>
                      <a:r>
                        <a:rPr kumimoji="1" lang="en-US" altLang="zh-CN" sz="2000" b="1" u="none" strike="noStrike" cap="none" normalizeH="0" baseline="0" dirty="0" err="1" smtClean="0">
                          <a:ln>
                            <a:noFill/>
                          </a:ln>
                          <a:solidFill>
                            <a:schemeClr val="tx1"/>
                          </a:solidFill>
                          <a:effectLst/>
                        </a:rPr>
                        <a:t>boolean</a:t>
                      </a:r>
                      <a:endParaRPr kumimoji="1" lang="en-US" altLang="zh-CN" sz="2000" b="1"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u="none" strike="noStrike" cap="none" normalizeH="0" baseline="0" dirty="0" smtClean="0">
                          <a:ln>
                            <a:noFill/>
                          </a:ln>
                          <a:solidFill>
                            <a:schemeClr val="tx1"/>
                          </a:solidFill>
                          <a:effectLst/>
                        </a:rPr>
                        <a:t>          Boolean</a:t>
                      </a:r>
                      <a:endParaRPr kumimoji="1" lang="en-US" altLang="zh-CN" sz="2000" b="1"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endParaRPr>
                    </a:p>
                  </a:txBody>
                  <a:tcPr anchor="ctr" horzOverflow="overflow"/>
                </a:tc>
              </a:tr>
              <a:tr h="336667">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u="none" strike="noStrike" cap="none" normalizeH="0" baseline="0" dirty="0" smtClean="0">
                          <a:ln>
                            <a:noFill/>
                          </a:ln>
                          <a:effectLst/>
                        </a:rPr>
                        <a:t>          byte</a:t>
                      </a:r>
                      <a:endParaRPr kumimoji="1" lang="en-US" altLang="zh-CN" sz="2000" b="1" i="0" u="none" strike="noStrike" cap="none" normalizeH="0" baseline="0" dirty="0" smtClean="0">
                        <a:ln>
                          <a:noFill/>
                        </a:ln>
                        <a:solidFill>
                          <a:schemeClr val="accent2"/>
                        </a:solidFill>
                        <a:effectLst/>
                        <a:latin typeface="Arial Unicode MS" panose="020B0604020202020204" charset="-122"/>
                        <a:ea typeface="Arial Unicode MS" panose="020B0604020202020204" charset="-122"/>
                        <a:cs typeface="Arial Unicode MS" panose="020B0604020202020204"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u="none" strike="noStrike" cap="none" normalizeH="0" baseline="0" dirty="0" smtClean="0">
                          <a:ln>
                            <a:noFill/>
                          </a:ln>
                          <a:effectLst/>
                        </a:rPr>
                        <a:t>          Byte</a:t>
                      </a:r>
                      <a:endParaRPr kumimoji="1" lang="en-US" altLang="zh-CN" sz="2000" b="1" i="0" u="none" strike="noStrike" cap="none" normalizeH="0" baseline="0" dirty="0" smtClean="0">
                        <a:ln>
                          <a:noFill/>
                        </a:ln>
                        <a:solidFill>
                          <a:schemeClr val="accent2"/>
                        </a:solidFill>
                        <a:effectLst/>
                        <a:latin typeface="Arial Unicode MS" panose="020B0604020202020204" charset="-122"/>
                        <a:ea typeface="Arial Unicode MS" panose="020B0604020202020204" charset="-122"/>
                        <a:cs typeface="Arial Unicode MS" panose="020B0604020202020204" charset="-122"/>
                      </a:endParaRPr>
                    </a:p>
                  </a:txBody>
                  <a:tcPr anchor="ctr" horzOverflow="overflow"/>
                </a:tc>
              </a:tr>
              <a:tr h="336667">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u="none" strike="noStrike" cap="none" normalizeH="0" baseline="0" dirty="0" smtClean="0">
                          <a:ln>
                            <a:noFill/>
                          </a:ln>
                          <a:effectLst/>
                        </a:rPr>
                        <a:t>          short</a:t>
                      </a:r>
                      <a:endParaRPr kumimoji="1" lang="en-US" altLang="zh-CN" sz="2000" b="1" i="0" u="none" strike="noStrike" cap="none" normalizeH="0" baseline="0" dirty="0" smtClean="0">
                        <a:ln>
                          <a:noFill/>
                        </a:ln>
                        <a:solidFill>
                          <a:schemeClr val="accent2"/>
                        </a:solidFill>
                        <a:effectLst/>
                        <a:latin typeface="Arial Unicode MS" panose="020B0604020202020204" charset="-122"/>
                        <a:ea typeface="Arial Unicode MS" panose="020B0604020202020204" charset="-122"/>
                        <a:cs typeface="Arial Unicode MS" panose="020B0604020202020204"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u="none" strike="noStrike" cap="none" normalizeH="0" baseline="0" dirty="0" smtClean="0">
                          <a:ln>
                            <a:noFill/>
                          </a:ln>
                          <a:effectLst/>
                        </a:rPr>
                        <a:t>          Short</a:t>
                      </a:r>
                      <a:endParaRPr kumimoji="1" lang="en-US" altLang="zh-CN" sz="2000" b="1" i="0" u="none" strike="noStrike" cap="none" normalizeH="0" baseline="0" dirty="0" smtClean="0">
                        <a:ln>
                          <a:noFill/>
                        </a:ln>
                        <a:solidFill>
                          <a:schemeClr val="accent2"/>
                        </a:solidFill>
                        <a:effectLst/>
                        <a:latin typeface="Arial Unicode MS" panose="020B0604020202020204" charset="-122"/>
                        <a:ea typeface="Arial Unicode MS" panose="020B0604020202020204" charset="-122"/>
                        <a:cs typeface="Arial Unicode MS" panose="020B0604020202020204" charset="-122"/>
                      </a:endParaRPr>
                    </a:p>
                  </a:txBody>
                  <a:tcPr anchor="ctr" horzOverflow="overflow"/>
                </a:tc>
              </a:tr>
              <a:tr h="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u="none" strike="noStrike" cap="none" normalizeH="0" baseline="0" dirty="0" smtClean="0">
                          <a:ln>
                            <a:noFill/>
                          </a:ln>
                          <a:solidFill>
                            <a:srgbClr val="FF0000"/>
                          </a:solidFill>
                          <a:effectLst/>
                        </a:rPr>
                        <a:t>          </a:t>
                      </a:r>
                      <a:r>
                        <a:rPr kumimoji="1" lang="en-US" altLang="zh-CN" sz="2000" b="1" u="none" strike="noStrike" cap="none" normalizeH="0" baseline="0" dirty="0" err="1" smtClean="0">
                          <a:ln>
                            <a:noFill/>
                          </a:ln>
                          <a:solidFill>
                            <a:srgbClr val="FF0000"/>
                          </a:solidFill>
                          <a:effectLst/>
                        </a:rPr>
                        <a:t>int</a:t>
                      </a:r>
                      <a:r>
                        <a:rPr kumimoji="1" lang="en-US" altLang="zh-CN" sz="2000" b="1" u="none" strike="noStrike" cap="none" normalizeH="0" baseline="0" dirty="0" smtClean="0">
                          <a:ln>
                            <a:noFill/>
                          </a:ln>
                          <a:solidFill>
                            <a:srgbClr val="FF0000"/>
                          </a:solidFill>
                          <a:effectLst/>
                        </a:rPr>
                        <a:t> </a:t>
                      </a:r>
                      <a:endParaRPr kumimoji="1" lang="en-US" altLang="zh-CN" sz="2000" b="1" i="0" u="none" strike="noStrike" cap="none" normalizeH="0" baseline="0" dirty="0" smtClean="0">
                        <a:ln>
                          <a:noFill/>
                        </a:ln>
                        <a:solidFill>
                          <a:srgbClr val="FF0000"/>
                        </a:solidFill>
                        <a:effectLst/>
                        <a:latin typeface="Arial Unicode MS" panose="020B0604020202020204" charset="-122"/>
                        <a:ea typeface="Arial Unicode MS" panose="020B0604020202020204" charset="-122"/>
                        <a:cs typeface="Arial Unicode MS" panose="020B0604020202020204"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u="none" strike="noStrike" cap="none" normalizeH="0" baseline="0" dirty="0" smtClean="0">
                          <a:ln>
                            <a:noFill/>
                          </a:ln>
                          <a:solidFill>
                            <a:srgbClr val="FF0000"/>
                          </a:solidFill>
                          <a:effectLst/>
                        </a:rPr>
                        <a:t>          Integer</a:t>
                      </a:r>
                      <a:endParaRPr kumimoji="1" lang="en-US" altLang="zh-CN" sz="2000" b="1" i="0" u="none" strike="noStrike" cap="none" normalizeH="0" baseline="0" dirty="0" smtClean="0">
                        <a:ln>
                          <a:noFill/>
                        </a:ln>
                        <a:solidFill>
                          <a:srgbClr val="FF0000"/>
                        </a:solidFill>
                        <a:effectLst/>
                        <a:latin typeface="Arial Unicode MS" panose="020B0604020202020204" charset="-122"/>
                        <a:ea typeface="Arial Unicode MS" panose="020B0604020202020204" charset="-122"/>
                        <a:cs typeface="Arial Unicode MS" panose="020B0604020202020204" charset="-122"/>
                      </a:endParaRPr>
                    </a:p>
                  </a:txBody>
                  <a:tcPr anchor="ctr" horzOverflow="overflow"/>
                </a:tc>
              </a:tr>
              <a:tr h="336667">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u="none" strike="noStrike" cap="none" normalizeH="0" baseline="0" dirty="0" smtClean="0">
                          <a:ln>
                            <a:noFill/>
                          </a:ln>
                          <a:effectLst/>
                        </a:rPr>
                        <a:t>          long</a:t>
                      </a:r>
                      <a:endParaRPr kumimoji="1" lang="en-US" altLang="zh-CN" sz="2000" b="1" i="0" u="none" strike="noStrike" cap="none" normalizeH="0" baseline="0" dirty="0" smtClean="0">
                        <a:ln>
                          <a:noFill/>
                        </a:ln>
                        <a:solidFill>
                          <a:schemeClr val="accent2"/>
                        </a:solidFill>
                        <a:effectLst/>
                        <a:latin typeface="Arial Unicode MS" panose="020B0604020202020204" charset="-122"/>
                        <a:ea typeface="Arial Unicode MS" panose="020B0604020202020204" charset="-122"/>
                        <a:cs typeface="Arial Unicode MS" panose="020B0604020202020204"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u="none" strike="noStrike" cap="none" normalizeH="0" baseline="0" dirty="0" smtClean="0">
                          <a:ln>
                            <a:noFill/>
                          </a:ln>
                          <a:effectLst/>
                        </a:rPr>
                        <a:t>          Long</a:t>
                      </a:r>
                      <a:endParaRPr kumimoji="1" lang="en-US" altLang="zh-CN" sz="2000" b="1" i="0" u="none" strike="noStrike" cap="none" normalizeH="0" baseline="0" dirty="0" smtClean="0">
                        <a:ln>
                          <a:noFill/>
                        </a:ln>
                        <a:solidFill>
                          <a:schemeClr val="accent2"/>
                        </a:solidFill>
                        <a:effectLst/>
                        <a:latin typeface="Arial Unicode MS" panose="020B0604020202020204" charset="-122"/>
                        <a:ea typeface="Arial Unicode MS" panose="020B0604020202020204" charset="-122"/>
                        <a:cs typeface="Arial Unicode MS" panose="020B0604020202020204" charset="-122"/>
                      </a:endParaRPr>
                    </a:p>
                  </a:txBody>
                  <a:tcPr anchor="ctr" horzOverflow="overflow"/>
                </a:tc>
              </a:tr>
              <a:tr h="336667">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u="none" strike="noStrike" cap="none" normalizeH="0" baseline="0" dirty="0" smtClean="0">
                          <a:ln>
                            <a:noFill/>
                          </a:ln>
                          <a:solidFill>
                            <a:srgbClr val="FF0000"/>
                          </a:solidFill>
                          <a:effectLst/>
                        </a:rPr>
                        <a:t>          char</a:t>
                      </a:r>
                      <a:endParaRPr kumimoji="1" lang="en-US" altLang="zh-CN" sz="2000" b="1" i="0" u="none" strike="noStrike" cap="none" normalizeH="0" baseline="0" dirty="0" smtClean="0">
                        <a:ln>
                          <a:noFill/>
                        </a:ln>
                        <a:solidFill>
                          <a:srgbClr val="FF0000"/>
                        </a:solidFill>
                        <a:effectLst/>
                        <a:latin typeface="Arial Unicode MS" panose="020B0604020202020204" charset="-122"/>
                        <a:ea typeface="Arial Unicode MS" panose="020B0604020202020204" charset="-122"/>
                        <a:cs typeface="Arial Unicode MS" panose="020B0604020202020204"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u="none" strike="noStrike" cap="none" normalizeH="0" baseline="0" dirty="0" smtClean="0">
                          <a:ln>
                            <a:noFill/>
                          </a:ln>
                          <a:solidFill>
                            <a:srgbClr val="FF0000"/>
                          </a:solidFill>
                          <a:effectLst/>
                        </a:rPr>
                        <a:t>          Character</a:t>
                      </a:r>
                      <a:endParaRPr kumimoji="1" lang="en-US" altLang="zh-CN" sz="2000" b="1" i="0" u="none" strike="noStrike" cap="none" normalizeH="0" baseline="0" dirty="0" smtClean="0">
                        <a:ln>
                          <a:noFill/>
                        </a:ln>
                        <a:solidFill>
                          <a:srgbClr val="FF0000"/>
                        </a:solidFill>
                        <a:effectLst/>
                        <a:latin typeface="Arial Unicode MS" panose="020B0604020202020204" charset="-122"/>
                        <a:ea typeface="Arial Unicode MS" panose="020B0604020202020204" charset="-122"/>
                        <a:cs typeface="Arial Unicode MS" panose="020B0604020202020204" charset="-122"/>
                      </a:endParaRPr>
                    </a:p>
                  </a:txBody>
                  <a:tcPr anchor="ctr" horzOverflow="overflow"/>
                </a:tc>
              </a:tr>
              <a:tr h="336667">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u="none" strike="noStrike" cap="none" normalizeH="0" baseline="0" dirty="0" smtClean="0">
                          <a:ln>
                            <a:noFill/>
                          </a:ln>
                          <a:effectLst/>
                        </a:rPr>
                        <a:t>          float</a:t>
                      </a:r>
                      <a:endParaRPr kumimoji="1" lang="en-US" altLang="zh-CN" sz="2000" b="1" i="0" u="none" strike="noStrike" cap="none" normalizeH="0" baseline="0" dirty="0" smtClean="0">
                        <a:ln>
                          <a:noFill/>
                        </a:ln>
                        <a:solidFill>
                          <a:schemeClr val="accent2"/>
                        </a:solidFill>
                        <a:effectLst/>
                        <a:latin typeface="Arial Unicode MS" panose="020B0604020202020204" charset="-122"/>
                        <a:ea typeface="Arial Unicode MS" panose="020B0604020202020204" charset="-122"/>
                        <a:cs typeface="Arial Unicode MS" panose="020B0604020202020204"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u="none" strike="noStrike" cap="none" normalizeH="0" baseline="0" dirty="0" smtClean="0">
                          <a:ln>
                            <a:noFill/>
                          </a:ln>
                          <a:effectLst/>
                        </a:rPr>
                        <a:t>          Float</a:t>
                      </a:r>
                      <a:endParaRPr kumimoji="1" lang="en-US" altLang="zh-CN" sz="2000" b="1" i="0" u="none" strike="noStrike" cap="none" normalizeH="0" baseline="0" dirty="0" smtClean="0">
                        <a:ln>
                          <a:noFill/>
                        </a:ln>
                        <a:solidFill>
                          <a:schemeClr val="accent2"/>
                        </a:solidFill>
                        <a:effectLst/>
                        <a:latin typeface="Arial Unicode MS" panose="020B0604020202020204" charset="-122"/>
                        <a:ea typeface="Arial Unicode MS" panose="020B0604020202020204" charset="-122"/>
                        <a:cs typeface="Arial Unicode MS" panose="020B0604020202020204" charset="-122"/>
                      </a:endParaRPr>
                    </a:p>
                  </a:txBody>
                  <a:tcPr anchor="ctr" horzOverflow="overflow"/>
                </a:tc>
              </a:tr>
              <a:tr h="336667">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u="none" strike="noStrike" cap="none" normalizeH="0" baseline="0" dirty="0" smtClean="0">
                          <a:ln>
                            <a:noFill/>
                          </a:ln>
                          <a:effectLst/>
                        </a:rPr>
                        <a:t>          double</a:t>
                      </a:r>
                      <a:endParaRPr kumimoji="1" lang="en-US" altLang="zh-CN" sz="2000" b="1" i="0" u="none" strike="noStrike" cap="none" normalizeH="0" baseline="0" dirty="0" smtClean="0">
                        <a:ln>
                          <a:noFill/>
                        </a:ln>
                        <a:solidFill>
                          <a:schemeClr val="accent2"/>
                        </a:solidFill>
                        <a:effectLst/>
                        <a:latin typeface="Arial Unicode MS" panose="020B0604020202020204" charset="-122"/>
                        <a:ea typeface="Arial Unicode MS" panose="020B0604020202020204" charset="-122"/>
                        <a:cs typeface="Arial Unicode MS" panose="020B0604020202020204"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u="none" strike="noStrike" cap="none" normalizeH="0" baseline="0" dirty="0" smtClean="0">
                          <a:ln>
                            <a:noFill/>
                          </a:ln>
                          <a:effectLst/>
                        </a:rPr>
                        <a:t>          Double</a:t>
                      </a:r>
                      <a:endParaRPr kumimoji="1" lang="en-US" altLang="zh-CN" sz="2000" b="1" i="0" u="none" strike="noStrike" cap="none" normalizeH="0" baseline="0" dirty="0" smtClean="0">
                        <a:ln>
                          <a:noFill/>
                        </a:ln>
                        <a:solidFill>
                          <a:schemeClr val="accent2"/>
                        </a:solidFill>
                        <a:effectLst/>
                        <a:latin typeface="Arial Unicode MS" panose="020B0604020202020204" charset="-122"/>
                        <a:ea typeface="Arial Unicode MS" panose="020B0604020202020204" charset="-122"/>
                        <a:cs typeface="Arial Unicode MS" panose="020B0604020202020204" charset="-122"/>
                      </a:endParaRPr>
                    </a:p>
                  </a:txBody>
                  <a:tcPr anchor="ctr" horzOverflow="overflow"/>
                </a:tc>
              </a:tr>
            </a:tbl>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56335" y="406688"/>
            <a:ext cx="7560840" cy="5184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宋体" panose="02010600030101010101" pitchFamily="2" charset="-122"/>
            </a:endParaRPr>
          </a:p>
        </p:txBody>
      </p:sp>
      <p:sp>
        <p:nvSpPr>
          <p:cNvPr id="9" name="矩形 8"/>
          <p:cNvSpPr/>
          <p:nvPr/>
        </p:nvSpPr>
        <p:spPr>
          <a:xfrm>
            <a:off x="1476415" y="982752"/>
            <a:ext cx="6192688" cy="41044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宋体" panose="02010600030101010101" pitchFamily="2" charset="-122"/>
            </a:endParaRPr>
          </a:p>
        </p:txBody>
      </p:sp>
      <p:sp>
        <p:nvSpPr>
          <p:cNvPr id="7" name="矩形 6"/>
          <p:cNvSpPr/>
          <p:nvPr/>
        </p:nvSpPr>
        <p:spPr>
          <a:xfrm>
            <a:off x="1980471" y="1630824"/>
            <a:ext cx="5040560" cy="2808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宋体" panose="02010600030101010101" pitchFamily="2" charset="-122"/>
            </a:endParaRPr>
          </a:p>
        </p:txBody>
      </p:sp>
      <p:sp>
        <p:nvSpPr>
          <p:cNvPr id="5" name="矩形 4"/>
          <p:cNvSpPr/>
          <p:nvPr/>
        </p:nvSpPr>
        <p:spPr>
          <a:xfrm>
            <a:off x="2556535" y="2134880"/>
            <a:ext cx="3744416" cy="1800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4" name="矩形 3"/>
          <p:cNvSpPr/>
          <p:nvPr/>
        </p:nvSpPr>
        <p:spPr>
          <a:xfrm>
            <a:off x="3204607" y="2710944"/>
            <a:ext cx="25202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lstStyle/>
          <a:p>
            <a:pPr algn="ctr"/>
            <a:r>
              <a:rPr lang="zh-CN" altLang="en-US" dirty="0" smtClean="0">
                <a:solidFill>
                  <a:schemeClr val="tx1"/>
                </a:solidFill>
                <a:effectLst>
                  <a:outerShdw blurRad="38100" dist="19050" dir="2700000" algn="tl" rotWithShape="0">
                    <a:schemeClr val="dk1">
                      <a:alpha val="40000"/>
                    </a:schemeClr>
                  </a:outerShdw>
                </a:effectLst>
                <a:ea typeface="宋体" panose="02010600030101010101" pitchFamily="2" charset="-122"/>
              </a:rPr>
              <a:t>硬件</a:t>
            </a:r>
          </a:p>
        </p:txBody>
      </p:sp>
      <p:sp>
        <p:nvSpPr>
          <p:cNvPr id="6" name="TextBox 5"/>
          <p:cNvSpPr txBox="1"/>
          <p:nvPr/>
        </p:nvSpPr>
        <p:spPr>
          <a:xfrm>
            <a:off x="2988583" y="2134880"/>
            <a:ext cx="2736304" cy="369332"/>
          </a:xfrm>
          <a:prstGeom prst="rect">
            <a:avLst/>
          </a:prstGeom>
          <a:noFill/>
        </p:spPr>
        <p:txBody>
          <a:bodyPr wrap="square" rtlCol="0">
            <a:spAutoFit/>
          </a:bodyPr>
          <a:lstStyle/>
          <a:p>
            <a:r>
              <a:rPr lang="zh-CN" altLang="en-US" dirty="0" smtClean="0">
                <a:ea typeface="宋体" panose="02010600030101010101" pitchFamily="2" charset="-122"/>
              </a:rPr>
              <a:t>操作系统</a:t>
            </a:r>
            <a:endParaRPr lang="zh-CN" altLang="en-US" dirty="0">
              <a:ea typeface="宋体" panose="02010600030101010101" pitchFamily="2" charset="-122"/>
            </a:endParaRPr>
          </a:p>
        </p:txBody>
      </p:sp>
      <p:sp>
        <p:nvSpPr>
          <p:cNvPr id="8" name="TextBox 7"/>
          <p:cNvSpPr txBox="1"/>
          <p:nvPr/>
        </p:nvSpPr>
        <p:spPr>
          <a:xfrm>
            <a:off x="2921635" y="1630680"/>
            <a:ext cx="1071880" cy="368300"/>
          </a:xfrm>
          <a:prstGeom prst="rect">
            <a:avLst/>
          </a:prstGeom>
          <a:noFill/>
        </p:spPr>
        <p:txBody>
          <a:bodyPr wrap="square" rtlCol="0">
            <a:spAutoFit/>
          </a:bodyPr>
          <a:lstStyle/>
          <a:p>
            <a:r>
              <a:rPr lang="en-US" altLang="zh-CN" dirty="0" smtClean="0">
                <a:ea typeface="宋体" panose="02010600030101010101" pitchFamily="2" charset="-122"/>
              </a:rPr>
              <a:t>JVM</a:t>
            </a:r>
            <a:endParaRPr lang="zh-CN" altLang="en-US" dirty="0">
              <a:ea typeface="宋体" panose="02010600030101010101" pitchFamily="2" charset="-122"/>
            </a:endParaRPr>
          </a:p>
        </p:txBody>
      </p:sp>
      <p:sp>
        <p:nvSpPr>
          <p:cNvPr id="10" name="TextBox 9"/>
          <p:cNvSpPr txBox="1"/>
          <p:nvPr/>
        </p:nvSpPr>
        <p:spPr>
          <a:xfrm>
            <a:off x="2844800" y="1054735"/>
            <a:ext cx="1336675" cy="368300"/>
          </a:xfrm>
          <a:prstGeom prst="rect">
            <a:avLst/>
          </a:prstGeom>
          <a:noFill/>
        </p:spPr>
        <p:txBody>
          <a:bodyPr wrap="square" rtlCol="0">
            <a:spAutoFit/>
          </a:bodyPr>
          <a:lstStyle/>
          <a:p>
            <a:r>
              <a:rPr lang="zh-CN" altLang="en-US" dirty="0">
                <a:ea typeface="宋体" panose="02010600030101010101" pitchFamily="2" charset="-122"/>
              </a:rPr>
              <a:t>字节</a:t>
            </a:r>
            <a:r>
              <a:rPr lang="zh-CN" altLang="en-US" dirty="0" smtClean="0">
                <a:ea typeface="宋体" panose="02010600030101010101" pitchFamily="2" charset="-122"/>
              </a:rPr>
              <a:t>码文件</a:t>
            </a:r>
            <a:endParaRPr lang="zh-CN" altLang="en-US" dirty="0">
              <a:ea typeface="宋体" panose="02010600030101010101" pitchFamily="2" charset="-122"/>
            </a:endParaRPr>
          </a:p>
        </p:txBody>
      </p:sp>
      <p:sp>
        <p:nvSpPr>
          <p:cNvPr id="12" name="TextBox 11"/>
          <p:cNvSpPr txBox="1"/>
          <p:nvPr/>
        </p:nvSpPr>
        <p:spPr>
          <a:xfrm>
            <a:off x="2844800" y="502285"/>
            <a:ext cx="1148715" cy="368300"/>
          </a:xfrm>
          <a:prstGeom prst="rect">
            <a:avLst/>
          </a:prstGeom>
          <a:noFill/>
        </p:spPr>
        <p:txBody>
          <a:bodyPr wrap="square" rtlCol="0">
            <a:spAutoFit/>
          </a:bodyPr>
          <a:lstStyle/>
          <a:p>
            <a:r>
              <a:rPr lang="zh-CN" altLang="en-US" dirty="0" smtClean="0">
                <a:ea typeface="宋体" panose="02010600030101010101" pitchFamily="2" charset="-122"/>
              </a:rPr>
              <a:t>开发人员</a:t>
            </a:r>
            <a:endParaRPr lang="zh-CN" altLang="en-US" dirty="0">
              <a:ea typeface="宋体" panose="02010600030101010101" pitchFamily="2" charset="-122"/>
            </a:endParaRPr>
          </a:p>
        </p:txBody>
      </p:sp>
    </p:spTree>
  </p:cSld>
  <p:clrMapOvr>
    <a:masterClrMapping/>
  </p:clrMapOv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18408"/>
            <a:ext cx="8712968" cy="5324535"/>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b="1" dirty="0" smtClean="0">
                <a:ea typeface="宋体" panose="02010600030101010101" pitchFamily="2" charset="-122"/>
                <a:cs typeface="Times New Roman" panose="02020603050405020304" pitchFamily="18" charset="0"/>
              </a:rPr>
              <a:t>基本数据类型包装成包装类的实例    </a:t>
            </a:r>
            <a:r>
              <a:rPr lang="en-US" altLang="zh-CN" sz="2800" b="1" dirty="0" smtClean="0">
                <a:solidFill>
                  <a:srgbClr val="C00000"/>
                </a:solidFill>
                <a:ea typeface="宋体" panose="02010600030101010101" pitchFamily="2" charset="-122"/>
                <a:cs typeface="Times New Roman" panose="02020603050405020304" pitchFamily="18" charset="0"/>
              </a:rPr>
              <a:t>---</a:t>
            </a:r>
            <a:r>
              <a:rPr lang="zh-CN" altLang="en-US" sz="2800" b="1" dirty="0" smtClean="0">
                <a:solidFill>
                  <a:srgbClr val="C00000"/>
                </a:solidFill>
                <a:ea typeface="宋体" panose="02010600030101010101" pitchFamily="2" charset="-122"/>
                <a:cs typeface="Times New Roman" panose="02020603050405020304" pitchFamily="18" charset="0"/>
              </a:rPr>
              <a:t>装箱</a:t>
            </a:r>
            <a:endParaRPr lang="en-US" altLang="zh-CN" sz="2800" b="1" dirty="0" smtClean="0">
              <a:solidFill>
                <a:srgbClr val="C00000"/>
              </a:solidFill>
              <a:ea typeface="宋体" panose="02010600030101010101" pitchFamily="2" charset="-122"/>
              <a:cs typeface="Times New Roman" panose="02020603050405020304" pitchFamily="18" charset="0"/>
            </a:endParaRPr>
          </a:p>
          <a:p>
            <a:pPr marL="914400" lvl="1" indent="-457200">
              <a:spcBef>
                <a:spcPct val="50000"/>
              </a:spcBef>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通过包装类的构造器实现：</a:t>
            </a:r>
            <a:endParaRPr lang="en-US" altLang="zh-CN" sz="2400" dirty="0">
              <a:ea typeface="宋体" panose="02010600030101010101" pitchFamily="2" charset="-122"/>
              <a:cs typeface="Times New Roman" panose="02020603050405020304" pitchFamily="18" charset="0"/>
            </a:endParaRPr>
          </a:p>
          <a:p>
            <a:pPr lvl="1">
              <a:spcBef>
                <a:spcPct val="50000"/>
              </a:spcBef>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int</a:t>
            </a: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i</a:t>
            </a:r>
            <a:r>
              <a:rPr lang="en-US" altLang="zh-CN" sz="2400" dirty="0">
                <a:solidFill>
                  <a:srgbClr val="C00000"/>
                </a:solidFill>
                <a:ea typeface="宋体" panose="02010600030101010101" pitchFamily="2" charset="-122"/>
                <a:cs typeface="Times New Roman" panose="02020603050405020304" pitchFamily="18" charset="0"/>
              </a:rPr>
              <a:t> = 500;   Integer t = new Integer(</a:t>
            </a:r>
            <a:r>
              <a:rPr lang="en-US" altLang="zh-CN" sz="2400" dirty="0" err="1">
                <a:solidFill>
                  <a:srgbClr val="C00000"/>
                </a:solidFill>
                <a:ea typeface="宋体" panose="02010600030101010101" pitchFamily="2" charset="-122"/>
                <a:cs typeface="Times New Roman" panose="02020603050405020304" pitchFamily="18" charset="0"/>
              </a:rPr>
              <a:t>i</a:t>
            </a:r>
            <a:r>
              <a:rPr lang="en-US" altLang="zh-CN" sz="2400" dirty="0">
                <a:solidFill>
                  <a:srgbClr val="C00000"/>
                </a:solidFill>
                <a:ea typeface="宋体" panose="02010600030101010101" pitchFamily="2" charset="-122"/>
                <a:cs typeface="Times New Roman" panose="02020603050405020304" pitchFamily="18" charset="0"/>
              </a:rPr>
              <a:t>);</a:t>
            </a:r>
          </a:p>
          <a:p>
            <a:pPr marL="800100" lvl="1" indent="-342900">
              <a:spcBef>
                <a:spcPct val="50000"/>
              </a:spcBef>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还可以通过字符串参数构造包装类对象：</a:t>
            </a:r>
            <a:endParaRPr lang="en-US" altLang="zh-CN" sz="2400" dirty="0">
              <a:ea typeface="宋体" panose="02010600030101010101" pitchFamily="2" charset="-122"/>
              <a:cs typeface="Times New Roman" panose="02020603050405020304" pitchFamily="18" charset="0"/>
            </a:endParaRPr>
          </a:p>
          <a:p>
            <a:pPr lvl="1">
              <a:spcBef>
                <a:spcPct val="50000"/>
              </a:spcBef>
            </a:pPr>
            <a:r>
              <a:rPr lang="en-US" altLang="zh-CN" sz="2400" dirty="0">
                <a:solidFill>
                  <a:srgbClr val="C00000"/>
                </a:solidFill>
                <a:ea typeface="宋体" panose="02010600030101010101" pitchFamily="2" charset="-122"/>
                <a:cs typeface="Times New Roman" panose="02020603050405020304" pitchFamily="18" charset="0"/>
              </a:rPr>
              <a:t>	Float f = new Float(“4.56”);</a:t>
            </a:r>
          </a:p>
          <a:p>
            <a:pPr lvl="1">
              <a:spcBef>
                <a:spcPct val="50000"/>
              </a:spcBef>
            </a:pPr>
            <a:r>
              <a:rPr lang="en-US" altLang="zh-CN" sz="2400" dirty="0">
                <a:solidFill>
                  <a:srgbClr val="C00000"/>
                </a:solidFill>
                <a:ea typeface="宋体" panose="02010600030101010101" pitchFamily="2" charset="-122"/>
                <a:cs typeface="Times New Roman" panose="02020603050405020304" pitchFamily="18" charset="0"/>
              </a:rPr>
              <a:t>	Long l = new Long(“</a:t>
            </a:r>
            <a:r>
              <a:rPr lang="en-US" altLang="zh-CN" sz="2400" dirty="0" err="1">
                <a:solidFill>
                  <a:srgbClr val="C00000"/>
                </a:solidFill>
                <a:ea typeface="宋体" panose="02010600030101010101" pitchFamily="2" charset="-122"/>
                <a:cs typeface="Times New Roman" panose="02020603050405020304" pitchFamily="18" charset="0"/>
              </a:rPr>
              <a:t>asdf</a:t>
            </a: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smtClean="0">
                <a:solidFill>
                  <a:srgbClr val="C00000"/>
                </a:solidFill>
                <a:ea typeface="宋体" panose="02010600030101010101" pitchFamily="2" charset="-122"/>
                <a:cs typeface="Times New Roman" panose="02020603050405020304" pitchFamily="18" charset="0"/>
              </a:rPr>
              <a:t>NumberFormatException</a:t>
            </a:r>
            <a:endParaRPr lang="en-US" altLang="zh-CN" sz="2800" b="1" dirty="0" smtClean="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zh-CN" altLang="en-US" sz="2800" b="1" dirty="0" smtClean="0">
                <a:ea typeface="宋体" panose="02010600030101010101" pitchFamily="2" charset="-122"/>
                <a:cs typeface="Times New Roman" panose="02020603050405020304" pitchFamily="18" charset="0"/>
              </a:rPr>
              <a:t>获得包装类对象中包装的基本类型变量    </a:t>
            </a:r>
            <a:r>
              <a:rPr lang="en-US" altLang="zh-CN" sz="2800" b="1" dirty="0" smtClean="0">
                <a:solidFill>
                  <a:srgbClr val="C00000"/>
                </a:solidFill>
                <a:ea typeface="宋体" panose="02010600030101010101" pitchFamily="2" charset="-122"/>
                <a:cs typeface="Times New Roman" panose="02020603050405020304" pitchFamily="18" charset="0"/>
              </a:rPr>
              <a:t>---</a:t>
            </a:r>
            <a:r>
              <a:rPr lang="zh-CN" altLang="en-US" sz="2800" b="1" dirty="0" smtClean="0">
                <a:solidFill>
                  <a:srgbClr val="C00000"/>
                </a:solidFill>
                <a:ea typeface="宋体" panose="02010600030101010101" pitchFamily="2" charset="-122"/>
                <a:cs typeface="Times New Roman" panose="02020603050405020304" pitchFamily="18" charset="0"/>
              </a:rPr>
              <a:t>拆箱</a:t>
            </a:r>
            <a:endParaRPr lang="en-US" altLang="zh-CN" sz="2800" b="1" dirty="0">
              <a:solidFill>
                <a:srgbClr val="C00000"/>
              </a:solidFill>
              <a:ea typeface="宋体" panose="02010600030101010101" pitchFamily="2" charset="-122"/>
              <a:cs typeface="Times New Roman" panose="02020603050405020304" pitchFamily="18" charset="0"/>
            </a:endParaRPr>
          </a:p>
          <a:p>
            <a:pPr marL="914400" lvl="1" indent="-457200">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调用包装类的</a:t>
            </a:r>
            <a:r>
              <a:rPr lang="en-US" altLang="zh-CN" sz="2400" dirty="0">
                <a:ea typeface="宋体" panose="02010600030101010101" pitchFamily="2" charset="-122"/>
                <a:cs typeface="Times New Roman" panose="02020603050405020304" pitchFamily="18" charset="0"/>
              </a:rPr>
              <a:t>.</a:t>
            </a:r>
            <a:r>
              <a:rPr lang="en-US" altLang="zh-CN" sz="2400" dirty="0" err="1">
                <a:ea typeface="宋体" panose="02010600030101010101" pitchFamily="2" charset="-122"/>
                <a:cs typeface="Times New Roman" panose="02020603050405020304" pitchFamily="18" charset="0"/>
              </a:rPr>
              <a:t>xxxValue</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方法：</a:t>
            </a:r>
            <a:endParaRPr lang="en-US" altLang="zh-CN" sz="2400" dirty="0">
              <a:ea typeface="宋体" panose="02010600030101010101" pitchFamily="2" charset="-122"/>
              <a:cs typeface="Times New Roman" panose="02020603050405020304" pitchFamily="18" charset="0"/>
            </a:endParaRPr>
          </a:p>
          <a:p>
            <a:pPr lvl="1"/>
            <a:r>
              <a:rPr lang="en-US" altLang="zh-CN" sz="2400" dirty="0">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boolean</a:t>
            </a:r>
            <a:r>
              <a:rPr lang="en-US" altLang="zh-CN" sz="2400" dirty="0">
                <a:solidFill>
                  <a:srgbClr val="C00000"/>
                </a:solidFill>
                <a:ea typeface="宋体" panose="02010600030101010101" pitchFamily="2" charset="-122"/>
                <a:cs typeface="Times New Roman" panose="02020603050405020304" pitchFamily="18" charset="0"/>
              </a:rPr>
              <a:t> b = </a:t>
            </a:r>
            <a:r>
              <a:rPr lang="en-US" altLang="zh-CN" sz="2400" dirty="0" err="1">
                <a:solidFill>
                  <a:srgbClr val="C00000"/>
                </a:solidFill>
                <a:ea typeface="宋体" panose="02010600030101010101" pitchFamily="2" charset="-122"/>
                <a:cs typeface="Times New Roman" panose="02020603050405020304" pitchFamily="18" charset="0"/>
              </a:rPr>
              <a:t>bObj.booleanValue</a:t>
            </a: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800" dirty="0" smtClean="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en-US" altLang="zh-CN" sz="2800" dirty="0" smtClean="0">
                <a:ea typeface="宋体" panose="02010600030101010101" pitchFamily="2" charset="-122"/>
                <a:cs typeface="Times New Roman" panose="02020603050405020304" pitchFamily="18" charset="0"/>
              </a:rPr>
              <a:t>JDK1.5</a:t>
            </a:r>
            <a:r>
              <a:rPr lang="zh-CN" altLang="en-US" sz="2800" dirty="0">
                <a:ea typeface="宋体" panose="02010600030101010101" pitchFamily="2" charset="-122"/>
                <a:cs typeface="Times New Roman" panose="02020603050405020304" pitchFamily="18" charset="0"/>
              </a:rPr>
              <a:t>之后，支持自动装箱，自动拆箱。但类型必须匹配</a:t>
            </a:r>
            <a:r>
              <a:rPr lang="zh-CN" altLang="en-US" sz="2800" dirty="0" smtClean="0">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35439"/>
            <a:ext cx="8424936" cy="5293757"/>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b="1" dirty="0" smtClean="0">
                <a:ea typeface="宋体" panose="02010600030101010101" pitchFamily="2" charset="-122"/>
                <a:cs typeface="Times New Roman" panose="02020603050405020304" pitchFamily="18" charset="0"/>
              </a:rPr>
              <a:t>字符串转换成基本数据类型</a:t>
            </a:r>
            <a:endParaRPr lang="en-US" altLang="zh-CN" sz="2800" b="1" dirty="0" smtClean="0">
              <a:ea typeface="宋体" panose="02010600030101010101" pitchFamily="2" charset="-122"/>
              <a:cs typeface="Times New Roman" panose="02020603050405020304" pitchFamily="18" charset="0"/>
            </a:endParaRPr>
          </a:p>
          <a:p>
            <a:pPr marL="914400" lvl="1" indent="-457200">
              <a:spcBef>
                <a:spcPct val="50000"/>
              </a:spcBef>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通过</a:t>
            </a:r>
            <a:r>
              <a:rPr lang="zh-CN" altLang="en-US" sz="2400" dirty="0">
                <a:ea typeface="宋体" panose="02010600030101010101" pitchFamily="2" charset="-122"/>
                <a:cs typeface="Times New Roman" panose="02020603050405020304" pitchFamily="18" charset="0"/>
              </a:rPr>
              <a:t>包装类的构造器实现：</a:t>
            </a:r>
            <a:endParaRPr lang="en-US" altLang="zh-CN" sz="2400" dirty="0">
              <a:ea typeface="宋体" panose="02010600030101010101" pitchFamily="2" charset="-122"/>
              <a:cs typeface="Times New Roman" panose="02020603050405020304" pitchFamily="18" charset="0"/>
            </a:endParaRPr>
          </a:p>
          <a:p>
            <a:pPr lvl="1">
              <a:spcBef>
                <a:spcPct val="50000"/>
              </a:spcBef>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int</a:t>
            </a: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i</a:t>
            </a: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new </a:t>
            </a:r>
            <a:r>
              <a:rPr lang="en-US" altLang="zh-CN" sz="2400" dirty="0">
                <a:solidFill>
                  <a:srgbClr val="C00000"/>
                </a:solidFill>
                <a:ea typeface="宋体" panose="02010600030101010101" pitchFamily="2" charset="-122"/>
                <a:cs typeface="Times New Roman" panose="02020603050405020304" pitchFamily="18" charset="0"/>
              </a:rPr>
              <a:t>Integer</a:t>
            </a:r>
            <a:r>
              <a:rPr lang="en-US" altLang="zh-CN" sz="2400" dirty="0" smtClean="0">
                <a:solidFill>
                  <a:srgbClr val="C00000"/>
                </a:solidFill>
                <a:ea typeface="宋体" panose="02010600030101010101" pitchFamily="2" charset="-122"/>
                <a:cs typeface="Times New Roman" panose="02020603050405020304" pitchFamily="18" charset="0"/>
              </a:rPr>
              <a:t>(“12”);</a:t>
            </a:r>
            <a:endParaRPr lang="en-US" altLang="zh-CN" sz="2400" dirty="0">
              <a:solidFill>
                <a:srgbClr val="C00000"/>
              </a:solidFill>
              <a:ea typeface="宋体" panose="02010600030101010101" pitchFamily="2" charset="-122"/>
              <a:cs typeface="Times New Roman" panose="02020603050405020304" pitchFamily="18" charset="0"/>
            </a:endParaRPr>
          </a:p>
          <a:p>
            <a:pPr marL="800100" lvl="1" indent="-342900">
              <a:spcBef>
                <a:spcPct val="50000"/>
              </a:spcBef>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通过包装类的</a:t>
            </a:r>
            <a:r>
              <a:rPr lang="en-US" altLang="zh-CN" sz="2400" dirty="0" err="1" smtClean="0">
                <a:ea typeface="宋体" panose="02010600030101010101" pitchFamily="2" charset="-122"/>
                <a:cs typeface="Times New Roman" panose="02020603050405020304" pitchFamily="18" charset="0"/>
              </a:rPr>
              <a:t>parseXxx</a:t>
            </a:r>
            <a:r>
              <a:rPr lang="en-US" altLang="zh-CN" sz="2400" dirty="0" smtClean="0">
                <a:ea typeface="宋体" panose="02010600030101010101" pitchFamily="2" charset="-122"/>
                <a:cs typeface="Times New Roman" panose="02020603050405020304" pitchFamily="18" charset="0"/>
              </a:rPr>
              <a:t>(String s)</a:t>
            </a:r>
            <a:r>
              <a:rPr lang="zh-CN" altLang="en-US" sz="2400" dirty="0" smtClean="0">
                <a:ea typeface="宋体" panose="02010600030101010101" pitchFamily="2" charset="-122"/>
                <a:cs typeface="Times New Roman" panose="02020603050405020304" pitchFamily="18" charset="0"/>
              </a:rPr>
              <a:t>静态方法：</a:t>
            </a:r>
            <a:endParaRPr lang="en-US" altLang="zh-CN" sz="2400" dirty="0" smtClean="0">
              <a:ea typeface="宋体" panose="02010600030101010101" pitchFamily="2" charset="-122"/>
              <a:cs typeface="Times New Roman" panose="02020603050405020304" pitchFamily="18" charset="0"/>
            </a:endParaRPr>
          </a:p>
          <a:p>
            <a:pPr lvl="1">
              <a:spcBef>
                <a:spcPct val="50000"/>
              </a:spcBef>
            </a:pPr>
            <a:r>
              <a:rPr lang="en-US" altLang="zh-CN" sz="2400" dirty="0" smtClean="0">
                <a:solidFill>
                  <a:srgbClr val="C00000"/>
                </a:solidFill>
                <a:ea typeface="宋体" panose="02010600030101010101" pitchFamily="2" charset="-122"/>
                <a:cs typeface="Times New Roman" panose="02020603050405020304" pitchFamily="18" charset="0"/>
              </a:rPr>
              <a:t>	Float </a:t>
            </a:r>
            <a:r>
              <a:rPr lang="en-US" altLang="zh-CN" sz="2400" dirty="0">
                <a:solidFill>
                  <a:srgbClr val="C00000"/>
                </a:solidFill>
                <a:ea typeface="宋体" panose="02010600030101010101" pitchFamily="2" charset="-122"/>
                <a:cs typeface="Times New Roman" panose="02020603050405020304" pitchFamily="18" charset="0"/>
              </a:rPr>
              <a:t>f = </a:t>
            </a:r>
            <a:r>
              <a:rPr lang="en-US" altLang="zh-CN" sz="2400" dirty="0" err="1" smtClean="0">
                <a:solidFill>
                  <a:srgbClr val="C00000"/>
                </a:solidFill>
                <a:ea typeface="宋体" panose="02010600030101010101" pitchFamily="2" charset="-122"/>
                <a:cs typeface="Times New Roman" panose="02020603050405020304" pitchFamily="18" charset="0"/>
              </a:rPr>
              <a:t>Float.parseFloat</a:t>
            </a:r>
            <a:r>
              <a:rPr lang="en-US" altLang="zh-CN" sz="2400" dirty="0" smtClean="0">
                <a:solidFill>
                  <a:srgbClr val="C00000"/>
                </a:solidFill>
                <a:ea typeface="宋体" panose="02010600030101010101" pitchFamily="2" charset="-122"/>
                <a:cs typeface="Times New Roman" panose="02020603050405020304" pitchFamily="18" charset="0"/>
              </a:rPr>
              <a:t>(“12.1”);</a:t>
            </a:r>
          </a:p>
          <a:p>
            <a:pPr lvl="1">
              <a:spcBef>
                <a:spcPct val="50000"/>
              </a:spcBef>
            </a:pPr>
            <a:endParaRPr lang="en-US" altLang="zh-CN" sz="2800" b="1" dirty="0" smtClean="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zh-CN" altLang="en-US" sz="2800" b="1" dirty="0" smtClean="0">
                <a:ea typeface="宋体" panose="02010600030101010101" pitchFamily="2" charset="-122"/>
                <a:cs typeface="Times New Roman" panose="02020603050405020304" pitchFamily="18" charset="0"/>
              </a:rPr>
              <a:t>基本数据类型转换成字符串</a:t>
            </a:r>
            <a:endParaRPr lang="en-US" altLang="zh-CN" sz="2800" b="1" dirty="0" smtClean="0">
              <a:ea typeface="宋体" panose="02010600030101010101" pitchFamily="2" charset="-122"/>
              <a:cs typeface="Times New Roman" panose="02020603050405020304" pitchFamily="18" charset="0"/>
            </a:endParaRPr>
          </a:p>
          <a:p>
            <a:pPr marL="800100" lvl="1" indent="-342900">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调用字符串重载的</a:t>
            </a:r>
            <a:r>
              <a:rPr lang="en-US" altLang="zh-CN" sz="2400" dirty="0" err="1" smtClean="0">
                <a:ea typeface="宋体" panose="02010600030101010101" pitchFamily="2" charset="-122"/>
                <a:cs typeface="Times New Roman" panose="02020603050405020304" pitchFamily="18" charset="0"/>
              </a:rPr>
              <a:t>valueOf</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方法：</a:t>
            </a:r>
            <a:endParaRPr lang="en-US" altLang="zh-CN" sz="2400" dirty="0" smtClean="0">
              <a:ea typeface="宋体" panose="02010600030101010101" pitchFamily="2" charset="-122"/>
              <a:cs typeface="Times New Roman" panose="02020603050405020304" pitchFamily="18" charset="0"/>
            </a:endParaRPr>
          </a:p>
          <a:p>
            <a:pPr lvl="1"/>
            <a:r>
              <a:rPr lang="en-US" altLang="zh-CN" sz="2400" dirty="0">
                <a:ea typeface="宋体" panose="02010600030101010101" pitchFamily="2" charset="-122"/>
                <a:cs typeface="Times New Roman" panose="02020603050405020304" pitchFamily="18" charset="0"/>
              </a:rPr>
              <a:t>	</a:t>
            </a:r>
            <a:r>
              <a:rPr lang="en-US" altLang="zh-CN" sz="2400" dirty="0" smtClean="0">
                <a:ea typeface="宋体" panose="02010600030101010101" pitchFamily="2" charset="-122"/>
                <a:cs typeface="Times New Roman" panose="02020603050405020304" pitchFamily="18" charset="0"/>
              </a:rPr>
              <a:t>String </a:t>
            </a:r>
            <a:r>
              <a:rPr lang="en-US" altLang="zh-CN" sz="2400" dirty="0" err="1" smtClean="0">
                <a:ea typeface="宋体" panose="02010600030101010101" pitchFamily="2" charset="-122"/>
                <a:cs typeface="Times New Roman" panose="02020603050405020304" pitchFamily="18" charset="0"/>
              </a:rPr>
              <a:t>fstr</a:t>
            </a:r>
            <a:r>
              <a:rPr lang="en-US" altLang="zh-CN" sz="2400" dirty="0" smtClean="0">
                <a:ea typeface="宋体" panose="02010600030101010101" pitchFamily="2" charset="-122"/>
                <a:cs typeface="Times New Roman" panose="02020603050405020304" pitchFamily="18" charset="0"/>
              </a:rPr>
              <a:t> = </a:t>
            </a:r>
            <a:r>
              <a:rPr lang="en-US" altLang="zh-CN" sz="2400" dirty="0" err="1" smtClean="0">
                <a:ea typeface="宋体" panose="02010600030101010101" pitchFamily="2" charset="-122"/>
                <a:cs typeface="Times New Roman" panose="02020603050405020304" pitchFamily="18" charset="0"/>
              </a:rPr>
              <a:t>String.valueOf</a:t>
            </a:r>
            <a:r>
              <a:rPr lang="en-US" altLang="zh-CN" sz="2400" dirty="0" smtClean="0">
                <a:ea typeface="宋体" panose="02010600030101010101" pitchFamily="2" charset="-122"/>
                <a:cs typeface="Times New Roman" panose="02020603050405020304" pitchFamily="18" charset="0"/>
              </a:rPr>
              <a:t>(2.34f);</a:t>
            </a:r>
          </a:p>
          <a:p>
            <a:pPr marL="800100" lvl="1" indent="-342900">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更</a:t>
            </a:r>
            <a:r>
              <a:rPr lang="zh-CN" altLang="en-US" sz="2400" dirty="0" smtClean="0">
                <a:ea typeface="宋体" panose="02010600030101010101" pitchFamily="2" charset="-122"/>
                <a:cs typeface="Times New Roman" panose="02020603050405020304" pitchFamily="18" charset="0"/>
              </a:rPr>
              <a:t>直接的方式：</a:t>
            </a:r>
            <a:endParaRPr lang="en-US" altLang="zh-CN" sz="2400" dirty="0" smtClean="0">
              <a:ea typeface="宋体" panose="02010600030101010101" pitchFamily="2" charset="-122"/>
              <a:cs typeface="Times New Roman" panose="02020603050405020304" pitchFamily="18" charset="0"/>
            </a:endParaRPr>
          </a:p>
          <a:p>
            <a:pPr lvl="1"/>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String </a:t>
            </a:r>
            <a:r>
              <a:rPr lang="en-US" altLang="zh-CN" sz="2400" dirty="0" err="1" smtClean="0">
                <a:solidFill>
                  <a:srgbClr val="C00000"/>
                </a:solidFill>
                <a:ea typeface="宋体" panose="02010600030101010101" pitchFamily="2" charset="-122"/>
                <a:cs typeface="Times New Roman" panose="02020603050405020304" pitchFamily="18" charset="0"/>
              </a:rPr>
              <a:t>intStr</a:t>
            </a:r>
            <a:r>
              <a:rPr lang="en-US" altLang="zh-CN" sz="2400" dirty="0" smtClean="0">
                <a:solidFill>
                  <a:srgbClr val="C00000"/>
                </a:solidFill>
                <a:ea typeface="宋体" panose="02010600030101010101" pitchFamily="2" charset="-122"/>
                <a:cs typeface="Times New Roman" panose="02020603050405020304" pitchFamily="18" charset="0"/>
              </a:rPr>
              <a:t> = 5 + “”</a:t>
            </a:r>
          </a:p>
        </p:txBody>
      </p:sp>
    </p:spTree>
  </p:cSld>
  <p:clrMapOvr>
    <a:masterClrMapping/>
  </p:clrMapOvr>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nvSpPr>
        <p:spPr>
          <a:xfrm>
            <a:off x="2771800" y="118150"/>
            <a:ext cx="4788024" cy="9258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b="1" dirty="0">
                <a:latin typeface="+mn-lt"/>
                <a:ea typeface="宋体" panose="02010600030101010101" pitchFamily="2" charset="-122"/>
                <a:cs typeface="Times New Roman" panose="02020603050405020304" pitchFamily="18" charset="0"/>
              </a:rPr>
              <a:t>包装</a:t>
            </a:r>
            <a:r>
              <a:rPr lang="zh-CN" altLang="en-US" b="1" dirty="0" smtClean="0">
                <a:solidFill>
                  <a:schemeClr val="tx1"/>
                </a:solidFill>
                <a:latin typeface="+mn-lt"/>
                <a:ea typeface="宋体" panose="02010600030101010101" pitchFamily="2" charset="-122"/>
                <a:cs typeface="Times New Roman" panose="02020603050405020304" pitchFamily="18" charset="0"/>
              </a:rPr>
              <a:t>类用法举例</a:t>
            </a:r>
          </a:p>
        </p:txBody>
      </p:sp>
      <p:sp>
        <p:nvSpPr>
          <p:cNvPr id="46083" name="Rectangle 3"/>
          <p:cNvSpPr>
            <a:spLocks noChangeArrowheads="1"/>
          </p:cNvSpPr>
          <p:nvPr/>
        </p:nvSpPr>
        <p:spPr bwMode="auto">
          <a:xfrm>
            <a:off x="251520" y="982246"/>
            <a:ext cx="8715527" cy="4339650"/>
          </a:xfrm>
          <a:prstGeom prst="rect">
            <a:avLst/>
          </a:prstGeom>
          <a:noFill/>
          <a:ln w="9525">
            <a:noFill/>
            <a:miter lim="800000"/>
          </a:ln>
        </p:spPr>
        <p:txBody>
          <a:bodyPr wrap="square">
            <a:spAutoFit/>
          </a:bodyPr>
          <a:lstStyle/>
          <a:p>
            <a:pPr>
              <a:spcBef>
                <a:spcPct val="50000"/>
              </a:spcBef>
            </a:pPr>
            <a:r>
              <a:rPr lang="en-US" altLang="zh-CN" sz="2400" dirty="0" err="1">
                <a:solidFill>
                  <a:srgbClr val="C00000"/>
                </a:solidFill>
                <a:ea typeface="宋体" panose="02010600030101010101" pitchFamily="2" charset="-122"/>
                <a:cs typeface="Times New Roman" panose="02020603050405020304" pitchFamily="18" charset="0"/>
              </a:rPr>
              <a:t>int</a:t>
            </a: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i</a:t>
            </a:r>
            <a:r>
              <a:rPr lang="en-US" altLang="zh-CN" sz="2400" dirty="0">
                <a:solidFill>
                  <a:srgbClr val="C00000"/>
                </a:solidFill>
                <a:ea typeface="宋体" panose="02010600030101010101" pitchFamily="2" charset="-122"/>
                <a:cs typeface="Times New Roman" panose="02020603050405020304" pitchFamily="18" charset="0"/>
              </a:rPr>
              <a:t> = 500;</a:t>
            </a:r>
          </a:p>
          <a:p>
            <a:pPr>
              <a:spcBef>
                <a:spcPct val="50000"/>
              </a:spcBef>
            </a:pPr>
            <a:r>
              <a:rPr lang="en-US" altLang="zh-CN" sz="2400" dirty="0">
                <a:solidFill>
                  <a:srgbClr val="C00000"/>
                </a:solidFill>
                <a:ea typeface="宋体" panose="02010600030101010101" pitchFamily="2" charset="-122"/>
                <a:cs typeface="Times New Roman" panose="02020603050405020304" pitchFamily="18" charset="0"/>
              </a:rPr>
              <a:t>Integer t = new Integer(</a:t>
            </a:r>
            <a:r>
              <a:rPr lang="en-US" altLang="zh-CN" sz="2400" dirty="0" err="1">
                <a:solidFill>
                  <a:srgbClr val="C00000"/>
                </a:solidFill>
                <a:ea typeface="宋体" panose="02010600030101010101" pitchFamily="2" charset="-122"/>
                <a:cs typeface="Times New Roman" panose="02020603050405020304" pitchFamily="18" charset="0"/>
              </a:rPr>
              <a:t>i</a:t>
            </a:r>
            <a:r>
              <a:rPr lang="en-US" altLang="zh-CN" sz="2400" dirty="0">
                <a:solidFill>
                  <a:srgbClr val="C00000"/>
                </a:solidFill>
                <a:ea typeface="宋体" panose="02010600030101010101" pitchFamily="2" charset="-122"/>
                <a:cs typeface="Times New Roman" panose="02020603050405020304" pitchFamily="18" charset="0"/>
              </a:rPr>
              <a:t>);</a:t>
            </a:r>
          </a:p>
          <a:p>
            <a:pPr>
              <a:spcBef>
                <a:spcPct val="50000"/>
              </a:spcBef>
            </a:pPr>
            <a:r>
              <a:rPr lang="zh-CN" altLang="en-US" sz="2400" b="1" dirty="0" smtClean="0">
                <a:ea typeface="宋体" panose="02010600030101010101" pitchFamily="2" charset="-122"/>
                <a:cs typeface="Times New Roman" panose="02020603050405020304" pitchFamily="18" charset="0"/>
              </a:rPr>
              <a:t>装箱：包装类</a:t>
            </a:r>
            <a:r>
              <a:rPr lang="zh-CN" altLang="en-US" sz="2400" b="1" dirty="0">
                <a:ea typeface="宋体" panose="02010600030101010101" pitchFamily="2" charset="-122"/>
                <a:cs typeface="Times New Roman" panose="02020603050405020304" pitchFamily="18" charset="0"/>
              </a:rPr>
              <a:t>使得一个基本数据类型的数据变成了</a:t>
            </a:r>
            <a:r>
              <a:rPr lang="zh-CN" altLang="en-US" sz="2400" b="1" dirty="0" smtClean="0">
                <a:ea typeface="宋体" panose="02010600030101010101" pitchFamily="2" charset="-122"/>
                <a:cs typeface="Times New Roman" panose="02020603050405020304" pitchFamily="18" charset="0"/>
              </a:rPr>
              <a:t>类。</a:t>
            </a:r>
            <a:endParaRPr lang="zh-CN" altLang="en-US" sz="2400" b="1" dirty="0">
              <a:ea typeface="宋体" panose="02010600030101010101" pitchFamily="2" charset="-122"/>
              <a:cs typeface="Times New Roman" panose="02020603050405020304" pitchFamily="18" charset="0"/>
            </a:endParaRPr>
          </a:p>
          <a:p>
            <a:pPr>
              <a:spcBef>
                <a:spcPct val="50000"/>
              </a:spcBef>
            </a:pPr>
            <a:r>
              <a:rPr lang="zh-CN" altLang="en-US" sz="2400" b="1" dirty="0" smtClean="0">
                <a:ea typeface="宋体" panose="02010600030101010101" pitchFamily="2" charset="-122"/>
                <a:cs typeface="Times New Roman" panose="02020603050405020304" pitchFamily="18" charset="0"/>
              </a:rPr>
              <a:t>有了</a:t>
            </a:r>
            <a:r>
              <a:rPr lang="zh-CN" altLang="en-US" sz="2400" b="1" dirty="0">
                <a:ea typeface="宋体" panose="02010600030101010101" pitchFamily="2" charset="-122"/>
                <a:cs typeface="Times New Roman" panose="02020603050405020304" pitchFamily="18" charset="0"/>
              </a:rPr>
              <a:t>类的特点，可以调用类中的方法</a:t>
            </a:r>
            <a:r>
              <a:rPr lang="zh-CN" altLang="en-US" sz="2400" b="1" dirty="0" smtClean="0">
                <a:ea typeface="宋体" panose="02010600030101010101" pitchFamily="2" charset="-122"/>
                <a:cs typeface="Times New Roman" panose="02020603050405020304" pitchFamily="18" charset="0"/>
              </a:rPr>
              <a:t>。</a:t>
            </a:r>
            <a:endParaRPr lang="en-US" altLang="zh-CN" sz="2400" b="1" dirty="0" smtClean="0">
              <a:ea typeface="宋体" panose="02010600030101010101" pitchFamily="2" charset="-122"/>
              <a:cs typeface="Times New Roman" panose="02020603050405020304" pitchFamily="18" charset="0"/>
            </a:endParaRPr>
          </a:p>
          <a:p>
            <a:pPr>
              <a:spcBef>
                <a:spcPct val="50000"/>
              </a:spcBef>
            </a:pPr>
            <a:r>
              <a:rPr lang="en-US" altLang="zh-CN" sz="2400" dirty="0" smtClean="0">
                <a:solidFill>
                  <a:srgbClr val="C00000"/>
                </a:solidFill>
                <a:ea typeface="宋体" panose="02010600030101010101" pitchFamily="2" charset="-122"/>
                <a:cs typeface="Times New Roman" panose="02020603050405020304" pitchFamily="18" charset="0"/>
              </a:rPr>
              <a:t>String </a:t>
            </a:r>
            <a:r>
              <a:rPr lang="en-US" altLang="zh-CN" sz="2400" dirty="0">
                <a:solidFill>
                  <a:srgbClr val="C00000"/>
                </a:solidFill>
                <a:ea typeface="宋体" panose="02010600030101010101" pitchFamily="2" charset="-122"/>
                <a:cs typeface="Times New Roman" panose="02020603050405020304" pitchFamily="18" charset="0"/>
              </a:rPr>
              <a:t>s = </a:t>
            </a:r>
            <a:r>
              <a:rPr lang="en-US" altLang="zh-CN" sz="2400" dirty="0" err="1">
                <a:solidFill>
                  <a:srgbClr val="C00000"/>
                </a:solidFill>
                <a:ea typeface="宋体" panose="02010600030101010101" pitchFamily="2" charset="-122"/>
                <a:cs typeface="Times New Roman" panose="02020603050405020304" pitchFamily="18" charset="0"/>
              </a:rPr>
              <a:t>t.toString</a:t>
            </a: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a:solidFill>
                  <a:srgbClr val="0000FF"/>
                </a:solidFill>
                <a:ea typeface="宋体" panose="02010600030101010101" pitchFamily="2" charset="-122"/>
                <a:cs typeface="Times New Roman" panose="02020603050405020304" pitchFamily="18" charset="0"/>
              </a:rPr>
              <a:t>// s = “500“,t</a:t>
            </a:r>
            <a:r>
              <a:rPr lang="zh-CN" altLang="en-US" sz="2400" dirty="0">
                <a:solidFill>
                  <a:srgbClr val="0000FF"/>
                </a:solidFill>
                <a:ea typeface="宋体" panose="02010600030101010101" pitchFamily="2" charset="-122"/>
                <a:cs typeface="Times New Roman" panose="02020603050405020304" pitchFamily="18" charset="0"/>
              </a:rPr>
              <a:t>是类，有</a:t>
            </a:r>
            <a:r>
              <a:rPr lang="en-US" altLang="zh-CN" sz="2400" dirty="0" err="1">
                <a:solidFill>
                  <a:srgbClr val="0000FF"/>
                </a:solidFill>
                <a:ea typeface="宋体" panose="02010600030101010101" pitchFamily="2" charset="-122"/>
                <a:cs typeface="Times New Roman" panose="02020603050405020304" pitchFamily="18" charset="0"/>
              </a:rPr>
              <a:t>toString</a:t>
            </a:r>
            <a:r>
              <a:rPr lang="zh-CN" altLang="en-US" sz="2400" dirty="0">
                <a:solidFill>
                  <a:srgbClr val="0000FF"/>
                </a:solidFill>
                <a:ea typeface="宋体" panose="02010600030101010101" pitchFamily="2" charset="-122"/>
                <a:cs typeface="Times New Roman" panose="02020603050405020304" pitchFamily="18" charset="0"/>
              </a:rPr>
              <a:t>方法</a:t>
            </a:r>
          </a:p>
          <a:p>
            <a:pPr>
              <a:spcBef>
                <a:spcPct val="50000"/>
              </a:spcBef>
            </a:pPr>
            <a:r>
              <a:rPr lang="en-US" altLang="zh-CN" sz="2400" dirty="0">
                <a:solidFill>
                  <a:srgbClr val="C00000"/>
                </a:solidFill>
                <a:ea typeface="宋体" panose="02010600030101010101" pitchFamily="2" charset="-122"/>
                <a:cs typeface="Times New Roman" panose="02020603050405020304" pitchFamily="18" charset="0"/>
              </a:rPr>
              <a:t>String s1 = </a:t>
            </a:r>
            <a:r>
              <a:rPr lang="en-US" altLang="zh-CN" sz="2400" dirty="0" err="1">
                <a:solidFill>
                  <a:srgbClr val="C00000"/>
                </a:solidFill>
                <a:ea typeface="宋体" panose="02010600030101010101" pitchFamily="2" charset="-122"/>
                <a:cs typeface="Times New Roman" panose="02020603050405020304" pitchFamily="18" charset="0"/>
              </a:rPr>
              <a:t>Integer.toString</a:t>
            </a:r>
            <a:r>
              <a:rPr lang="en-US" altLang="zh-CN" sz="2400" dirty="0">
                <a:solidFill>
                  <a:srgbClr val="C00000"/>
                </a:solidFill>
                <a:ea typeface="宋体" panose="02010600030101010101" pitchFamily="2" charset="-122"/>
                <a:cs typeface="Times New Roman" panose="02020603050405020304" pitchFamily="18" charset="0"/>
              </a:rPr>
              <a:t>(314); </a:t>
            </a:r>
            <a:r>
              <a:rPr lang="en-US" altLang="zh-CN" sz="2400" dirty="0">
                <a:solidFill>
                  <a:srgbClr val="0000FF"/>
                </a:solidFill>
                <a:ea typeface="宋体" panose="02010600030101010101" pitchFamily="2" charset="-122"/>
                <a:cs typeface="Times New Roman" panose="02020603050405020304" pitchFamily="18" charset="0"/>
              </a:rPr>
              <a:t>// s1= “314“  </a:t>
            </a:r>
            <a:r>
              <a:rPr lang="zh-CN" altLang="en-US" sz="2400" dirty="0">
                <a:solidFill>
                  <a:srgbClr val="0000FF"/>
                </a:solidFill>
                <a:ea typeface="宋体" panose="02010600030101010101" pitchFamily="2" charset="-122"/>
                <a:cs typeface="Times New Roman" panose="02020603050405020304" pitchFamily="18" charset="0"/>
              </a:rPr>
              <a:t>将数字转换成字符串。</a:t>
            </a:r>
          </a:p>
          <a:p>
            <a:pPr>
              <a:spcBef>
                <a:spcPct val="50000"/>
              </a:spcBef>
            </a:pPr>
            <a:r>
              <a:rPr lang="en-US" altLang="zh-CN" sz="2400" dirty="0" smtClean="0">
                <a:solidFill>
                  <a:srgbClr val="C00000"/>
                </a:solidFill>
                <a:ea typeface="宋体" panose="02010600030101010101" pitchFamily="2" charset="-122"/>
                <a:cs typeface="Times New Roman" panose="02020603050405020304" pitchFamily="18" charset="0"/>
              </a:rPr>
              <a:t>String s2</a:t>
            </a:r>
            <a:r>
              <a:rPr lang="en-US" altLang="zh-CN" sz="2400" dirty="0">
                <a:solidFill>
                  <a:srgbClr val="C00000"/>
                </a:solidFill>
                <a:ea typeface="宋体" panose="02010600030101010101" pitchFamily="2" charset="-122"/>
                <a:cs typeface="Times New Roman" panose="02020603050405020304" pitchFamily="18" charset="0"/>
              </a:rPr>
              <a:t>=“4.56</a:t>
            </a:r>
            <a:r>
              <a:rPr lang="en-US" altLang="zh-CN" sz="2400" dirty="0" smtClean="0">
                <a:solidFill>
                  <a:srgbClr val="C00000"/>
                </a:solidFill>
                <a:ea typeface="宋体" panose="02010600030101010101" pitchFamily="2" charset="-122"/>
                <a:cs typeface="Times New Roman" panose="02020603050405020304" pitchFamily="18" charset="0"/>
              </a:rPr>
              <a:t>”</a:t>
            </a:r>
            <a:r>
              <a:rPr lang="en-US" altLang="zh-CN" sz="2400" dirty="0">
                <a:solidFill>
                  <a:srgbClr val="C00000"/>
                </a:solidFill>
                <a:ea typeface="宋体" panose="02010600030101010101" pitchFamily="2" charset="-122"/>
                <a:cs typeface="Times New Roman" panose="02020603050405020304" pitchFamily="18" charset="0"/>
              </a:rPr>
              <a:t>;</a:t>
            </a:r>
          </a:p>
          <a:p>
            <a:pPr>
              <a:spcBef>
                <a:spcPct val="50000"/>
              </a:spcBef>
            </a:pPr>
            <a:r>
              <a:rPr lang="en-US" altLang="zh-CN" sz="2400" dirty="0">
                <a:solidFill>
                  <a:srgbClr val="C00000"/>
                </a:solidFill>
                <a:ea typeface="宋体" panose="02010600030101010101" pitchFamily="2" charset="-122"/>
                <a:cs typeface="Times New Roman" panose="02020603050405020304" pitchFamily="18" charset="0"/>
              </a:rPr>
              <a:t>double </a:t>
            </a:r>
            <a:r>
              <a:rPr lang="en-US" altLang="zh-CN" sz="2400" dirty="0" err="1">
                <a:solidFill>
                  <a:srgbClr val="C00000"/>
                </a:solidFill>
                <a:ea typeface="宋体" panose="02010600030101010101" pitchFamily="2" charset="-122"/>
                <a:cs typeface="Times New Roman" panose="02020603050405020304" pitchFamily="18" charset="0"/>
              </a:rPr>
              <a:t>ds</a:t>
            </a:r>
            <a:r>
              <a:rPr lang="en-US" altLang="zh-CN" sz="2400" dirty="0">
                <a:solidFill>
                  <a:srgbClr val="C00000"/>
                </a:solidFill>
                <a:ea typeface="宋体" panose="02010600030101010101" pitchFamily="2" charset="-122"/>
                <a:cs typeface="Times New Roman" panose="02020603050405020304" pitchFamily="18" charset="0"/>
              </a:rPr>
              <a:t>=</a:t>
            </a:r>
            <a:r>
              <a:rPr lang="en-US" altLang="zh-CN" sz="2400" dirty="0" err="1">
                <a:solidFill>
                  <a:srgbClr val="C00000"/>
                </a:solidFill>
                <a:ea typeface="宋体" panose="02010600030101010101" pitchFamily="2" charset="-122"/>
                <a:cs typeface="Times New Roman" panose="02020603050405020304" pitchFamily="18" charset="0"/>
              </a:rPr>
              <a:t>Double.parseDouble</a:t>
            </a:r>
            <a:r>
              <a:rPr lang="en-US" altLang="zh-CN" sz="2400" dirty="0">
                <a:solidFill>
                  <a:srgbClr val="C00000"/>
                </a:solidFill>
                <a:ea typeface="宋体" panose="02010600030101010101" pitchFamily="2" charset="-122"/>
                <a:cs typeface="Times New Roman" panose="02020603050405020304" pitchFamily="18" charset="0"/>
              </a:rPr>
              <a:t>(s2);   </a:t>
            </a:r>
            <a:r>
              <a:rPr lang="en-US" altLang="zh-CN" sz="2400" dirty="0">
                <a:solidFill>
                  <a:srgbClr val="0000FF"/>
                </a:solidFill>
                <a:ea typeface="宋体" panose="02010600030101010101" pitchFamily="2" charset="-122"/>
                <a:cs typeface="Times New Roman" panose="02020603050405020304" pitchFamily="18" charset="0"/>
              </a:rPr>
              <a:t>//</a:t>
            </a:r>
            <a:r>
              <a:rPr lang="zh-CN" altLang="en-US" sz="2400" dirty="0">
                <a:solidFill>
                  <a:srgbClr val="0000FF"/>
                </a:solidFill>
                <a:ea typeface="宋体" panose="02010600030101010101" pitchFamily="2" charset="-122"/>
                <a:cs typeface="Times New Roman" panose="02020603050405020304" pitchFamily="18" charset="0"/>
              </a:rPr>
              <a:t>将字符串转换成数字</a:t>
            </a:r>
          </a:p>
        </p:txBody>
      </p:sp>
    </p:spTree>
  </p:cSld>
  <p:clrMapOvr>
    <a:masterClrMapping/>
  </p:clrMapOvr>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15563" y="621690"/>
            <a:ext cx="4104456" cy="646331"/>
          </a:xfrm>
          <a:prstGeom prst="rect">
            <a:avLst/>
          </a:prstGeom>
          <a:noFill/>
        </p:spPr>
        <p:txBody>
          <a:bodyPr wrap="square" rtlCol="0">
            <a:spAutoFit/>
          </a:bodyPr>
          <a:lstStyle/>
          <a:p>
            <a:r>
              <a:rPr lang="zh-CN" altLang="en-US" sz="3600" b="1" dirty="0" smtClean="0">
                <a:ea typeface="宋体" panose="02010600030101010101" pitchFamily="2" charset="-122"/>
              </a:rPr>
              <a:t>包装类的用法举例</a:t>
            </a:r>
            <a:endParaRPr lang="zh-CN" altLang="en-US" sz="3600" b="1" dirty="0">
              <a:ea typeface="宋体" panose="02010600030101010101" pitchFamily="2" charset="-122"/>
            </a:endParaRPr>
          </a:p>
        </p:txBody>
      </p:sp>
      <p:sp>
        <p:nvSpPr>
          <p:cNvPr id="5" name="TextBox 4"/>
          <p:cNvSpPr txBox="1"/>
          <p:nvPr/>
        </p:nvSpPr>
        <p:spPr>
          <a:xfrm>
            <a:off x="251267" y="1413282"/>
            <a:ext cx="8712968" cy="4154984"/>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b="1" dirty="0">
                <a:ea typeface="宋体" panose="02010600030101010101" pitchFamily="2" charset="-122"/>
                <a:cs typeface="Times New Roman" panose="02020603050405020304" pitchFamily="18" charset="0"/>
              </a:rPr>
              <a:t>拆</a:t>
            </a:r>
            <a:r>
              <a:rPr lang="zh-CN" altLang="en-US" sz="2400" b="1" dirty="0" smtClean="0">
                <a:ea typeface="宋体" panose="02010600030101010101" pitchFamily="2" charset="-122"/>
                <a:cs typeface="Times New Roman" panose="02020603050405020304" pitchFamily="18" charset="0"/>
              </a:rPr>
              <a:t>箱：将数字包装类中内容变为基本数据类型。</a:t>
            </a:r>
            <a:endParaRPr lang="en-US" altLang="zh-CN" sz="2400" b="1" dirty="0" smtClean="0">
              <a:ea typeface="宋体" panose="02010600030101010101" pitchFamily="2" charset="-122"/>
              <a:cs typeface="Times New Roman" panose="02020603050405020304" pitchFamily="18" charset="0"/>
            </a:endParaRPr>
          </a:p>
          <a:p>
            <a:r>
              <a:rPr lang="en-US" altLang="zh-CN" sz="2400" dirty="0" err="1" smtClean="0">
                <a:solidFill>
                  <a:srgbClr val="C00000"/>
                </a:solidFill>
                <a:ea typeface="宋体" panose="02010600030101010101" pitchFamily="2" charset="-122"/>
                <a:cs typeface="Times New Roman" panose="02020603050405020304" pitchFamily="18" charset="0"/>
              </a:rPr>
              <a:t>int</a:t>
            </a: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j = </a:t>
            </a:r>
            <a:r>
              <a:rPr lang="en-US" altLang="zh-CN" sz="2400" dirty="0" err="1">
                <a:solidFill>
                  <a:srgbClr val="C00000"/>
                </a:solidFill>
                <a:ea typeface="宋体" panose="02010600030101010101" pitchFamily="2" charset="-122"/>
                <a:cs typeface="Times New Roman" panose="02020603050405020304" pitchFamily="18" charset="0"/>
              </a:rPr>
              <a:t>t.intValue</a:t>
            </a:r>
            <a:r>
              <a:rPr lang="en-US" altLang="zh-CN" sz="2400" dirty="0">
                <a:solidFill>
                  <a:srgbClr val="C00000"/>
                </a:solidFill>
                <a:ea typeface="宋体" panose="02010600030101010101" pitchFamily="2" charset="-122"/>
                <a:cs typeface="Times New Roman" panose="02020603050405020304" pitchFamily="18" charset="0"/>
              </a:rPr>
              <a:t>();</a:t>
            </a:r>
            <a:r>
              <a:rPr lang="en-US" altLang="zh-CN" sz="2400" dirty="0">
                <a:solidFill>
                  <a:schemeClr val="accent2"/>
                </a:solidFill>
                <a:ea typeface="宋体" panose="02010600030101010101" pitchFamily="2" charset="-122"/>
                <a:cs typeface="Times New Roman" panose="02020603050405020304" pitchFamily="18" charset="0"/>
              </a:rPr>
              <a:t>	</a:t>
            </a:r>
            <a:r>
              <a:rPr lang="en-US" altLang="zh-CN" sz="2400" dirty="0">
                <a:solidFill>
                  <a:srgbClr val="0000FF"/>
                </a:solidFill>
                <a:ea typeface="宋体" panose="02010600030101010101" pitchFamily="2" charset="-122"/>
                <a:cs typeface="Times New Roman" panose="02020603050405020304" pitchFamily="18" charset="0"/>
              </a:rPr>
              <a:t>// j = 500</a:t>
            </a:r>
            <a:r>
              <a:rPr lang="zh-CN" altLang="en-US" sz="2400" dirty="0">
                <a:solidFill>
                  <a:srgbClr val="0000FF"/>
                </a:solidFill>
                <a:ea typeface="宋体" panose="02010600030101010101" pitchFamily="2" charset="-122"/>
                <a:cs typeface="Times New Roman" panose="02020603050405020304" pitchFamily="18" charset="0"/>
              </a:rPr>
              <a:t>，</a:t>
            </a:r>
            <a:r>
              <a:rPr lang="en-US" altLang="zh-CN" sz="2400" dirty="0" err="1">
                <a:solidFill>
                  <a:srgbClr val="0000FF"/>
                </a:solidFill>
                <a:ea typeface="宋体" panose="02010600030101010101" pitchFamily="2" charset="-122"/>
                <a:cs typeface="Times New Roman" panose="02020603050405020304" pitchFamily="18" charset="0"/>
              </a:rPr>
              <a:t>intValue</a:t>
            </a:r>
            <a:r>
              <a:rPr lang="zh-CN" altLang="en-US" sz="2400" dirty="0">
                <a:solidFill>
                  <a:srgbClr val="0000FF"/>
                </a:solidFill>
                <a:ea typeface="宋体" panose="02010600030101010101" pitchFamily="2" charset="-122"/>
                <a:cs typeface="Times New Roman" panose="02020603050405020304" pitchFamily="18" charset="0"/>
              </a:rPr>
              <a:t>取出包装类中的数据</a:t>
            </a:r>
          </a:p>
          <a:p>
            <a:endParaRPr lang="en-US" altLang="zh-CN" sz="2400" dirty="0" smtClean="0">
              <a:ea typeface="宋体" panose="02010600030101010101" pitchFamily="2" charset="-122"/>
              <a:cs typeface="Times New Roman" panose="02020603050405020304" pitchFamily="18" charset="0"/>
            </a:endParaRPr>
          </a:p>
          <a:p>
            <a:endParaRPr lang="en-US" altLang="zh-CN" sz="2400" dirty="0" smtClean="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包装类</a:t>
            </a:r>
            <a:r>
              <a:rPr lang="zh-CN" altLang="en-US" sz="2400" dirty="0">
                <a:ea typeface="宋体" panose="02010600030101010101" pitchFamily="2" charset="-122"/>
                <a:cs typeface="Times New Roman" panose="02020603050405020304" pitchFamily="18" charset="0"/>
              </a:rPr>
              <a:t>在实际开发中用的最多的在于字符串变为基本数据类型</a:t>
            </a:r>
            <a:r>
              <a:rPr lang="zh-CN" altLang="en-US" sz="2400" dirty="0" smtClean="0">
                <a:ea typeface="宋体" panose="02010600030101010101" pitchFamily="2" charset="-122"/>
                <a:cs typeface="Times New Roman" panose="02020603050405020304" pitchFamily="18" charset="0"/>
              </a:rPr>
              <a:t>。</a:t>
            </a:r>
            <a:endParaRPr lang="en-US" altLang="zh-CN" sz="2400" dirty="0" smtClean="0">
              <a:ea typeface="宋体" panose="02010600030101010101" pitchFamily="2" charset="-122"/>
              <a:cs typeface="Times New Roman" panose="02020603050405020304" pitchFamily="18" charset="0"/>
            </a:endParaRPr>
          </a:p>
          <a:p>
            <a:r>
              <a:rPr lang="en-US" altLang="zh-CN" sz="2400" dirty="0">
                <a:ea typeface="宋体" panose="02010600030101010101" pitchFamily="2" charset="-122"/>
                <a:cs typeface="Times New Roman" panose="02020603050405020304" pitchFamily="18" charset="0"/>
              </a:rPr>
              <a:t>String str1 = "30" ;</a:t>
            </a:r>
            <a:endParaRPr lang="zh-CN" altLang="en-US" sz="2400" dirty="0">
              <a:ea typeface="宋体" panose="02010600030101010101" pitchFamily="2" charset="-122"/>
              <a:cs typeface="Times New Roman" panose="02020603050405020304" pitchFamily="18" charset="0"/>
            </a:endParaRPr>
          </a:p>
          <a:p>
            <a:r>
              <a:rPr lang="en-US" altLang="zh-CN" sz="2400" dirty="0">
                <a:ea typeface="宋体" panose="02010600030101010101" pitchFamily="2" charset="-122"/>
                <a:cs typeface="Times New Roman" panose="02020603050405020304" pitchFamily="18" charset="0"/>
              </a:rPr>
              <a:t>String str2 = "30.3" ;	</a:t>
            </a:r>
            <a:endParaRPr lang="zh-CN" altLang="en-US" sz="2400" dirty="0">
              <a:ea typeface="宋体" panose="02010600030101010101" pitchFamily="2" charset="-122"/>
              <a:cs typeface="Times New Roman" panose="02020603050405020304" pitchFamily="18" charset="0"/>
            </a:endParaRPr>
          </a:p>
          <a:p>
            <a:r>
              <a:rPr lang="en-US" altLang="zh-CN" sz="2400" dirty="0" err="1">
                <a:ea typeface="宋体" panose="02010600030101010101" pitchFamily="2" charset="-122"/>
                <a:cs typeface="Times New Roman" panose="02020603050405020304" pitchFamily="18" charset="0"/>
              </a:rPr>
              <a:t>int</a:t>
            </a:r>
            <a:r>
              <a:rPr lang="en-US" altLang="zh-CN" sz="2400" dirty="0">
                <a:ea typeface="宋体" panose="02010600030101010101" pitchFamily="2" charset="-122"/>
                <a:cs typeface="Times New Roman" panose="02020603050405020304" pitchFamily="18" charset="0"/>
              </a:rPr>
              <a:t> x = </a:t>
            </a:r>
            <a:r>
              <a:rPr lang="en-US" altLang="zh-CN" sz="2400" dirty="0" err="1">
                <a:ea typeface="宋体" panose="02010600030101010101" pitchFamily="2" charset="-122"/>
                <a:cs typeface="Times New Roman" panose="02020603050405020304" pitchFamily="18" charset="0"/>
              </a:rPr>
              <a:t>Integer.parseInt</a:t>
            </a:r>
            <a:r>
              <a:rPr lang="en-US" altLang="zh-CN" sz="2400" dirty="0">
                <a:ea typeface="宋体" panose="02010600030101010101" pitchFamily="2" charset="-122"/>
                <a:cs typeface="Times New Roman" panose="02020603050405020304" pitchFamily="18" charset="0"/>
              </a:rPr>
              <a:t>(str1) ;	// </a:t>
            </a:r>
            <a:r>
              <a:rPr lang="zh-CN" altLang="en-US" sz="2400" dirty="0">
                <a:ea typeface="宋体" panose="02010600030101010101" pitchFamily="2" charset="-122"/>
                <a:cs typeface="Times New Roman" panose="02020603050405020304" pitchFamily="18" charset="0"/>
              </a:rPr>
              <a:t>将字符串变为</a:t>
            </a:r>
            <a:r>
              <a:rPr lang="en-US" altLang="zh-CN" sz="2400" dirty="0" err="1">
                <a:ea typeface="宋体" panose="02010600030101010101" pitchFamily="2" charset="-122"/>
                <a:cs typeface="Times New Roman" panose="02020603050405020304" pitchFamily="18" charset="0"/>
              </a:rPr>
              <a:t>int</a:t>
            </a:r>
            <a:r>
              <a:rPr lang="zh-CN" altLang="en-US" sz="2400" dirty="0">
                <a:ea typeface="宋体" panose="02010600030101010101" pitchFamily="2" charset="-122"/>
                <a:cs typeface="Times New Roman" panose="02020603050405020304" pitchFamily="18" charset="0"/>
              </a:rPr>
              <a:t>型</a:t>
            </a:r>
          </a:p>
          <a:p>
            <a:r>
              <a:rPr lang="en-US" altLang="zh-CN" sz="2400" dirty="0">
                <a:ea typeface="宋体" panose="02010600030101010101" pitchFamily="2" charset="-122"/>
                <a:cs typeface="Times New Roman" panose="02020603050405020304" pitchFamily="18" charset="0"/>
              </a:rPr>
              <a:t>float f = </a:t>
            </a:r>
            <a:r>
              <a:rPr lang="en-US" altLang="zh-CN" sz="2400" dirty="0" err="1">
                <a:ea typeface="宋体" panose="02010600030101010101" pitchFamily="2" charset="-122"/>
                <a:cs typeface="Times New Roman" panose="02020603050405020304" pitchFamily="18" charset="0"/>
              </a:rPr>
              <a:t>Float.parseFloat</a:t>
            </a:r>
            <a:r>
              <a:rPr lang="en-US" altLang="zh-CN" sz="2400" dirty="0">
                <a:ea typeface="宋体" panose="02010600030101010101" pitchFamily="2" charset="-122"/>
                <a:cs typeface="Times New Roman" panose="02020603050405020304" pitchFamily="18" charset="0"/>
              </a:rPr>
              <a:t>(str2) ; // </a:t>
            </a:r>
            <a:r>
              <a:rPr lang="zh-CN" altLang="en-US" sz="2400" dirty="0">
                <a:ea typeface="宋体" panose="02010600030101010101" pitchFamily="2" charset="-122"/>
                <a:cs typeface="Times New Roman" panose="02020603050405020304" pitchFamily="18" charset="0"/>
              </a:rPr>
              <a:t>将字符串变为</a:t>
            </a:r>
            <a:r>
              <a:rPr lang="en-US" altLang="zh-CN" sz="2400" dirty="0" err="1">
                <a:ea typeface="宋体" panose="02010600030101010101" pitchFamily="2" charset="-122"/>
                <a:cs typeface="Times New Roman" panose="02020603050405020304" pitchFamily="18" charset="0"/>
              </a:rPr>
              <a:t>int</a:t>
            </a:r>
            <a:r>
              <a:rPr lang="zh-CN" altLang="en-US" sz="2400" dirty="0" smtClean="0">
                <a:ea typeface="宋体" panose="02010600030101010101" pitchFamily="2" charset="-122"/>
                <a:cs typeface="Times New Roman" panose="02020603050405020304" pitchFamily="18" charset="0"/>
              </a:rPr>
              <a:t>型</a:t>
            </a:r>
            <a:endParaRPr lang="zh-CN" altLang="en-US" sz="2400" dirty="0">
              <a:ea typeface="宋体" panose="02010600030101010101" pitchFamily="2" charset="-122"/>
              <a:cs typeface="Times New Roman" panose="02020603050405020304" pitchFamily="18" charset="0"/>
            </a:endParaRPr>
          </a:p>
          <a:p>
            <a:endParaRPr lang="zh-CN" altLang="en-US" sz="2400"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2556029" y="549439"/>
            <a:ext cx="4152510" cy="648072"/>
          </a:xfrm>
        </p:spPr>
        <p:txBody>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关键字</a:t>
            </a:r>
            <a:r>
              <a:rPr lang="en-US" altLang="zh-CN" b="1" dirty="0" smtClean="0">
                <a:solidFill>
                  <a:srgbClr val="C00000"/>
                </a:solidFill>
                <a:latin typeface="+mn-lt"/>
                <a:ea typeface="宋体" panose="02010600030101010101" pitchFamily="2" charset="-122"/>
                <a:cs typeface="Times New Roman" panose="02020603050405020304" pitchFamily="18" charset="0"/>
              </a:rPr>
              <a:t>static</a:t>
            </a:r>
          </a:p>
        </p:txBody>
      </p:sp>
      <p:sp>
        <p:nvSpPr>
          <p:cNvPr id="6147" name="Rectangle 3"/>
          <p:cNvSpPr>
            <a:spLocks noGrp="1" noChangeArrowheads="1"/>
          </p:cNvSpPr>
          <p:nvPr>
            <p:ph type="body" idx="1"/>
          </p:nvPr>
        </p:nvSpPr>
        <p:spPr>
          <a:xfrm>
            <a:off x="395789" y="1341527"/>
            <a:ext cx="8424936" cy="4536504"/>
          </a:xfrm>
        </p:spPr>
        <p:txBody>
          <a:bodyPr>
            <a:normAutofit/>
          </a:bodyPr>
          <a:lstStyle/>
          <a:p>
            <a:pPr algn="just">
              <a:spcBef>
                <a:spcPct val="40000"/>
              </a:spcBef>
              <a:buFont typeface="Wingdings" panose="05000000000000000000" pitchFamily="2" charset="2"/>
              <a:buChar char="l"/>
            </a:pPr>
            <a:r>
              <a:rPr lang="zh-CN" altLang="en-US" dirty="0">
                <a:ea typeface="宋体" panose="02010600030101010101" pitchFamily="2" charset="-122"/>
                <a:cs typeface="Times New Roman" panose="02020603050405020304" pitchFamily="18" charset="0"/>
              </a:rPr>
              <a:t>使用范围：</a:t>
            </a:r>
            <a:endParaRPr lang="en-US" altLang="zh-CN" dirty="0">
              <a:ea typeface="宋体" panose="02010600030101010101" pitchFamily="2" charset="-122"/>
              <a:cs typeface="Times New Roman" panose="02020603050405020304" pitchFamily="18" charset="0"/>
            </a:endParaRPr>
          </a:p>
          <a:p>
            <a:pPr marL="539750" lvl="1" algn="just">
              <a:spcBef>
                <a:spcPct val="40000"/>
              </a:spcBef>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在</a:t>
            </a:r>
            <a:r>
              <a:rPr lang="en-US" altLang="zh-CN" dirty="0">
                <a:ea typeface="宋体" panose="02010600030101010101" pitchFamily="2" charset="-122"/>
                <a:cs typeface="Times New Roman" panose="02020603050405020304" pitchFamily="18" charset="0"/>
              </a:rPr>
              <a:t>Java</a:t>
            </a:r>
            <a:r>
              <a:rPr lang="zh-CN" altLang="en-US" dirty="0">
                <a:ea typeface="宋体" panose="02010600030101010101" pitchFamily="2" charset="-122"/>
                <a:cs typeface="Times New Roman" panose="02020603050405020304" pitchFamily="18" charset="0"/>
              </a:rPr>
              <a:t>类中，可用</a:t>
            </a:r>
            <a:r>
              <a:rPr lang="en-US" altLang="zh-CN" dirty="0">
                <a:ea typeface="宋体" panose="02010600030101010101" pitchFamily="2" charset="-122"/>
                <a:cs typeface="Times New Roman" panose="02020603050405020304" pitchFamily="18" charset="0"/>
              </a:rPr>
              <a:t>static</a:t>
            </a:r>
            <a:r>
              <a:rPr lang="zh-CN" altLang="en-US" dirty="0">
                <a:ea typeface="宋体" panose="02010600030101010101" pitchFamily="2" charset="-122"/>
                <a:cs typeface="Times New Roman" panose="02020603050405020304" pitchFamily="18" charset="0"/>
              </a:rPr>
              <a:t>修饰</a:t>
            </a:r>
            <a:r>
              <a:rPr lang="zh-CN" altLang="en-US" dirty="0">
                <a:solidFill>
                  <a:srgbClr val="C00000"/>
                </a:solidFill>
                <a:ea typeface="宋体" panose="02010600030101010101" pitchFamily="2" charset="-122"/>
                <a:cs typeface="Times New Roman" panose="02020603050405020304" pitchFamily="18" charset="0"/>
              </a:rPr>
              <a:t>属性、</a:t>
            </a:r>
            <a:r>
              <a:rPr lang="zh-CN" altLang="en-US" dirty="0" smtClean="0">
                <a:solidFill>
                  <a:srgbClr val="C00000"/>
                </a:solidFill>
                <a:ea typeface="宋体" panose="02010600030101010101" pitchFamily="2" charset="-122"/>
                <a:cs typeface="Times New Roman" panose="02020603050405020304" pitchFamily="18" charset="0"/>
              </a:rPr>
              <a:t>方法</a:t>
            </a:r>
            <a:r>
              <a:rPr lang="zh-CN" altLang="en-US" dirty="0" smtClean="0">
                <a:ea typeface="宋体" panose="02010600030101010101" pitchFamily="2" charset="-122"/>
                <a:cs typeface="Times New Roman" panose="02020603050405020304" pitchFamily="18" charset="0"/>
              </a:rPr>
              <a:t>、</a:t>
            </a:r>
            <a:r>
              <a:rPr lang="zh-CN" altLang="en-US" dirty="0" smtClean="0">
                <a:solidFill>
                  <a:srgbClr val="C00000"/>
                </a:solidFill>
                <a:ea typeface="宋体" panose="02010600030101010101" pitchFamily="2" charset="-122"/>
                <a:cs typeface="Times New Roman" panose="02020603050405020304" pitchFamily="18" charset="0"/>
              </a:rPr>
              <a:t>代码块、内部类</a:t>
            </a:r>
            <a:endParaRPr lang="en-US" altLang="zh-CN" dirty="0" smtClean="0">
              <a:solidFill>
                <a:srgbClr val="C00000"/>
              </a:solidFill>
              <a:ea typeface="宋体" panose="02010600030101010101" pitchFamily="2" charset="-122"/>
              <a:cs typeface="Times New Roman" panose="02020603050405020304" pitchFamily="18" charset="0"/>
            </a:endParaRPr>
          </a:p>
          <a:p>
            <a:pPr marL="457200" lvl="1" indent="0" algn="just">
              <a:spcBef>
                <a:spcPct val="40000"/>
              </a:spcBef>
              <a:buNone/>
            </a:pPr>
            <a:endParaRPr lang="en-US" altLang="zh-CN" dirty="0" smtClean="0">
              <a:ea typeface="宋体" panose="02010600030101010101" pitchFamily="2" charset="-122"/>
            </a:endParaRPr>
          </a:p>
          <a:p>
            <a:pPr>
              <a:buFont typeface="Wingdings" panose="05000000000000000000" pitchFamily="2" charset="2"/>
              <a:buChar char="l"/>
            </a:pPr>
            <a:r>
              <a:rPr lang="zh-CN" altLang="en-US" dirty="0" smtClean="0">
                <a:ea typeface="宋体" panose="02010600030101010101" pitchFamily="2" charset="-122"/>
              </a:rPr>
              <a:t>被</a:t>
            </a:r>
            <a:r>
              <a:rPr lang="zh-CN" altLang="en-US" dirty="0">
                <a:ea typeface="宋体" panose="02010600030101010101" pitchFamily="2" charset="-122"/>
              </a:rPr>
              <a:t>修饰后的成员具备以下特点：</a:t>
            </a:r>
          </a:p>
          <a:p>
            <a:pPr lvl="1">
              <a:spcBef>
                <a:spcPts val="1800"/>
              </a:spcBef>
              <a:buFont typeface="Wingdings" panose="05000000000000000000" pitchFamily="2" charset="2"/>
              <a:buChar char="Ø"/>
            </a:pPr>
            <a:r>
              <a:rPr lang="zh-CN" altLang="en-US" sz="2500" dirty="0" smtClean="0">
                <a:ea typeface="宋体" panose="02010600030101010101" pitchFamily="2" charset="-122"/>
              </a:rPr>
              <a:t>随着</a:t>
            </a:r>
            <a:r>
              <a:rPr lang="zh-CN" altLang="en-US" sz="2500" dirty="0">
                <a:ea typeface="宋体" panose="02010600030101010101" pitchFamily="2" charset="-122"/>
              </a:rPr>
              <a:t>类的加载而</a:t>
            </a:r>
            <a:r>
              <a:rPr lang="zh-CN" altLang="en-US" sz="2500" dirty="0" smtClean="0">
                <a:ea typeface="宋体" panose="02010600030101010101" pitchFamily="2" charset="-122"/>
              </a:rPr>
              <a:t>加载</a:t>
            </a:r>
            <a:endParaRPr lang="en-US" altLang="zh-CN" sz="2500" dirty="0" smtClean="0">
              <a:ea typeface="宋体" panose="02010600030101010101" pitchFamily="2" charset="-122"/>
            </a:endParaRPr>
          </a:p>
          <a:p>
            <a:pPr lvl="1">
              <a:spcBef>
                <a:spcPts val="1800"/>
              </a:spcBef>
              <a:buFont typeface="Wingdings" panose="05000000000000000000" pitchFamily="2" charset="2"/>
              <a:buChar char="Ø"/>
            </a:pPr>
            <a:r>
              <a:rPr lang="zh-CN" altLang="en-US" sz="2500" dirty="0" smtClean="0">
                <a:ea typeface="宋体" panose="02010600030101010101" pitchFamily="2" charset="-122"/>
              </a:rPr>
              <a:t>优先</a:t>
            </a:r>
            <a:r>
              <a:rPr lang="zh-CN" altLang="en-US" sz="2500" dirty="0">
                <a:ea typeface="宋体" panose="02010600030101010101" pitchFamily="2" charset="-122"/>
              </a:rPr>
              <a:t>于对象存在</a:t>
            </a:r>
          </a:p>
          <a:p>
            <a:pPr lvl="1">
              <a:spcBef>
                <a:spcPts val="1800"/>
              </a:spcBef>
              <a:buFont typeface="Wingdings" panose="05000000000000000000" pitchFamily="2" charset="2"/>
              <a:buChar char="Ø"/>
            </a:pPr>
            <a:r>
              <a:rPr lang="zh-CN" altLang="en-US" sz="2500" dirty="0" smtClean="0">
                <a:ea typeface="宋体" panose="02010600030101010101" pitchFamily="2" charset="-122"/>
              </a:rPr>
              <a:t>修饰的成员，被</a:t>
            </a:r>
            <a:r>
              <a:rPr lang="zh-CN" altLang="en-US" sz="2500" dirty="0">
                <a:ea typeface="宋体" panose="02010600030101010101" pitchFamily="2" charset="-122"/>
              </a:rPr>
              <a:t>所有对象所共享</a:t>
            </a:r>
          </a:p>
          <a:p>
            <a:pPr lvl="1">
              <a:spcBef>
                <a:spcPts val="1800"/>
              </a:spcBef>
              <a:buFont typeface="Wingdings" panose="05000000000000000000" pitchFamily="2" charset="2"/>
              <a:buChar char="Ø"/>
            </a:pPr>
            <a:r>
              <a:rPr lang="zh-CN" altLang="en-US" sz="2500" dirty="0" smtClean="0">
                <a:ea typeface="宋体" panose="02010600030101010101" pitchFamily="2" charset="-122"/>
              </a:rPr>
              <a:t>访问权限允许时，可不创建对象，直接</a:t>
            </a:r>
            <a:r>
              <a:rPr lang="zh-CN" altLang="en-US" sz="2500" dirty="0">
                <a:ea typeface="宋体" panose="02010600030101010101" pitchFamily="2" charset="-122"/>
              </a:rPr>
              <a:t>被</a:t>
            </a:r>
            <a:r>
              <a:rPr lang="zh-CN" altLang="en-US" sz="2500" dirty="0" smtClean="0">
                <a:ea typeface="宋体" panose="02010600030101010101" pitchFamily="2" charset="-122"/>
              </a:rPr>
              <a:t>类调用</a:t>
            </a:r>
            <a:endParaRPr lang="zh-CN" altLang="en-US" sz="2500" dirty="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nvSpPr>
        <p:spPr>
          <a:xfrm>
            <a:off x="1550876" y="764704"/>
            <a:ext cx="6114256" cy="83269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类属性、类方法的设计思想</a:t>
            </a:r>
          </a:p>
        </p:txBody>
      </p:sp>
      <p:sp>
        <p:nvSpPr>
          <p:cNvPr id="13315" name="Rectangle 3"/>
          <p:cNvSpPr>
            <a:spLocks noChangeArrowheads="1"/>
          </p:cNvSpPr>
          <p:nvPr/>
        </p:nvSpPr>
        <p:spPr bwMode="auto">
          <a:xfrm>
            <a:off x="611560" y="1916832"/>
            <a:ext cx="7992888" cy="3539430"/>
          </a:xfrm>
          <a:prstGeom prst="rect">
            <a:avLst/>
          </a:prstGeom>
          <a:noFill/>
          <a:ln w="9525">
            <a:noFill/>
            <a:miter lim="800000"/>
          </a:ln>
        </p:spPr>
        <p:txBody>
          <a:bodyPr wrap="square">
            <a:spAutoFit/>
          </a:bodyPr>
          <a:lstStyle/>
          <a:p>
            <a:pPr marL="342900" indent="-342900">
              <a:buFont typeface="Wingdings" panose="05000000000000000000" pitchFamily="2" charset="2"/>
              <a:buChar char="l"/>
            </a:pP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类</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属性作为该类各个对象之间共享的变量。</a:t>
            </a:r>
            <a:r>
              <a:rPr lang="zh-CN" altLang="en-US"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在设计类时</a:t>
            </a:r>
            <a:r>
              <a:rPr lang="en-US" altLang="zh-CN"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分析哪些类属性</a:t>
            </a: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不因对象的不同而改变</a:t>
            </a:r>
            <a:r>
              <a:rPr lang="zh-CN" altLang="en-US"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，将这些属性设置为类属性。相应的方法设置为类方法</a:t>
            </a:r>
            <a:r>
              <a:rPr lang="zh-CN" altLang="en-US" sz="28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l"/>
            </a:pPr>
            <a:r>
              <a:rPr lang="zh-CN" altLang="en-US" sz="28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如果</a:t>
            </a:r>
            <a:r>
              <a:rPr lang="zh-CN" altLang="en-US"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方法与调用者无关，则这样的方法通常被声明为类方法，由于不需要创建对象就可以调用类方法，从而简化了方法的</a:t>
            </a:r>
            <a:r>
              <a:rPr lang="zh-CN" altLang="en-US" sz="28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调用</a:t>
            </a:r>
            <a:endParaRPr lang="zh-CN" altLang="en-US" sz="28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nvSpPr>
        <p:spPr>
          <a:xfrm>
            <a:off x="2048868" y="222601"/>
            <a:ext cx="5465432" cy="8020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类变量</a:t>
            </a:r>
            <a:r>
              <a:rPr lang="en-US" altLang="zh-CN" b="1" dirty="0" smtClean="0">
                <a:solidFill>
                  <a:srgbClr val="C00000"/>
                </a:solidFill>
                <a:latin typeface="+mn-lt"/>
                <a:ea typeface="宋体" panose="02010600030101010101" pitchFamily="2" charset="-122"/>
                <a:cs typeface="Times New Roman" panose="02020603050405020304" pitchFamily="18" charset="0"/>
              </a:rPr>
              <a:t>(class Variable)</a:t>
            </a:r>
          </a:p>
        </p:txBody>
      </p:sp>
      <p:sp>
        <p:nvSpPr>
          <p:cNvPr id="7171" name="Rectangle 3"/>
          <p:cNvSpPr>
            <a:spLocks noChangeArrowheads="1"/>
          </p:cNvSpPr>
          <p:nvPr/>
        </p:nvSpPr>
        <p:spPr bwMode="auto">
          <a:xfrm>
            <a:off x="539552" y="1052808"/>
            <a:ext cx="7200800" cy="523220"/>
          </a:xfrm>
          <a:prstGeom prst="rect">
            <a:avLst/>
          </a:prstGeom>
          <a:noFill/>
          <a:ln w="9525">
            <a:noFill/>
            <a:miter lim="800000"/>
          </a:ln>
        </p:spPr>
        <p:txBody>
          <a:bodyPr wrap="square">
            <a:spAutoFit/>
          </a:bodyPr>
          <a:lstStyle/>
          <a:p>
            <a:pPr marL="342900" indent="-342900">
              <a:buFont typeface="Wingdings" panose="05000000000000000000" pitchFamily="2" charset="2"/>
              <a:buChar char="l"/>
            </a:pPr>
            <a:r>
              <a:rPr lang="zh-CN" altLang="en-US" sz="2800" dirty="0" smtClean="0">
                <a:ea typeface="宋体" panose="02010600030101010101" pitchFamily="2" charset="-122"/>
                <a:cs typeface="Times New Roman" panose="02020603050405020304" pitchFamily="18" charset="0"/>
              </a:rPr>
              <a:t>类</a:t>
            </a:r>
            <a:r>
              <a:rPr lang="zh-CN" altLang="en-US" sz="2800" dirty="0">
                <a:ea typeface="宋体" panose="02010600030101010101" pitchFamily="2" charset="-122"/>
                <a:cs typeface="Times New Roman" panose="02020603050405020304" pitchFamily="18" charset="0"/>
              </a:rPr>
              <a:t>变量（类属性）由该类的所有实例共享</a:t>
            </a:r>
          </a:p>
        </p:txBody>
      </p:sp>
      <p:sp>
        <p:nvSpPr>
          <p:cNvPr id="7172" name="Rectangle 4"/>
          <p:cNvSpPr>
            <a:spLocks noChangeArrowheads="1"/>
          </p:cNvSpPr>
          <p:nvPr/>
        </p:nvSpPr>
        <p:spPr bwMode="auto">
          <a:xfrm>
            <a:off x="4781584" y="2318915"/>
            <a:ext cx="4110896" cy="3046988"/>
          </a:xfrm>
          <a:prstGeom prst="rect">
            <a:avLst/>
          </a:prstGeom>
          <a:noFill/>
          <a:ln w="9525">
            <a:noFill/>
            <a:miter lim="800000"/>
          </a:ln>
        </p:spPr>
        <p:txBody>
          <a:bodyPr wrap="square">
            <a:spAutoFit/>
          </a:bodyPr>
          <a:lstStyle/>
          <a:p>
            <a:r>
              <a:rPr lang="en-US" altLang="zh-CN" sz="2400" dirty="0">
                <a:solidFill>
                  <a:srgbClr val="C00000"/>
                </a:solidFill>
                <a:ea typeface="宋体" panose="02010600030101010101" pitchFamily="2" charset="-122"/>
                <a:cs typeface="Times New Roman" panose="02020603050405020304" pitchFamily="18" charset="0"/>
              </a:rPr>
              <a:t>public class Person {</a:t>
            </a:r>
          </a:p>
          <a:p>
            <a:r>
              <a:rPr lang="en-US" altLang="zh-CN" sz="2400" dirty="0">
                <a:solidFill>
                  <a:srgbClr val="C00000"/>
                </a:solidFill>
                <a:ea typeface="宋体" panose="02010600030101010101" pitchFamily="2" charset="-122"/>
                <a:cs typeface="Times New Roman" panose="02020603050405020304" pitchFamily="18" charset="0"/>
              </a:rPr>
              <a:t>       private </a:t>
            </a:r>
            <a:r>
              <a:rPr lang="en-US" altLang="zh-CN" sz="2400" dirty="0" err="1">
                <a:solidFill>
                  <a:srgbClr val="C00000"/>
                </a:solidFill>
                <a:ea typeface="宋体" panose="02010600030101010101" pitchFamily="2" charset="-122"/>
                <a:cs typeface="Times New Roman" panose="02020603050405020304" pitchFamily="18" charset="0"/>
              </a:rPr>
              <a:t>int</a:t>
            </a:r>
            <a:r>
              <a:rPr lang="en-US" altLang="zh-CN" sz="2400" dirty="0">
                <a:solidFill>
                  <a:srgbClr val="C00000"/>
                </a:solidFill>
                <a:ea typeface="宋体" panose="02010600030101010101" pitchFamily="2" charset="-122"/>
                <a:cs typeface="Times New Roman" panose="02020603050405020304" pitchFamily="18" charset="0"/>
              </a:rPr>
              <a:t> id;</a:t>
            </a:r>
          </a:p>
          <a:p>
            <a:r>
              <a:rPr lang="en-US" altLang="zh-CN" sz="2400" dirty="0">
                <a:solidFill>
                  <a:srgbClr val="C00000"/>
                </a:solidFill>
                <a:ea typeface="宋体" panose="02010600030101010101" pitchFamily="2" charset="-122"/>
                <a:cs typeface="Times New Roman" panose="02020603050405020304" pitchFamily="18" charset="0"/>
              </a:rPr>
              <a:t>       public </a:t>
            </a:r>
            <a:r>
              <a:rPr lang="en-US" altLang="zh-CN" sz="2400" b="1" dirty="0">
                <a:solidFill>
                  <a:srgbClr val="C00000"/>
                </a:solidFill>
                <a:ea typeface="宋体" panose="02010600030101010101" pitchFamily="2" charset="-122"/>
                <a:cs typeface="Times New Roman" panose="02020603050405020304" pitchFamily="18" charset="0"/>
              </a:rPr>
              <a:t>static </a:t>
            </a:r>
            <a:r>
              <a:rPr lang="en-US" altLang="zh-CN" sz="2400" dirty="0" err="1">
                <a:solidFill>
                  <a:srgbClr val="C00000"/>
                </a:solidFill>
                <a:ea typeface="宋体" panose="02010600030101010101" pitchFamily="2" charset="-122"/>
                <a:cs typeface="Times New Roman" panose="02020603050405020304" pitchFamily="18" charset="0"/>
              </a:rPr>
              <a:t>int</a:t>
            </a: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b="1" dirty="0">
                <a:solidFill>
                  <a:srgbClr val="C00000"/>
                </a:solidFill>
                <a:ea typeface="宋体" panose="02010600030101010101" pitchFamily="2" charset="-122"/>
                <a:cs typeface="Times New Roman" panose="02020603050405020304" pitchFamily="18" charset="0"/>
              </a:rPr>
              <a:t>total </a:t>
            </a:r>
            <a:r>
              <a:rPr lang="en-US" altLang="zh-CN" sz="2400" dirty="0">
                <a:solidFill>
                  <a:srgbClr val="C00000"/>
                </a:solidFill>
                <a:ea typeface="宋体" panose="02010600030101010101" pitchFamily="2" charset="-122"/>
                <a:cs typeface="Times New Roman" panose="02020603050405020304" pitchFamily="18" charset="0"/>
              </a:rPr>
              <a:t>= 0;</a:t>
            </a:r>
          </a:p>
          <a:p>
            <a:r>
              <a:rPr lang="en-US" altLang="zh-CN" sz="2400" dirty="0">
                <a:solidFill>
                  <a:srgbClr val="C00000"/>
                </a:solidFill>
                <a:ea typeface="宋体" panose="02010600030101010101" pitchFamily="2" charset="-122"/>
                <a:cs typeface="Times New Roman" panose="02020603050405020304" pitchFamily="18" charset="0"/>
              </a:rPr>
              <a:t>       public Person() {</a:t>
            </a:r>
          </a:p>
          <a:p>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b="1" dirty="0">
                <a:solidFill>
                  <a:srgbClr val="C00000"/>
                </a:solidFill>
                <a:ea typeface="宋体" panose="02010600030101010101" pitchFamily="2" charset="-122"/>
                <a:cs typeface="Times New Roman" panose="02020603050405020304" pitchFamily="18" charset="0"/>
              </a:rPr>
              <a:t>total</a:t>
            </a:r>
            <a:r>
              <a:rPr lang="en-US" altLang="zh-CN" sz="2400" dirty="0">
                <a:solidFill>
                  <a:srgbClr val="C00000"/>
                </a:solidFill>
                <a:ea typeface="宋体" panose="02010600030101010101" pitchFamily="2" charset="-122"/>
                <a:cs typeface="Times New Roman" panose="02020603050405020304" pitchFamily="18" charset="0"/>
              </a:rPr>
              <a:t>++;</a:t>
            </a:r>
          </a:p>
          <a:p>
            <a:r>
              <a:rPr lang="en-US" altLang="zh-CN" sz="2400" dirty="0">
                <a:solidFill>
                  <a:srgbClr val="C00000"/>
                </a:solidFill>
                <a:ea typeface="宋体" panose="02010600030101010101" pitchFamily="2" charset="-122"/>
                <a:cs typeface="Times New Roman" panose="02020603050405020304" pitchFamily="18" charset="0"/>
              </a:rPr>
              <a:t> 	id = </a:t>
            </a:r>
            <a:r>
              <a:rPr lang="en-US" altLang="zh-CN" sz="2400" b="1" dirty="0">
                <a:solidFill>
                  <a:srgbClr val="C00000"/>
                </a:solidFill>
                <a:ea typeface="宋体" panose="02010600030101010101" pitchFamily="2" charset="-122"/>
                <a:cs typeface="Times New Roman" panose="02020603050405020304" pitchFamily="18" charset="0"/>
              </a:rPr>
              <a:t>total</a:t>
            </a:r>
            <a:r>
              <a:rPr lang="en-US" altLang="zh-CN" sz="2400" dirty="0">
                <a:solidFill>
                  <a:srgbClr val="C00000"/>
                </a:solidFill>
                <a:ea typeface="宋体" panose="02010600030101010101" pitchFamily="2" charset="-122"/>
                <a:cs typeface="Times New Roman" panose="02020603050405020304" pitchFamily="18" charset="0"/>
              </a:rPr>
              <a:t>;</a:t>
            </a:r>
          </a:p>
          <a:p>
            <a:r>
              <a:rPr lang="en-US" altLang="zh-CN" sz="2400" dirty="0">
                <a:solidFill>
                  <a:srgbClr val="C00000"/>
                </a:solidFill>
                <a:ea typeface="宋体" panose="02010600030101010101" pitchFamily="2" charset="-122"/>
                <a:cs typeface="Times New Roman" panose="02020603050405020304" pitchFamily="18" charset="0"/>
              </a:rPr>
              <a:t>       }</a:t>
            </a:r>
          </a:p>
          <a:p>
            <a:r>
              <a:rPr lang="en-US" altLang="zh-CN" sz="2400" dirty="0">
                <a:solidFill>
                  <a:srgbClr val="C00000"/>
                </a:solidFill>
                <a:ea typeface="宋体" panose="02010600030101010101" pitchFamily="2" charset="-122"/>
                <a:cs typeface="Times New Roman" panose="02020603050405020304" pitchFamily="18" charset="0"/>
              </a:rPr>
              <a:t> }</a:t>
            </a:r>
          </a:p>
        </p:txBody>
      </p:sp>
      <p:graphicFrame>
        <p:nvGraphicFramePr>
          <p:cNvPr id="264197" name="Group 5"/>
          <p:cNvGraphicFramePr>
            <a:graphicFrameLocks noGrp="1"/>
          </p:cNvGraphicFramePr>
          <p:nvPr/>
        </p:nvGraphicFramePr>
        <p:xfrm>
          <a:off x="1638300" y="2278643"/>
          <a:ext cx="2095500" cy="1287906"/>
        </p:xfrm>
        <a:graphic>
          <a:graphicData uri="http://schemas.openxmlformats.org/drawingml/2006/table">
            <a:tbl>
              <a:tblPr/>
              <a:tblGrid>
                <a:gridCol w="2095500"/>
              </a:tblGrid>
              <a:tr h="43204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85585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+total : </a:t>
                      </a:r>
                      <a:r>
                        <a:rPr kumimoji="1" lang="en-US" altLang="zh-CN" sz="1800" b="0" i="0" u="none" strike="noStrike" cap="none" normalizeH="0" baseline="0" dirty="0" err="1"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int</a:t>
                      </a:r>
                      <a:r>
                        <a:rPr kumimoji="1" lang="en-US" altLang="zh-CN" sz="18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 = 0 </a:t>
                      </a: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-id : </a:t>
                      </a:r>
                      <a:r>
                        <a:rPr kumimoji="1" lang="en-US" altLang="zh-CN" sz="1800" b="0" i="0" u="none" strike="noStrike" cap="none" normalizeH="0" baseline="0" dirty="0" err="1"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int</a:t>
                      </a:r>
                      <a:endParaRPr kumimoji="1" lang="en-US" altLang="zh-CN" sz="18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7181" name="Line 13"/>
          <p:cNvSpPr>
            <a:spLocks noChangeShapeType="1"/>
          </p:cNvSpPr>
          <p:nvPr/>
        </p:nvSpPr>
        <p:spPr bwMode="auto">
          <a:xfrm flipV="1">
            <a:off x="1610783" y="3507419"/>
            <a:ext cx="607982" cy="1036977"/>
          </a:xfrm>
          <a:prstGeom prst="line">
            <a:avLst/>
          </a:prstGeom>
          <a:noFill/>
          <a:ln w="9525">
            <a:solidFill>
              <a:srgbClr val="BD6FBF"/>
            </a:solidFill>
            <a:round/>
            <a:tailEnd type="triangle" w="lg" len="lg"/>
          </a:ln>
        </p:spPr>
        <p:txBody>
          <a:bodyPr/>
          <a:lstStyle/>
          <a:p>
            <a:endParaRPr lang="zh-CN" altLang="en-US" sz="2000">
              <a:ea typeface="宋体" panose="02010600030101010101" pitchFamily="2" charset="-122"/>
              <a:cs typeface="Times New Roman" panose="02020603050405020304" pitchFamily="18" charset="0"/>
            </a:endParaRPr>
          </a:p>
        </p:txBody>
      </p:sp>
      <p:graphicFrame>
        <p:nvGraphicFramePr>
          <p:cNvPr id="264206" name="Group 14"/>
          <p:cNvGraphicFramePr>
            <a:graphicFrameLocks noGrp="1"/>
          </p:cNvGraphicFramePr>
          <p:nvPr/>
        </p:nvGraphicFramePr>
        <p:xfrm>
          <a:off x="733778" y="4300164"/>
          <a:ext cx="1552222" cy="990994"/>
        </p:xfrm>
        <a:graphic>
          <a:graphicData uri="http://schemas.openxmlformats.org/drawingml/2006/table">
            <a:tbl>
              <a:tblPr/>
              <a:tblGrid>
                <a:gridCol w="1552222"/>
              </a:tblGrid>
              <a:tr h="4954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p1 : 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954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id=1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264214" name="Group 22"/>
          <p:cNvGraphicFramePr>
            <a:graphicFrameLocks noGrp="1"/>
          </p:cNvGraphicFramePr>
          <p:nvPr/>
        </p:nvGraphicFramePr>
        <p:xfrm>
          <a:off x="2638778" y="4300164"/>
          <a:ext cx="1552222" cy="990994"/>
        </p:xfrm>
        <a:graphic>
          <a:graphicData uri="http://schemas.openxmlformats.org/drawingml/2006/table">
            <a:tbl>
              <a:tblPr/>
              <a:tblGrid>
                <a:gridCol w="1552222"/>
              </a:tblGrid>
              <a:tr h="4954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p2 : 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954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id=2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7198" name="Line 30"/>
          <p:cNvSpPr>
            <a:spLocks noChangeShapeType="1"/>
          </p:cNvSpPr>
          <p:nvPr/>
        </p:nvSpPr>
        <p:spPr bwMode="auto">
          <a:xfrm flipH="1" flipV="1">
            <a:off x="3124200" y="3507418"/>
            <a:ext cx="511696" cy="787448"/>
          </a:xfrm>
          <a:prstGeom prst="line">
            <a:avLst/>
          </a:prstGeom>
          <a:noFill/>
          <a:ln w="9525">
            <a:solidFill>
              <a:srgbClr val="BD6FBF"/>
            </a:solidFill>
            <a:round/>
            <a:tailEnd type="triangle" w="lg" len="lg"/>
          </a:ln>
        </p:spPr>
        <p:txBody>
          <a:bodyPr/>
          <a:lstStyle/>
          <a:p>
            <a:endParaRPr lang="zh-CN" altLang="en-US" sz="2000">
              <a:ea typeface="宋体" panose="02010600030101010101" pitchFamily="2" charset="-122"/>
              <a:cs typeface="Times New Roman" panose="02020603050405020304" pitchFamily="18" charset="0"/>
            </a:endParaRPr>
          </a:p>
        </p:txBody>
      </p:sp>
      <p:sp>
        <p:nvSpPr>
          <p:cNvPr id="7199" name="Text Box 31"/>
          <p:cNvSpPr txBox="1">
            <a:spLocks noChangeArrowheads="1"/>
          </p:cNvSpPr>
          <p:nvPr/>
        </p:nvSpPr>
        <p:spPr bwMode="auto">
          <a:xfrm>
            <a:off x="3208618" y="3762447"/>
            <a:ext cx="1862667" cy="369332"/>
          </a:xfrm>
          <a:prstGeom prst="rect">
            <a:avLst/>
          </a:prstGeom>
          <a:noFill/>
          <a:ln w="9525">
            <a:noFill/>
            <a:miter lim="800000"/>
          </a:ln>
        </p:spPr>
        <p:txBody>
          <a:bodyPr wrap="square">
            <a:spAutoFit/>
          </a:bodyPr>
          <a:lstStyle/>
          <a:p>
            <a:pPr>
              <a:spcBef>
                <a:spcPct val="50000"/>
              </a:spcBef>
            </a:pPr>
            <a:r>
              <a:rPr lang="en-US" altLang="zh-CN">
                <a:ea typeface="宋体" panose="02010600030101010101" pitchFamily="2" charset="-122"/>
                <a:cs typeface="Times New Roman" panose="02020603050405020304" pitchFamily="18" charset="0"/>
              </a:rPr>
              <a:t>&lt;&lt;instanceOf&gt;&gt;</a:t>
            </a:r>
          </a:p>
        </p:txBody>
      </p:sp>
      <p:sp>
        <p:nvSpPr>
          <p:cNvPr id="7200" name="Text Box 32"/>
          <p:cNvSpPr txBox="1">
            <a:spLocks noChangeArrowheads="1"/>
          </p:cNvSpPr>
          <p:nvPr/>
        </p:nvSpPr>
        <p:spPr bwMode="auto">
          <a:xfrm>
            <a:off x="193322" y="3802759"/>
            <a:ext cx="1940278" cy="369332"/>
          </a:xfrm>
          <a:prstGeom prst="rect">
            <a:avLst/>
          </a:prstGeom>
          <a:noFill/>
          <a:ln w="9525">
            <a:noFill/>
            <a:miter lim="800000"/>
          </a:ln>
        </p:spPr>
        <p:txBody>
          <a:bodyPr wrap="square">
            <a:spAutoFit/>
          </a:bodyPr>
          <a:lstStyle/>
          <a:p>
            <a:pPr>
              <a:spcBef>
                <a:spcPct val="50000"/>
              </a:spcBef>
            </a:pPr>
            <a:r>
              <a:rPr lang="en-US" altLang="zh-CN">
                <a:ea typeface="宋体" panose="02010600030101010101" pitchFamily="2" charset="-122"/>
                <a:cs typeface="Times New Roman" panose="02020603050405020304" pitchFamily="18" charset="0"/>
              </a:rPr>
              <a:t>&lt;&lt;instanceOf&gt;&gt;</a:t>
            </a:r>
          </a:p>
        </p:txBody>
      </p:sp>
      <p:sp>
        <p:nvSpPr>
          <p:cNvPr id="7201" name="Text Box 33"/>
          <p:cNvSpPr txBox="1">
            <a:spLocks noChangeArrowheads="1"/>
          </p:cNvSpPr>
          <p:nvPr/>
        </p:nvSpPr>
        <p:spPr bwMode="auto">
          <a:xfrm>
            <a:off x="97367" y="5342634"/>
            <a:ext cx="3026833" cy="369332"/>
          </a:xfrm>
          <a:prstGeom prst="rect">
            <a:avLst/>
          </a:prstGeom>
          <a:noFill/>
          <a:ln w="9525">
            <a:noFill/>
            <a:miter lim="800000"/>
          </a:ln>
        </p:spPr>
        <p:txBody>
          <a:bodyPr wrap="square">
            <a:spAutoFit/>
          </a:bodyPr>
          <a:lstStyle/>
          <a:p>
            <a:pPr>
              <a:spcBef>
                <a:spcPct val="50000"/>
              </a:spcBef>
            </a:pPr>
            <a:r>
              <a:rPr lang="en-US" altLang="zh-CN">
                <a:ea typeface="宋体" panose="02010600030101010101" pitchFamily="2" charset="-122"/>
                <a:cs typeface="Times New Roman" panose="02020603050405020304" pitchFamily="18" charset="0"/>
              </a:rPr>
              <a:t>Person p1=new Person();</a:t>
            </a:r>
          </a:p>
        </p:txBody>
      </p:sp>
      <p:sp>
        <p:nvSpPr>
          <p:cNvPr id="7202" name="Text Box 34"/>
          <p:cNvSpPr txBox="1">
            <a:spLocks noChangeArrowheads="1"/>
          </p:cNvSpPr>
          <p:nvPr/>
        </p:nvSpPr>
        <p:spPr bwMode="auto">
          <a:xfrm>
            <a:off x="2827867" y="5342634"/>
            <a:ext cx="3725333" cy="369332"/>
          </a:xfrm>
          <a:prstGeom prst="rect">
            <a:avLst/>
          </a:prstGeom>
          <a:noFill/>
          <a:ln w="9525">
            <a:noFill/>
            <a:miter lim="800000"/>
          </a:ln>
        </p:spPr>
        <p:txBody>
          <a:bodyPr wrap="square">
            <a:spAutoFit/>
          </a:bodyPr>
          <a:lstStyle/>
          <a:p>
            <a:pPr>
              <a:spcBef>
                <a:spcPct val="50000"/>
              </a:spcBef>
            </a:pPr>
            <a:r>
              <a:rPr lang="en-US" altLang="zh-CN">
                <a:ea typeface="宋体" panose="02010600030101010101" pitchFamily="2" charset="-122"/>
                <a:cs typeface="Times New Roman" panose="02020603050405020304" pitchFamily="18" charset="0"/>
              </a:rPr>
              <a:t>Person p2=new Person();</a:t>
            </a:r>
          </a:p>
        </p:txBody>
      </p:sp>
    </p:spTree>
  </p:cSld>
  <p:clrMapOvr>
    <a:masterClrMapping/>
  </p:clrMapOvr>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nvSpPr>
        <p:spPr>
          <a:xfrm>
            <a:off x="3419872" y="-27624"/>
            <a:ext cx="4716016" cy="578834"/>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类</a:t>
            </a:r>
            <a:r>
              <a:rPr lang="zh-CN" altLang="en-US" b="1" dirty="0">
                <a:latin typeface="+mn-lt"/>
                <a:ea typeface="宋体" panose="02010600030101010101" pitchFamily="2" charset="-122"/>
                <a:cs typeface="Times New Roman" panose="02020603050405020304" pitchFamily="18" charset="0"/>
              </a:rPr>
              <a:t>变量</a:t>
            </a:r>
            <a:r>
              <a:rPr lang="zh-CN" altLang="en-US" b="1" dirty="0" smtClean="0">
                <a:latin typeface="+mn-lt"/>
                <a:ea typeface="宋体" panose="02010600030101010101" pitchFamily="2" charset="-122"/>
                <a:cs typeface="Times New Roman" panose="02020603050405020304" pitchFamily="18" charset="0"/>
              </a:rPr>
              <a:t>应用举例</a:t>
            </a:r>
            <a:endParaRPr lang="zh-CN" altLang="en-US" sz="2000" b="1" dirty="0" smtClean="0">
              <a:latin typeface="+mn-lt"/>
              <a:ea typeface="宋体" panose="02010600030101010101" pitchFamily="2" charset="-122"/>
              <a:cs typeface="Times New Roman" panose="02020603050405020304" pitchFamily="18" charset="0"/>
            </a:endParaRPr>
          </a:p>
        </p:txBody>
      </p:sp>
      <p:sp>
        <p:nvSpPr>
          <p:cNvPr id="8195" name="Rectangle 3"/>
          <p:cNvSpPr>
            <a:spLocks noChangeArrowheads="1"/>
          </p:cNvSpPr>
          <p:nvPr/>
        </p:nvSpPr>
        <p:spPr bwMode="auto">
          <a:xfrm>
            <a:off x="214282" y="135697"/>
            <a:ext cx="8763000" cy="5564505"/>
          </a:xfrm>
          <a:prstGeom prst="rect">
            <a:avLst/>
          </a:prstGeom>
          <a:noFill/>
          <a:ln w="9525">
            <a:noFill/>
            <a:miter lim="800000"/>
          </a:ln>
        </p:spPr>
        <p:txBody>
          <a:bodyPr>
            <a:spAutoFit/>
          </a:bodyPr>
          <a:lstStyle/>
          <a:p>
            <a:pPr algn="just">
              <a:lnSpc>
                <a:spcPct val="90000"/>
              </a:lnSpc>
            </a:pPr>
            <a:r>
              <a:rPr lang="en-US" altLang="zh-CN" dirty="0">
                <a:solidFill>
                  <a:srgbClr val="C00000"/>
                </a:solidFill>
                <a:ea typeface="宋体" panose="02010600030101010101" pitchFamily="2" charset="-122"/>
                <a:cs typeface="Times New Roman" panose="02020603050405020304" pitchFamily="18" charset="0"/>
              </a:rPr>
              <a:t>class Person {</a:t>
            </a:r>
          </a:p>
          <a:p>
            <a:pPr algn="just">
              <a:lnSpc>
                <a:spcPct val="90000"/>
              </a:lnSpc>
            </a:pPr>
            <a:r>
              <a:rPr lang="en-US" altLang="zh-CN" dirty="0">
                <a:solidFill>
                  <a:srgbClr val="C00000"/>
                </a:solidFill>
                <a:ea typeface="宋体" panose="02010600030101010101" pitchFamily="2" charset="-122"/>
                <a:cs typeface="Times New Roman" panose="02020603050405020304" pitchFamily="18" charset="0"/>
              </a:rPr>
              <a:t>           private </a:t>
            </a:r>
            <a:r>
              <a:rPr lang="en-US" altLang="zh-CN" dirty="0" err="1">
                <a:solidFill>
                  <a:srgbClr val="C00000"/>
                </a:solidFill>
                <a:ea typeface="宋体" panose="02010600030101010101" pitchFamily="2" charset="-122"/>
                <a:cs typeface="Times New Roman" panose="02020603050405020304" pitchFamily="18" charset="0"/>
              </a:rPr>
              <a:t>int</a:t>
            </a:r>
            <a:r>
              <a:rPr lang="en-US" altLang="zh-CN" dirty="0">
                <a:solidFill>
                  <a:srgbClr val="C00000"/>
                </a:solidFill>
                <a:ea typeface="宋体" panose="02010600030101010101" pitchFamily="2" charset="-122"/>
                <a:cs typeface="Times New Roman" panose="02020603050405020304" pitchFamily="18" charset="0"/>
              </a:rPr>
              <a:t> id;</a:t>
            </a:r>
          </a:p>
          <a:p>
            <a:pPr algn="just">
              <a:lnSpc>
                <a:spcPct val="90000"/>
              </a:lnSpc>
            </a:pPr>
            <a:r>
              <a:rPr lang="en-US" altLang="zh-CN" dirty="0">
                <a:solidFill>
                  <a:srgbClr val="C00000"/>
                </a:solidFill>
                <a:ea typeface="宋体" panose="02010600030101010101" pitchFamily="2" charset="-122"/>
                <a:cs typeface="Times New Roman" panose="02020603050405020304" pitchFamily="18" charset="0"/>
              </a:rPr>
              <a:t>           public </a:t>
            </a:r>
            <a:r>
              <a:rPr lang="en-US" altLang="zh-CN" b="1" dirty="0">
                <a:solidFill>
                  <a:srgbClr val="C00000"/>
                </a:solidFill>
                <a:ea typeface="宋体" panose="02010600030101010101" pitchFamily="2" charset="-122"/>
                <a:cs typeface="Times New Roman" panose="02020603050405020304" pitchFamily="18" charset="0"/>
              </a:rPr>
              <a:t>static </a:t>
            </a:r>
            <a:r>
              <a:rPr lang="en-US" altLang="zh-CN" dirty="0" err="1">
                <a:solidFill>
                  <a:srgbClr val="C00000"/>
                </a:solidFill>
                <a:ea typeface="宋体" panose="02010600030101010101" pitchFamily="2" charset="-122"/>
                <a:cs typeface="Times New Roman" panose="02020603050405020304" pitchFamily="18" charset="0"/>
              </a:rPr>
              <a:t>int</a:t>
            </a:r>
            <a:r>
              <a:rPr lang="en-US" altLang="zh-CN" dirty="0">
                <a:solidFill>
                  <a:srgbClr val="C00000"/>
                </a:solidFill>
                <a:ea typeface="宋体" panose="02010600030101010101" pitchFamily="2" charset="-122"/>
                <a:cs typeface="Times New Roman" panose="02020603050405020304" pitchFamily="18" charset="0"/>
              </a:rPr>
              <a:t> </a:t>
            </a:r>
            <a:r>
              <a:rPr lang="en-US" altLang="zh-CN" b="1" dirty="0">
                <a:solidFill>
                  <a:srgbClr val="C00000"/>
                </a:solidFill>
                <a:ea typeface="宋体" panose="02010600030101010101" pitchFamily="2" charset="-122"/>
                <a:cs typeface="Times New Roman" panose="02020603050405020304" pitchFamily="18" charset="0"/>
              </a:rPr>
              <a:t>total </a:t>
            </a:r>
            <a:r>
              <a:rPr lang="en-US" altLang="zh-CN" dirty="0">
                <a:solidFill>
                  <a:srgbClr val="C00000"/>
                </a:solidFill>
                <a:ea typeface="宋体" panose="02010600030101010101" pitchFamily="2" charset="-122"/>
                <a:cs typeface="Times New Roman" panose="02020603050405020304" pitchFamily="18" charset="0"/>
              </a:rPr>
              <a:t>= 0;</a:t>
            </a:r>
          </a:p>
          <a:p>
            <a:pPr algn="just">
              <a:lnSpc>
                <a:spcPct val="90000"/>
              </a:lnSpc>
            </a:pPr>
            <a:r>
              <a:rPr lang="en-US" altLang="zh-CN" dirty="0">
                <a:solidFill>
                  <a:srgbClr val="C00000"/>
                </a:solidFill>
                <a:ea typeface="宋体" panose="02010600030101010101" pitchFamily="2" charset="-122"/>
                <a:cs typeface="Times New Roman" panose="02020603050405020304" pitchFamily="18" charset="0"/>
              </a:rPr>
              <a:t>           public Person() {</a:t>
            </a:r>
          </a:p>
          <a:p>
            <a:pPr algn="just">
              <a:lnSpc>
                <a:spcPct val="90000"/>
              </a:lnSpc>
            </a:pPr>
            <a:r>
              <a:rPr lang="en-US" altLang="zh-CN" dirty="0">
                <a:solidFill>
                  <a:srgbClr val="C00000"/>
                </a:solidFill>
                <a:ea typeface="宋体" panose="02010600030101010101" pitchFamily="2" charset="-122"/>
                <a:cs typeface="Times New Roman" panose="02020603050405020304" pitchFamily="18" charset="0"/>
              </a:rPr>
              <a:t> 	         </a:t>
            </a:r>
            <a:r>
              <a:rPr lang="en-US" altLang="zh-CN" b="1" dirty="0">
                <a:solidFill>
                  <a:srgbClr val="C00000"/>
                </a:solidFill>
                <a:ea typeface="宋体" panose="02010600030101010101" pitchFamily="2" charset="-122"/>
                <a:cs typeface="Times New Roman" panose="02020603050405020304" pitchFamily="18" charset="0"/>
              </a:rPr>
              <a:t>total</a:t>
            </a:r>
            <a:r>
              <a:rPr lang="en-US" altLang="zh-CN" dirty="0">
                <a:solidFill>
                  <a:srgbClr val="C00000"/>
                </a:solidFill>
                <a:ea typeface="宋体" panose="02010600030101010101" pitchFamily="2" charset="-122"/>
                <a:cs typeface="Times New Roman" panose="02020603050405020304" pitchFamily="18" charset="0"/>
              </a:rPr>
              <a:t>++;</a:t>
            </a:r>
          </a:p>
          <a:p>
            <a:pPr algn="just">
              <a:lnSpc>
                <a:spcPct val="90000"/>
              </a:lnSpc>
            </a:pPr>
            <a:r>
              <a:rPr lang="en-US" altLang="zh-CN" dirty="0">
                <a:solidFill>
                  <a:srgbClr val="C00000"/>
                </a:solidFill>
                <a:ea typeface="宋体" panose="02010600030101010101" pitchFamily="2" charset="-122"/>
                <a:cs typeface="Times New Roman" panose="02020603050405020304" pitchFamily="18" charset="0"/>
              </a:rPr>
              <a:t> 	         id = </a:t>
            </a:r>
            <a:r>
              <a:rPr lang="en-US" altLang="zh-CN" b="1" dirty="0">
                <a:solidFill>
                  <a:srgbClr val="C00000"/>
                </a:solidFill>
                <a:ea typeface="宋体" panose="02010600030101010101" pitchFamily="2" charset="-122"/>
                <a:cs typeface="Times New Roman" panose="02020603050405020304" pitchFamily="18" charset="0"/>
              </a:rPr>
              <a:t>total</a:t>
            </a:r>
            <a:r>
              <a:rPr lang="en-US" altLang="zh-CN" dirty="0">
                <a:solidFill>
                  <a:srgbClr val="C00000"/>
                </a:solidFill>
                <a:ea typeface="宋体" panose="02010600030101010101" pitchFamily="2" charset="-122"/>
                <a:cs typeface="Times New Roman" panose="02020603050405020304" pitchFamily="18" charset="0"/>
              </a:rPr>
              <a:t>;</a:t>
            </a:r>
          </a:p>
          <a:p>
            <a:pPr algn="just">
              <a:lnSpc>
                <a:spcPct val="90000"/>
              </a:lnSpc>
            </a:pPr>
            <a:r>
              <a:rPr lang="en-US" altLang="zh-CN" dirty="0">
                <a:solidFill>
                  <a:srgbClr val="C00000"/>
                </a:solidFill>
                <a:ea typeface="宋体" panose="02010600030101010101" pitchFamily="2" charset="-122"/>
                <a:cs typeface="Times New Roman" panose="02020603050405020304" pitchFamily="18" charset="0"/>
              </a:rPr>
              <a:t>           }</a:t>
            </a:r>
          </a:p>
          <a:p>
            <a:pPr algn="just">
              <a:lnSpc>
                <a:spcPct val="90000"/>
              </a:lnSpc>
            </a:pPr>
            <a:r>
              <a:rPr lang="en-US" altLang="zh-CN" dirty="0">
                <a:solidFill>
                  <a:srgbClr val="C00000"/>
                </a:solidFill>
                <a:ea typeface="宋体" panose="02010600030101010101" pitchFamily="2" charset="-122"/>
                <a:cs typeface="Times New Roman" panose="02020603050405020304" pitchFamily="18" charset="0"/>
              </a:rPr>
              <a:t>           public static void main(String </a:t>
            </a:r>
            <a:r>
              <a:rPr lang="en-US" altLang="zh-CN" dirty="0" err="1">
                <a:solidFill>
                  <a:srgbClr val="C00000"/>
                </a:solidFill>
                <a:ea typeface="宋体" panose="02010600030101010101" pitchFamily="2" charset="-122"/>
                <a:cs typeface="Times New Roman" panose="02020603050405020304" pitchFamily="18" charset="0"/>
              </a:rPr>
              <a:t>args</a:t>
            </a:r>
            <a:r>
              <a:rPr lang="en-US" altLang="zh-CN" dirty="0">
                <a:solidFill>
                  <a:srgbClr val="C00000"/>
                </a:solidFill>
                <a:ea typeface="宋体" panose="02010600030101010101" pitchFamily="2" charset="-122"/>
                <a:cs typeface="Times New Roman" panose="02020603050405020304" pitchFamily="18" charset="0"/>
              </a:rPr>
              <a:t>[]){</a:t>
            </a:r>
          </a:p>
          <a:p>
            <a:pPr algn="just">
              <a:lnSpc>
                <a:spcPct val="90000"/>
              </a:lnSpc>
            </a:pPr>
            <a:r>
              <a:rPr lang="en-US" altLang="zh-CN" dirty="0">
                <a:solidFill>
                  <a:srgbClr val="C00000"/>
                </a:solidFill>
                <a:ea typeface="宋体" panose="02010600030101010101" pitchFamily="2" charset="-122"/>
                <a:cs typeface="Times New Roman" panose="02020603050405020304" pitchFamily="18" charset="0"/>
              </a:rPr>
              <a:t>         	Person Tom=new Person</a:t>
            </a:r>
            <a:r>
              <a:rPr lang="en-US" altLang="zh-CN" dirty="0" smtClean="0">
                <a:solidFill>
                  <a:srgbClr val="C00000"/>
                </a:solidFill>
                <a:ea typeface="宋体" panose="02010600030101010101" pitchFamily="2" charset="-122"/>
                <a:cs typeface="Times New Roman" panose="02020603050405020304" pitchFamily="18" charset="0"/>
              </a:rPr>
              <a:t>()</a:t>
            </a:r>
            <a:r>
              <a:rPr lang="en-US" altLang="zh-CN" dirty="0">
                <a:solidFill>
                  <a:srgbClr val="C00000"/>
                </a:solidFill>
                <a:ea typeface="宋体" panose="02010600030101010101" pitchFamily="2" charset="-122"/>
                <a:cs typeface="Times New Roman" panose="02020603050405020304" pitchFamily="18" charset="0"/>
              </a:rPr>
              <a:t>;</a:t>
            </a:r>
          </a:p>
          <a:p>
            <a:pPr algn="just">
              <a:lnSpc>
                <a:spcPct val="90000"/>
              </a:lnSpc>
            </a:pPr>
            <a:r>
              <a:rPr lang="en-US" altLang="zh-CN" dirty="0">
                <a:solidFill>
                  <a:srgbClr val="C00000"/>
                </a:solidFill>
                <a:ea typeface="宋体" panose="02010600030101010101" pitchFamily="2" charset="-122"/>
                <a:cs typeface="Times New Roman" panose="02020603050405020304" pitchFamily="18" charset="0"/>
              </a:rPr>
              <a:t>	Tom.id=0;</a:t>
            </a:r>
          </a:p>
          <a:p>
            <a:pPr algn="just">
              <a:lnSpc>
                <a:spcPct val="90000"/>
              </a:lnSpc>
            </a:pPr>
            <a:r>
              <a:rPr lang="en-US" altLang="zh-CN" dirty="0">
                <a:solidFill>
                  <a:srgbClr val="C00000"/>
                </a:solidFill>
                <a:ea typeface="宋体" panose="02010600030101010101" pitchFamily="2" charset="-122"/>
                <a:cs typeface="Times New Roman" panose="02020603050405020304" pitchFamily="18" charset="0"/>
              </a:rPr>
              <a:t>	total=100; </a:t>
            </a:r>
            <a:r>
              <a:rPr lang="en-US" altLang="zh-CN" b="1" dirty="0">
                <a:solidFill>
                  <a:schemeClr val="accent1"/>
                </a:solidFill>
                <a:ea typeface="宋体" panose="02010600030101010101" pitchFamily="2" charset="-122"/>
                <a:cs typeface="Times New Roman" panose="02020603050405020304" pitchFamily="18" charset="0"/>
              </a:rPr>
              <a:t>// </a:t>
            </a:r>
            <a:r>
              <a:rPr lang="zh-CN" altLang="en-US" b="1" dirty="0">
                <a:solidFill>
                  <a:schemeClr val="accent1"/>
                </a:solidFill>
                <a:ea typeface="宋体" panose="02010600030101010101" pitchFamily="2" charset="-122"/>
                <a:cs typeface="Times New Roman" panose="02020603050405020304" pitchFamily="18" charset="0"/>
              </a:rPr>
              <a:t>不用创建对象就可以访问静态成员</a:t>
            </a:r>
            <a:endParaRPr lang="zh-CN" altLang="en-US" b="1" dirty="0">
              <a:solidFill>
                <a:schemeClr val="accent2"/>
              </a:solidFill>
              <a:ea typeface="宋体" panose="02010600030101010101" pitchFamily="2" charset="-122"/>
              <a:cs typeface="Times New Roman" panose="02020603050405020304" pitchFamily="18" charset="0"/>
            </a:endParaRPr>
          </a:p>
          <a:p>
            <a:pPr algn="just">
              <a:lnSpc>
                <a:spcPct val="90000"/>
              </a:lnSpc>
            </a:pPr>
            <a:r>
              <a:rPr lang="zh-CN" altLang="en-US" dirty="0">
                <a:solidFill>
                  <a:srgbClr val="C00000"/>
                </a:solidFill>
                <a:ea typeface="宋体" panose="02010600030101010101" pitchFamily="2" charset="-122"/>
                <a:cs typeface="Times New Roman" panose="02020603050405020304" pitchFamily="18" charset="0"/>
              </a:rPr>
              <a:t>         </a:t>
            </a:r>
            <a:r>
              <a:rPr lang="en-US" altLang="zh-CN" dirty="0">
                <a:solidFill>
                  <a:srgbClr val="C00000"/>
                </a:solidFill>
                <a:ea typeface="宋体" panose="02010600030101010101" pitchFamily="2" charset="-122"/>
                <a:cs typeface="Times New Roman" panose="02020603050405020304" pitchFamily="18" charset="0"/>
              </a:rPr>
              <a:t>}</a:t>
            </a:r>
          </a:p>
          <a:p>
            <a:pPr algn="just">
              <a:lnSpc>
                <a:spcPct val="90000"/>
              </a:lnSpc>
            </a:pPr>
            <a:r>
              <a:rPr lang="en-US" altLang="zh-CN" dirty="0">
                <a:solidFill>
                  <a:srgbClr val="C00000"/>
                </a:solidFill>
                <a:ea typeface="宋体" panose="02010600030101010101" pitchFamily="2" charset="-122"/>
                <a:cs typeface="Times New Roman" panose="02020603050405020304" pitchFamily="18" charset="0"/>
              </a:rPr>
              <a:t> }</a:t>
            </a:r>
          </a:p>
          <a:p>
            <a:pPr algn="just">
              <a:lnSpc>
                <a:spcPct val="90000"/>
              </a:lnSpc>
            </a:pPr>
            <a:endParaRPr lang="en-US" altLang="zh-CN" dirty="0">
              <a:solidFill>
                <a:schemeClr val="accent2"/>
              </a:solidFill>
              <a:ea typeface="宋体" panose="02010600030101010101" pitchFamily="2" charset="-122"/>
              <a:cs typeface="Times New Roman" panose="02020603050405020304" pitchFamily="18" charset="0"/>
            </a:endParaRPr>
          </a:p>
          <a:p>
            <a:pPr algn="just">
              <a:lnSpc>
                <a:spcPct val="90000"/>
              </a:lnSpc>
            </a:pPr>
            <a:r>
              <a:rPr lang="en-US" altLang="zh-CN" dirty="0">
                <a:solidFill>
                  <a:srgbClr val="C00000"/>
                </a:solidFill>
                <a:ea typeface="宋体" panose="02010600030101010101" pitchFamily="2" charset="-122"/>
                <a:cs typeface="Times New Roman" panose="02020603050405020304" pitchFamily="18" charset="0"/>
              </a:rPr>
              <a:t>public class </a:t>
            </a:r>
            <a:r>
              <a:rPr lang="en-US" altLang="zh-CN" dirty="0" err="1">
                <a:solidFill>
                  <a:srgbClr val="C00000"/>
                </a:solidFill>
                <a:ea typeface="宋体" panose="02010600030101010101" pitchFamily="2" charset="-122"/>
                <a:cs typeface="Times New Roman" panose="02020603050405020304" pitchFamily="18" charset="0"/>
              </a:rPr>
              <a:t>OtherClass</a:t>
            </a:r>
            <a:r>
              <a:rPr lang="en-US" altLang="zh-CN" dirty="0">
                <a:solidFill>
                  <a:srgbClr val="C00000"/>
                </a:solidFill>
                <a:ea typeface="宋体" panose="02010600030101010101" pitchFamily="2" charset="-122"/>
                <a:cs typeface="Times New Roman" panose="02020603050405020304" pitchFamily="18" charset="0"/>
              </a:rPr>
              <a:t> {</a:t>
            </a:r>
          </a:p>
          <a:p>
            <a:pPr algn="just">
              <a:lnSpc>
                <a:spcPct val="90000"/>
              </a:lnSpc>
            </a:pPr>
            <a:r>
              <a:rPr lang="en-US" altLang="zh-CN" dirty="0">
                <a:solidFill>
                  <a:srgbClr val="C00000"/>
                </a:solidFill>
                <a:ea typeface="宋体" panose="02010600030101010101" pitchFamily="2" charset="-122"/>
                <a:cs typeface="Times New Roman" panose="02020603050405020304" pitchFamily="18" charset="0"/>
              </a:rPr>
              <a:t>            public static void main(String </a:t>
            </a:r>
            <a:r>
              <a:rPr lang="en-US" altLang="zh-CN" dirty="0" err="1">
                <a:solidFill>
                  <a:srgbClr val="C00000"/>
                </a:solidFill>
                <a:ea typeface="宋体" panose="02010600030101010101" pitchFamily="2" charset="-122"/>
                <a:cs typeface="Times New Roman" panose="02020603050405020304" pitchFamily="18" charset="0"/>
              </a:rPr>
              <a:t>args</a:t>
            </a:r>
            <a:r>
              <a:rPr lang="en-US" altLang="zh-CN" dirty="0">
                <a:solidFill>
                  <a:srgbClr val="C00000"/>
                </a:solidFill>
                <a:ea typeface="宋体" panose="02010600030101010101" pitchFamily="2" charset="-122"/>
                <a:cs typeface="Times New Roman" panose="02020603050405020304" pitchFamily="18" charset="0"/>
              </a:rPr>
              <a:t>[]) {</a:t>
            </a:r>
          </a:p>
          <a:p>
            <a:pPr algn="just">
              <a:lnSpc>
                <a:spcPct val="90000"/>
              </a:lnSpc>
            </a:pPr>
            <a:r>
              <a:rPr lang="en-US" altLang="zh-CN" dirty="0">
                <a:solidFill>
                  <a:srgbClr val="C00000"/>
                </a:solidFill>
                <a:ea typeface="宋体" panose="02010600030101010101" pitchFamily="2" charset="-122"/>
                <a:cs typeface="Times New Roman" panose="02020603050405020304" pitchFamily="18" charset="0"/>
              </a:rPr>
              <a:t> 	         </a:t>
            </a:r>
            <a:r>
              <a:rPr lang="en-US" altLang="zh-CN" b="1" dirty="0" err="1">
                <a:solidFill>
                  <a:srgbClr val="C00000"/>
                </a:solidFill>
                <a:ea typeface="宋体" panose="02010600030101010101" pitchFamily="2" charset="-122"/>
                <a:cs typeface="Times New Roman" panose="02020603050405020304" pitchFamily="18" charset="0"/>
              </a:rPr>
              <a:t>Person.total</a:t>
            </a:r>
            <a:r>
              <a:rPr lang="en-US" altLang="zh-CN" b="1" dirty="0">
                <a:solidFill>
                  <a:srgbClr val="C00000"/>
                </a:solidFill>
                <a:ea typeface="宋体" panose="02010600030101010101" pitchFamily="2" charset="-122"/>
                <a:cs typeface="Times New Roman" panose="02020603050405020304" pitchFamily="18" charset="0"/>
              </a:rPr>
              <a:t> </a:t>
            </a:r>
            <a:r>
              <a:rPr lang="en-US" altLang="zh-CN" dirty="0">
                <a:solidFill>
                  <a:srgbClr val="C00000"/>
                </a:solidFill>
                <a:ea typeface="宋体" panose="02010600030101010101" pitchFamily="2" charset="-122"/>
                <a:cs typeface="Times New Roman" panose="02020603050405020304" pitchFamily="18" charset="0"/>
              </a:rPr>
              <a:t>= 100;  </a:t>
            </a:r>
            <a:r>
              <a:rPr lang="en-US" altLang="zh-CN" b="1" dirty="0">
                <a:solidFill>
                  <a:schemeClr val="accent1"/>
                </a:solidFill>
                <a:ea typeface="宋体" panose="02010600030101010101" pitchFamily="2" charset="-122"/>
                <a:cs typeface="Times New Roman" panose="02020603050405020304" pitchFamily="18" charset="0"/>
              </a:rPr>
              <a:t>// </a:t>
            </a:r>
            <a:r>
              <a:rPr lang="zh-CN" altLang="en-US" b="1" dirty="0">
                <a:solidFill>
                  <a:schemeClr val="accent1"/>
                </a:solidFill>
                <a:ea typeface="宋体" panose="02010600030101010101" pitchFamily="2" charset="-122"/>
                <a:cs typeface="Times New Roman" panose="02020603050405020304" pitchFamily="18" charset="0"/>
              </a:rPr>
              <a:t>不用创建对象就可以访问静态成员</a:t>
            </a:r>
          </a:p>
          <a:p>
            <a:pPr algn="just">
              <a:lnSpc>
                <a:spcPct val="90000"/>
              </a:lnSpc>
            </a:pPr>
            <a:r>
              <a:rPr lang="zh-CN" altLang="en-US" b="1" dirty="0">
                <a:solidFill>
                  <a:schemeClr val="accent1"/>
                </a:solidFill>
                <a:ea typeface="宋体" panose="02010600030101010101" pitchFamily="2" charset="-122"/>
                <a:cs typeface="Times New Roman" panose="02020603050405020304" pitchFamily="18" charset="0"/>
              </a:rPr>
              <a:t>                           </a:t>
            </a:r>
            <a:r>
              <a:rPr lang="en-US" altLang="zh-CN" b="1" dirty="0">
                <a:solidFill>
                  <a:schemeClr val="accent1"/>
                </a:solidFill>
                <a:ea typeface="宋体" panose="02010600030101010101" pitchFamily="2" charset="-122"/>
                <a:cs typeface="Times New Roman" panose="02020603050405020304" pitchFamily="18" charset="0"/>
              </a:rPr>
              <a:t>//</a:t>
            </a:r>
            <a:r>
              <a:rPr lang="zh-CN" altLang="en-US" b="1" dirty="0">
                <a:solidFill>
                  <a:schemeClr val="accent1"/>
                </a:solidFill>
                <a:ea typeface="宋体" panose="02010600030101010101" pitchFamily="2" charset="-122"/>
                <a:cs typeface="Times New Roman" panose="02020603050405020304" pitchFamily="18" charset="0"/>
              </a:rPr>
              <a:t>访问方式：类名</a:t>
            </a:r>
            <a:r>
              <a:rPr lang="en-US" altLang="zh-CN" b="1" dirty="0">
                <a:solidFill>
                  <a:schemeClr val="accent1"/>
                </a:solidFill>
                <a:ea typeface="宋体" panose="02010600030101010101" pitchFamily="2" charset="-122"/>
                <a:cs typeface="Times New Roman" panose="02020603050405020304" pitchFamily="18" charset="0"/>
              </a:rPr>
              <a:t>.</a:t>
            </a:r>
            <a:r>
              <a:rPr lang="zh-CN" altLang="en-US" b="1" dirty="0">
                <a:solidFill>
                  <a:schemeClr val="accent1"/>
                </a:solidFill>
                <a:ea typeface="宋体" panose="02010600030101010101" pitchFamily="2" charset="-122"/>
                <a:cs typeface="Times New Roman" panose="02020603050405020304" pitchFamily="18" charset="0"/>
              </a:rPr>
              <a:t>类</a:t>
            </a:r>
            <a:r>
              <a:rPr lang="zh-CN" altLang="en-US" b="1" dirty="0" smtClean="0">
                <a:solidFill>
                  <a:schemeClr val="accent1"/>
                </a:solidFill>
                <a:ea typeface="宋体" panose="02010600030101010101" pitchFamily="2" charset="-122"/>
                <a:cs typeface="Times New Roman" panose="02020603050405020304" pitchFamily="18" charset="0"/>
              </a:rPr>
              <a:t>属性</a:t>
            </a:r>
            <a:r>
              <a:rPr lang="zh-CN" altLang="en-US" b="1" dirty="0">
                <a:solidFill>
                  <a:schemeClr val="accent1"/>
                </a:solidFill>
                <a:ea typeface="宋体" panose="02010600030101010101" pitchFamily="2" charset="-122"/>
                <a:cs typeface="Times New Roman" panose="02020603050405020304" pitchFamily="18" charset="0"/>
              </a:rPr>
              <a:t>，</a:t>
            </a:r>
            <a:r>
              <a:rPr lang="zh-CN" altLang="en-US" b="1" dirty="0" smtClean="0">
                <a:solidFill>
                  <a:schemeClr val="accent1"/>
                </a:solidFill>
                <a:ea typeface="宋体" panose="02010600030101010101" pitchFamily="2" charset="-122"/>
                <a:cs typeface="Times New Roman" panose="02020603050405020304" pitchFamily="18" charset="0"/>
              </a:rPr>
              <a:t>类</a:t>
            </a:r>
            <a:r>
              <a:rPr lang="zh-CN" altLang="en-US" b="1" dirty="0">
                <a:solidFill>
                  <a:schemeClr val="accent1"/>
                </a:solidFill>
                <a:ea typeface="宋体" panose="02010600030101010101" pitchFamily="2" charset="-122"/>
                <a:cs typeface="Times New Roman" panose="02020603050405020304" pitchFamily="18" charset="0"/>
              </a:rPr>
              <a:t>名</a:t>
            </a:r>
            <a:r>
              <a:rPr lang="en-US" altLang="zh-CN" b="1" dirty="0">
                <a:solidFill>
                  <a:schemeClr val="accent1"/>
                </a:solidFill>
                <a:ea typeface="宋体" panose="02010600030101010101" pitchFamily="2" charset="-122"/>
                <a:cs typeface="Times New Roman" panose="02020603050405020304" pitchFamily="18" charset="0"/>
              </a:rPr>
              <a:t>.</a:t>
            </a:r>
            <a:r>
              <a:rPr lang="zh-CN" altLang="en-US" b="1" dirty="0">
                <a:solidFill>
                  <a:schemeClr val="accent1"/>
                </a:solidFill>
                <a:ea typeface="宋体" panose="02010600030101010101" pitchFamily="2" charset="-122"/>
                <a:cs typeface="Times New Roman" panose="02020603050405020304" pitchFamily="18" charset="0"/>
              </a:rPr>
              <a:t>类方法</a:t>
            </a:r>
          </a:p>
          <a:p>
            <a:pPr algn="just">
              <a:lnSpc>
                <a:spcPct val="90000"/>
              </a:lnSpc>
            </a:pPr>
            <a:r>
              <a:rPr lang="zh-CN" altLang="en-US" dirty="0">
                <a:solidFill>
                  <a:schemeClr val="accent2"/>
                </a:solidFill>
                <a:ea typeface="宋体" panose="02010600030101010101" pitchFamily="2" charset="-122"/>
                <a:cs typeface="Times New Roman" panose="02020603050405020304" pitchFamily="18" charset="0"/>
              </a:rPr>
              <a:t>	         </a:t>
            </a:r>
            <a:r>
              <a:rPr lang="en-US" altLang="zh-CN" dirty="0" err="1">
                <a:solidFill>
                  <a:srgbClr val="C00000"/>
                </a:solidFill>
                <a:ea typeface="宋体" panose="02010600030101010101" pitchFamily="2" charset="-122"/>
                <a:cs typeface="Times New Roman" panose="02020603050405020304" pitchFamily="18" charset="0"/>
              </a:rPr>
              <a:t>System.out.println</a:t>
            </a:r>
            <a:r>
              <a:rPr lang="en-US" altLang="zh-CN" dirty="0">
                <a:solidFill>
                  <a:srgbClr val="C00000"/>
                </a:solidFill>
                <a:ea typeface="宋体" panose="02010600030101010101" pitchFamily="2" charset="-122"/>
                <a:cs typeface="Times New Roman" panose="02020603050405020304" pitchFamily="18" charset="0"/>
              </a:rPr>
              <a:t>(</a:t>
            </a:r>
            <a:r>
              <a:rPr lang="en-US" altLang="zh-CN" dirty="0" err="1">
                <a:solidFill>
                  <a:srgbClr val="C00000"/>
                </a:solidFill>
                <a:ea typeface="宋体" panose="02010600030101010101" pitchFamily="2" charset="-122"/>
                <a:cs typeface="Times New Roman" panose="02020603050405020304" pitchFamily="18" charset="0"/>
              </a:rPr>
              <a:t>Person.total</a:t>
            </a:r>
            <a:r>
              <a:rPr lang="en-US" altLang="zh-CN" dirty="0">
                <a:solidFill>
                  <a:srgbClr val="C00000"/>
                </a:solidFill>
                <a:ea typeface="宋体" panose="02010600030101010101" pitchFamily="2" charset="-122"/>
                <a:cs typeface="Times New Roman" panose="02020603050405020304" pitchFamily="18" charset="0"/>
              </a:rPr>
              <a:t>);</a:t>
            </a:r>
          </a:p>
          <a:p>
            <a:pPr algn="just">
              <a:lnSpc>
                <a:spcPct val="90000"/>
              </a:lnSpc>
            </a:pPr>
            <a:r>
              <a:rPr lang="en-US" altLang="zh-CN" dirty="0">
                <a:solidFill>
                  <a:srgbClr val="C00000"/>
                </a:solidFill>
                <a:ea typeface="宋体" panose="02010600030101010101" pitchFamily="2" charset="-122"/>
                <a:cs typeface="Times New Roman" panose="02020603050405020304" pitchFamily="18" charset="0"/>
              </a:rPr>
              <a:t>	         Person c = new Person(); </a:t>
            </a:r>
          </a:p>
          <a:p>
            <a:pPr algn="just">
              <a:lnSpc>
                <a:spcPct val="90000"/>
              </a:lnSpc>
            </a:pPr>
            <a:r>
              <a:rPr lang="en-US" altLang="zh-CN" dirty="0">
                <a:solidFill>
                  <a:srgbClr val="C00000"/>
                </a:solidFill>
                <a:ea typeface="宋体" panose="02010600030101010101" pitchFamily="2" charset="-122"/>
                <a:cs typeface="Times New Roman" panose="02020603050405020304" pitchFamily="18" charset="0"/>
              </a:rPr>
              <a:t>	         </a:t>
            </a:r>
            <a:r>
              <a:rPr lang="en-US" altLang="zh-CN" dirty="0" err="1">
                <a:solidFill>
                  <a:srgbClr val="C00000"/>
                </a:solidFill>
                <a:ea typeface="宋体" panose="02010600030101010101" pitchFamily="2" charset="-122"/>
                <a:cs typeface="Times New Roman" panose="02020603050405020304" pitchFamily="18" charset="0"/>
              </a:rPr>
              <a:t>System.out.println</a:t>
            </a:r>
            <a:r>
              <a:rPr lang="en-US" altLang="zh-CN" dirty="0">
                <a:solidFill>
                  <a:srgbClr val="C00000"/>
                </a:solidFill>
                <a:ea typeface="宋体" panose="02010600030101010101" pitchFamily="2" charset="-122"/>
                <a:cs typeface="Times New Roman" panose="02020603050405020304" pitchFamily="18" charset="0"/>
              </a:rPr>
              <a:t>(</a:t>
            </a:r>
            <a:r>
              <a:rPr lang="en-US" altLang="zh-CN" dirty="0" err="1">
                <a:solidFill>
                  <a:srgbClr val="C00000"/>
                </a:solidFill>
                <a:ea typeface="宋体" panose="02010600030101010101" pitchFamily="2" charset="-122"/>
                <a:cs typeface="Times New Roman" panose="02020603050405020304" pitchFamily="18" charset="0"/>
              </a:rPr>
              <a:t>c.total</a:t>
            </a:r>
            <a:r>
              <a:rPr lang="en-US" altLang="zh-CN" dirty="0">
                <a:solidFill>
                  <a:srgbClr val="C00000"/>
                </a:solidFill>
                <a:ea typeface="宋体" panose="02010600030101010101" pitchFamily="2" charset="-122"/>
                <a:cs typeface="Times New Roman" panose="02020603050405020304" pitchFamily="18" charset="0"/>
              </a:rPr>
              <a:t>);</a:t>
            </a:r>
            <a:r>
              <a:rPr lang="en-US" altLang="zh-CN" dirty="0">
                <a:solidFill>
                  <a:schemeClr val="accent2"/>
                </a:solidFill>
                <a:ea typeface="宋体" panose="02010600030101010101" pitchFamily="2" charset="-122"/>
                <a:cs typeface="Times New Roman" panose="02020603050405020304" pitchFamily="18" charset="0"/>
              </a:rPr>
              <a:t>	</a:t>
            </a:r>
            <a:r>
              <a:rPr lang="en-US" altLang="zh-CN" b="1" dirty="0">
                <a:solidFill>
                  <a:schemeClr val="accent1"/>
                </a:solidFill>
                <a:ea typeface="宋体" panose="02010600030101010101" pitchFamily="2" charset="-122"/>
                <a:cs typeface="Times New Roman" panose="02020603050405020304" pitchFamily="18" charset="0"/>
              </a:rPr>
              <a:t>//</a:t>
            </a:r>
            <a:r>
              <a:rPr lang="zh-CN" altLang="en-US" b="1" dirty="0">
                <a:solidFill>
                  <a:schemeClr val="accent1"/>
                </a:solidFill>
                <a:ea typeface="宋体" panose="02010600030101010101" pitchFamily="2" charset="-122"/>
                <a:cs typeface="Times New Roman" panose="02020603050405020304" pitchFamily="18" charset="0"/>
              </a:rPr>
              <a:t>输出</a:t>
            </a:r>
            <a:r>
              <a:rPr lang="en-US" altLang="zh-CN" b="1" dirty="0">
                <a:solidFill>
                  <a:schemeClr val="accent1"/>
                </a:solidFill>
                <a:ea typeface="宋体" panose="02010600030101010101" pitchFamily="2" charset="-122"/>
                <a:cs typeface="Times New Roman" panose="02020603050405020304" pitchFamily="18" charset="0"/>
              </a:rPr>
              <a:t>101</a:t>
            </a:r>
          </a:p>
          <a:p>
            <a:pPr algn="just">
              <a:lnSpc>
                <a:spcPct val="90000"/>
              </a:lnSpc>
            </a:pPr>
            <a:r>
              <a:rPr lang="en-US" altLang="zh-CN" dirty="0">
                <a:solidFill>
                  <a:srgbClr val="C00000"/>
                </a:solidFill>
                <a:ea typeface="宋体" panose="02010600030101010101" pitchFamily="2" charset="-122"/>
                <a:cs typeface="Times New Roman" panose="02020603050405020304" pitchFamily="18" charset="0"/>
              </a:rPr>
              <a:t>            </a:t>
            </a:r>
            <a:r>
              <a:rPr lang="en-US" altLang="zh-CN" dirty="0" smtClean="0">
                <a:solidFill>
                  <a:srgbClr val="C00000"/>
                </a:solidFill>
                <a:ea typeface="宋体" panose="02010600030101010101" pitchFamily="2" charset="-122"/>
                <a:cs typeface="Times New Roman" panose="02020603050405020304" pitchFamily="18" charset="0"/>
              </a:rPr>
              <a:t>}}</a:t>
            </a:r>
            <a:endParaRPr lang="en-US" altLang="zh-CN" dirty="0">
              <a:solidFill>
                <a:srgbClr val="C00000"/>
              </a:solidFill>
              <a:ea typeface="宋体" panose="02010600030101010101" pitchFamily="2" charset="-122"/>
              <a:cs typeface="Times New Roman" panose="02020603050405020304" pitchFamily="18" charset="0"/>
            </a:endParaRPr>
          </a:p>
        </p:txBody>
      </p:sp>
      <p:cxnSp>
        <p:nvCxnSpPr>
          <p:cNvPr id="3" name="直接连接符 2"/>
          <p:cNvCxnSpPr/>
          <p:nvPr/>
        </p:nvCxnSpPr>
        <p:spPr>
          <a:xfrm>
            <a:off x="214282" y="3428985"/>
            <a:ext cx="8763000" cy="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4" name="下箭头 3"/>
          <p:cNvSpPr/>
          <p:nvPr/>
        </p:nvSpPr>
        <p:spPr>
          <a:xfrm>
            <a:off x="3203848" y="3212961"/>
            <a:ext cx="360040" cy="432048"/>
          </a:xfrm>
          <a:prstGeom prst="downArrow">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79388" y="1570499"/>
            <a:ext cx="8763000" cy="4184650"/>
          </a:xfrm>
          <a:prstGeom prst="rect">
            <a:avLst/>
          </a:prstGeom>
          <a:noFill/>
          <a:ln w="9525">
            <a:noFill/>
            <a:miter lim="800000"/>
          </a:ln>
        </p:spPr>
        <p:txBody>
          <a:bodyPr>
            <a:spAutoFit/>
          </a:bodyPr>
          <a:lstStyle/>
          <a:p>
            <a:pPr>
              <a:lnSpc>
                <a:spcPct val="80000"/>
              </a:lnSpc>
            </a:pPr>
            <a:r>
              <a:rPr lang="en-US" altLang="zh-CN" dirty="0">
                <a:solidFill>
                  <a:schemeClr val="accent2"/>
                </a:solidFill>
                <a:ea typeface="宋体" panose="02010600030101010101" pitchFamily="2" charset="-122"/>
                <a:cs typeface="Times New Roman" panose="02020603050405020304" pitchFamily="18" charset="0"/>
              </a:rPr>
              <a:t> </a:t>
            </a:r>
            <a:r>
              <a:rPr lang="en-US" altLang="zh-CN" dirty="0">
                <a:solidFill>
                  <a:srgbClr val="C00000"/>
                </a:solidFill>
                <a:ea typeface="宋体" panose="02010600030101010101" pitchFamily="2" charset="-122"/>
                <a:cs typeface="Times New Roman" panose="02020603050405020304" pitchFamily="18" charset="0"/>
              </a:rPr>
              <a:t>class Person {</a:t>
            </a:r>
          </a:p>
          <a:p>
            <a:pPr>
              <a:lnSpc>
                <a:spcPct val="80000"/>
              </a:lnSpc>
            </a:pPr>
            <a:r>
              <a:rPr lang="en-US" altLang="zh-CN" dirty="0">
                <a:solidFill>
                  <a:srgbClr val="C00000"/>
                </a:solidFill>
                <a:ea typeface="宋体" panose="02010600030101010101" pitchFamily="2" charset="-122"/>
                <a:cs typeface="Times New Roman" panose="02020603050405020304" pitchFamily="18" charset="0"/>
              </a:rPr>
              <a:t>       private </a:t>
            </a:r>
            <a:r>
              <a:rPr lang="en-US" altLang="zh-CN" dirty="0" err="1">
                <a:solidFill>
                  <a:srgbClr val="C00000"/>
                </a:solidFill>
                <a:ea typeface="宋体" panose="02010600030101010101" pitchFamily="2" charset="-122"/>
                <a:cs typeface="Times New Roman" panose="02020603050405020304" pitchFamily="18" charset="0"/>
              </a:rPr>
              <a:t>int</a:t>
            </a:r>
            <a:r>
              <a:rPr lang="en-US" altLang="zh-CN" dirty="0">
                <a:solidFill>
                  <a:srgbClr val="C00000"/>
                </a:solidFill>
                <a:ea typeface="宋体" panose="02010600030101010101" pitchFamily="2" charset="-122"/>
                <a:cs typeface="Times New Roman" panose="02020603050405020304" pitchFamily="18" charset="0"/>
              </a:rPr>
              <a:t> id;</a:t>
            </a:r>
          </a:p>
          <a:p>
            <a:pPr>
              <a:lnSpc>
                <a:spcPct val="80000"/>
              </a:lnSpc>
            </a:pPr>
            <a:r>
              <a:rPr lang="en-US" altLang="zh-CN" dirty="0">
                <a:solidFill>
                  <a:srgbClr val="C00000"/>
                </a:solidFill>
                <a:ea typeface="宋体" panose="02010600030101010101" pitchFamily="2" charset="-122"/>
                <a:cs typeface="Times New Roman" panose="02020603050405020304" pitchFamily="18" charset="0"/>
              </a:rPr>
              <a:t>       private </a:t>
            </a:r>
            <a:r>
              <a:rPr lang="en-US" altLang="zh-CN" b="1" dirty="0">
                <a:solidFill>
                  <a:srgbClr val="FF0000"/>
                </a:solidFill>
                <a:ea typeface="宋体" panose="02010600030101010101" pitchFamily="2" charset="-122"/>
                <a:cs typeface="Times New Roman" panose="02020603050405020304" pitchFamily="18" charset="0"/>
              </a:rPr>
              <a:t>static</a:t>
            </a:r>
            <a:r>
              <a:rPr lang="en-US" altLang="zh-CN" dirty="0">
                <a:solidFill>
                  <a:srgbClr val="C00000"/>
                </a:solidFill>
                <a:ea typeface="宋体" panose="02010600030101010101" pitchFamily="2" charset="-122"/>
                <a:cs typeface="Times New Roman" panose="02020603050405020304" pitchFamily="18" charset="0"/>
              </a:rPr>
              <a:t> </a:t>
            </a:r>
            <a:r>
              <a:rPr lang="en-US" altLang="zh-CN" dirty="0" err="1">
                <a:solidFill>
                  <a:srgbClr val="C00000"/>
                </a:solidFill>
                <a:ea typeface="宋体" panose="02010600030101010101" pitchFamily="2" charset="-122"/>
                <a:cs typeface="Times New Roman" panose="02020603050405020304" pitchFamily="18" charset="0"/>
              </a:rPr>
              <a:t>int</a:t>
            </a:r>
            <a:r>
              <a:rPr lang="en-US" altLang="zh-CN" dirty="0">
                <a:solidFill>
                  <a:srgbClr val="C00000"/>
                </a:solidFill>
                <a:ea typeface="宋体" panose="02010600030101010101" pitchFamily="2" charset="-122"/>
                <a:cs typeface="Times New Roman" panose="02020603050405020304" pitchFamily="18" charset="0"/>
              </a:rPr>
              <a:t> total = 0;</a:t>
            </a:r>
          </a:p>
          <a:p>
            <a:pPr>
              <a:lnSpc>
                <a:spcPct val="80000"/>
              </a:lnSpc>
            </a:pPr>
            <a:r>
              <a:rPr lang="en-US" altLang="zh-CN" dirty="0">
                <a:solidFill>
                  <a:srgbClr val="C00000"/>
                </a:solidFill>
                <a:ea typeface="宋体" panose="02010600030101010101" pitchFamily="2" charset="-122"/>
                <a:cs typeface="Times New Roman" panose="02020603050405020304" pitchFamily="18" charset="0"/>
              </a:rPr>
              <a:t>       public </a:t>
            </a:r>
            <a:r>
              <a:rPr lang="en-US" altLang="zh-CN" b="1" dirty="0">
                <a:solidFill>
                  <a:srgbClr val="FF0000"/>
                </a:solidFill>
                <a:ea typeface="宋体" panose="02010600030101010101" pitchFamily="2" charset="-122"/>
                <a:cs typeface="Times New Roman" panose="02020603050405020304" pitchFamily="18" charset="0"/>
              </a:rPr>
              <a:t>static </a:t>
            </a:r>
            <a:r>
              <a:rPr lang="en-US" altLang="zh-CN" dirty="0" err="1">
                <a:solidFill>
                  <a:srgbClr val="C00000"/>
                </a:solidFill>
                <a:ea typeface="宋体" panose="02010600030101010101" pitchFamily="2" charset="-122"/>
                <a:cs typeface="Times New Roman" panose="02020603050405020304" pitchFamily="18" charset="0"/>
              </a:rPr>
              <a:t>int</a:t>
            </a:r>
            <a:r>
              <a:rPr lang="en-US" altLang="zh-CN" dirty="0">
                <a:solidFill>
                  <a:srgbClr val="C00000"/>
                </a:solidFill>
                <a:ea typeface="宋体" panose="02010600030101010101" pitchFamily="2" charset="-122"/>
                <a:cs typeface="Times New Roman" panose="02020603050405020304" pitchFamily="18" charset="0"/>
              </a:rPr>
              <a:t> </a:t>
            </a:r>
            <a:r>
              <a:rPr lang="en-US" altLang="zh-CN" dirty="0" err="1">
                <a:solidFill>
                  <a:srgbClr val="C00000"/>
                </a:solidFill>
                <a:ea typeface="宋体" panose="02010600030101010101" pitchFamily="2" charset="-122"/>
                <a:cs typeface="Times New Roman" panose="02020603050405020304" pitchFamily="18" charset="0"/>
              </a:rPr>
              <a:t>getTotalPerson</a:t>
            </a:r>
            <a:r>
              <a:rPr lang="en-US" altLang="zh-CN" b="1" dirty="0">
                <a:solidFill>
                  <a:srgbClr val="C00000"/>
                </a:solidFill>
                <a:ea typeface="宋体" panose="02010600030101010101" pitchFamily="2" charset="-122"/>
                <a:cs typeface="Times New Roman" panose="02020603050405020304" pitchFamily="18" charset="0"/>
              </a:rPr>
              <a:t>() </a:t>
            </a:r>
            <a:r>
              <a:rPr lang="en-US" altLang="zh-CN" dirty="0">
                <a:solidFill>
                  <a:srgbClr val="C00000"/>
                </a:solidFill>
                <a:ea typeface="宋体" panose="02010600030101010101" pitchFamily="2" charset="-122"/>
                <a:cs typeface="Times New Roman" panose="02020603050405020304" pitchFamily="18" charset="0"/>
              </a:rPr>
              <a:t>{ </a:t>
            </a:r>
          </a:p>
          <a:p>
            <a:pPr>
              <a:lnSpc>
                <a:spcPct val="80000"/>
              </a:lnSpc>
            </a:pPr>
            <a:r>
              <a:rPr lang="en-US" altLang="zh-CN" dirty="0" smtClean="0">
                <a:solidFill>
                  <a:srgbClr val="C00000"/>
                </a:solidFill>
                <a:ea typeface="宋体" panose="02010600030101010101" pitchFamily="2" charset="-122"/>
                <a:cs typeface="Times New Roman" panose="02020603050405020304" pitchFamily="18" charset="0"/>
              </a:rPr>
              <a:t>	id++;</a:t>
            </a:r>
            <a:r>
              <a:rPr lang="en-US" altLang="zh-CN" dirty="0">
                <a:solidFill>
                  <a:schemeClr val="accent2"/>
                </a:solidFill>
                <a:ea typeface="宋体" panose="02010600030101010101" pitchFamily="2" charset="-122"/>
                <a:cs typeface="Times New Roman" panose="02020603050405020304" pitchFamily="18" charset="0"/>
              </a:rPr>
              <a:t>	</a:t>
            </a:r>
            <a:r>
              <a:rPr lang="en-US" altLang="zh-CN" dirty="0" smtClean="0">
                <a:solidFill>
                  <a:srgbClr val="0000FF"/>
                </a:solidFill>
                <a:ea typeface="宋体" panose="02010600030101010101" pitchFamily="2" charset="-122"/>
                <a:cs typeface="Times New Roman" panose="02020603050405020304" pitchFamily="18" charset="0"/>
              </a:rPr>
              <a:t>//</a:t>
            </a:r>
            <a:r>
              <a:rPr lang="zh-CN" altLang="en-US" dirty="0" smtClean="0">
                <a:solidFill>
                  <a:srgbClr val="0000FF"/>
                </a:solidFill>
                <a:ea typeface="宋体" panose="02010600030101010101" pitchFamily="2" charset="-122"/>
                <a:cs typeface="Times New Roman" panose="02020603050405020304" pitchFamily="18" charset="0"/>
              </a:rPr>
              <a:t>非法</a:t>
            </a:r>
            <a:endParaRPr lang="en-US" altLang="zh-CN" dirty="0" smtClean="0">
              <a:solidFill>
                <a:srgbClr val="0000FF"/>
              </a:solidFill>
              <a:ea typeface="宋体" panose="02010600030101010101" pitchFamily="2" charset="-122"/>
              <a:cs typeface="Times New Roman" panose="02020603050405020304" pitchFamily="18" charset="0"/>
            </a:endParaRPr>
          </a:p>
          <a:p>
            <a:pPr>
              <a:lnSpc>
                <a:spcPct val="80000"/>
              </a:lnSpc>
            </a:pPr>
            <a:r>
              <a:rPr lang="en-US" altLang="zh-CN" dirty="0" smtClean="0">
                <a:solidFill>
                  <a:srgbClr val="C00000"/>
                </a:solidFill>
                <a:ea typeface="宋体" panose="02010600030101010101" pitchFamily="2" charset="-122"/>
                <a:cs typeface="Times New Roman" panose="02020603050405020304" pitchFamily="18" charset="0"/>
              </a:rPr>
              <a:t>	return </a:t>
            </a:r>
            <a:r>
              <a:rPr lang="en-US" altLang="zh-CN" dirty="0">
                <a:solidFill>
                  <a:srgbClr val="C00000"/>
                </a:solidFill>
                <a:ea typeface="宋体" panose="02010600030101010101" pitchFamily="2" charset="-122"/>
                <a:cs typeface="Times New Roman" panose="02020603050405020304" pitchFamily="18" charset="0"/>
              </a:rPr>
              <a:t>total;</a:t>
            </a:r>
          </a:p>
          <a:p>
            <a:pPr>
              <a:lnSpc>
                <a:spcPct val="80000"/>
              </a:lnSpc>
            </a:pPr>
            <a:r>
              <a:rPr lang="en-US" altLang="zh-CN" dirty="0">
                <a:solidFill>
                  <a:srgbClr val="C00000"/>
                </a:solidFill>
                <a:ea typeface="宋体" panose="02010600030101010101" pitchFamily="2" charset="-122"/>
                <a:cs typeface="Times New Roman" panose="02020603050405020304" pitchFamily="18" charset="0"/>
              </a:rPr>
              <a:t>       }</a:t>
            </a:r>
          </a:p>
          <a:p>
            <a:pPr>
              <a:lnSpc>
                <a:spcPct val="80000"/>
              </a:lnSpc>
            </a:pPr>
            <a:r>
              <a:rPr lang="en-US" altLang="zh-CN" dirty="0">
                <a:solidFill>
                  <a:srgbClr val="C00000"/>
                </a:solidFill>
                <a:ea typeface="宋体" panose="02010600030101010101" pitchFamily="2" charset="-122"/>
                <a:cs typeface="Times New Roman" panose="02020603050405020304" pitchFamily="18" charset="0"/>
              </a:rPr>
              <a:t>       public Person() {</a:t>
            </a:r>
          </a:p>
          <a:p>
            <a:pPr>
              <a:lnSpc>
                <a:spcPct val="80000"/>
              </a:lnSpc>
            </a:pPr>
            <a:r>
              <a:rPr lang="en-US" altLang="zh-CN" dirty="0">
                <a:solidFill>
                  <a:srgbClr val="C00000"/>
                </a:solidFill>
                <a:ea typeface="宋体" panose="02010600030101010101" pitchFamily="2" charset="-122"/>
                <a:cs typeface="Times New Roman" panose="02020603050405020304" pitchFamily="18" charset="0"/>
              </a:rPr>
              <a:t>         	total++;</a:t>
            </a:r>
          </a:p>
          <a:p>
            <a:pPr>
              <a:lnSpc>
                <a:spcPct val="80000"/>
              </a:lnSpc>
            </a:pPr>
            <a:r>
              <a:rPr lang="en-US" altLang="zh-CN" dirty="0">
                <a:solidFill>
                  <a:srgbClr val="C00000"/>
                </a:solidFill>
                <a:ea typeface="宋体" panose="02010600030101010101" pitchFamily="2" charset="-122"/>
                <a:cs typeface="Times New Roman" panose="02020603050405020304" pitchFamily="18" charset="0"/>
              </a:rPr>
              <a:t> 	id = total;</a:t>
            </a:r>
          </a:p>
          <a:p>
            <a:pPr>
              <a:lnSpc>
                <a:spcPct val="80000"/>
              </a:lnSpc>
            </a:pPr>
            <a:r>
              <a:rPr lang="en-US" altLang="zh-CN" dirty="0">
                <a:solidFill>
                  <a:srgbClr val="C00000"/>
                </a:solidFill>
                <a:ea typeface="宋体" panose="02010600030101010101" pitchFamily="2" charset="-122"/>
                <a:cs typeface="Times New Roman" panose="02020603050405020304" pitchFamily="18" charset="0"/>
              </a:rPr>
              <a:t>       </a:t>
            </a:r>
            <a:r>
              <a:rPr lang="en-US" altLang="zh-CN" dirty="0" smtClean="0">
                <a:solidFill>
                  <a:srgbClr val="C00000"/>
                </a:solidFill>
                <a:ea typeface="宋体" panose="02010600030101010101" pitchFamily="2" charset="-122"/>
                <a:cs typeface="Times New Roman" panose="02020603050405020304" pitchFamily="18" charset="0"/>
              </a:rPr>
              <a:t>}}</a:t>
            </a:r>
            <a:endParaRPr lang="en-US" altLang="zh-CN"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dirty="0">
                <a:solidFill>
                  <a:srgbClr val="C00000"/>
                </a:solidFill>
                <a:ea typeface="宋体" panose="02010600030101010101" pitchFamily="2" charset="-122"/>
                <a:cs typeface="Times New Roman" panose="02020603050405020304" pitchFamily="18" charset="0"/>
              </a:rPr>
              <a:t>public class </a:t>
            </a:r>
            <a:r>
              <a:rPr lang="en-US" altLang="zh-CN" dirty="0" err="1">
                <a:solidFill>
                  <a:srgbClr val="C00000"/>
                </a:solidFill>
                <a:ea typeface="宋体" panose="02010600030101010101" pitchFamily="2" charset="-122"/>
                <a:cs typeface="Times New Roman" panose="02020603050405020304" pitchFamily="18" charset="0"/>
              </a:rPr>
              <a:t>TestPerson</a:t>
            </a:r>
            <a:r>
              <a:rPr lang="en-US" altLang="zh-CN" dirty="0">
                <a:solidFill>
                  <a:srgbClr val="C00000"/>
                </a:solidFill>
                <a:ea typeface="宋体" panose="02010600030101010101" pitchFamily="2" charset="-122"/>
                <a:cs typeface="Times New Roman" panose="02020603050405020304" pitchFamily="18" charset="0"/>
              </a:rPr>
              <a:t> {</a:t>
            </a:r>
          </a:p>
          <a:p>
            <a:pPr>
              <a:lnSpc>
                <a:spcPct val="80000"/>
              </a:lnSpc>
            </a:pPr>
            <a:r>
              <a:rPr lang="en-US" altLang="zh-CN" dirty="0">
                <a:solidFill>
                  <a:srgbClr val="C00000"/>
                </a:solidFill>
                <a:ea typeface="宋体" panose="02010600030101010101" pitchFamily="2" charset="-122"/>
                <a:cs typeface="Times New Roman" panose="02020603050405020304" pitchFamily="18" charset="0"/>
              </a:rPr>
              <a:t>        public static void main(String[] </a:t>
            </a:r>
            <a:r>
              <a:rPr lang="en-US" altLang="zh-CN" dirty="0" err="1">
                <a:solidFill>
                  <a:srgbClr val="C00000"/>
                </a:solidFill>
                <a:ea typeface="宋体" panose="02010600030101010101" pitchFamily="2" charset="-122"/>
                <a:cs typeface="Times New Roman" panose="02020603050405020304" pitchFamily="18" charset="0"/>
              </a:rPr>
              <a:t>args</a:t>
            </a:r>
            <a:r>
              <a:rPr lang="en-US" altLang="zh-CN" dirty="0">
                <a:solidFill>
                  <a:srgbClr val="C00000"/>
                </a:solidFill>
                <a:ea typeface="宋体" panose="02010600030101010101" pitchFamily="2" charset="-122"/>
                <a:cs typeface="Times New Roman" panose="02020603050405020304" pitchFamily="18" charset="0"/>
              </a:rPr>
              <a:t>) {</a:t>
            </a:r>
          </a:p>
          <a:p>
            <a:r>
              <a:rPr lang="en-US" altLang="zh-CN" dirty="0">
                <a:solidFill>
                  <a:srgbClr val="C00000"/>
                </a:solidFill>
                <a:ea typeface="宋体" panose="02010600030101010101" pitchFamily="2" charset="-122"/>
                <a:cs typeface="Times New Roman" panose="02020603050405020304" pitchFamily="18" charset="0"/>
              </a:rPr>
              <a:t> 	</a:t>
            </a:r>
            <a:r>
              <a:rPr lang="en-US" altLang="zh-CN" dirty="0" err="1">
                <a:solidFill>
                  <a:srgbClr val="C00000"/>
                </a:solidFill>
                <a:ea typeface="宋体" panose="02010600030101010101" pitchFamily="2" charset="-122"/>
                <a:cs typeface="Times New Roman" panose="02020603050405020304" pitchFamily="18" charset="0"/>
              </a:rPr>
              <a:t>System.out.println</a:t>
            </a:r>
            <a:r>
              <a:rPr lang="en-US" altLang="zh-CN" dirty="0">
                <a:solidFill>
                  <a:srgbClr val="C00000"/>
                </a:solidFill>
                <a:ea typeface="宋体" panose="02010600030101010101" pitchFamily="2" charset="-122"/>
                <a:cs typeface="Times New Roman" panose="02020603050405020304" pitchFamily="18" charset="0"/>
              </a:rPr>
              <a:t>("Number of total is " +</a:t>
            </a:r>
            <a:r>
              <a:rPr lang="en-US" altLang="zh-CN" b="1" dirty="0" err="1">
                <a:solidFill>
                  <a:srgbClr val="C00000"/>
                </a:solidFill>
                <a:ea typeface="宋体" panose="02010600030101010101" pitchFamily="2" charset="-122"/>
                <a:cs typeface="Times New Roman" panose="02020603050405020304" pitchFamily="18" charset="0"/>
              </a:rPr>
              <a:t>Person.getTotalPerson</a:t>
            </a:r>
            <a:r>
              <a:rPr lang="en-US" altLang="zh-CN" b="1" dirty="0" smtClean="0">
                <a:solidFill>
                  <a:srgbClr val="C00000"/>
                </a:solidFill>
                <a:ea typeface="宋体" panose="02010600030101010101" pitchFamily="2" charset="-122"/>
                <a:cs typeface="Times New Roman" panose="02020603050405020304" pitchFamily="18" charset="0"/>
              </a:rPr>
              <a:t>()</a:t>
            </a:r>
            <a:r>
              <a:rPr lang="en-US" altLang="zh-CN" dirty="0" smtClean="0">
                <a:solidFill>
                  <a:srgbClr val="C00000"/>
                </a:solidFill>
                <a:ea typeface="宋体" panose="02010600030101010101" pitchFamily="2" charset="-122"/>
                <a:cs typeface="Times New Roman" panose="02020603050405020304" pitchFamily="18" charset="0"/>
              </a:rPr>
              <a:t>);</a:t>
            </a:r>
            <a:endParaRPr lang="en-US" altLang="zh-CN" dirty="0">
              <a:solidFill>
                <a:schemeClr val="accent2"/>
              </a:solidFill>
              <a:ea typeface="宋体" panose="02010600030101010101" pitchFamily="2" charset="-122"/>
              <a:cs typeface="Times New Roman" panose="02020603050405020304" pitchFamily="18" charset="0"/>
            </a:endParaRPr>
          </a:p>
          <a:p>
            <a:r>
              <a:rPr lang="en-US" altLang="zh-CN" dirty="0">
                <a:solidFill>
                  <a:schemeClr val="accent2"/>
                </a:solidFill>
                <a:ea typeface="宋体" panose="02010600030101010101" pitchFamily="2" charset="-122"/>
                <a:cs typeface="Times New Roman" panose="02020603050405020304" pitchFamily="18" charset="0"/>
              </a:rPr>
              <a:t>	</a:t>
            </a:r>
            <a:r>
              <a:rPr lang="zh-CN" altLang="en-US" dirty="0" smtClean="0">
                <a:solidFill>
                  <a:srgbClr val="0000FF"/>
                </a:solidFill>
                <a:ea typeface="宋体" panose="02010600030101010101" pitchFamily="2" charset="-122"/>
                <a:cs typeface="Times New Roman" panose="02020603050405020304" pitchFamily="18" charset="0"/>
              </a:rPr>
              <a:t>//没有创建对象也可以访问静态方法</a:t>
            </a:r>
            <a:endParaRPr lang="zh-CN" altLang="en-US" dirty="0">
              <a:solidFill>
                <a:schemeClr val="accent1"/>
              </a:solidFill>
              <a:ea typeface="宋体" panose="02010600030101010101" pitchFamily="2" charset="-122"/>
              <a:cs typeface="Times New Roman" panose="02020603050405020304" pitchFamily="18" charset="0"/>
            </a:endParaRPr>
          </a:p>
          <a:p>
            <a:pPr>
              <a:lnSpc>
                <a:spcPct val="80000"/>
              </a:lnSpc>
            </a:pPr>
            <a:r>
              <a:rPr lang="zh-CN" altLang="en-US" dirty="0">
                <a:solidFill>
                  <a:schemeClr val="accent2"/>
                </a:solidFill>
                <a:ea typeface="宋体" panose="02010600030101010101" pitchFamily="2" charset="-122"/>
                <a:cs typeface="Times New Roman" panose="02020603050405020304" pitchFamily="18" charset="0"/>
              </a:rPr>
              <a:t> </a:t>
            </a:r>
            <a:r>
              <a:rPr lang="zh-CN" altLang="en-US" dirty="0">
                <a:solidFill>
                  <a:srgbClr val="C00000"/>
                </a:solidFill>
                <a:ea typeface="宋体" panose="02010600030101010101" pitchFamily="2" charset="-122"/>
                <a:cs typeface="Times New Roman" panose="02020603050405020304" pitchFamily="18" charset="0"/>
              </a:rPr>
              <a:t>	</a:t>
            </a:r>
            <a:r>
              <a:rPr lang="en-US" altLang="zh-CN" dirty="0">
                <a:solidFill>
                  <a:srgbClr val="C00000"/>
                </a:solidFill>
                <a:ea typeface="宋体" panose="02010600030101010101" pitchFamily="2" charset="-122"/>
                <a:cs typeface="Times New Roman" panose="02020603050405020304" pitchFamily="18" charset="0"/>
              </a:rPr>
              <a:t>Person p1 = new Person();</a:t>
            </a:r>
          </a:p>
          <a:p>
            <a:pPr>
              <a:lnSpc>
                <a:spcPct val="80000"/>
              </a:lnSpc>
            </a:pPr>
            <a:r>
              <a:rPr lang="en-US" altLang="zh-CN" dirty="0">
                <a:solidFill>
                  <a:srgbClr val="C00000"/>
                </a:solidFill>
                <a:ea typeface="宋体" panose="02010600030101010101" pitchFamily="2" charset="-122"/>
                <a:cs typeface="Times New Roman" panose="02020603050405020304" pitchFamily="18" charset="0"/>
              </a:rPr>
              <a:t>     	</a:t>
            </a:r>
            <a:r>
              <a:rPr lang="en-US" altLang="zh-CN" dirty="0" err="1">
                <a:solidFill>
                  <a:srgbClr val="C00000"/>
                </a:solidFill>
                <a:ea typeface="宋体" panose="02010600030101010101" pitchFamily="2" charset="-122"/>
                <a:cs typeface="Times New Roman" panose="02020603050405020304" pitchFamily="18" charset="0"/>
              </a:rPr>
              <a:t>System.out.println</a:t>
            </a:r>
            <a:r>
              <a:rPr lang="en-US" altLang="zh-CN" dirty="0">
                <a:solidFill>
                  <a:srgbClr val="C00000"/>
                </a:solidFill>
                <a:ea typeface="宋体" panose="02010600030101010101" pitchFamily="2" charset="-122"/>
                <a:cs typeface="Times New Roman" panose="02020603050405020304" pitchFamily="18" charset="0"/>
              </a:rPr>
              <a:t>( "Number of total is "+ </a:t>
            </a:r>
            <a:r>
              <a:rPr lang="en-US" altLang="zh-CN" b="1" dirty="0" err="1">
                <a:solidFill>
                  <a:srgbClr val="C00000"/>
                </a:solidFill>
                <a:ea typeface="宋体" panose="02010600030101010101" pitchFamily="2" charset="-122"/>
                <a:cs typeface="Times New Roman" panose="02020603050405020304" pitchFamily="18" charset="0"/>
              </a:rPr>
              <a:t>Person.getTotalPerson</a:t>
            </a:r>
            <a:r>
              <a:rPr lang="en-US" altLang="zh-CN" b="1" dirty="0">
                <a:solidFill>
                  <a:srgbClr val="C00000"/>
                </a:solidFill>
                <a:ea typeface="宋体" panose="02010600030101010101" pitchFamily="2" charset="-122"/>
                <a:cs typeface="Times New Roman" panose="02020603050405020304" pitchFamily="18" charset="0"/>
              </a:rPr>
              <a:t>()</a:t>
            </a:r>
            <a:r>
              <a:rPr lang="en-US" altLang="zh-CN" dirty="0">
                <a:solidFill>
                  <a:srgbClr val="C00000"/>
                </a:solidFill>
                <a:ea typeface="宋体" panose="02010600030101010101" pitchFamily="2" charset="-122"/>
                <a:cs typeface="Times New Roman" panose="02020603050405020304" pitchFamily="18" charset="0"/>
              </a:rPr>
              <a:t>);</a:t>
            </a:r>
          </a:p>
          <a:p>
            <a:pPr>
              <a:lnSpc>
                <a:spcPct val="80000"/>
              </a:lnSpc>
            </a:pPr>
            <a:r>
              <a:rPr lang="en-US" altLang="zh-CN" dirty="0">
                <a:solidFill>
                  <a:srgbClr val="C00000"/>
                </a:solidFill>
                <a:ea typeface="宋体" panose="02010600030101010101" pitchFamily="2" charset="-122"/>
                <a:cs typeface="Times New Roman" panose="02020603050405020304" pitchFamily="18" charset="0"/>
              </a:rPr>
              <a:t>        </a:t>
            </a:r>
            <a:r>
              <a:rPr lang="en-US" altLang="zh-CN" dirty="0" smtClean="0">
                <a:solidFill>
                  <a:srgbClr val="C00000"/>
                </a:solidFill>
                <a:ea typeface="宋体" panose="02010600030101010101" pitchFamily="2" charset="-122"/>
                <a:cs typeface="Times New Roman" panose="02020603050405020304" pitchFamily="18" charset="0"/>
              </a:rPr>
              <a:t>}</a:t>
            </a:r>
            <a:r>
              <a:rPr lang="en-US" altLang="zh-CN" dirty="0">
                <a:solidFill>
                  <a:srgbClr val="C00000"/>
                </a:solidFill>
                <a:ea typeface="宋体" panose="02010600030101010101" pitchFamily="2" charset="-122"/>
                <a:cs typeface="Times New Roman" panose="02020603050405020304" pitchFamily="18" charset="0"/>
              </a:rPr>
              <a:t>}</a:t>
            </a:r>
          </a:p>
        </p:txBody>
      </p:sp>
      <p:sp>
        <p:nvSpPr>
          <p:cNvPr id="266243" name="Rectangle 3"/>
          <p:cNvSpPr>
            <a:spLocks noGrp="1" noChangeArrowheads="1"/>
          </p:cNvSpPr>
          <p:nvPr/>
        </p:nvSpPr>
        <p:spPr>
          <a:xfrm>
            <a:off x="2915816" y="118150"/>
            <a:ext cx="5292080" cy="6858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sz="4000" b="1" dirty="0" smtClean="0">
                <a:latin typeface="+mn-lt"/>
                <a:ea typeface="宋体" panose="02010600030101010101" pitchFamily="2" charset="-122"/>
                <a:cs typeface="Times New Roman" panose="02020603050405020304" pitchFamily="18" charset="0"/>
              </a:rPr>
              <a:t>类方法</a:t>
            </a:r>
            <a:r>
              <a:rPr lang="en-US" altLang="zh-CN" sz="4000" b="1" dirty="0" smtClean="0">
                <a:solidFill>
                  <a:srgbClr val="C00000"/>
                </a:solidFill>
                <a:latin typeface="+mn-lt"/>
                <a:ea typeface="宋体" panose="02010600030101010101" pitchFamily="2" charset="-122"/>
                <a:cs typeface="Times New Roman" panose="02020603050405020304" pitchFamily="18" charset="0"/>
              </a:rPr>
              <a:t>(class Method) </a:t>
            </a:r>
          </a:p>
        </p:txBody>
      </p:sp>
      <p:sp>
        <p:nvSpPr>
          <p:cNvPr id="9220" name="Rectangle 4"/>
          <p:cNvSpPr>
            <a:spLocks noChangeArrowheads="1"/>
          </p:cNvSpPr>
          <p:nvPr/>
        </p:nvSpPr>
        <p:spPr bwMode="auto">
          <a:xfrm>
            <a:off x="117982" y="754058"/>
            <a:ext cx="9048720" cy="707886"/>
          </a:xfrm>
          <a:prstGeom prst="rect">
            <a:avLst/>
          </a:prstGeom>
          <a:noFill/>
          <a:ln w="9525">
            <a:noFill/>
            <a:miter lim="800000"/>
          </a:ln>
        </p:spPr>
        <p:txBody>
          <a:bodyPr wrap="square">
            <a:spAutoFit/>
          </a:bodyPr>
          <a:lstStyle/>
          <a:p>
            <a:pPr marL="342900" indent="-342900">
              <a:buFont typeface="Wingdings" panose="05000000000000000000" pitchFamily="2" charset="2"/>
              <a:buChar char="l"/>
            </a:pPr>
            <a:r>
              <a:rPr lang="zh-CN" altLang="en-US" sz="2000" dirty="0" smtClean="0">
                <a:ea typeface="宋体" panose="02010600030101010101" pitchFamily="2" charset="-122"/>
                <a:cs typeface="Times New Roman" panose="02020603050405020304" pitchFamily="18" charset="0"/>
              </a:rPr>
              <a:t>没有</a:t>
            </a:r>
            <a:r>
              <a:rPr lang="zh-CN" altLang="en-US" sz="2000" dirty="0">
                <a:ea typeface="宋体" panose="02010600030101010101" pitchFamily="2" charset="-122"/>
                <a:cs typeface="Times New Roman" panose="02020603050405020304" pitchFamily="18" charset="0"/>
              </a:rPr>
              <a:t>对象的实例时，可以用</a:t>
            </a:r>
            <a:r>
              <a:rPr lang="zh-CN" altLang="en-US" sz="2000" b="1" dirty="0">
                <a:solidFill>
                  <a:srgbClr val="C00000"/>
                </a:solidFill>
                <a:ea typeface="宋体" panose="02010600030101010101" pitchFamily="2" charset="-122"/>
                <a:cs typeface="Times New Roman" panose="02020603050405020304" pitchFamily="18" charset="0"/>
              </a:rPr>
              <a:t>类名</a:t>
            </a:r>
            <a:r>
              <a:rPr lang="en-US" altLang="zh-CN" sz="2000" b="1" dirty="0">
                <a:solidFill>
                  <a:srgbClr val="C00000"/>
                </a:solidFill>
                <a:ea typeface="宋体" panose="02010600030101010101" pitchFamily="2" charset="-122"/>
                <a:cs typeface="Times New Roman" panose="02020603050405020304" pitchFamily="18" charset="0"/>
              </a:rPr>
              <a:t>.</a:t>
            </a:r>
            <a:r>
              <a:rPr lang="zh-CN" altLang="en-US" sz="2000" b="1" dirty="0">
                <a:solidFill>
                  <a:srgbClr val="C00000"/>
                </a:solidFill>
                <a:ea typeface="宋体" panose="02010600030101010101" pitchFamily="2" charset="-122"/>
                <a:cs typeface="Times New Roman" panose="02020603050405020304" pitchFamily="18" charset="0"/>
              </a:rPr>
              <a:t>方法名</a:t>
            </a:r>
            <a:r>
              <a:rPr lang="en-US" altLang="zh-CN" sz="2000" b="1" dirty="0">
                <a:solidFill>
                  <a:srgbClr val="C00000"/>
                </a:solidFill>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的形式访问由</a:t>
            </a:r>
            <a:r>
              <a:rPr lang="en-US" altLang="zh-CN" sz="2000" dirty="0">
                <a:ea typeface="宋体" panose="02010600030101010101" pitchFamily="2" charset="-122"/>
                <a:cs typeface="Times New Roman" panose="02020603050405020304" pitchFamily="18" charset="0"/>
              </a:rPr>
              <a:t>static</a:t>
            </a:r>
            <a:r>
              <a:rPr lang="zh-CN" altLang="en-US" sz="2000" dirty="0">
                <a:ea typeface="宋体" panose="02010600030101010101" pitchFamily="2" charset="-122"/>
                <a:cs typeface="Times New Roman" panose="02020603050405020304" pitchFamily="18" charset="0"/>
              </a:rPr>
              <a:t>标记的类方法</a:t>
            </a:r>
            <a:r>
              <a:rPr lang="zh-CN" altLang="en-US" sz="2000" dirty="0" smtClean="0">
                <a:ea typeface="宋体" panose="02010600030101010101" pitchFamily="2" charset="-122"/>
                <a:cs typeface="Times New Roman" panose="02020603050405020304" pitchFamily="18" charset="0"/>
              </a:rPr>
              <a:t>。</a:t>
            </a:r>
            <a:endParaRPr lang="en-US" altLang="zh-CN" sz="2000" dirty="0" smtClean="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l"/>
            </a:pPr>
            <a:r>
              <a:rPr lang="zh-CN" altLang="en-US" sz="2000" b="1" dirty="0">
                <a:ea typeface="宋体" panose="02010600030101010101" pitchFamily="2" charset="-122"/>
                <a:cs typeface="Times New Roman" panose="02020603050405020304" pitchFamily="18" charset="0"/>
              </a:rPr>
              <a:t>在</a:t>
            </a:r>
            <a:r>
              <a:rPr lang="en-US" altLang="zh-CN" sz="2000" b="1" dirty="0">
                <a:ea typeface="宋体" panose="02010600030101010101" pitchFamily="2" charset="-122"/>
                <a:cs typeface="Times New Roman" panose="02020603050405020304" pitchFamily="18" charset="0"/>
              </a:rPr>
              <a:t>static</a:t>
            </a:r>
            <a:r>
              <a:rPr lang="zh-CN" altLang="en-US" sz="2000" b="1" dirty="0">
                <a:ea typeface="宋体" panose="02010600030101010101" pitchFamily="2" charset="-122"/>
                <a:cs typeface="Times New Roman" panose="02020603050405020304" pitchFamily="18" charset="0"/>
              </a:rPr>
              <a:t>方法内部只能访问类的</a:t>
            </a:r>
            <a:r>
              <a:rPr lang="en-US" altLang="zh-CN" sz="2000" b="1" dirty="0">
                <a:ea typeface="宋体" panose="02010600030101010101" pitchFamily="2" charset="-122"/>
                <a:cs typeface="Times New Roman" panose="02020603050405020304" pitchFamily="18" charset="0"/>
              </a:rPr>
              <a:t>static</a:t>
            </a:r>
            <a:r>
              <a:rPr lang="zh-CN" altLang="en-US" sz="2000" b="1" dirty="0">
                <a:ea typeface="宋体" panose="02010600030101010101" pitchFamily="2" charset="-122"/>
                <a:cs typeface="Times New Roman" panose="02020603050405020304" pitchFamily="18" charset="0"/>
              </a:rPr>
              <a:t>属性，不能访问类的非</a:t>
            </a:r>
            <a:r>
              <a:rPr lang="en-US" altLang="zh-CN" sz="2000" b="1" dirty="0">
                <a:ea typeface="宋体" panose="02010600030101010101" pitchFamily="2" charset="-122"/>
                <a:cs typeface="Times New Roman" panose="02020603050405020304" pitchFamily="18" charset="0"/>
              </a:rPr>
              <a:t>static</a:t>
            </a:r>
            <a:r>
              <a:rPr lang="zh-CN" altLang="en-US" sz="2000" b="1" dirty="0">
                <a:ea typeface="宋体" panose="02010600030101010101" pitchFamily="2" charset="-122"/>
                <a:cs typeface="Times New Roman" panose="02020603050405020304" pitchFamily="18" charset="0"/>
              </a:rPr>
              <a:t>属性</a:t>
            </a:r>
            <a:r>
              <a:rPr lang="zh-CN" altLang="en-US" sz="2000" b="1" dirty="0" smtClean="0">
                <a:ea typeface="宋体" panose="02010600030101010101" pitchFamily="2" charset="-122"/>
                <a:cs typeface="Times New Roman" panose="02020603050405020304" pitchFamily="18" charset="0"/>
              </a:rPr>
              <a:t>。</a:t>
            </a:r>
            <a:endParaRPr lang="zh-CN" altLang="en-US" sz="2000" b="1" dirty="0">
              <a:ea typeface="宋体" panose="02010600030101010101" pitchFamily="2" charset="-122"/>
              <a:cs typeface="Times New Roman" panose="02020603050405020304" pitchFamily="18" charset="0"/>
            </a:endParaRPr>
          </a:p>
        </p:txBody>
      </p:sp>
      <p:sp>
        <p:nvSpPr>
          <p:cNvPr id="266245" name="Rectangle 5"/>
          <p:cNvSpPr>
            <a:spLocks noChangeArrowheads="1"/>
          </p:cNvSpPr>
          <p:nvPr/>
        </p:nvSpPr>
        <p:spPr bwMode="auto">
          <a:xfrm>
            <a:off x="6096000" y="1930083"/>
            <a:ext cx="2438400" cy="923330"/>
          </a:xfrm>
          <a:prstGeom prst="rect">
            <a:avLst/>
          </a:prstGeom>
          <a:noFill/>
          <a:ln w="9525">
            <a:noFill/>
            <a:miter lim="800000"/>
          </a:ln>
        </p:spPr>
        <p:txBody>
          <a:bodyPr>
            <a:spAutoFit/>
          </a:bodyPr>
          <a:lstStyle/>
          <a:p>
            <a:r>
              <a:rPr lang="en-US" altLang="zh-CN" sz="1800" b="1" dirty="0">
                <a:solidFill>
                  <a:schemeClr val="accent1"/>
                </a:solidFill>
                <a:ea typeface="宋体" panose="02010600030101010101" pitchFamily="2" charset="-122"/>
                <a:cs typeface="Times New Roman" panose="02020603050405020304" pitchFamily="18" charset="0"/>
              </a:rPr>
              <a:t>The output is:</a:t>
            </a:r>
          </a:p>
          <a:p>
            <a:r>
              <a:rPr lang="en-US" altLang="zh-CN" sz="1800" b="1" dirty="0">
                <a:solidFill>
                  <a:schemeClr val="accent1"/>
                </a:solidFill>
                <a:ea typeface="宋体" panose="02010600030101010101" pitchFamily="2" charset="-122"/>
                <a:cs typeface="Times New Roman" panose="02020603050405020304" pitchFamily="18" charset="0"/>
              </a:rPr>
              <a:t>Number of total is 0</a:t>
            </a:r>
          </a:p>
          <a:p>
            <a:r>
              <a:rPr lang="en-US" altLang="zh-CN" sz="1800" b="1" dirty="0">
                <a:solidFill>
                  <a:schemeClr val="accent1"/>
                </a:solidFill>
                <a:ea typeface="宋体" panose="02010600030101010101" pitchFamily="2" charset="-122"/>
                <a:cs typeface="Times New Roman" panose="02020603050405020304" pitchFamily="18" charset="0"/>
              </a:rPr>
              <a:t>Number of total is 1</a:t>
            </a:r>
          </a:p>
        </p:txBody>
      </p:sp>
      <p:sp>
        <p:nvSpPr>
          <p:cNvPr id="2" name="矩形 1"/>
          <p:cNvSpPr/>
          <p:nvPr/>
        </p:nvSpPr>
        <p:spPr>
          <a:xfrm>
            <a:off x="5940152" y="1930083"/>
            <a:ext cx="2438400" cy="1068387"/>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45">
                                            <p:txEl>
                                              <p:pRg st="0" end="0"/>
                                            </p:txEl>
                                          </p:spTgt>
                                        </p:tgtEl>
                                        <p:attrNameLst>
                                          <p:attrName>style.visibility</p:attrName>
                                        </p:attrNameLst>
                                      </p:cBhvr>
                                      <p:to>
                                        <p:strVal val="visible"/>
                                      </p:to>
                                    </p:set>
                                    <p:animEffect transition="in" filter="wipe(left)">
                                      <p:cBhvr>
                                        <p:cTn id="7" dur="500"/>
                                        <p:tgtEl>
                                          <p:spTgt spid="2662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45">
                                            <p:txEl>
                                              <p:pRg st="1" end="1"/>
                                            </p:txEl>
                                          </p:spTgt>
                                        </p:tgtEl>
                                        <p:attrNameLst>
                                          <p:attrName>style.visibility</p:attrName>
                                        </p:attrNameLst>
                                      </p:cBhvr>
                                      <p:to>
                                        <p:strVal val="visible"/>
                                      </p:to>
                                    </p:set>
                                    <p:animEffect transition="in" filter="wipe(left)">
                                      <p:cBhvr>
                                        <p:cTn id="12" dur="500"/>
                                        <p:tgtEl>
                                          <p:spTgt spid="2662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45">
                                            <p:txEl>
                                              <p:pRg st="2" end="2"/>
                                            </p:txEl>
                                          </p:spTgt>
                                        </p:tgtEl>
                                        <p:attrNameLst>
                                          <p:attrName>style.visibility</p:attrName>
                                        </p:attrNameLst>
                                      </p:cBhvr>
                                      <p:to>
                                        <p:strVal val="visible"/>
                                      </p:to>
                                    </p:set>
                                    <p:animEffect transition="in" filter="wipe(left)">
                                      <p:cBhvr>
                                        <p:cTn id="17" dur="500"/>
                                        <p:tgtEl>
                                          <p:spTgt spid="2662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5" grpId="0" build="p" autoUpdateAnimBg="0"/>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142844" y="135976"/>
            <a:ext cx="8929718" cy="1200329"/>
          </a:xfrm>
          <a:prstGeom prst="rect">
            <a:avLst/>
          </a:prstGeom>
          <a:noFill/>
          <a:ln w="9525">
            <a:noFill/>
            <a:miter lim="800000"/>
          </a:ln>
        </p:spPr>
        <p:txBody>
          <a:bodyPr wrap="square">
            <a:spAutoFit/>
          </a:bodyPr>
          <a:lstStyle/>
          <a:p>
            <a:pPr marL="342900" indent="-342900">
              <a:buFont typeface="Wingdings" panose="05000000000000000000" pitchFamily="2" charset="2"/>
              <a:buChar char="l"/>
            </a:pPr>
            <a:r>
              <a:rPr lang="zh-CN" altLang="en-US" sz="2400" b="1" dirty="0">
                <a:ea typeface="宋体" panose="02010600030101010101" pitchFamily="2" charset="-122"/>
                <a:cs typeface="Times New Roman" panose="02020603050405020304" pitchFamily="18" charset="0"/>
              </a:rPr>
              <a:t>因为不需要实例就可以访问</a:t>
            </a:r>
            <a:r>
              <a:rPr lang="en-US" altLang="zh-CN" sz="2400" b="1" dirty="0">
                <a:ea typeface="宋体" panose="02010600030101010101" pitchFamily="2" charset="-122"/>
                <a:cs typeface="Times New Roman" panose="02020603050405020304" pitchFamily="18" charset="0"/>
              </a:rPr>
              <a:t>static</a:t>
            </a:r>
            <a:r>
              <a:rPr lang="zh-CN" altLang="en-US" sz="2400" b="1" dirty="0">
                <a:ea typeface="宋体" panose="02010600030101010101" pitchFamily="2" charset="-122"/>
                <a:cs typeface="Times New Roman" panose="02020603050405020304" pitchFamily="18" charset="0"/>
              </a:rPr>
              <a:t>方法，因此</a:t>
            </a:r>
            <a:r>
              <a:rPr lang="en-US" altLang="zh-CN" sz="2400" b="1" dirty="0">
                <a:ea typeface="宋体" panose="02010600030101010101" pitchFamily="2" charset="-122"/>
                <a:cs typeface="Times New Roman" panose="02020603050405020304" pitchFamily="18" charset="0"/>
              </a:rPr>
              <a:t>static</a:t>
            </a:r>
            <a:r>
              <a:rPr lang="zh-CN" altLang="en-US" sz="2400" b="1" dirty="0">
                <a:ea typeface="宋体" panose="02010600030101010101" pitchFamily="2" charset="-122"/>
                <a:cs typeface="Times New Roman" panose="02020603050405020304" pitchFamily="18" charset="0"/>
              </a:rPr>
              <a:t>方法内部不能有</a:t>
            </a:r>
            <a:r>
              <a:rPr lang="en-US" altLang="zh-CN" sz="2400" b="1" dirty="0" smtClean="0">
                <a:ea typeface="宋体" panose="02010600030101010101" pitchFamily="2" charset="-122"/>
                <a:cs typeface="Times New Roman" panose="02020603050405020304" pitchFamily="18" charset="0"/>
              </a:rPr>
              <a:t>this</a:t>
            </a:r>
            <a:r>
              <a:rPr lang="zh-CN" altLang="en-US" sz="2400" b="1" dirty="0" smtClean="0">
                <a:ea typeface="宋体" panose="02010600030101010101" pitchFamily="2" charset="-122"/>
                <a:cs typeface="Times New Roman" panose="02020603050405020304" pitchFamily="18" charset="0"/>
              </a:rPr>
              <a:t>。</a:t>
            </a:r>
            <a:r>
              <a:rPr lang="en-US" altLang="zh-CN" sz="2400" b="1" dirty="0" smtClean="0">
                <a:solidFill>
                  <a:srgbClr val="C00000"/>
                </a:solidFill>
                <a:ea typeface="宋体" panose="02010600030101010101" pitchFamily="2" charset="-122"/>
                <a:cs typeface="Times New Roman" panose="02020603050405020304" pitchFamily="18" charset="0"/>
              </a:rPr>
              <a:t>(</a:t>
            </a:r>
            <a:r>
              <a:rPr lang="zh-CN" altLang="en-US" sz="2400" b="1" dirty="0">
                <a:solidFill>
                  <a:srgbClr val="C00000"/>
                </a:solidFill>
                <a:ea typeface="宋体" panose="02010600030101010101" pitchFamily="2" charset="-122"/>
                <a:cs typeface="Times New Roman" panose="02020603050405020304" pitchFamily="18" charset="0"/>
              </a:rPr>
              <a:t>也不能有</a:t>
            </a:r>
            <a:r>
              <a:rPr lang="en-US" altLang="zh-CN" sz="2400" b="1" dirty="0">
                <a:solidFill>
                  <a:srgbClr val="C00000"/>
                </a:solidFill>
                <a:ea typeface="宋体" panose="02010600030101010101" pitchFamily="2" charset="-122"/>
                <a:cs typeface="Times New Roman" panose="02020603050405020304" pitchFamily="18" charset="0"/>
              </a:rPr>
              <a:t>super ? </a:t>
            </a:r>
            <a:r>
              <a:rPr lang="en-US" altLang="zh-CN" sz="2400" b="1" dirty="0" smtClean="0">
                <a:solidFill>
                  <a:srgbClr val="C00000"/>
                </a:solidFill>
                <a:ea typeface="宋体" panose="02010600030101010101" pitchFamily="2" charset="-122"/>
                <a:cs typeface="Times New Roman" panose="02020603050405020304" pitchFamily="18" charset="0"/>
              </a:rPr>
              <a:t>YES!)</a:t>
            </a:r>
          </a:p>
          <a:p>
            <a:pPr marL="342900" indent="-342900">
              <a:buFont typeface="Wingdings" panose="05000000000000000000" pitchFamily="2" charset="2"/>
              <a:buChar char="l"/>
            </a:pPr>
            <a:r>
              <a:rPr lang="zh-CN" altLang="en-US" sz="2400" b="1" dirty="0" smtClean="0">
                <a:ea typeface="宋体" panose="02010600030101010101" pitchFamily="2" charset="-122"/>
                <a:cs typeface="Times New Roman" panose="02020603050405020304" pitchFamily="18" charset="0"/>
              </a:rPr>
              <a:t>重载的方法需要同时为</a:t>
            </a:r>
            <a:r>
              <a:rPr lang="en-US" altLang="zh-CN" sz="2400" b="1" dirty="0" smtClean="0">
                <a:ea typeface="宋体" panose="02010600030101010101" pitchFamily="2" charset="-122"/>
                <a:cs typeface="Times New Roman" panose="02020603050405020304" pitchFamily="18" charset="0"/>
              </a:rPr>
              <a:t>static</a:t>
            </a:r>
            <a:r>
              <a:rPr lang="zh-CN" altLang="en-US" sz="2400" b="1" dirty="0" smtClean="0">
                <a:ea typeface="宋体" panose="02010600030101010101" pitchFamily="2" charset="-122"/>
                <a:cs typeface="Times New Roman" panose="02020603050405020304" pitchFamily="18" charset="0"/>
              </a:rPr>
              <a:t>的或者非</a:t>
            </a:r>
            <a:r>
              <a:rPr lang="en-US" altLang="zh-CN" sz="2400" b="1" dirty="0" smtClean="0">
                <a:ea typeface="宋体" panose="02010600030101010101" pitchFamily="2" charset="-122"/>
                <a:cs typeface="Times New Roman" panose="02020603050405020304" pitchFamily="18" charset="0"/>
              </a:rPr>
              <a:t>static</a:t>
            </a:r>
            <a:r>
              <a:rPr lang="zh-CN" altLang="en-US" sz="2400" b="1" dirty="0" smtClean="0">
                <a:ea typeface="宋体" panose="02010600030101010101" pitchFamily="2" charset="-122"/>
                <a:cs typeface="Times New Roman" panose="02020603050405020304" pitchFamily="18" charset="0"/>
              </a:rPr>
              <a:t>的。</a:t>
            </a:r>
            <a:r>
              <a:rPr lang="en-US" altLang="zh-CN" sz="2400" b="1" dirty="0">
                <a:solidFill>
                  <a:srgbClr val="FF0000"/>
                </a:solidFill>
                <a:ea typeface="宋体" panose="02010600030101010101" pitchFamily="2" charset="-122"/>
                <a:cs typeface="Times New Roman" panose="02020603050405020304" pitchFamily="18" charset="0"/>
              </a:rPr>
              <a:t>	</a:t>
            </a:r>
          </a:p>
        </p:txBody>
      </p:sp>
      <p:sp>
        <p:nvSpPr>
          <p:cNvPr id="11268" name="Rectangle 4"/>
          <p:cNvSpPr>
            <a:spLocks noChangeArrowheads="1"/>
          </p:cNvSpPr>
          <p:nvPr/>
        </p:nvSpPr>
        <p:spPr bwMode="auto">
          <a:xfrm>
            <a:off x="189888" y="1365595"/>
            <a:ext cx="8882674" cy="3830955"/>
          </a:xfrm>
          <a:prstGeom prst="rect">
            <a:avLst/>
          </a:prstGeom>
          <a:noFill/>
          <a:ln w="9525">
            <a:noFill/>
            <a:miter lim="800000"/>
          </a:ln>
        </p:spPr>
        <p:txBody>
          <a:bodyPr wrap="square">
            <a:spAutoFit/>
          </a:bodyPr>
          <a:lstStyle/>
          <a:p>
            <a:pPr>
              <a:lnSpc>
                <a:spcPct val="50000"/>
              </a:lnSpc>
              <a:spcBef>
                <a:spcPct val="50000"/>
              </a:spcBef>
            </a:pPr>
            <a:r>
              <a:rPr lang="en-US" altLang="zh-CN" dirty="0">
                <a:solidFill>
                  <a:srgbClr val="C00000"/>
                </a:solidFill>
                <a:ea typeface="宋体" panose="02010600030101010101" pitchFamily="2" charset="-122"/>
                <a:cs typeface="Times New Roman" panose="02020603050405020304" pitchFamily="18" charset="0"/>
              </a:rPr>
              <a:t>class Person {</a:t>
            </a:r>
          </a:p>
          <a:p>
            <a:pPr>
              <a:lnSpc>
                <a:spcPct val="50000"/>
              </a:lnSpc>
              <a:spcBef>
                <a:spcPct val="50000"/>
              </a:spcBef>
            </a:pPr>
            <a:r>
              <a:rPr lang="en-US" altLang="zh-CN" dirty="0">
                <a:solidFill>
                  <a:srgbClr val="C00000"/>
                </a:solidFill>
                <a:ea typeface="宋体" panose="02010600030101010101" pitchFamily="2" charset="-122"/>
                <a:cs typeface="Times New Roman" panose="02020603050405020304" pitchFamily="18" charset="0"/>
              </a:rPr>
              <a:t>       private </a:t>
            </a:r>
            <a:r>
              <a:rPr lang="en-US" altLang="zh-CN" dirty="0" err="1">
                <a:solidFill>
                  <a:srgbClr val="C00000"/>
                </a:solidFill>
                <a:ea typeface="宋体" panose="02010600030101010101" pitchFamily="2" charset="-122"/>
                <a:cs typeface="Times New Roman" panose="02020603050405020304" pitchFamily="18" charset="0"/>
              </a:rPr>
              <a:t>int</a:t>
            </a:r>
            <a:r>
              <a:rPr lang="en-US" altLang="zh-CN" dirty="0">
                <a:solidFill>
                  <a:srgbClr val="C00000"/>
                </a:solidFill>
                <a:ea typeface="宋体" panose="02010600030101010101" pitchFamily="2" charset="-122"/>
                <a:cs typeface="Times New Roman" panose="02020603050405020304" pitchFamily="18" charset="0"/>
              </a:rPr>
              <a:t> id;</a:t>
            </a:r>
          </a:p>
          <a:p>
            <a:pPr>
              <a:lnSpc>
                <a:spcPct val="50000"/>
              </a:lnSpc>
              <a:spcBef>
                <a:spcPct val="50000"/>
              </a:spcBef>
            </a:pPr>
            <a:r>
              <a:rPr lang="en-US" altLang="zh-CN" dirty="0">
                <a:solidFill>
                  <a:srgbClr val="C00000"/>
                </a:solidFill>
                <a:ea typeface="宋体" panose="02010600030101010101" pitchFamily="2" charset="-122"/>
                <a:cs typeface="Times New Roman" panose="02020603050405020304" pitchFamily="18" charset="0"/>
              </a:rPr>
              <a:t>       private static </a:t>
            </a:r>
            <a:r>
              <a:rPr lang="en-US" altLang="zh-CN" dirty="0" err="1">
                <a:solidFill>
                  <a:srgbClr val="C00000"/>
                </a:solidFill>
                <a:ea typeface="宋体" panose="02010600030101010101" pitchFamily="2" charset="-122"/>
                <a:cs typeface="Times New Roman" panose="02020603050405020304" pitchFamily="18" charset="0"/>
              </a:rPr>
              <a:t>int</a:t>
            </a:r>
            <a:r>
              <a:rPr lang="en-US" altLang="zh-CN" dirty="0">
                <a:solidFill>
                  <a:srgbClr val="C00000"/>
                </a:solidFill>
                <a:ea typeface="宋体" panose="02010600030101010101" pitchFamily="2" charset="-122"/>
                <a:cs typeface="Times New Roman" panose="02020603050405020304" pitchFamily="18" charset="0"/>
              </a:rPr>
              <a:t> total = 0;</a:t>
            </a:r>
          </a:p>
          <a:p>
            <a:pPr>
              <a:lnSpc>
                <a:spcPct val="50000"/>
              </a:lnSpc>
              <a:spcBef>
                <a:spcPct val="50000"/>
              </a:spcBef>
            </a:pPr>
            <a:r>
              <a:rPr lang="en-US" altLang="zh-CN" dirty="0">
                <a:solidFill>
                  <a:srgbClr val="C00000"/>
                </a:solidFill>
                <a:ea typeface="宋体" panose="02010600030101010101" pitchFamily="2" charset="-122"/>
                <a:cs typeface="Times New Roman" panose="02020603050405020304" pitchFamily="18" charset="0"/>
              </a:rPr>
              <a:t>       public static void </a:t>
            </a:r>
            <a:r>
              <a:rPr lang="en-US" altLang="zh-CN" dirty="0" err="1">
                <a:solidFill>
                  <a:srgbClr val="C00000"/>
                </a:solidFill>
                <a:ea typeface="宋体" panose="02010600030101010101" pitchFamily="2" charset="-122"/>
                <a:cs typeface="Times New Roman" panose="02020603050405020304" pitchFamily="18" charset="0"/>
              </a:rPr>
              <a:t>setTotalPerson</a:t>
            </a:r>
            <a:r>
              <a:rPr lang="en-US" altLang="zh-CN" dirty="0">
                <a:solidFill>
                  <a:srgbClr val="C00000"/>
                </a:solidFill>
                <a:ea typeface="宋体" panose="02010600030101010101" pitchFamily="2" charset="-122"/>
                <a:cs typeface="Times New Roman" panose="02020603050405020304" pitchFamily="18" charset="0"/>
              </a:rPr>
              <a:t>(</a:t>
            </a:r>
            <a:r>
              <a:rPr lang="en-US" altLang="zh-CN" dirty="0" err="1">
                <a:solidFill>
                  <a:srgbClr val="C00000"/>
                </a:solidFill>
                <a:ea typeface="宋体" panose="02010600030101010101" pitchFamily="2" charset="-122"/>
                <a:cs typeface="Times New Roman" panose="02020603050405020304" pitchFamily="18" charset="0"/>
              </a:rPr>
              <a:t>int</a:t>
            </a:r>
            <a:r>
              <a:rPr lang="en-US" altLang="zh-CN" dirty="0">
                <a:solidFill>
                  <a:srgbClr val="C00000"/>
                </a:solidFill>
                <a:ea typeface="宋体" panose="02010600030101010101" pitchFamily="2" charset="-122"/>
                <a:cs typeface="Times New Roman" panose="02020603050405020304" pitchFamily="18" charset="0"/>
              </a:rPr>
              <a:t> total){</a:t>
            </a:r>
          </a:p>
          <a:p>
            <a:pPr>
              <a:lnSpc>
                <a:spcPct val="50000"/>
              </a:lnSpc>
              <a:spcBef>
                <a:spcPct val="50000"/>
              </a:spcBef>
            </a:pPr>
            <a:r>
              <a:rPr lang="en-US" altLang="zh-CN" dirty="0">
                <a:solidFill>
                  <a:srgbClr val="C00000"/>
                </a:solidFill>
                <a:ea typeface="宋体" panose="02010600030101010101" pitchFamily="2" charset="-122"/>
                <a:cs typeface="Times New Roman" panose="02020603050405020304" pitchFamily="18" charset="0"/>
              </a:rPr>
              <a:t>       	</a:t>
            </a:r>
            <a:r>
              <a:rPr lang="en-US" altLang="zh-CN" dirty="0" err="1">
                <a:solidFill>
                  <a:srgbClr val="C00000"/>
                </a:solidFill>
                <a:ea typeface="宋体" panose="02010600030101010101" pitchFamily="2" charset="-122"/>
                <a:cs typeface="Times New Roman" panose="02020603050405020304" pitchFamily="18" charset="0"/>
              </a:rPr>
              <a:t>this.total</a:t>
            </a:r>
            <a:r>
              <a:rPr lang="en-US" altLang="zh-CN" dirty="0">
                <a:solidFill>
                  <a:srgbClr val="C00000"/>
                </a:solidFill>
                <a:ea typeface="宋体" panose="02010600030101010101" pitchFamily="2" charset="-122"/>
                <a:cs typeface="Times New Roman" panose="02020603050405020304" pitchFamily="18" charset="0"/>
              </a:rPr>
              <a:t>=total;    </a:t>
            </a:r>
            <a:r>
              <a:rPr lang="en-US" altLang="zh-CN" dirty="0">
                <a:solidFill>
                  <a:srgbClr val="0000FF"/>
                </a:solidFill>
                <a:ea typeface="宋体" panose="02010600030101010101" pitchFamily="2" charset="-122"/>
                <a:cs typeface="Times New Roman" panose="02020603050405020304" pitchFamily="18" charset="0"/>
              </a:rPr>
              <a:t>//</a:t>
            </a:r>
            <a:r>
              <a:rPr lang="zh-CN" altLang="en-US" dirty="0">
                <a:solidFill>
                  <a:srgbClr val="0000FF"/>
                </a:solidFill>
                <a:ea typeface="宋体" panose="02010600030101010101" pitchFamily="2" charset="-122"/>
                <a:cs typeface="Times New Roman" panose="02020603050405020304" pitchFamily="18" charset="0"/>
              </a:rPr>
              <a:t>非法，在</a:t>
            </a:r>
            <a:r>
              <a:rPr lang="en-US" altLang="zh-CN" dirty="0">
                <a:solidFill>
                  <a:srgbClr val="0000FF"/>
                </a:solidFill>
                <a:ea typeface="宋体" panose="02010600030101010101" pitchFamily="2" charset="-122"/>
                <a:cs typeface="Times New Roman" panose="02020603050405020304" pitchFamily="18" charset="0"/>
              </a:rPr>
              <a:t>static</a:t>
            </a:r>
            <a:r>
              <a:rPr lang="zh-CN" altLang="en-US" dirty="0">
                <a:solidFill>
                  <a:srgbClr val="0000FF"/>
                </a:solidFill>
                <a:ea typeface="宋体" panose="02010600030101010101" pitchFamily="2" charset="-122"/>
                <a:cs typeface="Times New Roman" panose="02020603050405020304" pitchFamily="18" charset="0"/>
              </a:rPr>
              <a:t>方法中不能有</a:t>
            </a:r>
            <a:r>
              <a:rPr lang="en-US" altLang="zh-CN" dirty="0">
                <a:solidFill>
                  <a:srgbClr val="0000FF"/>
                </a:solidFill>
                <a:ea typeface="宋体" panose="02010600030101010101" pitchFamily="2" charset="-122"/>
                <a:cs typeface="Times New Roman" panose="02020603050405020304" pitchFamily="18" charset="0"/>
              </a:rPr>
              <a:t>this</a:t>
            </a:r>
            <a:r>
              <a:rPr lang="zh-CN" altLang="en-US" dirty="0">
                <a:solidFill>
                  <a:srgbClr val="0000FF"/>
                </a:solidFill>
                <a:ea typeface="宋体" panose="02010600030101010101" pitchFamily="2" charset="-122"/>
                <a:cs typeface="Times New Roman" panose="02020603050405020304" pitchFamily="18" charset="0"/>
              </a:rPr>
              <a:t>，也不能有</a:t>
            </a:r>
            <a:r>
              <a:rPr lang="en-US" altLang="zh-CN" dirty="0">
                <a:solidFill>
                  <a:srgbClr val="0000FF"/>
                </a:solidFill>
                <a:ea typeface="宋体" panose="02010600030101010101" pitchFamily="2" charset="-122"/>
                <a:cs typeface="Times New Roman" panose="02020603050405020304" pitchFamily="18" charset="0"/>
              </a:rPr>
              <a:t>super</a:t>
            </a:r>
          </a:p>
          <a:p>
            <a:pPr>
              <a:lnSpc>
                <a:spcPct val="50000"/>
              </a:lnSpc>
              <a:spcBef>
                <a:spcPct val="50000"/>
              </a:spcBef>
            </a:pPr>
            <a:r>
              <a:rPr lang="en-US" altLang="zh-CN" dirty="0">
                <a:solidFill>
                  <a:srgbClr val="C00000"/>
                </a:solidFill>
                <a:ea typeface="宋体" panose="02010600030101010101" pitchFamily="2" charset="-122"/>
                <a:cs typeface="Times New Roman" panose="02020603050405020304" pitchFamily="18" charset="0"/>
              </a:rPr>
              <a:t>       }</a:t>
            </a:r>
          </a:p>
          <a:p>
            <a:pPr>
              <a:lnSpc>
                <a:spcPct val="50000"/>
              </a:lnSpc>
              <a:spcBef>
                <a:spcPct val="50000"/>
              </a:spcBef>
            </a:pPr>
            <a:r>
              <a:rPr lang="en-US" altLang="zh-CN" dirty="0">
                <a:solidFill>
                  <a:srgbClr val="C00000"/>
                </a:solidFill>
                <a:ea typeface="宋体" panose="02010600030101010101" pitchFamily="2" charset="-122"/>
                <a:cs typeface="Times New Roman" panose="02020603050405020304" pitchFamily="18" charset="0"/>
              </a:rPr>
              <a:t>      public Person() {</a:t>
            </a:r>
          </a:p>
          <a:p>
            <a:pPr>
              <a:lnSpc>
                <a:spcPct val="50000"/>
              </a:lnSpc>
              <a:spcBef>
                <a:spcPct val="50000"/>
              </a:spcBef>
            </a:pPr>
            <a:r>
              <a:rPr lang="en-US" altLang="zh-CN" dirty="0">
                <a:solidFill>
                  <a:srgbClr val="C00000"/>
                </a:solidFill>
                <a:ea typeface="宋体" panose="02010600030101010101" pitchFamily="2" charset="-122"/>
                <a:cs typeface="Times New Roman" panose="02020603050405020304" pitchFamily="18" charset="0"/>
              </a:rPr>
              <a:t>         	total++;</a:t>
            </a:r>
          </a:p>
          <a:p>
            <a:pPr>
              <a:lnSpc>
                <a:spcPct val="50000"/>
              </a:lnSpc>
              <a:spcBef>
                <a:spcPct val="50000"/>
              </a:spcBef>
            </a:pPr>
            <a:r>
              <a:rPr lang="en-US" altLang="zh-CN" dirty="0">
                <a:solidFill>
                  <a:srgbClr val="C00000"/>
                </a:solidFill>
                <a:ea typeface="宋体" panose="02010600030101010101" pitchFamily="2" charset="-122"/>
                <a:cs typeface="Times New Roman" panose="02020603050405020304" pitchFamily="18" charset="0"/>
              </a:rPr>
              <a:t> 	id = total;</a:t>
            </a:r>
          </a:p>
          <a:p>
            <a:pPr>
              <a:lnSpc>
                <a:spcPct val="50000"/>
              </a:lnSpc>
              <a:spcBef>
                <a:spcPct val="50000"/>
              </a:spcBef>
            </a:pPr>
            <a:r>
              <a:rPr lang="en-US" altLang="zh-CN" dirty="0">
                <a:solidFill>
                  <a:srgbClr val="C00000"/>
                </a:solidFill>
                <a:ea typeface="宋体" panose="02010600030101010101" pitchFamily="2" charset="-122"/>
                <a:cs typeface="Times New Roman" panose="02020603050405020304" pitchFamily="18" charset="0"/>
              </a:rPr>
              <a:t>       </a:t>
            </a:r>
            <a:r>
              <a:rPr lang="en-US" altLang="zh-CN" dirty="0" smtClean="0">
                <a:solidFill>
                  <a:srgbClr val="C00000"/>
                </a:solidFill>
                <a:ea typeface="宋体" panose="02010600030101010101" pitchFamily="2" charset="-122"/>
                <a:cs typeface="Times New Roman" panose="02020603050405020304" pitchFamily="18" charset="0"/>
              </a:rPr>
              <a:t>}}</a:t>
            </a:r>
            <a:endParaRPr lang="en-US" altLang="zh-CN" dirty="0">
              <a:solidFill>
                <a:srgbClr val="C00000"/>
              </a:solidFill>
              <a:ea typeface="宋体" panose="02010600030101010101" pitchFamily="2" charset="-122"/>
              <a:cs typeface="Times New Roman" panose="02020603050405020304" pitchFamily="18" charset="0"/>
            </a:endParaRPr>
          </a:p>
          <a:p>
            <a:pPr>
              <a:lnSpc>
                <a:spcPct val="50000"/>
              </a:lnSpc>
              <a:spcBef>
                <a:spcPct val="50000"/>
              </a:spcBef>
            </a:pPr>
            <a:r>
              <a:rPr lang="en-US" altLang="zh-CN" dirty="0">
                <a:solidFill>
                  <a:srgbClr val="C00000"/>
                </a:solidFill>
                <a:ea typeface="宋体" panose="02010600030101010101" pitchFamily="2" charset="-122"/>
                <a:cs typeface="Times New Roman" panose="02020603050405020304" pitchFamily="18" charset="0"/>
              </a:rPr>
              <a:t>public class </a:t>
            </a:r>
            <a:r>
              <a:rPr lang="en-US" altLang="zh-CN" dirty="0" err="1">
                <a:solidFill>
                  <a:srgbClr val="C00000"/>
                </a:solidFill>
                <a:ea typeface="宋体" panose="02010600030101010101" pitchFamily="2" charset="-122"/>
                <a:cs typeface="Times New Roman" panose="02020603050405020304" pitchFamily="18" charset="0"/>
              </a:rPr>
              <a:t>TestPerson</a:t>
            </a:r>
            <a:r>
              <a:rPr lang="en-US" altLang="zh-CN" dirty="0">
                <a:solidFill>
                  <a:srgbClr val="C00000"/>
                </a:solidFill>
                <a:ea typeface="宋体" panose="02010600030101010101" pitchFamily="2" charset="-122"/>
                <a:cs typeface="Times New Roman" panose="02020603050405020304" pitchFamily="18" charset="0"/>
              </a:rPr>
              <a:t> {</a:t>
            </a:r>
          </a:p>
          <a:p>
            <a:pPr>
              <a:lnSpc>
                <a:spcPct val="50000"/>
              </a:lnSpc>
              <a:spcBef>
                <a:spcPct val="50000"/>
              </a:spcBef>
            </a:pPr>
            <a:r>
              <a:rPr lang="en-US" altLang="zh-CN" dirty="0">
                <a:solidFill>
                  <a:srgbClr val="C00000"/>
                </a:solidFill>
                <a:ea typeface="宋体" panose="02010600030101010101" pitchFamily="2" charset="-122"/>
                <a:cs typeface="Times New Roman" panose="02020603050405020304" pitchFamily="18" charset="0"/>
              </a:rPr>
              <a:t>        public static void main(String[] </a:t>
            </a:r>
            <a:r>
              <a:rPr lang="en-US" altLang="zh-CN" dirty="0" err="1">
                <a:solidFill>
                  <a:srgbClr val="C00000"/>
                </a:solidFill>
                <a:ea typeface="宋体" panose="02010600030101010101" pitchFamily="2" charset="-122"/>
                <a:cs typeface="Times New Roman" panose="02020603050405020304" pitchFamily="18" charset="0"/>
              </a:rPr>
              <a:t>args</a:t>
            </a:r>
            <a:r>
              <a:rPr lang="en-US" altLang="zh-CN" dirty="0">
                <a:solidFill>
                  <a:srgbClr val="C00000"/>
                </a:solidFill>
                <a:ea typeface="宋体" panose="02010600030101010101" pitchFamily="2" charset="-122"/>
                <a:cs typeface="Times New Roman" panose="02020603050405020304" pitchFamily="18" charset="0"/>
              </a:rPr>
              <a:t>) {</a:t>
            </a:r>
          </a:p>
          <a:p>
            <a:pPr>
              <a:lnSpc>
                <a:spcPct val="50000"/>
              </a:lnSpc>
              <a:spcBef>
                <a:spcPct val="50000"/>
              </a:spcBef>
            </a:pPr>
            <a:r>
              <a:rPr lang="en-US" altLang="zh-CN" dirty="0">
                <a:solidFill>
                  <a:srgbClr val="C00000"/>
                </a:solidFill>
                <a:ea typeface="宋体" panose="02010600030101010101" pitchFamily="2" charset="-122"/>
                <a:cs typeface="Times New Roman" panose="02020603050405020304" pitchFamily="18" charset="0"/>
              </a:rPr>
              <a:t> 	</a:t>
            </a:r>
            <a:r>
              <a:rPr lang="en-US" altLang="zh-CN" dirty="0" err="1" smtClean="0">
                <a:solidFill>
                  <a:srgbClr val="C00000"/>
                </a:solidFill>
                <a:ea typeface="宋体" panose="02010600030101010101" pitchFamily="2" charset="-122"/>
                <a:cs typeface="Times New Roman" panose="02020603050405020304" pitchFamily="18" charset="0"/>
              </a:rPr>
              <a:t>Person.setTotalPerson</a:t>
            </a:r>
            <a:r>
              <a:rPr lang="en-US" altLang="zh-CN" dirty="0" smtClean="0">
                <a:solidFill>
                  <a:srgbClr val="C00000"/>
                </a:solidFill>
                <a:ea typeface="宋体" panose="02010600030101010101" pitchFamily="2" charset="-122"/>
                <a:cs typeface="Times New Roman" panose="02020603050405020304" pitchFamily="18" charset="0"/>
              </a:rPr>
              <a:t>(3);</a:t>
            </a:r>
            <a:endParaRPr lang="en-US" altLang="zh-CN" dirty="0">
              <a:solidFill>
                <a:srgbClr val="C00000"/>
              </a:solidFill>
              <a:ea typeface="宋体" panose="02010600030101010101" pitchFamily="2" charset="-122"/>
              <a:cs typeface="Times New Roman" panose="02020603050405020304" pitchFamily="18" charset="0"/>
            </a:endParaRPr>
          </a:p>
          <a:p>
            <a:pPr>
              <a:lnSpc>
                <a:spcPct val="50000"/>
              </a:lnSpc>
              <a:spcBef>
                <a:spcPct val="50000"/>
              </a:spcBef>
            </a:pPr>
            <a:r>
              <a:rPr lang="en-US" altLang="zh-CN" dirty="0">
                <a:solidFill>
                  <a:srgbClr val="C00000"/>
                </a:solidFill>
                <a:ea typeface="宋体" panose="02010600030101010101" pitchFamily="2" charset="-122"/>
                <a:cs typeface="Times New Roman" panose="02020603050405020304" pitchFamily="18" charset="0"/>
              </a:rPr>
              <a:t>        </a:t>
            </a:r>
            <a:r>
              <a:rPr lang="en-US" altLang="zh-CN" dirty="0" smtClean="0">
                <a:solidFill>
                  <a:srgbClr val="C00000"/>
                </a:solidFill>
                <a:ea typeface="宋体" panose="02010600030101010101" pitchFamily="2" charset="-122"/>
                <a:cs typeface="Times New Roman" panose="02020603050405020304" pitchFamily="18" charset="0"/>
              </a:rPr>
              <a:t>}  }</a:t>
            </a:r>
            <a:endParaRPr lang="en-US" altLang="zh-CN"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79512" y="1052736"/>
            <a:ext cx="3988558" cy="64660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marL="457200" indent="-457200">
              <a:buFont typeface="Wingdings" panose="05000000000000000000" pitchFamily="2" charset="2"/>
              <a:buChar char="u"/>
            </a:pPr>
            <a:r>
              <a:rPr lang="zh-CN" altLang="en-US" sz="2800" b="1" dirty="0" smtClean="0">
                <a:solidFill>
                  <a:srgbClr val="C00000"/>
                </a:solidFill>
                <a:latin typeface="+mn-lt"/>
                <a:ea typeface="宋体" panose="02010600030101010101" pitchFamily="2" charset="-122"/>
                <a:cs typeface="Times New Roman" panose="02020603050405020304" pitchFamily="18" charset="0"/>
              </a:rPr>
              <a:t>核心机制</a:t>
            </a:r>
            <a:r>
              <a:rPr lang="en-US" altLang="zh-CN" sz="2800" b="1" dirty="0" smtClean="0">
                <a:solidFill>
                  <a:srgbClr val="C00000"/>
                </a:solidFill>
                <a:latin typeface="+mn-lt"/>
                <a:ea typeface="宋体" panose="02010600030101010101" pitchFamily="2" charset="-122"/>
                <a:cs typeface="Times New Roman" panose="02020603050405020304" pitchFamily="18" charset="0"/>
              </a:rPr>
              <a:t>—</a:t>
            </a:r>
            <a:r>
              <a:rPr lang="zh-CN" altLang="en-US" sz="2800" b="1" dirty="0" smtClean="0">
                <a:solidFill>
                  <a:srgbClr val="C00000"/>
                </a:solidFill>
                <a:latin typeface="+mn-lt"/>
                <a:ea typeface="宋体" panose="02010600030101010101" pitchFamily="2" charset="-122"/>
                <a:cs typeface="Times New Roman" panose="02020603050405020304" pitchFamily="18" charset="0"/>
              </a:rPr>
              <a:t>垃圾回收</a:t>
            </a:r>
            <a:endParaRPr lang="zh-CN" altLang="en-US" sz="2800" b="1" dirty="0">
              <a:solidFill>
                <a:srgbClr val="C00000"/>
              </a:solidFill>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467544" y="1988840"/>
            <a:ext cx="8280920" cy="34563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buFont typeface="Wingdings" panose="05000000000000000000" pitchFamily="2" charset="2"/>
              <a:buChar char="l"/>
            </a:pPr>
            <a:r>
              <a:rPr lang="zh-CN" altLang="en-US" sz="2400" dirty="0">
                <a:ea typeface="宋体" panose="02010600030101010101" pitchFamily="2" charset="-122"/>
                <a:cs typeface="Times New Roman" panose="02020603050405020304" pitchFamily="18" charset="0"/>
              </a:rPr>
              <a:t>不再使用的内存空间应回收—— 垃圾回收。 </a:t>
            </a:r>
          </a:p>
          <a:p>
            <a:pPr>
              <a:lnSpc>
                <a:spcPct val="120000"/>
              </a:lnSpc>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在</a:t>
            </a:r>
            <a:r>
              <a:rPr lang="zh-CN" altLang="en-US" sz="2400" dirty="0">
                <a:ea typeface="宋体" panose="02010600030101010101" pitchFamily="2" charset="-122"/>
                <a:cs typeface="Times New Roman" panose="02020603050405020304" pitchFamily="18" charset="0"/>
              </a:rPr>
              <a:t>C/C++等语言中，由程序员负责回收无用内存</a:t>
            </a:r>
            <a:r>
              <a:rPr lang="zh-CN" altLang="en-US" sz="2400" dirty="0" smtClean="0">
                <a:ea typeface="宋体" panose="02010600030101010101" pitchFamily="2" charset="-122"/>
                <a:cs typeface="Times New Roman" panose="02020603050405020304" pitchFamily="18" charset="0"/>
              </a:rPr>
              <a:t>。</a:t>
            </a:r>
            <a:endParaRPr lang="zh-CN" altLang="en-US" sz="2400" dirty="0">
              <a:ea typeface="宋体" panose="02010600030101010101" pitchFamily="2" charset="-122"/>
              <a:cs typeface="Times New Roman" panose="02020603050405020304" pitchFamily="18" charset="0"/>
            </a:endParaRPr>
          </a:p>
          <a:p>
            <a:pPr>
              <a:lnSpc>
                <a:spcPct val="120000"/>
              </a:lnSpc>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Java 语言</a:t>
            </a:r>
            <a:r>
              <a:rPr lang="zh-CN" altLang="en-US" sz="2400" dirty="0">
                <a:ea typeface="宋体" panose="02010600030101010101" pitchFamily="2" charset="-122"/>
                <a:cs typeface="Times New Roman" panose="02020603050405020304" pitchFamily="18" charset="0"/>
              </a:rPr>
              <a:t>消除了程序员回收无用内存空间的责任：它提供一种系统级线程跟踪存储空间的分配情况。并在</a:t>
            </a:r>
            <a:r>
              <a:rPr lang="zh-CN" altLang="en-US" sz="2400" dirty="0" smtClean="0">
                <a:ea typeface="宋体" panose="02010600030101010101" pitchFamily="2" charset="-122"/>
                <a:cs typeface="Times New Roman" panose="02020603050405020304" pitchFamily="18" charset="0"/>
              </a:rPr>
              <a:t>JVM空闲</a:t>
            </a:r>
            <a:r>
              <a:rPr lang="zh-CN" altLang="en-US" sz="2400" dirty="0">
                <a:ea typeface="宋体" panose="02010600030101010101" pitchFamily="2" charset="-122"/>
                <a:cs typeface="Times New Roman" panose="02020603050405020304" pitchFamily="18" charset="0"/>
              </a:rPr>
              <a:t>时，检查并释放那些可被释放的存储空间</a:t>
            </a:r>
            <a:r>
              <a:rPr lang="zh-CN" altLang="en-US" sz="2400" dirty="0" smtClean="0">
                <a:ea typeface="宋体" panose="02010600030101010101" pitchFamily="2" charset="-122"/>
                <a:cs typeface="Times New Roman" panose="02020603050405020304" pitchFamily="18" charset="0"/>
              </a:rPr>
              <a:t>。</a:t>
            </a:r>
            <a:endParaRPr lang="zh-CN" altLang="en-US" sz="2400" dirty="0">
              <a:ea typeface="宋体" panose="02010600030101010101" pitchFamily="2" charset="-122"/>
              <a:cs typeface="Times New Roman" panose="02020603050405020304" pitchFamily="18" charset="0"/>
            </a:endParaRPr>
          </a:p>
          <a:p>
            <a:pPr>
              <a:lnSpc>
                <a:spcPct val="120000"/>
              </a:lnSpc>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垃圾</a:t>
            </a:r>
            <a:r>
              <a:rPr lang="zh-CN" altLang="en-US" sz="2400" dirty="0">
                <a:ea typeface="宋体" panose="02010600030101010101" pitchFamily="2" charset="-122"/>
                <a:cs typeface="Times New Roman" panose="02020603050405020304" pitchFamily="18" charset="0"/>
              </a:rPr>
              <a:t>回收在Java程序运行过程中自动进行，程序员无法精确控制和干预</a:t>
            </a:r>
            <a:r>
              <a:rPr lang="zh-CN" altLang="en-US" sz="2400" dirty="0" smtClean="0">
                <a:ea typeface="宋体" panose="02010600030101010101" pitchFamily="2" charset="-122"/>
                <a:cs typeface="Times New Roman" panose="02020603050405020304" pitchFamily="18" charset="0"/>
              </a:rPr>
              <a:t>。</a:t>
            </a:r>
            <a:endParaRPr lang="zh-CN" altLang="en-US" sz="2400"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04800" y="1482110"/>
            <a:ext cx="8534400" cy="3476625"/>
          </a:xfrm>
          <a:prstGeom prst="rect">
            <a:avLst/>
          </a:prstGeom>
          <a:noFill/>
          <a:ln w="9525">
            <a:noFill/>
            <a:miter lim="800000"/>
          </a:ln>
        </p:spPr>
        <p:txBody>
          <a:bodyPr>
            <a:spAutoFit/>
          </a:bodyPr>
          <a:lstStyle/>
          <a:p>
            <a:pPr>
              <a:spcBef>
                <a:spcPct val="50000"/>
              </a:spcBef>
            </a:pPr>
            <a:r>
              <a:rPr kumimoji="0" lang="zh-CN" altLang="en-US" sz="2000" b="1" dirty="0" smtClean="0">
                <a:ea typeface="宋体" panose="02010600030101010101" pitchFamily="2" charset="-122"/>
                <a:cs typeface="Times New Roman" panose="02020603050405020304" pitchFamily="18" charset="0"/>
              </a:rPr>
              <a:t>        设计</a:t>
            </a:r>
            <a:r>
              <a:rPr kumimoji="0" lang="zh-CN" altLang="en-US" sz="2000" b="1" dirty="0">
                <a:ea typeface="宋体" panose="02010600030101010101" pitchFamily="2" charset="-122"/>
                <a:cs typeface="Times New Roman" panose="02020603050405020304" pitchFamily="18" charset="0"/>
              </a:rPr>
              <a:t>模式</a:t>
            </a:r>
            <a:r>
              <a:rPr kumimoji="0" lang="zh-CN" altLang="en-US" sz="2000" dirty="0">
                <a:ea typeface="宋体" panose="02010600030101010101" pitchFamily="2" charset="-122"/>
                <a:cs typeface="Times New Roman" panose="02020603050405020304" pitchFamily="18" charset="0"/>
              </a:rPr>
              <a:t>是在大量的实践中总结和理论化之后优选的代码结构、编程风格、以及</a:t>
            </a:r>
            <a:r>
              <a:rPr kumimoji="0" lang="zh-CN" altLang="en-US" sz="2000" b="1" dirty="0">
                <a:solidFill>
                  <a:schemeClr val="accent2"/>
                </a:solidFill>
                <a:ea typeface="宋体" panose="02010600030101010101" pitchFamily="2" charset="-122"/>
                <a:cs typeface="Times New Roman" panose="02020603050405020304" pitchFamily="18" charset="0"/>
              </a:rPr>
              <a:t>解决问题的思考方式</a:t>
            </a:r>
            <a:r>
              <a:rPr kumimoji="0" lang="zh-CN" altLang="en-US" sz="2000" dirty="0">
                <a:ea typeface="宋体" panose="02010600030101010101" pitchFamily="2" charset="-122"/>
                <a:cs typeface="Times New Roman" panose="02020603050405020304" pitchFamily="18" charset="0"/>
              </a:rPr>
              <a:t>。设计模式</a:t>
            </a:r>
            <a:r>
              <a:rPr kumimoji="0" lang="zh-CN" altLang="en-US" sz="2000" dirty="0" smtClean="0">
                <a:ea typeface="宋体" panose="02010600030101010101" pitchFamily="2" charset="-122"/>
                <a:cs typeface="Times New Roman" panose="02020603050405020304" pitchFamily="18" charset="0"/>
              </a:rPr>
              <a:t>就像是</a:t>
            </a:r>
            <a:r>
              <a:rPr kumimoji="0" lang="zh-CN" altLang="en-US" sz="2000" dirty="0">
                <a:ea typeface="宋体" panose="02010600030101010101" pitchFamily="2" charset="-122"/>
                <a:cs typeface="Times New Roman" panose="02020603050405020304" pitchFamily="18" charset="0"/>
              </a:rPr>
              <a:t>经典的棋谱，不同的棋局，我们用不同的棋谱，</a:t>
            </a:r>
            <a:r>
              <a:rPr kumimoji="0" lang="zh-CN" altLang="en-US" sz="2000" dirty="0" smtClean="0">
                <a:ea typeface="宋体" panose="02010600030101010101" pitchFamily="2" charset="-122"/>
                <a:cs typeface="Times New Roman" panose="02020603050405020304" pitchFamily="18" charset="0"/>
              </a:rPr>
              <a:t>免去我们</a:t>
            </a:r>
            <a:r>
              <a:rPr kumimoji="0" lang="zh-CN" altLang="en-US" sz="2000" dirty="0">
                <a:ea typeface="宋体" panose="02010600030101010101" pitchFamily="2" charset="-122"/>
                <a:cs typeface="Times New Roman" panose="02020603050405020304" pitchFamily="18" charset="0"/>
              </a:rPr>
              <a:t>自己</a:t>
            </a:r>
            <a:r>
              <a:rPr kumimoji="0" lang="zh-CN" altLang="en-US" sz="2000" dirty="0" smtClean="0">
                <a:ea typeface="宋体" panose="02010600030101010101" pitchFamily="2" charset="-122"/>
                <a:cs typeface="Times New Roman" panose="02020603050405020304" pitchFamily="18" charset="0"/>
              </a:rPr>
              <a:t>再思考</a:t>
            </a:r>
            <a:r>
              <a:rPr kumimoji="0" lang="zh-CN" altLang="en-US" sz="2000" dirty="0">
                <a:ea typeface="宋体" panose="02010600030101010101" pitchFamily="2" charset="-122"/>
                <a:cs typeface="Times New Roman" panose="02020603050405020304" pitchFamily="18" charset="0"/>
              </a:rPr>
              <a:t>和摸索。</a:t>
            </a:r>
          </a:p>
          <a:p>
            <a:r>
              <a:rPr kumimoji="0" lang="zh-CN" altLang="en-US" sz="2000" dirty="0" smtClean="0">
                <a:ea typeface="宋体" panose="02010600030101010101" pitchFamily="2" charset="-122"/>
                <a:cs typeface="Times New Roman" panose="02020603050405020304" pitchFamily="18" charset="0"/>
              </a:rPr>
              <a:t>        所谓类的单例设计模式，就是采取一定的方法保证在整个的软件系统中，对某个类</a:t>
            </a:r>
            <a:r>
              <a:rPr kumimoji="0" lang="zh-CN" altLang="en-US" sz="2000" b="1" dirty="0" smtClean="0">
                <a:ea typeface="宋体" panose="02010600030101010101" pitchFamily="2" charset="-122"/>
                <a:cs typeface="Times New Roman" panose="02020603050405020304" pitchFamily="18" charset="0"/>
              </a:rPr>
              <a:t>只能存在一个对象实例</a:t>
            </a:r>
            <a:r>
              <a:rPr kumimoji="0" lang="zh-CN" altLang="en-US" sz="2000" dirty="0" smtClean="0">
                <a:ea typeface="宋体" panose="02010600030101010101" pitchFamily="2" charset="-122"/>
                <a:cs typeface="Times New Roman" panose="02020603050405020304" pitchFamily="18" charset="0"/>
              </a:rPr>
              <a:t>，并且该类只提供一个取得其对象实例的方法。</a:t>
            </a:r>
            <a:r>
              <a:rPr kumimoji="0" lang="zh-CN" altLang="en-US" sz="2000" dirty="0">
                <a:ea typeface="宋体" panose="02010600030101010101" pitchFamily="2" charset="-122"/>
                <a:cs typeface="Times New Roman" panose="02020603050405020304" pitchFamily="18" charset="0"/>
              </a:rPr>
              <a:t>如果我们要让类在一个虚拟机中只能产生一个对象，我们首先必须将类的</a:t>
            </a:r>
            <a:r>
              <a:rPr kumimoji="0" lang="zh-CN" altLang="en-US" sz="2000" dirty="0">
                <a:solidFill>
                  <a:srgbClr val="0000FF"/>
                </a:solidFill>
                <a:ea typeface="宋体" panose="02010600030101010101" pitchFamily="2" charset="-122"/>
                <a:cs typeface="Times New Roman" panose="02020603050405020304" pitchFamily="18" charset="0"/>
              </a:rPr>
              <a:t>构造方法的访问权限设置为</a:t>
            </a:r>
            <a:r>
              <a:rPr kumimoji="0" lang="en-US" altLang="zh-CN" sz="2000" dirty="0">
                <a:solidFill>
                  <a:srgbClr val="0000FF"/>
                </a:solidFill>
                <a:ea typeface="宋体" panose="02010600030101010101" pitchFamily="2" charset="-122"/>
                <a:cs typeface="Times New Roman" panose="02020603050405020304" pitchFamily="18" charset="0"/>
              </a:rPr>
              <a:t>private</a:t>
            </a:r>
            <a:r>
              <a:rPr kumimoji="0" lang="zh-CN" altLang="en-US" sz="2000" dirty="0">
                <a:ea typeface="宋体" panose="02010600030101010101" pitchFamily="2" charset="-122"/>
                <a:cs typeface="Times New Roman" panose="02020603050405020304" pitchFamily="18" charset="0"/>
              </a:rPr>
              <a:t>，这样，就不能用</a:t>
            </a:r>
            <a:r>
              <a:rPr kumimoji="0" lang="en-US" altLang="zh-CN" sz="2000" dirty="0" smtClean="0">
                <a:ea typeface="宋体" panose="02010600030101010101" pitchFamily="2" charset="-122"/>
                <a:cs typeface="Times New Roman" panose="02020603050405020304" pitchFamily="18" charset="0"/>
              </a:rPr>
              <a:t>new</a:t>
            </a:r>
            <a:r>
              <a:rPr kumimoji="0" lang="zh-CN" altLang="en-US" sz="2000" dirty="0" smtClean="0">
                <a:ea typeface="宋体" panose="02010600030101010101" pitchFamily="2" charset="-122"/>
                <a:cs typeface="Times New Roman" panose="02020603050405020304" pitchFamily="18" charset="0"/>
              </a:rPr>
              <a:t>操作符</a:t>
            </a:r>
            <a:r>
              <a:rPr kumimoji="0" lang="zh-CN" altLang="en-US" sz="2000" dirty="0">
                <a:ea typeface="宋体" panose="02010600030101010101" pitchFamily="2" charset="-122"/>
                <a:cs typeface="Times New Roman" panose="02020603050405020304" pitchFamily="18" charset="0"/>
              </a:rPr>
              <a:t>在类的外部产生类的对象了，但在类内部仍可以产生该类的对象。因为在类的外部开始还无法得到类的对象，只能</a:t>
            </a:r>
            <a:r>
              <a:rPr kumimoji="0" lang="zh-CN" altLang="en-US" sz="2000" dirty="0">
                <a:solidFill>
                  <a:srgbClr val="0000FF"/>
                </a:solidFill>
                <a:ea typeface="宋体" panose="02010600030101010101" pitchFamily="2" charset="-122"/>
                <a:cs typeface="Times New Roman" panose="02020603050405020304" pitchFamily="18" charset="0"/>
              </a:rPr>
              <a:t>调用该类的某个静态方法</a:t>
            </a:r>
            <a:r>
              <a:rPr kumimoji="0" lang="zh-CN" altLang="en-US" sz="2000" dirty="0">
                <a:ea typeface="宋体" panose="02010600030101010101" pitchFamily="2" charset="-122"/>
                <a:cs typeface="Times New Roman" panose="02020603050405020304" pitchFamily="18" charset="0"/>
              </a:rPr>
              <a:t>以返回类内部创建的对象，静态方法只能访问类中的静态成员变量，所以，指向类内部产生的</a:t>
            </a:r>
            <a:r>
              <a:rPr kumimoji="0" lang="zh-CN" altLang="en-US" sz="2000" dirty="0">
                <a:solidFill>
                  <a:srgbClr val="0000FF"/>
                </a:solidFill>
                <a:ea typeface="宋体" panose="02010600030101010101" pitchFamily="2" charset="-122"/>
                <a:cs typeface="Times New Roman" panose="02020603050405020304" pitchFamily="18" charset="0"/>
              </a:rPr>
              <a:t>该类对象的变量也必须定义成静态的</a:t>
            </a:r>
            <a:r>
              <a:rPr kumimoji="0" lang="zh-CN" altLang="en-US" sz="2000" dirty="0">
                <a:ea typeface="宋体" panose="02010600030101010101" pitchFamily="2" charset="-122"/>
                <a:cs typeface="Times New Roman" panose="02020603050405020304" pitchFamily="18" charset="0"/>
              </a:rPr>
              <a:t>。</a:t>
            </a:r>
          </a:p>
        </p:txBody>
      </p:sp>
      <p:sp>
        <p:nvSpPr>
          <p:cNvPr id="273411" name="Rectangle 3"/>
          <p:cNvSpPr>
            <a:spLocks noGrp="1" noChangeArrowheads="1"/>
          </p:cNvSpPr>
          <p:nvPr>
            <p:ph type="title"/>
          </p:nvPr>
        </p:nvSpPr>
        <p:spPr>
          <a:xfrm>
            <a:off x="1691680" y="744023"/>
            <a:ext cx="6427440" cy="743666"/>
          </a:xfrm>
        </p:spPr>
        <p:txBody>
          <a:bodyPr>
            <a:noAutofit/>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单</a:t>
            </a:r>
            <a:r>
              <a:rPr lang="zh-CN" altLang="en-US" b="1" dirty="0">
                <a:latin typeface="+mn-lt"/>
                <a:ea typeface="宋体" panose="02010600030101010101" pitchFamily="2" charset="-122"/>
                <a:cs typeface="Times New Roman" panose="02020603050405020304" pitchFamily="18" charset="0"/>
              </a:rPr>
              <a:t>例</a:t>
            </a:r>
            <a:r>
              <a:rPr lang="zh-CN" altLang="en-US" b="1" dirty="0" smtClean="0">
                <a:latin typeface="+mn-lt"/>
                <a:ea typeface="宋体" panose="02010600030101010101" pitchFamily="2" charset="-122"/>
                <a:cs typeface="Times New Roman" panose="02020603050405020304" pitchFamily="18" charset="0"/>
              </a:rPr>
              <a:t> </a:t>
            </a:r>
            <a:r>
              <a:rPr lang="en-US" altLang="zh-CN" b="1" dirty="0" smtClean="0">
                <a:latin typeface="+mn-lt"/>
                <a:ea typeface="宋体" panose="02010600030101010101" pitchFamily="2" charset="-122"/>
                <a:cs typeface="Times New Roman" panose="02020603050405020304" pitchFamily="18" charset="0"/>
              </a:rPr>
              <a:t>(Singleton)</a:t>
            </a:r>
            <a:r>
              <a:rPr lang="zh-CN" altLang="en-US" b="1" dirty="0" smtClean="0">
                <a:latin typeface="+mn-lt"/>
                <a:ea typeface="宋体" panose="02010600030101010101" pitchFamily="2" charset="-122"/>
                <a:cs typeface="Times New Roman" panose="02020603050405020304" pitchFamily="18" charset="0"/>
              </a:rPr>
              <a:t>设计模式</a:t>
            </a:r>
          </a:p>
        </p:txBody>
      </p:sp>
    </p:spTree>
  </p:cSld>
  <p:clrMapOvr>
    <a:masterClrMapping/>
  </p:clrMapOvr>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nvSpPr>
        <p:spPr>
          <a:xfrm>
            <a:off x="538540" y="837977"/>
            <a:ext cx="7956376" cy="5400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spcBef>
                <a:spcPct val="0"/>
              </a:spcBef>
              <a:buFontTx/>
              <a:buNone/>
            </a:pPr>
            <a:r>
              <a:rPr lang="en-US" altLang="zh-CN" sz="2000" dirty="0" smtClean="0">
                <a:solidFill>
                  <a:srgbClr val="C00000"/>
                </a:solidFill>
                <a:ea typeface="宋体" panose="02010600030101010101" pitchFamily="2" charset="-122"/>
                <a:cs typeface="Times New Roman" panose="02020603050405020304" pitchFamily="18" charset="0"/>
              </a:rPr>
              <a:t>class Single{</a:t>
            </a:r>
          </a:p>
          <a:p>
            <a:pPr>
              <a:lnSpc>
                <a:spcPct val="90000"/>
              </a:lnSpc>
              <a:spcBef>
                <a:spcPct val="0"/>
              </a:spcBef>
              <a:buNone/>
            </a:pPr>
            <a:r>
              <a:rPr lang="en-US" altLang="zh-CN" sz="2000" dirty="0" smtClean="0">
                <a:solidFill>
                  <a:srgbClr val="C00000"/>
                </a:solidFill>
                <a:ea typeface="宋体" panose="02010600030101010101" pitchFamily="2" charset="-122"/>
                <a:cs typeface="Times New Roman" panose="02020603050405020304" pitchFamily="18" charset="0"/>
              </a:rPr>
              <a:t> 	</a:t>
            </a:r>
            <a:r>
              <a:rPr lang="en-US" altLang="zh-CN" sz="2000" dirty="0">
                <a:solidFill>
                  <a:srgbClr val="0000FF"/>
                </a:solidFill>
                <a:ea typeface="宋体" panose="02010600030101010101" pitchFamily="2" charset="-122"/>
                <a:cs typeface="Times New Roman" panose="02020603050405020304" pitchFamily="18" charset="0"/>
              </a:rPr>
              <a:t>//private</a:t>
            </a:r>
            <a:r>
              <a:rPr lang="zh-CN" altLang="en-US" sz="2000" dirty="0">
                <a:solidFill>
                  <a:srgbClr val="0000FF"/>
                </a:solidFill>
                <a:ea typeface="宋体" panose="02010600030101010101" pitchFamily="2" charset="-122"/>
                <a:cs typeface="Times New Roman" panose="02020603050405020304" pitchFamily="18" charset="0"/>
              </a:rPr>
              <a:t>的构造器，不能在类的外部创建该类的</a:t>
            </a:r>
            <a:r>
              <a:rPr lang="zh-CN" altLang="en-US" sz="2000" dirty="0" smtClean="0">
                <a:solidFill>
                  <a:srgbClr val="0000FF"/>
                </a:solidFill>
                <a:ea typeface="宋体" panose="02010600030101010101" pitchFamily="2" charset="-122"/>
                <a:cs typeface="Times New Roman" panose="02020603050405020304" pitchFamily="18" charset="0"/>
              </a:rPr>
              <a:t>对象</a:t>
            </a:r>
            <a:endParaRPr lang="en-US" altLang="zh-CN" sz="2000" dirty="0" smtClean="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C00000"/>
                </a:solidFill>
                <a:ea typeface="宋体" panose="02010600030101010101" pitchFamily="2" charset="-122"/>
                <a:cs typeface="Times New Roman" panose="02020603050405020304" pitchFamily="18" charset="0"/>
              </a:rPr>
              <a:t>    private </a:t>
            </a:r>
            <a:r>
              <a:rPr lang="en-US" altLang="zh-CN" sz="2000" dirty="0">
                <a:solidFill>
                  <a:srgbClr val="C00000"/>
                </a:solidFill>
                <a:ea typeface="宋体" panose="02010600030101010101" pitchFamily="2" charset="-122"/>
                <a:cs typeface="Times New Roman" panose="02020603050405020304" pitchFamily="18" charset="0"/>
              </a:rPr>
              <a:t>Single() </a:t>
            </a:r>
            <a:r>
              <a:rPr lang="en-US" altLang="zh-CN" sz="2000" dirty="0">
                <a:solidFill>
                  <a:srgbClr val="0000FF"/>
                </a:solidFill>
                <a:ea typeface="宋体" panose="02010600030101010101" pitchFamily="2" charset="-122"/>
                <a:cs typeface="Times New Roman" panose="02020603050405020304" pitchFamily="18" charset="0"/>
              </a:rPr>
              <a:t>{} </a:t>
            </a:r>
            <a:endParaRPr lang="en-US" altLang="zh-CN" sz="2000" dirty="0" smtClean="0">
              <a:solidFill>
                <a:srgbClr val="0000FF"/>
              </a:solidFill>
              <a:ea typeface="宋体" panose="02010600030101010101" pitchFamily="2" charset="-122"/>
              <a:cs typeface="Times New Roman" panose="02020603050405020304" pitchFamily="18" charset="0"/>
            </a:endParaRPr>
          </a:p>
          <a:p>
            <a:pPr>
              <a:lnSpc>
                <a:spcPct val="90000"/>
              </a:lnSpc>
              <a:spcBef>
                <a:spcPct val="0"/>
              </a:spcBef>
              <a:buNone/>
            </a:pPr>
            <a:r>
              <a:rPr lang="zh-CN" altLang="en-US" sz="2000" dirty="0">
                <a:solidFill>
                  <a:srgbClr val="C00000"/>
                </a:solidFill>
                <a:ea typeface="宋体" panose="02010600030101010101" pitchFamily="2" charset="-122"/>
                <a:cs typeface="Times New Roman" panose="02020603050405020304" pitchFamily="18" charset="0"/>
              </a:rPr>
              <a:t>	</a:t>
            </a:r>
            <a:r>
              <a:rPr lang="zh-CN" altLang="en-US" sz="2000" dirty="0" smtClean="0">
                <a:solidFill>
                  <a:srgbClr val="C00000"/>
                </a:solidFill>
                <a:ea typeface="宋体" panose="02010600030101010101" pitchFamily="2" charset="-122"/>
                <a:cs typeface="Times New Roman" panose="02020603050405020304" pitchFamily="18" charset="0"/>
              </a:rPr>
              <a:t> </a:t>
            </a:r>
            <a:r>
              <a:rPr lang="en-US" altLang="zh-CN" sz="2000" dirty="0">
                <a:solidFill>
                  <a:srgbClr val="0000FF"/>
                </a:solidFill>
                <a:ea typeface="宋体" panose="02010600030101010101" pitchFamily="2" charset="-122"/>
                <a:cs typeface="Times New Roman" panose="02020603050405020304" pitchFamily="18" charset="0"/>
              </a:rPr>
              <a:t>//</a:t>
            </a:r>
            <a:r>
              <a:rPr lang="zh-CN" altLang="en-US" sz="2000" dirty="0">
                <a:solidFill>
                  <a:srgbClr val="0000FF"/>
                </a:solidFill>
                <a:ea typeface="宋体" panose="02010600030101010101" pitchFamily="2" charset="-122"/>
                <a:cs typeface="Times New Roman" panose="02020603050405020304" pitchFamily="18" charset="0"/>
              </a:rPr>
              <a:t>私有的，只能在类的内部</a:t>
            </a:r>
            <a:r>
              <a:rPr lang="zh-CN" altLang="en-US" sz="2000" dirty="0" smtClean="0">
                <a:solidFill>
                  <a:srgbClr val="0000FF"/>
                </a:solidFill>
                <a:ea typeface="宋体" panose="02010600030101010101" pitchFamily="2" charset="-122"/>
                <a:cs typeface="Times New Roman" panose="02020603050405020304" pitchFamily="18" charset="0"/>
              </a:rPr>
              <a:t>访问</a:t>
            </a:r>
            <a:endParaRPr lang="en-US" altLang="zh-CN" sz="2000" dirty="0" smtClean="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C00000"/>
                </a:solidFill>
                <a:ea typeface="宋体" panose="02010600030101010101" pitchFamily="2" charset="-122"/>
                <a:cs typeface="Times New Roman" panose="02020603050405020304" pitchFamily="18" charset="0"/>
              </a:rPr>
              <a:t>    private static Single </a:t>
            </a:r>
            <a:r>
              <a:rPr lang="en-US" altLang="zh-CN" sz="2000" dirty="0" err="1" smtClean="0">
                <a:solidFill>
                  <a:srgbClr val="C00000"/>
                </a:solidFill>
                <a:ea typeface="宋体" panose="02010600030101010101" pitchFamily="2" charset="-122"/>
                <a:cs typeface="Times New Roman" panose="02020603050405020304" pitchFamily="18" charset="0"/>
              </a:rPr>
              <a:t>onlyone</a:t>
            </a:r>
            <a:r>
              <a:rPr lang="en-US" altLang="zh-CN" sz="2000" dirty="0" smtClean="0">
                <a:solidFill>
                  <a:srgbClr val="C00000"/>
                </a:solidFill>
                <a:ea typeface="宋体" panose="02010600030101010101" pitchFamily="2" charset="-122"/>
                <a:cs typeface="Times New Roman" panose="02020603050405020304" pitchFamily="18" charset="0"/>
              </a:rPr>
              <a:t> = new Single();</a:t>
            </a:r>
          </a:p>
          <a:p>
            <a:pPr>
              <a:lnSpc>
                <a:spcPct val="90000"/>
              </a:lnSpc>
              <a:spcBef>
                <a:spcPct val="0"/>
              </a:spcBef>
              <a:buNone/>
            </a:pPr>
            <a:r>
              <a:rPr lang="en-US" altLang="zh-CN" sz="2000" dirty="0" smtClean="0">
                <a:solidFill>
                  <a:srgbClr val="0000FF"/>
                </a:solidFill>
                <a:ea typeface="宋体" panose="02010600030101010101" pitchFamily="2" charset="-122"/>
                <a:cs typeface="Times New Roman" panose="02020603050405020304" pitchFamily="18" charset="0"/>
              </a:rPr>
              <a:t> </a:t>
            </a:r>
            <a:r>
              <a:rPr lang="en-US" altLang="zh-CN" sz="2000" dirty="0" smtClean="0">
                <a:solidFill>
                  <a:schemeClr val="accent2"/>
                </a:solidFill>
                <a:ea typeface="宋体" panose="02010600030101010101" pitchFamily="2" charset="-122"/>
                <a:cs typeface="Times New Roman" panose="02020603050405020304" pitchFamily="18" charset="0"/>
              </a:rPr>
              <a:t>	</a:t>
            </a:r>
            <a:r>
              <a:rPr lang="en-US" altLang="zh-CN" sz="2000" dirty="0">
                <a:solidFill>
                  <a:srgbClr val="0000FF"/>
                </a:solidFill>
                <a:ea typeface="宋体" panose="02010600030101010101" pitchFamily="2" charset="-122"/>
                <a:cs typeface="Times New Roman" panose="02020603050405020304" pitchFamily="18" charset="0"/>
              </a:rPr>
              <a:t>//</a:t>
            </a:r>
            <a:r>
              <a:rPr lang="en-US" altLang="zh-CN" sz="2000" dirty="0" err="1">
                <a:solidFill>
                  <a:srgbClr val="0000FF"/>
                </a:solidFill>
                <a:ea typeface="宋体" panose="02010600030101010101" pitchFamily="2" charset="-122"/>
                <a:cs typeface="Times New Roman" panose="02020603050405020304" pitchFamily="18" charset="0"/>
              </a:rPr>
              <a:t>getSingle</a:t>
            </a:r>
            <a:r>
              <a:rPr lang="en-US" altLang="zh-CN" sz="2000" dirty="0">
                <a:solidFill>
                  <a:srgbClr val="0000FF"/>
                </a:solidFill>
                <a:ea typeface="宋体" panose="02010600030101010101" pitchFamily="2" charset="-122"/>
                <a:cs typeface="Times New Roman" panose="02020603050405020304" pitchFamily="18" charset="0"/>
              </a:rPr>
              <a:t>()</a:t>
            </a:r>
            <a:r>
              <a:rPr lang="zh-CN" altLang="en-US" sz="2000" dirty="0">
                <a:solidFill>
                  <a:srgbClr val="0000FF"/>
                </a:solidFill>
                <a:ea typeface="宋体" panose="02010600030101010101" pitchFamily="2" charset="-122"/>
                <a:cs typeface="Times New Roman" panose="02020603050405020304" pitchFamily="18" charset="0"/>
              </a:rPr>
              <a:t>为</a:t>
            </a:r>
            <a:r>
              <a:rPr lang="en-US" altLang="zh-CN" sz="2000" dirty="0">
                <a:solidFill>
                  <a:srgbClr val="0000FF"/>
                </a:solidFill>
                <a:ea typeface="宋体" panose="02010600030101010101" pitchFamily="2" charset="-122"/>
                <a:cs typeface="Times New Roman" panose="02020603050405020304" pitchFamily="18" charset="0"/>
              </a:rPr>
              <a:t>static</a:t>
            </a:r>
            <a:r>
              <a:rPr lang="zh-CN" altLang="en-US" sz="2000" dirty="0">
                <a:solidFill>
                  <a:srgbClr val="0000FF"/>
                </a:solidFill>
                <a:ea typeface="宋体" panose="02010600030101010101" pitchFamily="2" charset="-122"/>
                <a:cs typeface="Times New Roman" panose="02020603050405020304" pitchFamily="18" charset="0"/>
              </a:rPr>
              <a:t>，不用创建对象即可</a:t>
            </a:r>
            <a:r>
              <a:rPr lang="zh-CN" altLang="en-US" sz="2000" dirty="0" smtClean="0">
                <a:solidFill>
                  <a:srgbClr val="0000FF"/>
                </a:solidFill>
                <a:ea typeface="宋体" panose="02010600030101010101" pitchFamily="2" charset="-122"/>
                <a:cs typeface="Times New Roman" panose="02020603050405020304" pitchFamily="18" charset="0"/>
              </a:rPr>
              <a:t>访问</a:t>
            </a:r>
            <a:endParaRPr lang="en-US" altLang="zh-CN" sz="2000" dirty="0" smtClean="0">
              <a:solidFill>
                <a:schemeClr val="accent2"/>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000" dirty="0" smtClean="0">
                <a:solidFill>
                  <a:srgbClr val="C00000"/>
                </a:solidFill>
                <a:ea typeface="宋体" panose="02010600030101010101" pitchFamily="2" charset="-122"/>
                <a:cs typeface="Times New Roman" panose="02020603050405020304" pitchFamily="18" charset="0"/>
              </a:rPr>
              <a:t>     public static Single </a:t>
            </a:r>
            <a:r>
              <a:rPr lang="en-US" altLang="zh-CN" sz="2000" dirty="0" err="1" smtClean="0">
                <a:solidFill>
                  <a:srgbClr val="C00000"/>
                </a:solidFill>
                <a:ea typeface="宋体" panose="02010600030101010101" pitchFamily="2" charset="-122"/>
                <a:cs typeface="Times New Roman" panose="02020603050405020304" pitchFamily="18" charset="0"/>
              </a:rPr>
              <a:t>getSingle</a:t>
            </a:r>
            <a:r>
              <a:rPr lang="en-US" altLang="zh-CN" sz="2000" dirty="0" smtClean="0">
                <a:solidFill>
                  <a:srgbClr val="C00000"/>
                </a:solidFill>
                <a:ea typeface="宋体" panose="02010600030101010101" pitchFamily="2" charset="-122"/>
                <a:cs typeface="Times New Roman" panose="02020603050405020304" pitchFamily="18" charset="0"/>
              </a:rPr>
              <a:t>() {</a:t>
            </a:r>
          </a:p>
          <a:p>
            <a:pPr>
              <a:lnSpc>
                <a:spcPct val="90000"/>
              </a:lnSpc>
              <a:spcBef>
                <a:spcPct val="0"/>
              </a:spcBef>
              <a:buNone/>
            </a:pPr>
            <a:r>
              <a:rPr lang="zh-CN" altLang="en-US" sz="2000" dirty="0" smtClean="0">
                <a:solidFill>
                  <a:schemeClr val="accent2"/>
                </a:solidFill>
                <a:ea typeface="宋体" panose="02010600030101010101" pitchFamily="2" charset="-122"/>
                <a:cs typeface="Times New Roman" panose="02020603050405020304" pitchFamily="18" charset="0"/>
              </a:rPr>
              <a:t>	</a:t>
            </a:r>
            <a:r>
              <a:rPr lang="zh-CN" altLang="en-US" sz="2000" dirty="0" smtClean="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C00000"/>
                </a:solidFill>
                <a:ea typeface="宋体" panose="02010600030101010101" pitchFamily="2" charset="-122"/>
                <a:cs typeface="Times New Roman" panose="02020603050405020304" pitchFamily="18" charset="0"/>
              </a:rPr>
              <a:t>return </a:t>
            </a:r>
            <a:r>
              <a:rPr lang="en-US" altLang="zh-CN" sz="2000" dirty="0" err="1" smtClean="0">
                <a:solidFill>
                  <a:srgbClr val="C00000"/>
                </a:solidFill>
                <a:ea typeface="宋体" panose="02010600030101010101" pitchFamily="2" charset="-122"/>
                <a:cs typeface="Times New Roman" panose="02020603050405020304" pitchFamily="18" charset="0"/>
              </a:rPr>
              <a:t>onlyone</a:t>
            </a:r>
            <a:r>
              <a:rPr lang="en-US" altLang="zh-CN" sz="2000" dirty="0" smtClean="0">
                <a:solidFill>
                  <a:srgbClr val="C00000"/>
                </a:solidFill>
                <a:ea typeface="宋体" panose="02010600030101010101" pitchFamily="2" charset="-122"/>
                <a:cs typeface="Times New Roman" panose="02020603050405020304" pitchFamily="18" charset="0"/>
              </a:rPr>
              <a:t>;</a:t>
            </a:r>
          </a:p>
          <a:p>
            <a:pPr eaLnBrk="1" hangingPunct="1">
              <a:lnSpc>
                <a:spcPct val="90000"/>
              </a:lnSpc>
              <a:spcBef>
                <a:spcPct val="0"/>
              </a:spcBef>
              <a:buFontTx/>
              <a:buNone/>
            </a:pPr>
            <a:r>
              <a:rPr lang="en-US" altLang="zh-CN" sz="2000" dirty="0" smtClean="0">
                <a:solidFill>
                  <a:srgbClr val="C00000"/>
                </a:solidFill>
                <a:ea typeface="宋体" panose="02010600030101010101" pitchFamily="2" charset="-122"/>
                <a:cs typeface="Times New Roman" panose="02020603050405020304" pitchFamily="18" charset="0"/>
              </a:rPr>
              <a:t> 	}</a:t>
            </a:r>
          </a:p>
          <a:p>
            <a:pPr>
              <a:lnSpc>
                <a:spcPct val="90000"/>
              </a:lnSpc>
              <a:spcBef>
                <a:spcPct val="0"/>
              </a:spcBef>
              <a:buNone/>
            </a:pPr>
            <a:r>
              <a:rPr lang="en-US" altLang="zh-CN" sz="2000" dirty="0" smtClean="0">
                <a:solidFill>
                  <a:srgbClr val="C00000"/>
                </a:solidFill>
                <a:ea typeface="宋体" panose="02010600030101010101" pitchFamily="2" charset="-122"/>
                <a:cs typeface="Times New Roman" panose="02020603050405020304" pitchFamily="18" charset="0"/>
              </a:rPr>
              <a:t>}</a:t>
            </a:r>
          </a:p>
          <a:p>
            <a:pPr eaLnBrk="1" hangingPunct="1">
              <a:lnSpc>
                <a:spcPct val="90000"/>
              </a:lnSpc>
              <a:spcBef>
                <a:spcPct val="0"/>
              </a:spcBef>
              <a:buFontTx/>
              <a:buNone/>
            </a:pPr>
            <a:r>
              <a:rPr lang="en-US" altLang="zh-CN" sz="2000" dirty="0" smtClean="0">
                <a:solidFill>
                  <a:srgbClr val="C00000"/>
                </a:solidFill>
                <a:ea typeface="宋体" panose="02010600030101010101" pitchFamily="2" charset="-122"/>
                <a:cs typeface="Times New Roman" panose="02020603050405020304" pitchFamily="18" charset="0"/>
              </a:rPr>
              <a:t> public class </a:t>
            </a:r>
            <a:r>
              <a:rPr lang="en-US" altLang="zh-CN" sz="2000" dirty="0" err="1" smtClean="0">
                <a:solidFill>
                  <a:srgbClr val="C00000"/>
                </a:solidFill>
                <a:ea typeface="宋体" panose="02010600030101010101" pitchFamily="2" charset="-122"/>
                <a:cs typeface="Times New Roman" panose="02020603050405020304" pitchFamily="18" charset="0"/>
              </a:rPr>
              <a:t>TestSingle</a:t>
            </a:r>
            <a:r>
              <a:rPr lang="en-US" altLang="zh-CN" sz="2000" dirty="0" smtClean="0">
                <a:solidFill>
                  <a:srgbClr val="C00000"/>
                </a:solidFill>
                <a:ea typeface="宋体" panose="02010600030101010101" pitchFamily="2" charset="-122"/>
                <a:cs typeface="Times New Roman" panose="02020603050405020304" pitchFamily="18" charset="0"/>
              </a:rPr>
              <a:t>{</a:t>
            </a:r>
          </a:p>
          <a:p>
            <a:pPr eaLnBrk="1" hangingPunct="1">
              <a:lnSpc>
                <a:spcPct val="90000"/>
              </a:lnSpc>
              <a:spcBef>
                <a:spcPct val="0"/>
              </a:spcBef>
              <a:buFontTx/>
              <a:buNone/>
            </a:pPr>
            <a:r>
              <a:rPr lang="en-US" altLang="zh-CN" sz="2000" dirty="0" smtClean="0">
                <a:solidFill>
                  <a:srgbClr val="C00000"/>
                </a:solidFill>
                <a:ea typeface="宋体" panose="02010600030101010101" pitchFamily="2" charset="-122"/>
                <a:cs typeface="Times New Roman" panose="02020603050405020304" pitchFamily="18" charset="0"/>
              </a:rPr>
              <a:t>	public static void main(String </a:t>
            </a:r>
            <a:r>
              <a:rPr lang="en-US" altLang="zh-CN" sz="2000" dirty="0" err="1" smtClean="0">
                <a:solidFill>
                  <a:srgbClr val="C00000"/>
                </a:solidFill>
                <a:ea typeface="宋体" panose="02010600030101010101" pitchFamily="2" charset="-122"/>
                <a:cs typeface="Times New Roman" panose="02020603050405020304" pitchFamily="18" charset="0"/>
              </a:rPr>
              <a:t>args</a:t>
            </a:r>
            <a:r>
              <a:rPr lang="en-US" altLang="zh-CN" sz="2000" dirty="0" smtClean="0">
                <a:solidFill>
                  <a:srgbClr val="C00000"/>
                </a:solidFill>
                <a:ea typeface="宋体" panose="02010600030101010101" pitchFamily="2" charset="-122"/>
                <a:cs typeface="Times New Roman" panose="02020603050405020304" pitchFamily="18" charset="0"/>
              </a:rPr>
              <a:t>[]) {		</a:t>
            </a:r>
          </a:p>
          <a:p>
            <a:pPr eaLnBrk="1" hangingPunct="1">
              <a:lnSpc>
                <a:spcPct val="90000"/>
              </a:lnSpc>
              <a:spcBef>
                <a:spcPct val="0"/>
              </a:spcBef>
              <a:buFontTx/>
              <a:buNone/>
            </a:pPr>
            <a:r>
              <a:rPr lang="en-US" altLang="zh-CN" sz="2000" dirty="0" smtClean="0">
                <a:solidFill>
                  <a:srgbClr val="C00000"/>
                </a:solidFill>
                <a:ea typeface="宋体" panose="02010600030101010101" pitchFamily="2" charset="-122"/>
                <a:cs typeface="Times New Roman" panose="02020603050405020304" pitchFamily="18" charset="0"/>
              </a:rPr>
              <a:t>		Single  s1 = </a:t>
            </a:r>
            <a:r>
              <a:rPr lang="en-US" altLang="zh-CN" sz="2000" dirty="0" err="1" smtClean="0">
                <a:solidFill>
                  <a:srgbClr val="C00000"/>
                </a:solidFill>
                <a:ea typeface="宋体" panose="02010600030101010101" pitchFamily="2" charset="-122"/>
                <a:cs typeface="Times New Roman" panose="02020603050405020304" pitchFamily="18" charset="0"/>
              </a:rPr>
              <a:t>Single.getSingle</a:t>
            </a:r>
            <a:r>
              <a:rPr lang="en-US" altLang="zh-CN" sz="2000" dirty="0" smtClean="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0000FF"/>
                </a:solidFill>
                <a:ea typeface="宋体" panose="02010600030101010101" pitchFamily="2" charset="-122"/>
                <a:cs typeface="Times New Roman" panose="02020603050405020304" pitchFamily="18" charset="0"/>
              </a:rPr>
              <a:t>//</a:t>
            </a:r>
            <a:r>
              <a:rPr lang="zh-CN" altLang="en-US" sz="2000" dirty="0" smtClean="0">
                <a:solidFill>
                  <a:srgbClr val="0000FF"/>
                </a:solidFill>
                <a:ea typeface="宋体" panose="02010600030101010101" pitchFamily="2" charset="-122"/>
                <a:cs typeface="Times New Roman" panose="02020603050405020304" pitchFamily="18" charset="0"/>
              </a:rPr>
              <a:t>访问静态方法</a:t>
            </a:r>
          </a:p>
          <a:p>
            <a:pPr eaLnBrk="1" hangingPunct="1">
              <a:lnSpc>
                <a:spcPct val="90000"/>
              </a:lnSpc>
              <a:spcBef>
                <a:spcPct val="0"/>
              </a:spcBef>
              <a:buFontTx/>
              <a:buNone/>
            </a:pPr>
            <a:r>
              <a:rPr lang="zh-CN" altLang="en-US" sz="2000" dirty="0" smtClean="0">
                <a:solidFill>
                  <a:schemeClr val="accent2"/>
                </a:solidFill>
                <a:ea typeface="宋体" panose="02010600030101010101" pitchFamily="2" charset="-122"/>
                <a:cs typeface="Times New Roman" panose="02020603050405020304" pitchFamily="18" charset="0"/>
              </a:rPr>
              <a:t>	</a:t>
            </a:r>
            <a:r>
              <a:rPr lang="en-US" altLang="zh-CN" sz="2000" dirty="0" smtClean="0">
                <a:solidFill>
                  <a:srgbClr val="C00000"/>
                </a:solidFill>
                <a:ea typeface="宋体" panose="02010600030101010101" pitchFamily="2" charset="-122"/>
                <a:cs typeface="Times New Roman" panose="02020603050405020304" pitchFamily="18" charset="0"/>
              </a:rPr>
              <a:t>	Single  s2 = </a:t>
            </a:r>
            <a:r>
              <a:rPr lang="en-US" altLang="zh-CN" sz="2000" dirty="0" err="1" smtClean="0">
                <a:solidFill>
                  <a:srgbClr val="C00000"/>
                </a:solidFill>
                <a:ea typeface="宋体" panose="02010600030101010101" pitchFamily="2" charset="-122"/>
                <a:cs typeface="Times New Roman" panose="02020603050405020304" pitchFamily="18" charset="0"/>
              </a:rPr>
              <a:t>Single.getSingle</a:t>
            </a:r>
            <a:r>
              <a:rPr lang="en-US" altLang="zh-CN" sz="2000" dirty="0" smtClean="0">
                <a:solidFill>
                  <a:srgbClr val="C00000"/>
                </a:solidFill>
                <a:ea typeface="宋体" panose="02010600030101010101" pitchFamily="2" charset="-122"/>
                <a:cs typeface="Times New Roman" panose="02020603050405020304" pitchFamily="18" charset="0"/>
              </a:rPr>
              <a:t>();</a:t>
            </a:r>
          </a:p>
          <a:p>
            <a:pPr eaLnBrk="1" hangingPunct="1">
              <a:lnSpc>
                <a:spcPct val="90000"/>
              </a:lnSpc>
              <a:spcBef>
                <a:spcPct val="0"/>
              </a:spcBef>
              <a:buFontTx/>
              <a:buNone/>
            </a:pPr>
            <a:r>
              <a:rPr lang="en-US" altLang="zh-CN" sz="2000" dirty="0" smtClean="0">
                <a:solidFill>
                  <a:srgbClr val="C00000"/>
                </a:solidFill>
                <a:ea typeface="宋体" panose="02010600030101010101" pitchFamily="2" charset="-122"/>
                <a:cs typeface="Times New Roman" panose="02020603050405020304" pitchFamily="18" charset="0"/>
              </a:rPr>
              <a:t>		if (s1==s2){</a:t>
            </a:r>
          </a:p>
          <a:p>
            <a:pPr eaLnBrk="1" hangingPunct="1">
              <a:lnSpc>
                <a:spcPct val="90000"/>
              </a:lnSpc>
              <a:spcBef>
                <a:spcPct val="0"/>
              </a:spcBef>
              <a:buFontTx/>
              <a:buNone/>
            </a:pPr>
            <a:r>
              <a:rPr lang="en-US" altLang="zh-CN" sz="2000" dirty="0" smtClean="0">
                <a:solidFill>
                  <a:srgbClr val="C00000"/>
                </a:solidFill>
                <a:ea typeface="宋体" panose="02010600030101010101" pitchFamily="2" charset="-122"/>
                <a:cs typeface="Times New Roman" panose="02020603050405020304" pitchFamily="18" charset="0"/>
              </a:rPr>
              <a:t>		</a:t>
            </a: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dirty="0" err="1" smtClean="0">
                <a:solidFill>
                  <a:srgbClr val="C00000"/>
                </a:solidFill>
                <a:ea typeface="宋体" panose="02010600030101010101" pitchFamily="2" charset="-122"/>
                <a:cs typeface="Times New Roman" panose="02020603050405020304" pitchFamily="18" charset="0"/>
              </a:rPr>
              <a:t>System.out.println</a:t>
            </a:r>
            <a:r>
              <a:rPr lang="en-US" altLang="zh-CN" sz="2000" dirty="0" smtClean="0">
                <a:solidFill>
                  <a:srgbClr val="C00000"/>
                </a:solidFill>
                <a:ea typeface="宋体" panose="02010600030101010101" pitchFamily="2" charset="-122"/>
                <a:cs typeface="Times New Roman" panose="02020603050405020304" pitchFamily="18" charset="0"/>
              </a:rPr>
              <a:t>("s1 is equals to s2!");</a:t>
            </a:r>
          </a:p>
          <a:p>
            <a:pPr eaLnBrk="1" hangingPunct="1">
              <a:lnSpc>
                <a:spcPct val="90000"/>
              </a:lnSpc>
              <a:spcBef>
                <a:spcPct val="0"/>
              </a:spcBef>
              <a:buFontTx/>
              <a:buNone/>
            </a:pP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C00000"/>
                </a:solidFill>
                <a:ea typeface="宋体" panose="02010600030101010101" pitchFamily="2" charset="-122"/>
                <a:cs typeface="Times New Roman" panose="02020603050405020304" pitchFamily="18" charset="0"/>
              </a:rPr>
              <a:t>	}}}</a:t>
            </a:r>
          </a:p>
        </p:txBody>
      </p:sp>
      <p:sp>
        <p:nvSpPr>
          <p:cNvPr id="5" name="Rectangle 3"/>
          <p:cNvSpPr>
            <a:spLocks noGrp="1" noChangeArrowheads="1"/>
          </p:cNvSpPr>
          <p:nvPr/>
        </p:nvSpPr>
        <p:spPr>
          <a:xfrm>
            <a:off x="2482756" y="333921"/>
            <a:ext cx="5923384" cy="743666"/>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sz="3200" b="1" dirty="0" smtClean="0">
                <a:latin typeface="+mn-lt"/>
                <a:ea typeface="宋体" panose="02010600030101010101" pitchFamily="2" charset="-122"/>
                <a:cs typeface="Times New Roman" panose="02020603050405020304" pitchFamily="18" charset="0"/>
              </a:rPr>
              <a:t>单例</a:t>
            </a:r>
            <a:r>
              <a:rPr lang="en-US" altLang="zh-CN" sz="3200" b="1" dirty="0">
                <a:latin typeface="+mn-lt"/>
                <a:ea typeface="宋体" panose="02010600030101010101" pitchFamily="2" charset="-122"/>
                <a:cs typeface="Times New Roman" panose="02020603050405020304" pitchFamily="18" charset="0"/>
              </a:rPr>
              <a:t>(</a:t>
            </a:r>
            <a:r>
              <a:rPr lang="en-US" altLang="zh-CN" sz="3200" b="1" dirty="0" smtClean="0">
                <a:latin typeface="+mn-lt"/>
                <a:ea typeface="宋体" panose="02010600030101010101" pitchFamily="2" charset="-122"/>
                <a:cs typeface="Times New Roman" panose="02020603050405020304" pitchFamily="18" charset="0"/>
              </a:rPr>
              <a:t>Singleton)</a:t>
            </a:r>
            <a:r>
              <a:rPr lang="zh-CN" altLang="en-US" sz="3200" b="1" dirty="0" smtClean="0">
                <a:latin typeface="+mn-lt"/>
                <a:ea typeface="宋体" panose="02010600030101010101" pitchFamily="2" charset="-122"/>
                <a:cs typeface="Times New Roman" panose="02020603050405020304" pitchFamily="18" charset="0"/>
              </a:rPr>
              <a:t>设计模式</a:t>
            </a:r>
            <a:r>
              <a:rPr lang="en-US" altLang="zh-CN" sz="3200" b="1" dirty="0" smtClean="0">
                <a:latin typeface="+mn-lt"/>
                <a:ea typeface="宋体" panose="02010600030101010101" pitchFamily="2" charset="-122"/>
                <a:cs typeface="Times New Roman" panose="02020603050405020304" pitchFamily="18" charset="0"/>
              </a:rPr>
              <a:t>-</a:t>
            </a:r>
            <a:r>
              <a:rPr lang="zh-CN" altLang="en-US" sz="3200" b="1" dirty="0" smtClean="0">
                <a:latin typeface="+mn-lt"/>
                <a:ea typeface="宋体" panose="02010600030101010101" pitchFamily="2" charset="-122"/>
                <a:cs typeface="Times New Roman" panose="02020603050405020304" pitchFamily="18" charset="0"/>
              </a:rPr>
              <a:t>饿汉式</a:t>
            </a:r>
          </a:p>
        </p:txBody>
      </p:sp>
    </p:spTree>
  </p:cSld>
  <p:clrMapOvr>
    <a:masterClrMapping/>
  </p:clrMapOvr>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nvSpPr>
        <p:spPr>
          <a:xfrm>
            <a:off x="251520" y="694467"/>
            <a:ext cx="8640960" cy="5400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spcBef>
                <a:spcPct val="0"/>
              </a:spcBef>
              <a:buNone/>
            </a:pPr>
            <a:r>
              <a:rPr lang="en-US" altLang="zh-CN" sz="2000" dirty="0" smtClean="0">
                <a:solidFill>
                  <a:srgbClr val="C00000"/>
                </a:solidFill>
                <a:ea typeface="宋体" panose="02010600030101010101" pitchFamily="2" charset="-122"/>
                <a:cs typeface="Times New Roman" panose="02020603050405020304" pitchFamily="18" charset="0"/>
              </a:rPr>
              <a:t>class Singleton{</a:t>
            </a:r>
            <a:endParaRPr lang="en-US" altLang="zh-CN" sz="2000" dirty="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000" dirty="0">
                <a:solidFill>
                  <a:srgbClr val="0000FF"/>
                </a:solidFill>
                <a:ea typeface="宋体" panose="02010600030101010101" pitchFamily="2" charset="-122"/>
                <a:cs typeface="Times New Roman" panose="02020603050405020304" pitchFamily="18" charset="0"/>
              </a:rPr>
              <a:t>	//1.</a:t>
            </a:r>
            <a:r>
              <a:rPr lang="zh-CN" altLang="en-US" sz="2000" dirty="0">
                <a:solidFill>
                  <a:srgbClr val="0000FF"/>
                </a:solidFill>
                <a:ea typeface="宋体" panose="02010600030101010101" pitchFamily="2" charset="-122"/>
                <a:cs typeface="Times New Roman" panose="02020603050405020304" pitchFamily="18" charset="0"/>
              </a:rPr>
              <a:t>将构造器私有化，保证在此类的外部，不能调用本类的构造器。</a:t>
            </a:r>
          </a:p>
          <a:p>
            <a:pPr>
              <a:lnSpc>
                <a:spcPct val="90000"/>
              </a:lnSpc>
              <a:spcBef>
                <a:spcPct val="0"/>
              </a:spcBef>
              <a:buNone/>
            </a:pPr>
            <a:r>
              <a:rPr lang="zh-CN" altLang="en-US" sz="2000" dirty="0">
                <a:solidFill>
                  <a:srgbClr val="C00000"/>
                </a:solidFill>
                <a:ea typeface="宋体" panose="02010600030101010101" pitchFamily="2" charset="-122"/>
                <a:cs typeface="Times New Roman" panose="02020603050405020304" pitchFamily="18" charset="0"/>
              </a:rPr>
              <a:t>	</a:t>
            </a:r>
            <a:r>
              <a:rPr lang="en-US" altLang="zh-CN" sz="2000" dirty="0">
                <a:solidFill>
                  <a:srgbClr val="C00000"/>
                </a:solidFill>
                <a:ea typeface="宋体" panose="02010600030101010101" pitchFamily="2" charset="-122"/>
                <a:cs typeface="Times New Roman" panose="02020603050405020304" pitchFamily="18" charset="0"/>
              </a:rPr>
              <a:t>private </a:t>
            </a:r>
            <a:r>
              <a:rPr lang="en-US" altLang="zh-CN" sz="2000" dirty="0" smtClean="0">
                <a:solidFill>
                  <a:srgbClr val="C00000"/>
                </a:solidFill>
                <a:ea typeface="宋体" panose="02010600030101010101" pitchFamily="2" charset="-122"/>
                <a:cs typeface="Times New Roman" panose="02020603050405020304" pitchFamily="18" charset="0"/>
              </a:rPr>
              <a:t>Singleton(){</a:t>
            </a:r>
            <a:endParaRPr lang="en-US" altLang="zh-CN" sz="2000" dirty="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000" dirty="0">
                <a:solidFill>
                  <a:srgbClr val="C00000"/>
                </a:solidFill>
                <a:ea typeface="宋体" panose="02010600030101010101" pitchFamily="2" charset="-122"/>
                <a:cs typeface="Times New Roman" panose="02020603050405020304" pitchFamily="18" charset="0"/>
              </a:rPr>
              <a:t>	}</a:t>
            </a:r>
          </a:p>
          <a:p>
            <a:pPr>
              <a:lnSpc>
                <a:spcPct val="90000"/>
              </a:lnSpc>
              <a:spcBef>
                <a:spcPct val="0"/>
              </a:spcBef>
              <a:buNone/>
            </a:pP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dirty="0">
                <a:solidFill>
                  <a:srgbClr val="0000FF"/>
                </a:solidFill>
                <a:ea typeface="宋体" panose="02010600030101010101" pitchFamily="2" charset="-122"/>
                <a:cs typeface="Times New Roman" panose="02020603050405020304" pitchFamily="18" charset="0"/>
              </a:rPr>
              <a:t>//2.</a:t>
            </a:r>
            <a:r>
              <a:rPr lang="zh-CN" altLang="en-US" sz="2000" dirty="0">
                <a:solidFill>
                  <a:srgbClr val="0000FF"/>
                </a:solidFill>
                <a:ea typeface="宋体" panose="02010600030101010101" pitchFamily="2" charset="-122"/>
                <a:cs typeface="Times New Roman" panose="02020603050405020304" pitchFamily="18" charset="0"/>
              </a:rPr>
              <a:t>先声明类的引用</a:t>
            </a:r>
          </a:p>
          <a:p>
            <a:pPr>
              <a:lnSpc>
                <a:spcPct val="90000"/>
              </a:lnSpc>
              <a:spcBef>
                <a:spcPct val="0"/>
              </a:spcBef>
              <a:buNone/>
            </a:pPr>
            <a:r>
              <a:rPr lang="zh-CN" altLang="en-US" sz="2000" dirty="0">
                <a:solidFill>
                  <a:srgbClr val="0000FF"/>
                </a:solidFill>
                <a:ea typeface="宋体" panose="02010600030101010101" pitchFamily="2" charset="-122"/>
                <a:cs typeface="Times New Roman" panose="02020603050405020304" pitchFamily="18" charset="0"/>
              </a:rPr>
              <a:t>	</a:t>
            </a:r>
            <a:r>
              <a:rPr lang="en-US" altLang="zh-CN" sz="2000" dirty="0">
                <a:solidFill>
                  <a:srgbClr val="0000FF"/>
                </a:solidFill>
                <a:ea typeface="宋体" panose="02010600030101010101" pitchFamily="2" charset="-122"/>
                <a:cs typeface="Times New Roman" panose="02020603050405020304" pitchFamily="18" charset="0"/>
              </a:rPr>
              <a:t>//4.</a:t>
            </a:r>
            <a:r>
              <a:rPr lang="zh-CN" altLang="en-US" sz="2000" dirty="0">
                <a:solidFill>
                  <a:srgbClr val="0000FF"/>
                </a:solidFill>
                <a:ea typeface="宋体" panose="02010600030101010101" pitchFamily="2" charset="-122"/>
                <a:cs typeface="Times New Roman" panose="02020603050405020304" pitchFamily="18" charset="0"/>
              </a:rPr>
              <a:t>也需要配合</a:t>
            </a:r>
            <a:r>
              <a:rPr lang="en-US" altLang="zh-CN" sz="2000" dirty="0">
                <a:solidFill>
                  <a:srgbClr val="0000FF"/>
                </a:solidFill>
                <a:ea typeface="宋体" panose="02010600030101010101" pitchFamily="2" charset="-122"/>
                <a:cs typeface="Times New Roman" panose="02020603050405020304" pitchFamily="18" charset="0"/>
              </a:rPr>
              <a:t>static</a:t>
            </a:r>
            <a:r>
              <a:rPr lang="zh-CN" altLang="en-US" sz="2000" dirty="0">
                <a:solidFill>
                  <a:srgbClr val="0000FF"/>
                </a:solidFill>
                <a:ea typeface="宋体" panose="02010600030101010101" pitchFamily="2" charset="-122"/>
                <a:cs typeface="Times New Roman" panose="02020603050405020304" pitchFamily="18" charset="0"/>
              </a:rPr>
              <a:t>的方法，用</a:t>
            </a:r>
            <a:r>
              <a:rPr lang="en-US" altLang="zh-CN" sz="2000" dirty="0">
                <a:solidFill>
                  <a:srgbClr val="0000FF"/>
                </a:solidFill>
                <a:ea typeface="宋体" panose="02010600030101010101" pitchFamily="2" charset="-122"/>
                <a:cs typeface="Times New Roman" panose="02020603050405020304" pitchFamily="18" charset="0"/>
              </a:rPr>
              <a:t>static</a:t>
            </a:r>
            <a:r>
              <a:rPr lang="zh-CN" altLang="en-US" sz="2000" dirty="0">
                <a:solidFill>
                  <a:srgbClr val="0000FF"/>
                </a:solidFill>
                <a:ea typeface="宋体" panose="02010600030101010101" pitchFamily="2" charset="-122"/>
                <a:cs typeface="Times New Roman" panose="02020603050405020304" pitchFamily="18" charset="0"/>
              </a:rPr>
              <a:t>修饰此类的引用。</a:t>
            </a:r>
          </a:p>
          <a:p>
            <a:pPr>
              <a:lnSpc>
                <a:spcPct val="90000"/>
              </a:lnSpc>
              <a:spcBef>
                <a:spcPct val="0"/>
              </a:spcBef>
              <a:buNone/>
            </a:pPr>
            <a:r>
              <a:rPr lang="zh-CN" altLang="en-US" sz="2000" dirty="0">
                <a:solidFill>
                  <a:srgbClr val="C00000"/>
                </a:solidFill>
                <a:ea typeface="宋体" panose="02010600030101010101" pitchFamily="2" charset="-122"/>
                <a:cs typeface="Times New Roman" panose="02020603050405020304" pitchFamily="18" charset="0"/>
              </a:rPr>
              <a:t>	</a:t>
            </a:r>
            <a:r>
              <a:rPr lang="en-US" altLang="zh-CN" sz="2000" dirty="0">
                <a:solidFill>
                  <a:srgbClr val="C00000"/>
                </a:solidFill>
                <a:ea typeface="宋体" panose="02010600030101010101" pitchFamily="2" charset="-122"/>
                <a:cs typeface="Times New Roman" panose="02020603050405020304" pitchFamily="18" charset="0"/>
              </a:rPr>
              <a:t>private static </a:t>
            </a:r>
            <a:r>
              <a:rPr lang="en-US" altLang="zh-CN" sz="2000" dirty="0" smtClean="0">
                <a:solidFill>
                  <a:srgbClr val="C00000"/>
                </a:solidFill>
                <a:ea typeface="宋体" panose="02010600030101010101" pitchFamily="2" charset="-122"/>
                <a:cs typeface="Times New Roman" panose="02020603050405020304" pitchFamily="18" charset="0"/>
              </a:rPr>
              <a:t>Singleton  instance </a:t>
            </a:r>
            <a:r>
              <a:rPr lang="en-US" altLang="zh-CN" sz="2000" dirty="0">
                <a:solidFill>
                  <a:srgbClr val="C00000"/>
                </a:solidFill>
                <a:ea typeface="宋体" panose="02010600030101010101" pitchFamily="2" charset="-122"/>
                <a:cs typeface="Times New Roman" panose="02020603050405020304" pitchFamily="18" charset="0"/>
              </a:rPr>
              <a:t>= null;</a:t>
            </a:r>
          </a:p>
          <a:p>
            <a:pPr>
              <a:lnSpc>
                <a:spcPct val="90000"/>
              </a:lnSpc>
              <a:spcBef>
                <a:spcPct val="0"/>
              </a:spcBef>
              <a:buNone/>
            </a:pPr>
            <a:r>
              <a:rPr lang="en-US" altLang="zh-CN" sz="2000" dirty="0">
                <a:solidFill>
                  <a:srgbClr val="0000FF"/>
                </a:solidFill>
                <a:ea typeface="宋体" panose="02010600030101010101" pitchFamily="2" charset="-122"/>
                <a:cs typeface="Times New Roman" panose="02020603050405020304" pitchFamily="18" charset="0"/>
              </a:rPr>
              <a:t>	//3.</a:t>
            </a:r>
            <a:r>
              <a:rPr lang="zh-CN" altLang="en-US" sz="2000" dirty="0">
                <a:solidFill>
                  <a:srgbClr val="0000FF"/>
                </a:solidFill>
                <a:ea typeface="宋体" panose="02010600030101010101" pitchFamily="2" charset="-122"/>
                <a:cs typeface="Times New Roman" panose="02020603050405020304" pitchFamily="18" charset="0"/>
              </a:rPr>
              <a:t>设置公共的方法来访问类的实例</a:t>
            </a:r>
          </a:p>
          <a:p>
            <a:pPr>
              <a:lnSpc>
                <a:spcPct val="90000"/>
              </a:lnSpc>
              <a:spcBef>
                <a:spcPct val="0"/>
              </a:spcBef>
              <a:buNone/>
            </a:pPr>
            <a:r>
              <a:rPr lang="zh-CN" altLang="en-US" sz="2000" dirty="0">
                <a:solidFill>
                  <a:srgbClr val="C00000"/>
                </a:solidFill>
                <a:ea typeface="宋体" panose="02010600030101010101" pitchFamily="2" charset="-122"/>
                <a:cs typeface="Times New Roman" panose="02020603050405020304" pitchFamily="18" charset="0"/>
              </a:rPr>
              <a:t>	</a:t>
            </a:r>
            <a:r>
              <a:rPr lang="en-US" altLang="zh-CN" sz="2000" dirty="0">
                <a:solidFill>
                  <a:srgbClr val="C00000"/>
                </a:solidFill>
                <a:ea typeface="宋体" panose="02010600030101010101" pitchFamily="2" charset="-122"/>
                <a:cs typeface="Times New Roman" panose="02020603050405020304" pitchFamily="18" charset="0"/>
              </a:rPr>
              <a:t>public static </a:t>
            </a:r>
            <a:r>
              <a:rPr lang="en-US" altLang="zh-CN" sz="2000" dirty="0" smtClean="0">
                <a:solidFill>
                  <a:srgbClr val="C00000"/>
                </a:solidFill>
                <a:ea typeface="宋体" panose="02010600030101010101" pitchFamily="2" charset="-122"/>
                <a:cs typeface="Times New Roman" panose="02020603050405020304" pitchFamily="18" charset="0"/>
              </a:rPr>
              <a:t>Singleton  </a:t>
            </a:r>
            <a:r>
              <a:rPr lang="en-US" altLang="zh-CN" sz="2000" dirty="0" err="1">
                <a:solidFill>
                  <a:srgbClr val="C00000"/>
                </a:solidFill>
                <a:ea typeface="宋体" panose="02010600030101010101" pitchFamily="2" charset="-122"/>
                <a:cs typeface="Times New Roman" panose="02020603050405020304" pitchFamily="18" charset="0"/>
              </a:rPr>
              <a:t>getInstance</a:t>
            </a:r>
            <a:r>
              <a:rPr lang="en-US" altLang="zh-CN" sz="2000" dirty="0">
                <a:solidFill>
                  <a:srgbClr val="C00000"/>
                </a:solidFill>
                <a:ea typeface="宋体" panose="02010600030101010101" pitchFamily="2" charset="-122"/>
                <a:cs typeface="Times New Roman" panose="02020603050405020304" pitchFamily="18" charset="0"/>
              </a:rPr>
              <a:t>(){</a:t>
            </a:r>
          </a:p>
          <a:p>
            <a:pPr>
              <a:lnSpc>
                <a:spcPct val="90000"/>
              </a:lnSpc>
              <a:spcBef>
                <a:spcPct val="0"/>
              </a:spcBef>
              <a:buNone/>
            </a:pP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0000FF"/>
                </a:solidFill>
                <a:ea typeface="宋体" panose="02010600030101010101" pitchFamily="2" charset="-122"/>
                <a:cs typeface="Times New Roman" panose="02020603050405020304" pitchFamily="18" charset="0"/>
              </a:rPr>
              <a:t>//</a:t>
            </a:r>
            <a:r>
              <a:rPr lang="en-US" altLang="zh-CN" sz="2000" dirty="0">
                <a:solidFill>
                  <a:srgbClr val="0000FF"/>
                </a:solidFill>
                <a:ea typeface="宋体" panose="02010600030101010101" pitchFamily="2" charset="-122"/>
                <a:cs typeface="Times New Roman" panose="02020603050405020304" pitchFamily="18" charset="0"/>
              </a:rPr>
              <a:t>3.1</a:t>
            </a:r>
            <a:r>
              <a:rPr lang="zh-CN" altLang="en-US" sz="2000" dirty="0">
                <a:solidFill>
                  <a:srgbClr val="0000FF"/>
                </a:solidFill>
                <a:ea typeface="宋体" panose="02010600030101010101" pitchFamily="2" charset="-122"/>
                <a:cs typeface="Times New Roman" panose="02020603050405020304" pitchFamily="18" charset="0"/>
              </a:rPr>
              <a:t>如果类的实例未创建，那些先要创建，然后返回给</a:t>
            </a:r>
            <a:r>
              <a:rPr lang="zh-CN" altLang="en-US" sz="2000" dirty="0" smtClean="0">
                <a:solidFill>
                  <a:srgbClr val="0000FF"/>
                </a:solidFill>
                <a:ea typeface="宋体" panose="02010600030101010101" pitchFamily="2" charset="-122"/>
                <a:cs typeface="Times New Roman" panose="02020603050405020304" pitchFamily="18" charset="0"/>
              </a:rPr>
              <a:t>调用者</a:t>
            </a:r>
            <a:r>
              <a:rPr lang="zh-CN" altLang="en-US" sz="2000" dirty="0">
                <a:solidFill>
                  <a:srgbClr val="0000FF"/>
                </a:solidFill>
                <a:ea typeface="宋体" panose="02010600030101010101" pitchFamily="2" charset="-122"/>
                <a:cs typeface="Times New Roman" panose="02020603050405020304" pitchFamily="18" charset="0"/>
              </a:rPr>
              <a:t>：本类。因此，需要</a:t>
            </a:r>
            <a:r>
              <a:rPr lang="en-US" altLang="zh-CN" sz="2000" dirty="0">
                <a:solidFill>
                  <a:srgbClr val="0000FF"/>
                </a:solidFill>
                <a:ea typeface="宋体" panose="02010600030101010101" pitchFamily="2" charset="-122"/>
                <a:cs typeface="Times New Roman" panose="02020603050405020304" pitchFamily="18" charset="0"/>
              </a:rPr>
              <a:t>static </a:t>
            </a:r>
            <a:r>
              <a:rPr lang="zh-CN" altLang="en-US" sz="2000" dirty="0">
                <a:solidFill>
                  <a:srgbClr val="0000FF"/>
                </a:solidFill>
                <a:ea typeface="宋体" panose="02010600030101010101" pitchFamily="2" charset="-122"/>
                <a:cs typeface="Times New Roman" panose="02020603050405020304" pitchFamily="18" charset="0"/>
              </a:rPr>
              <a:t>修饰。</a:t>
            </a:r>
          </a:p>
          <a:p>
            <a:pPr>
              <a:lnSpc>
                <a:spcPct val="90000"/>
              </a:lnSpc>
              <a:spcBef>
                <a:spcPct val="0"/>
              </a:spcBef>
              <a:buNone/>
            </a:pPr>
            <a:r>
              <a:rPr lang="zh-CN" altLang="en-US" sz="2000" dirty="0">
                <a:solidFill>
                  <a:srgbClr val="C00000"/>
                </a:solidFill>
                <a:ea typeface="宋体" panose="02010600030101010101" pitchFamily="2" charset="-122"/>
                <a:cs typeface="Times New Roman" panose="02020603050405020304" pitchFamily="18" charset="0"/>
              </a:rPr>
              <a:t>		</a:t>
            </a:r>
            <a:r>
              <a:rPr lang="en-US" altLang="zh-CN" sz="2000" dirty="0">
                <a:solidFill>
                  <a:srgbClr val="C00000"/>
                </a:solidFill>
                <a:ea typeface="宋体" panose="02010600030101010101" pitchFamily="2" charset="-122"/>
                <a:cs typeface="Times New Roman" panose="02020603050405020304" pitchFamily="18" charset="0"/>
              </a:rPr>
              <a:t>if(instance == null){</a:t>
            </a:r>
          </a:p>
          <a:p>
            <a:pPr>
              <a:lnSpc>
                <a:spcPct val="90000"/>
              </a:lnSpc>
              <a:spcBef>
                <a:spcPct val="0"/>
              </a:spcBef>
              <a:buNone/>
            </a:pPr>
            <a:r>
              <a:rPr lang="en-US" altLang="zh-CN" sz="2000" dirty="0">
                <a:solidFill>
                  <a:srgbClr val="C00000"/>
                </a:solidFill>
                <a:ea typeface="宋体" panose="02010600030101010101" pitchFamily="2" charset="-122"/>
                <a:cs typeface="Times New Roman" panose="02020603050405020304" pitchFamily="18" charset="0"/>
              </a:rPr>
              <a:t>			instance = new </a:t>
            </a:r>
            <a:r>
              <a:rPr lang="en-US" altLang="zh-CN" sz="2000" dirty="0" smtClean="0">
                <a:solidFill>
                  <a:srgbClr val="C00000"/>
                </a:solidFill>
                <a:ea typeface="宋体" panose="02010600030101010101" pitchFamily="2" charset="-122"/>
                <a:cs typeface="Times New Roman" panose="02020603050405020304" pitchFamily="18" charset="0"/>
              </a:rPr>
              <a:t>Singleton();</a:t>
            </a:r>
            <a:endParaRPr lang="en-US" altLang="zh-CN" sz="2000" dirty="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000" dirty="0">
                <a:solidFill>
                  <a:srgbClr val="C00000"/>
                </a:solidFill>
                <a:ea typeface="宋体" panose="02010600030101010101" pitchFamily="2" charset="-122"/>
                <a:cs typeface="Times New Roman" panose="02020603050405020304" pitchFamily="18" charset="0"/>
              </a:rPr>
              <a:t>		}</a:t>
            </a:r>
          </a:p>
          <a:p>
            <a:pPr>
              <a:lnSpc>
                <a:spcPct val="90000"/>
              </a:lnSpc>
              <a:spcBef>
                <a:spcPct val="0"/>
              </a:spcBef>
              <a:buNone/>
            </a:pPr>
            <a:r>
              <a:rPr lang="en-US" altLang="zh-CN" sz="2000" dirty="0">
                <a:ea typeface="宋体" panose="02010600030101010101" pitchFamily="2" charset="-122"/>
                <a:cs typeface="Times New Roman" panose="02020603050405020304" pitchFamily="18" charset="0"/>
              </a:rPr>
              <a:t>	</a:t>
            </a:r>
            <a:r>
              <a:rPr lang="en-US" altLang="zh-CN" sz="2000" dirty="0" smtClean="0">
                <a:solidFill>
                  <a:srgbClr val="0000FF"/>
                </a:solidFill>
                <a:ea typeface="宋体" panose="02010600030101010101" pitchFamily="2" charset="-122"/>
                <a:cs typeface="Times New Roman" panose="02020603050405020304" pitchFamily="18" charset="0"/>
              </a:rPr>
              <a:t>//</a:t>
            </a:r>
            <a:r>
              <a:rPr lang="en-US" altLang="zh-CN" sz="2000" dirty="0">
                <a:solidFill>
                  <a:srgbClr val="0000FF"/>
                </a:solidFill>
                <a:ea typeface="宋体" panose="02010600030101010101" pitchFamily="2" charset="-122"/>
                <a:cs typeface="Times New Roman" panose="02020603050405020304" pitchFamily="18" charset="0"/>
              </a:rPr>
              <a:t>3.2 </a:t>
            </a:r>
            <a:r>
              <a:rPr lang="zh-CN" altLang="en-US" sz="2000" dirty="0">
                <a:solidFill>
                  <a:srgbClr val="0000FF"/>
                </a:solidFill>
                <a:ea typeface="宋体" panose="02010600030101010101" pitchFamily="2" charset="-122"/>
                <a:cs typeface="Times New Roman" panose="02020603050405020304" pitchFamily="18" charset="0"/>
              </a:rPr>
              <a:t>若有了类的实例，直接返回给调用者。</a:t>
            </a:r>
          </a:p>
          <a:p>
            <a:pPr>
              <a:lnSpc>
                <a:spcPct val="90000"/>
              </a:lnSpc>
              <a:spcBef>
                <a:spcPct val="0"/>
              </a:spcBef>
              <a:buNone/>
            </a:pPr>
            <a:r>
              <a:rPr lang="zh-CN" altLang="en-US" sz="2000" dirty="0">
                <a:solidFill>
                  <a:srgbClr val="C00000"/>
                </a:solidFill>
                <a:ea typeface="宋体" panose="02010600030101010101" pitchFamily="2" charset="-122"/>
                <a:cs typeface="Times New Roman" panose="02020603050405020304" pitchFamily="18" charset="0"/>
              </a:rPr>
              <a:t>		</a:t>
            </a:r>
            <a:r>
              <a:rPr lang="en-US" altLang="zh-CN" sz="2000" dirty="0">
                <a:solidFill>
                  <a:srgbClr val="C00000"/>
                </a:solidFill>
                <a:ea typeface="宋体" panose="02010600030101010101" pitchFamily="2" charset="-122"/>
                <a:cs typeface="Times New Roman" panose="02020603050405020304" pitchFamily="18" charset="0"/>
              </a:rPr>
              <a:t>return instance;</a:t>
            </a:r>
          </a:p>
          <a:p>
            <a:pPr>
              <a:lnSpc>
                <a:spcPct val="90000"/>
              </a:lnSpc>
              <a:spcBef>
                <a:spcPct val="0"/>
              </a:spcBef>
              <a:buNone/>
            </a:pP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C00000"/>
                </a:solidFill>
                <a:ea typeface="宋体" panose="02010600030101010101" pitchFamily="2" charset="-122"/>
                <a:cs typeface="Times New Roman" panose="02020603050405020304" pitchFamily="18" charset="0"/>
              </a:rPr>
              <a:t>}  }</a:t>
            </a:r>
          </a:p>
        </p:txBody>
      </p:sp>
      <p:sp>
        <p:nvSpPr>
          <p:cNvPr id="5" name="Rectangle 3"/>
          <p:cNvSpPr>
            <a:spLocks noGrp="1" noChangeArrowheads="1"/>
          </p:cNvSpPr>
          <p:nvPr/>
        </p:nvSpPr>
        <p:spPr>
          <a:xfrm>
            <a:off x="2195736" y="190411"/>
            <a:ext cx="5923384" cy="743666"/>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sz="3200" b="1" dirty="0" smtClean="0">
                <a:latin typeface="+mn-lt"/>
                <a:ea typeface="宋体" panose="02010600030101010101" pitchFamily="2" charset="-122"/>
                <a:cs typeface="Times New Roman" panose="02020603050405020304" pitchFamily="18" charset="0"/>
              </a:rPr>
              <a:t>单例</a:t>
            </a:r>
            <a:r>
              <a:rPr lang="en-US" altLang="zh-CN" sz="3200" b="1" dirty="0">
                <a:latin typeface="+mn-lt"/>
                <a:ea typeface="宋体" panose="02010600030101010101" pitchFamily="2" charset="-122"/>
                <a:cs typeface="Times New Roman" panose="02020603050405020304" pitchFamily="18" charset="0"/>
              </a:rPr>
              <a:t>(</a:t>
            </a:r>
            <a:r>
              <a:rPr lang="en-US" altLang="zh-CN" sz="3200" b="1" dirty="0" smtClean="0">
                <a:latin typeface="+mn-lt"/>
                <a:ea typeface="宋体" panose="02010600030101010101" pitchFamily="2" charset="-122"/>
                <a:cs typeface="Times New Roman" panose="02020603050405020304" pitchFamily="18" charset="0"/>
              </a:rPr>
              <a:t>Singleton)</a:t>
            </a:r>
            <a:r>
              <a:rPr lang="zh-CN" altLang="en-US" sz="3200" b="1" dirty="0" smtClean="0">
                <a:latin typeface="+mn-lt"/>
                <a:ea typeface="宋体" panose="02010600030101010101" pitchFamily="2" charset="-122"/>
                <a:cs typeface="Times New Roman" panose="02020603050405020304" pitchFamily="18" charset="0"/>
              </a:rPr>
              <a:t>设计模式</a:t>
            </a:r>
            <a:r>
              <a:rPr lang="en-US" altLang="zh-CN" sz="3200" b="1" dirty="0" smtClean="0">
                <a:latin typeface="+mn-lt"/>
                <a:ea typeface="宋体" panose="02010600030101010101" pitchFamily="2" charset="-122"/>
                <a:cs typeface="Times New Roman" panose="02020603050405020304" pitchFamily="18" charset="0"/>
              </a:rPr>
              <a:t>-</a:t>
            </a:r>
            <a:r>
              <a:rPr lang="zh-CN" altLang="en-US" sz="3200" b="1" dirty="0">
                <a:latin typeface="+mn-lt"/>
                <a:ea typeface="宋体" panose="02010600030101010101" pitchFamily="2" charset="-122"/>
                <a:cs typeface="Times New Roman" panose="02020603050405020304" pitchFamily="18" charset="0"/>
              </a:rPr>
              <a:t>懒</a:t>
            </a:r>
            <a:r>
              <a:rPr lang="zh-CN" altLang="en-US" sz="3200" b="1" dirty="0" smtClean="0">
                <a:latin typeface="+mn-lt"/>
                <a:ea typeface="宋体" panose="02010600030101010101" pitchFamily="2" charset="-122"/>
                <a:cs typeface="Times New Roman" panose="02020603050405020304" pitchFamily="18" charset="0"/>
              </a:rPr>
              <a:t>汉式</a:t>
            </a:r>
          </a:p>
        </p:txBody>
      </p:sp>
    </p:spTree>
  </p:cSld>
  <p:clrMapOvr>
    <a:masterClrMapping/>
  </p:clrMapOvr>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nvSpPr>
        <p:spPr>
          <a:xfrm>
            <a:off x="2411760" y="0"/>
            <a:ext cx="6264696" cy="7937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solidFill>
                  <a:srgbClr val="C00000"/>
                </a:solidFill>
                <a:latin typeface="+mn-lt"/>
                <a:ea typeface="宋体" panose="02010600030101010101" pitchFamily="2" charset="-122"/>
                <a:cs typeface="Times New Roman" panose="02020603050405020304" pitchFamily="18" charset="0"/>
              </a:rPr>
              <a:t>4.9  </a:t>
            </a:r>
            <a:r>
              <a:rPr lang="zh-CN" altLang="en-US" b="1" dirty="0" smtClean="0">
                <a:solidFill>
                  <a:srgbClr val="C00000"/>
                </a:solidFill>
                <a:latin typeface="+mn-lt"/>
                <a:ea typeface="宋体" panose="02010600030101010101" pitchFamily="2" charset="-122"/>
                <a:cs typeface="Times New Roman" panose="02020603050405020304" pitchFamily="18" charset="0"/>
              </a:rPr>
              <a:t>类</a:t>
            </a:r>
            <a:r>
              <a:rPr lang="zh-CN" altLang="en-US" b="1" dirty="0">
                <a:solidFill>
                  <a:srgbClr val="C00000"/>
                </a:solidFill>
                <a:latin typeface="+mn-lt"/>
                <a:ea typeface="宋体" panose="02010600030101010101" pitchFamily="2" charset="-122"/>
                <a:cs typeface="Times New Roman" panose="02020603050405020304" pitchFamily="18" charset="0"/>
              </a:rPr>
              <a:t>的成员之四：初始化块</a:t>
            </a:r>
          </a:p>
        </p:txBody>
      </p:sp>
      <p:sp>
        <p:nvSpPr>
          <p:cNvPr id="271363" name="Rectangle 3"/>
          <p:cNvSpPr>
            <a:spLocks noChangeArrowheads="1"/>
          </p:cNvSpPr>
          <p:nvPr/>
        </p:nvSpPr>
        <p:spPr bwMode="auto">
          <a:xfrm>
            <a:off x="200266" y="908720"/>
            <a:ext cx="8784976" cy="2245360"/>
          </a:xfrm>
          <a:prstGeom prst="rect">
            <a:avLst/>
          </a:prstGeom>
          <a:noFill/>
          <a:ln w="9525">
            <a:noFill/>
            <a:miter lim="800000"/>
          </a:ln>
          <a:effectLst/>
        </p:spPr>
        <p:txBody>
          <a:bodyPr wrap="square">
            <a:spAutoFit/>
          </a:bodyPr>
          <a:lstStyle/>
          <a:p>
            <a:pPr marL="457200" indent="-457200" algn="just">
              <a:buFont typeface="Wingdings" panose="05000000000000000000" pitchFamily="2" charset="2"/>
              <a:buChar char="l"/>
              <a:defRPr/>
            </a:pPr>
            <a:r>
              <a:rPr lang="zh-CN" altLang="en-US" sz="2000" b="1" dirty="0">
                <a:solidFill>
                  <a:srgbClr val="C00000"/>
                </a:solidFill>
                <a:ea typeface="宋体" panose="02010600030101010101" pitchFamily="2" charset="-122"/>
                <a:cs typeface="Times New Roman" panose="02020603050405020304" pitchFamily="18" charset="0"/>
              </a:rPr>
              <a:t>非静态代码块：没有</a:t>
            </a:r>
            <a:r>
              <a:rPr lang="en-US" altLang="zh-CN" sz="2000" b="1" dirty="0">
                <a:solidFill>
                  <a:srgbClr val="C00000"/>
                </a:solidFill>
                <a:ea typeface="宋体" panose="02010600030101010101" pitchFamily="2" charset="-122"/>
                <a:cs typeface="Times New Roman" panose="02020603050405020304" pitchFamily="18" charset="0"/>
              </a:rPr>
              <a:t>static</a:t>
            </a:r>
            <a:r>
              <a:rPr lang="zh-CN" altLang="en-US" sz="2000" b="1" dirty="0">
                <a:solidFill>
                  <a:srgbClr val="C00000"/>
                </a:solidFill>
                <a:ea typeface="宋体" panose="02010600030101010101" pitchFamily="2" charset="-122"/>
                <a:cs typeface="Times New Roman" panose="02020603050405020304" pitchFamily="18" charset="0"/>
              </a:rPr>
              <a:t>修饰的代码块</a:t>
            </a:r>
          </a:p>
          <a:p>
            <a:pPr algn="just">
              <a:defRPr/>
            </a:pPr>
            <a:r>
              <a:rPr lang="zh-CN" altLang="en-US" sz="2000" dirty="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     </a:t>
            </a:r>
            <a:r>
              <a:rPr lang="en-US" altLang="zh-CN" sz="2000" dirty="0">
                <a:ea typeface="宋体" panose="02010600030101010101" pitchFamily="2" charset="-122"/>
                <a:cs typeface="Times New Roman" panose="02020603050405020304" pitchFamily="18" charset="0"/>
              </a:rPr>
              <a:t>1.</a:t>
            </a:r>
            <a:r>
              <a:rPr lang="zh-CN" altLang="en-US" sz="2000" dirty="0">
                <a:ea typeface="宋体" panose="02010600030101010101" pitchFamily="2" charset="-122"/>
                <a:cs typeface="Times New Roman" panose="02020603050405020304" pitchFamily="18" charset="0"/>
              </a:rPr>
              <a:t>可以有输出语句。</a:t>
            </a:r>
          </a:p>
          <a:p>
            <a:pPr algn="just">
              <a:defRPr/>
            </a:pPr>
            <a:r>
              <a:rPr lang="zh-CN" altLang="en-US" sz="2000" dirty="0" smtClean="0">
                <a:ea typeface="宋体" panose="02010600030101010101" pitchFamily="2" charset="-122"/>
                <a:cs typeface="Times New Roman" panose="02020603050405020304" pitchFamily="18" charset="0"/>
              </a:rPr>
              <a:t>       </a:t>
            </a:r>
            <a:r>
              <a:rPr lang="en-US" altLang="zh-CN" sz="2000" dirty="0" smtClean="0">
                <a:ea typeface="宋体" panose="02010600030101010101" pitchFamily="2" charset="-122"/>
                <a:cs typeface="Times New Roman" panose="02020603050405020304" pitchFamily="18" charset="0"/>
              </a:rPr>
              <a:t>2</a:t>
            </a:r>
            <a:r>
              <a:rPr lang="en-US" altLang="zh-CN" sz="2000"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可以对类的属性、类的声明进行初始化操作。</a:t>
            </a:r>
          </a:p>
          <a:p>
            <a:pPr algn="just">
              <a:defRPr/>
            </a:pPr>
            <a:r>
              <a:rPr lang="zh-CN" altLang="en-US" sz="2000" dirty="0" smtClean="0">
                <a:ea typeface="宋体" panose="02010600030101010101" pitchFamily="2" charset="-122"/>
                <a:cs typeface="Times New Roman" panose="02020603050405020304" pitchFamily="18" charset="0"/>
              </a:rPr>
              <a:t>       </a:t>
            </a:r>
            <a:r>
              <a:rPr lang="en-US" altLang="zh-CN" sz="2000" dirty="0" smtClean="0">
                <a:ea typeface="宋体" panose="02010600030101010101" pitchFamily="2" charset="-122"/>
                <a:cs typeface="Times New Roman" panose="02020603050405020304" pitchFamily="18" charset="0"/>
              </a:rPr>
              <a:t>3</a:t>
            </a:r>
            <a:r>
              <a:rPr lang="en-US" altLang="zh-CN" sz="2000"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可以调用静态的变量或方法。</a:t>
            </a:r>
          </a:p>
          <a:p>
            <a:pPr algn="just">
              <a:defRPr/>
            </a:pPr>
            <a:r>
              <a:rPr lang="zh-CN" altLang="en-US" sz="2000" dirty="0" smtClean="0">
                <a:ea typeface="宋体" panose="02010600030101010101" pitchFamily="2" charset="-122"/>
                <a:cs typeface="Times New Roman" panose="02020603050405020304" pitchFamily="18" charset="0"/>
              </a:rPr>
              <a:t>       </a:t>
            </a:r>
            <a:r>
              <a:rPr lang="en-US" altLang="zh-CN" sz="2000" dirty="0" smtClean="0">
                <a:ea typeface="宋体" panose="02010600030101010101" pitchFamily="2" charset="-122"/>
                <a:cs typeface="Times New Roman" panose="02020603050405020304" pitchFamily="18" charset="0"/>
              </a:rPr>
              <a:t>4</a:t>
            </a:r>
            <a:r>
              <a:rPr lang="en-US" altLang="zh-CN" sz="2000"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若有多个非静态的代码块，那么按照从上到下的顺序</a:t>
            </a:r>
            <a:r>
              <a:rPr lang="zh-CN" altLang="en-US" sz="2000" dirty="0" smtClean="0">
                <a:ea typeface="宋体" panose="02010600030101010101" pitchFamily="2" charset="-122"/>
                <a:cs typeface="Times New Roman" panose="02020603050405020304" pitchFamily="18" charset="0"/>
              </a:rPr>
              <a:t>依</a:t>
            </a:r>
            <a:endParaRPr lang="en-US" altLang="zh-CN" sz="2000" dirty="0" smtClean="0">
              <a:ea typeface="宋体" panose="02010600030101010101" pitchFamily="2" charset="-122"/>
              <a:cs typeface="Times New Roman" panose="02020603050405020304" pitchFamily="18" charset="0"/>
            </a:endParaRPr>
          </a:p>
          <a:p>
            <a:pPr algn="just">
              <a:defRPr/>
            </a:pPr>
            <a:r>
              <a:rPr lang="en-US" altLang="zh-CN" sz="2000" dirty="0">
                <a:ea typeface="宋体" panose="02010600030101010101" pitchFamily="2" charset="-122"/>
                <a:cs typeface="Times New Roman" panose="02020603050405020304" pitchFamily="18" charset="0"/>
              </a:rPr>
              <a:t> </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次执行</a:t>
            </a:r>
            <a:r>
              <a:rPr lang="zh-CN" altLang="en-US" sz="2000" dirty="0">
                <a:ea typeface="宋体" panose="02010600030101010101" pitchFamily="2" charset="-122"/>
                <a:cs typeface="Times New Roman" panose="02020603050405020304" pitchFamily="18" charset="0"/>
              </a:rPr>
              <a:t>。</a:t>
            </a:r>
          </a:p>
          <a:p>
            <a:pPr algn="just">
              <a:defRPr/>
            </a:pPr>
            <a:r>
              <a:rPr lang="zh-CN" altLang="en-US" sz="2000" dirty="0" smtClean="0">
                <a:ea typeface="宋体" panose="02010600030101010101" pitchFamily="2" charset="-122"/>
                <a:cs typeface="Times New Roman" panose="02020603050405020304" pitchFamily="18" charset="0"/>
              </a:rPr>
              <a:t>       </a:t>
            </a:r>
            <a:r>
              <a:rPr lang="en-US" altLang="zh-CN" sz="2000" dirty="0" smtClean="0">
                <a:ea typeface="宋体" panose="02010600030101010101" pitchFamily="2" charset="-122"/>
                <a:cs typeface="Times New Roman" panose="02020603050405020304" pitchFamily="18" charset="0"/>
              </a:rPr>
              <a:t>5</a:t>
            </a:r>
            <a:r>
              <a:rPr lang="en-US" altLang="zh-CN" sz="2000"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每次创建对象的时候，都会执行一次</a:t>
            </a:r>
            <a:r>
              <a:rPr lang="zh-CN" altLang="en-US" sz="2000" dirty="0" smtClean="0">
                <a:ea typeface="宋体" panose="02010600030101010101" pitchFamily="2" charset="-122"/>
                <a:cs typeface="Times New Roman" panose="02020603050405020304" pitchFamily="18" charset="0"/>
              </a:rPr>
              <a:t>。且先于构造器执行</a:t>
            </a:r>
            <a:endParaRPr lang="en-US" altLang="zh-CN" sz="2000" dirty="0">
              <a:solidFill>
                <a:srgbClr val="C00000"/>
              </a:solidFill>
              <a:ea typeface="宋体" panose="02010600030101010101" pitchFamily="2" charset="-122"/>
              <a:cs typeface="Times New Roman" panose="02020603050405020304" pitchFamily="18" charset="0"/>
            </a:endParaRPr>
          </a:p>
        </p:txBody>
      </p:sp>
      <p:sp>
        <p:nvSpPr>
          <p:cNvPr id="2" name="矩形 1"/>
          <p:cNvSpPr/>
          <p:nvPr/>
        </p:nvSpPr>
        <p:spPr>
          <a:xfrm>
            <a:off x="200266" y="3153882"/>
            <a:ext cx="8784976" cy="2553335"/>
          </a:xfrm>
          <a:prstGeom prst="rect">
            <a:avLst/>
          </a:prstGeom>
        </p:spPr>
        <p:txBody>
          <a:bodyPr wrap="square">
            <a:spAutoFit/>
          </a:bodyPr>
          <a:lstStyle/>
          <a:p>
            <a:pPr marL="342900" indent="-342900">
              <a:buFont typeface="Wingdings" panose="05000000000000000000" pitchFamily="2" charset="2"/>
              <a:buChar char="l"/>
            </a:pPr>
            <a:r>
              <a:rPr lang="zh-CN" altLang="en-US" sz="2000" b="1" dirty="0" smtClean="0">
                <a:solidFill>
                  <a:srgbClr val="C00000"/>
                </a:solidFill>
                <a:ea typeface="宋体" panose="02010600030101010101" pitchFamily="2" charset="-122"/>
              </a:rPr>
              <a:t>静态</a:t>
            </a:r>
            <a:r>
              <a:rPr lang="zh-CN" altLang="en-US" sz="2000" b="1" dirty="0">
                <a:solidFill>
                  <a:srgbClr val="C00000"/>
                </a:solidFill>
                <a:ea typeface="宋体" panose="02010600030101010101" pitchFamily="2" charset="-122"/>
              </a:rPr>
              <a:t>代码块：用</a:t>
            </a:r>
            <a:r>
              <a:rPr lang="en-US" altLang="zh-CN" sz="2000" b="1" dirty="0">
                <a:solidFill>
                  <a:srgbClr val="C00000"/>
                </a:solidFill>
                <a:ea typeface="宋体" panose="02010600030101010101" pitchFamily="2" charset="-122"/>
              </a:rPr>
              <a:t>static </a:t>
            </a:r>
            <a:r>
              <a:rPr lang="zh-CN" altLang="en-US" sz="2000" b="1" dirty="0">
                <a:solidFill>
                  <a:srgbClr val="C00000"/>
                </a:solidFill>
                <a:ea typeface="宋体" panose="02010600030101010101" pitchFamily="2" charset="-122"/>
              </a:rPr>
              <a:t>修饰的代码块</a:t>
            </a:r>
          </a:p>
          <a:p>
            <a:r>
              <a:rPr lang="zh-CN" altLang="en-US" sz="2000" dirty="0" smtClean="0">
                <a:ea typeface="宋体" panose="02010600030101010101" pitchFamily="2" charset="-122"/>
              </a:rPr>
              <a:t>     </a:t>
            </a:r>
            <a:r>
              <a:rPr lang="en-US" altLang="zh-CN" sz="2000" dirty="0" smtClean="0">
                <a:ea typeface="宋体" panose="02010600030101010101" pitchFamily="2" charset="-122"/>
              </a:rPr>
              <a:t>1</a:t>
            </a:r>
            <a:r>
              <a:rPr lang="en-US" altLang="zh-CN" sz="2000" dirty="0">
                <a:ea typeface="宋体" panose="02010600030101010101" pitchFamily="2" charset="-122"/>
              </a:rPr>
              <a:t>.</a:t>
            </a:r>
            <a:r>
              <a:rPr lang="zh-CN" altLang="en-US" sz="2000" dirty="0">
                <a:ea typeface="宋体" panose="02010600030101010101" pitchFamily="2" charset="-122"/>
              </a:rPr>
              <a:t>可以有输出语句。</a:t>
            </a:r>
          </a:p>
          <a:p>
            <a:r>
              <a:rPr lang="zh-CN" altLang="en-US" sz="2000" dirty="0" smtClean="0">
                <a:ea typeface="宋体" panose="02010600030101010101" pitchFamily="2" charset="-122"/>
              </a:rPr>
              <a:t>     </a:t>
            </a:r>
            <a:r>
              <a:rPr lang="en-US" altLang="zh-CN" sz="2000" dirty="0" smtClean="0">
                <a:ea typeface="宋体" panose="02010600030101010101" pitchFamily="2" charset="-122"/>
              </a:rPr>
              <a:t>2</a:t>
            </a:r>
            <a:r>
              <a:rPr lang="en-US" altLang="zh-CN" sz="2000" dirty="0">
                <a:ea typeface="宋体" panose="02010600030101010101" pitchFamily="2" charset="-122"/>
              </a:rPr>
              <a:t>.</a:t>
            </a:r>
            <a:r>
              <a:rPr lang="zh-CN" altLang="en-US" sz="2000" dirty="0">
                <a:ea typeface="宋体" panose="02010600030101010101" pitchFamily="2" charset="-122"/>
              </a:rPr>
              <a:t>可以对类的属性、类的声明进行初始化操作。</a:t>
            </a:r>
          </a:p>
          <a:p>
            <a:r>
              <a:rPr lang="zh-CN" altLang="en-US" sz="2000" dirty="0" smtClean="0">
                <a:ea typeface="宋体" panose="02010600030101010101" pitchFamily="2" charset="-122"/>
              </a:rPr>
              <a:t>     </a:t>
            </a:r>
            <a:r>
              <a:rPr lang="en-US" altLang="zh-CN" sz="2000" dirty="0" smtClean="0">
                <a:ea typeface="宋体" panose="02010600030101010101" pitchFamily="2" charset="-122"/>
              </a:rPr>
              <a:t>3</a:t>
            </a:r>
            <a:r>
              <a:rPr lang="en-US" altLang="zh-CN" sz="2000" dirty="0">
                <a:ea typeface="宋体" panose="02010600030101010101" pitchFamily="2" charset="-122"/>
              </a:rPr>
              <a:t>.</a:t>
            </a:r>
            <a:r>
              <a:rPr lang="zh-CN" altLang="en-US" sz="2000" dirty="0">
                <a:ea typeface="宋体" panose="02010600030101010101" pitchFamily="2" charset="-122"/>
              </a:rPr>
              <a:t>不可以对非静态的属性初始化。即：不可以调用非</a:t>
            </a:r>
            <a:r>
              <a:rPr lang="zh-CN" altLang="en-US" sz="2000" dirty="0" smtClean="0">
                <a:ea typeface="宋体" panose="02010600030101010101" pitchFamily="2" charset="-122"/>
              </a:rPr>
              <a:t>静态的属</a:t>
            </a:r>
            <a:endParaRPr lang="en-US" altLang="zh-CN" sz="2000" dirty="0" smtClean="0">
              <a:ea typeface="宋体" panose="02010600030101010101" pitchFamily="2" charset="-122"/>
            </a:endParaRPr>
          </a:p>
          <a:p>
            <a:r>
              <a:rPr lang="en-US" altLang="zh-CN" sz="2000" dirty="0">
                <a:ea typeface="宋体" panose="02010600030101010101" pitchFamily="2" charset="-122"/>
              </a:rPr>
              <a:t> </a:t>
            </a:r>
            <a:r>
              <a:rPr lang="en-US" altLang="zh-CN" sz="2000" dirty="0" smtClean="0">
                <a:ea typeface="宋体" panose="02010600030101010101" pitchFamily="2" charset="-122"/>
              </a:rPr>
              <a:t>        </a:t>
            </a:r>
            <a:r>
              <a:rPr lang="zh-CN" altLang="en-US" sz="2000" dirty="0" smtClean="0">
                <a:ea typeface="宋体" panose="02010600030101010101" pitchFamily="2" charset="-122"/>
              </a:rPr>
              <a:t>性</a:t>
            </a:r>
            <a:r>
              <a:rPr lang="zh-CN" altLang="en-US" sz="2000" dirty="0">
                <a:ea typeface="宋体" panose="02010600030101010101" pitchFamily="2" charset="-122"/>
              </a:rPr>
              <a:t>和方法。</a:t>
            </a:r>
          </a:p>
          <a:p>
            <a:r>
              <a:rPr lang="zh-CN" altLang="en-US" sz="2000" dirty="0" smtClean="0">
                <a:ea typeface="宋体" panose="02010600030101010101" pitchFamily="2" charset="-122"/>
              </a:rPr>
              <a:t>    </a:t>
            </a:r>
            <a:r>
              <a:rPr lang="en-US" altLang="zh-CN" sz="2000" dirty="0" smtClean="0">
                <a:ea typeface="宋体" panose="02010600030101010101" pitchFamily="2" charset="-122"/>
              </a:rPr>
              <a:t>4</a:t>
            </a:r>
            <a:r>
              <a:rPr lang="en-US" altLang="zh-CN" sz="2000" dirty="0">
                <a:ea typeface="宋体" panose="02010600030101010101" pitchFamily="2" charset="-122"/>
              </a:rPr>
              <a:t>.</a:t>
            </a:r>
            <a:r>
              <a:rPr lang="zh-CN" altLang="en-US" sz="2000" dirty="0">
                <a:ea typeface="宋体" panose="02010600030101010101" pitchFamily="2" charset="-122"/>
              </a:rPr>
              <a:t>若有多个静态的代码块，那么按照从上到下的顺序依次执行。</a:t>
            </a:r>
          </a:p>
          <a:p>
            <a:r>
              <a:rPr lang="zh-CN" altLang="en-US" sz="2000" dirty="0" smtClean="0">
                <a:ea typeface="宋体" panose="02010600030101010101" pitchFamily="2" charset="-122"/>
              </a:rPr>
              <a:t>    </a:t>
            </a:r>
            <a:r>
              <a:rPr lang="en-US" altLang="zh-CN" sz="2000" dirty="0" smtClean="0">
                <a:ea typeface="宋体" panose="02010600030101010101" pitchFamily="2" charset="-122"/>
              </a:rPr>
              <a:t>5</a:t>
            </a:r>
            <a:r>
              <a:rPr lang="en-US" altLang="zh-CN" sz="2000" dirty="0">
                <a:ea typeface="宋体" panose="02010600030101010101" pitchFamily="2" charset="-122"/>
              </a:rPr>
              <a:t>.</a:t>
            </a:r>
            <a:r>
              <a:rPr lang="zh-CN" altLang="en-US" sz="2000" dirty="0">
                <a:ea typeface="宋体" panose="02010600030101010101" pitchFamily="2" charset="-122"/>
              </a:rPr>
              <a:t>静态代码块的执行要先于非静态代码块。</a:t>
            </a:r>
          </a:p>
          <a:p>
            <a:r>
              <a:rPr lang="zh-CN" altLang="en-US" sz="2000" dirty="0" smtClean="0">
                <a:ea typeface="宋体" panose="02010600030101010101" pitchFamily="2" charset="-122"/>
              </a:rPr>
              <a:t>    </a:t>
            </a:r>
            <a:r>
              <a:rPr lang="en-US" altLang="zh-CN" sz="2000" dirty="0" smtClean="0">
                <a:ea typeface="宋体" panose="02010600030101010101" pitchFamily="2" charset="-122"/>
              </a:rPr>
              <a:t>6</a:t>
            </a:r>
            <a:r>
              <a:rPr lang="en-US" altLang="zh-CN" sz="2000" dirty="0">
                <a:ea typeface="宋体" panose="02010600030101010101" pitchFamily="2" charset="-122"/>
              </a:rPr>
              <a:t>.</a:t>
            </a:r>
            <a:r>
              <a:rPr lang="zh-CN" altLang="en-US" sz="2000" dirty="0">
                <a:ea typeface="宋体" panose="02010600030101010101" pitchFamily="2" charset="-122"/>
              </a:rPr>
              <a:t>静态代码块只执行一</a:t>
            </a:r>
            <a:r>
              <a:rPr lang="zh-CN" altLang="en-US" sz="2000" dirty="0" smtClean="0">
                <a:ea typeface="宋体" panose="02010600030101010101" pitchFamily="2" charset="-122"/>
              </a:rPr>
              <a:t>次</a:t>
            </a:r>
            <a:endParaRPr lang="zh-CN" altLang="en-US" sz="2000" dirty="0">
              <a:ea typeface="宋体" panose="02010600030101010101" pitchFamily="2" charset="-122"/>
            </a:endParaRPr>
          </a:p>
        </p:txBody>
      </p:sp>
    </p:spTree>
  </p:cSld>
  <p:clrMapOvr>
    <a:masterClrMapping/>
  </p:clrMapOvr>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nvSpPr>
        <p:spPr>
          <a:xfrm>
            <a:off x="2267744" y="477178"/>
            <a:ext cx="6012192" cy="778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静态初始化块举例</a:t>
            </a:r>
            <a:endParaRPr lang="zh-CN" altLang="en-US" sz="2000" b="1" dirty="0" smtClean="0">
              <a:latin typeface="+mn-lt"/>
              <a:ea typeface="宋体" panose="02010600030101010101" pitchFamily="2" charset="-122"/>
              <a:cs typeface="Times New Roman" panose="02020603050405020304" pitchFamily="18" charset="0"/>
            </a:endParaRPr>
          </a:p>
        </p:txBody>
      </p:sp>
      <p:sp>
        <p:nvSpPr>
          <p:cNvPr id="15363" name="Rectangle 3"/>
          <p:cNvSpPr>
            <a:spLocks noGrp="1" noChangeArrowheads="1"/>
          </p:cNvSpPr>
          <p:nvPr/>
        </p:nvSpPr>
        <p:spPr>
          <a:xfrm>
            <a:off x="251520" y="1197258"/>
            <a:ext cx="6705600" cy="52789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spcBef>
                <a:spcPct val="0"/>
              </a:spcBef>
              <a:buFontTx/>
              <a:buNone/>
            </a:pPr>
            <a:r>
              <a:rPr lang="en-US" altLang="zh-CN" sz="2000" dirty="0" smtClean="0">
                <a:solidFill>
                  <a:srgbClr val="C00000"/>
                </a:solidFill>
                <a:ea typeface="宋体" panose="02010600030101010101" pitchFamily="2" charset="-122"/>
                <a:cs typeface="Times New Roman" panose="02020603050405020304" pitchFamily="18" charset="0"/>
              </a:rPr>
              <a:t>class Person {</a:t>
            </a:r>
          </a:p>
          <a:p>
            <a:pPr eaLnBrk="1" hangingPunct="1">
              <a:spcBef>
                <a:spcPct val="0"/>
              </a:spcBef>
              <a:buFontTx/>
              <a:buNone/>
            </a:pPr>
            <a:r>
              <a:rPr lang="en-US" altLang="zh-CN" sz="2000" dirty="0" smtClean="0">
                <a:solidFill>
                  <a:srgbClr val="C00000"/>
                </a:solidFill>
                <a:ea typeface="宋体" panose="02010600030101010101" pitchFamily="2" charset="-122"/>
                <a:cs typeface="Times New Roman" panose="02020603050405020304" pitchFamily="18" charset="0"/>
              </a:rPr>
              <a:t>	 public static </a:t>
            </a:r>
            <a:r>
              <a:rPr lang="en-US" altLang="zh-CN" sz="2000" dirty="0" err="1" smtClean="0">
                <a:solidFill>
                  <a:srgbClr val="C00000"/>
                </a:solidFill>
                <a:ea typeface="宋体" panose="02010600030101010101" pitchFamily="2" charset="-122"/>
                <a:cs typeface="Times New Roman" panose="02020603050405020304" pitchFamily="18" charset="0"/>
              </a:rPr>
              <a:t>int</a:t>
            </a:r>
            <a:r>
              <a:rPr lang="en-US" altLang="zh-CN" sz="2000" dirty="0" smtClean="0">
                <a:solidFill>
                  <a:srgbClr val="C00000"/>
                </a:solidFill>
                <a:ea typeface="宋体" panose="02010600030101010101" pitchFamily="2" charset="-122"/>
                <a:cs typeface="Times New Roman" panose="02020603050405020304" pitchFamily="18" charset="0"/>
              </a:rPr>
              <a:t> total;</a:t>
            </a:r>
          </a:p>
          <a:p>
            <a:pPr eaLnBrk="1" hangingPunct="1">
              <a:spcBef>
                <a:spcPct val="0"/>
              </a:spcBef>
              <a:buFontTx/>
              <a:buNone/>
            </a:pPr>
            <a:r>
              <a:rPr lang="en-US" altLang="zh-CN" sz="2000" dirty="0" smtClean="0">
                <a:solidFill>
                  <a:srgbClr val="C00000"/>
                </a:solidFill>
                <a:ea typeface="宋体" panose="02010600030101010101" pitchFamily="2" charset="-122"/>
                <a:cs typeface="Times New Roman" panose="02020603050405020304" pitchFamily="18" charset="0"/>
              </a:rPr>
              <a:t>	 static {</a:t>
            </a:r>
          </a:p>
          <a:p>
            <a:pPr eaLnBrk="1" hangingPunct="1">
              <a:spcBef>
                <a:spcPct val="0"/>
              </a:spcBef>
              <a:buFontTx/>
              <a:buNone/>
            </a:pPr>
            <a:r>
              <a:rPr lang="en-US" altLang="zh-CN" sz="2000" dirty="0" smtClean="0">
                <a:solidFill>
                  <a:srgbClr val="C00000"/>
                </a:solidFill>
                <a:ea typeface="宋体" panose="02010600030101010101" pitchFamily="2" charset="-122"/>
                <a:cs typeface="Times New Roman" panose="02020603050405020304" pitchFamily="18" charset="0"/>
              </a:rPr>
              <a:t>		total = 100;</a:t>
            </a:r>
          </a:p>
          <a:p>
            <a:pPr eaLnBrk="1" hangingPunct="1">
              <a:spcBef>
                <a:spcPct val="0"/>
              </a:spcBef>
              <a:buFontTx/>
              <a:buNone/>
            </a:pPr>
            <a:r>
              <a:rPr lang="en-US" altLang="zh-CN" sz="2000" dirty="0" smtClean="0">
                <a:solidFill>
                  <a:srgbClr val="C00000"/>
                </a:solidFill>
                <a:ea typeface="宋体" panose="02010600030101010101" pitchFamily="2" charset="-122"/>
                <a:cs typeface="Times New Roman" panose="02020603050405020304" pitchFamily="18" charset="0"/>
              </a:rPr>
              <a:t>		</a:t>
            </a:r>
            <a:r>
              <a:rPr lang="en-US" altLang="zh-CN" sz="2000" dirty="0" err="1" smtClean="0">
                <a:solidFill>
                  <a:srgbClr val="C00000"/>
                </a:solidFill>
                <a:ea typeface="宋体" panose="02010600030101010101" pitchFamily="2" charset="-122"/>
                <a:cs typeface="Times New Roman" panose="02020603050405020304" pitchFamily="18" charset="0"/>
              </a:rPr>
              <a:t>System.out.println</a:t>
            </a:r>
            <a:r>
              <a:rPr lang="en-US" altLang="zh-CN" sz="2000" dirty="0" smtClean="0">
                <a:solidFill>
                  <a:srgbClr val="C00000"/>
                </a:solidFill>
                <a:ea typeface="宋体" panose="02010600030101010101" pitchFamily="2" charset="-122"/>
                <a:cs typeface="Times New Roman" panose="02020603050405020304" pitchFamily="18" charset="0"/>
              </a:rPr>
              <a:t>("in static block!");</a:t>
            </a:r>
          </a:p>
          <a:p>
            <a:pPr eaLnBrk="1" hangingPunct="1">
              <a:spcBef>
                <a:spcPct val="0"/>
              </a:spcBef>
              <a:buFontTx/>
              <a:buNone/>
            </a:pPr>
            <a:r>
              <a:rPr lang="en-US" altLang="zh-CN" sz="2000" dirty="0" smtClean="0">
                <a:solidFill>
                  <a:srgbClr val="C00000"/>
                </a:solidFill>
                <a:ea typeface="宋体" panose="02010600030101010101" pitchFamily="2" charset="-122"/>
                <a:cs typeface="Times New Roman" panose="02020603050405020304" pitchFamily="18" charset="0"/>
              </a:rPr>
              <a:t>	 }</a:t>
            </a:r>
          </a:p>
          <a:p>
            <a:pPr eaLnBrk="1" hangingPunct="1">
              <a:spcBef>
                <a:spcPct val="0"/>
              </a:spcBef>
              <a:buFontTx/>
              <a:buNone/>
            </a:pPr>
            <a:r>
              <a:rPr lang="en-US" altLang="zh-CN" sz="2000" dirty="0" smtClean="0">
                <a:solidFill>
                  <a:srgbClr val="C00000"/>
                </a:solidFill>
                <a:ea typeface="宋体" panose="02010600030101010101" pitchFamily="2" charset="-122"/>
                <a:cs typeface="Times New Roman" panose="02020603050405020304" pitchFamily="18" charset="0"/>
              </a:rPr>
              <a:t>}</a:t>
            </a:r>
          </a:p>
          <a:p>
            <a:pPr eaLnBrk="1" hangingPunct="1">
              <a:spcBef>
                <a:spcPct val="0"/>
              </a:spcBef>
              <a:buFontTx/>
              <a:buNone/>
            </a:pPr>
            <a:endParaRPr lang="en-US" altLang="zh-CN" sz="2000" dirty="0" smtClean="0">
              <a:solidFill>
                <a:srgbClr val="C00000"/>
              </a:solidFill>
              <a:ea typeface="宋体" panose="02010600030101010101" pitchFamily="2" charset="-122"/>
              <a:cs typeface="Times New Roman" panose="02020603050405020304" pitchFamily="18" charset="0"/>
            </a:endParaRPr>
          </a:p>
          <a:p>
            <a:pPr eaLnBrk="1" hangingPunct="1">
              <a:spcBef>
                <a:spcPct val="0"/>
              </a:spcBef>
              <a:buFontTx/>
              <a:buNone/>
            </a:pPr>
            <a:r>
              <a:rPr lang="en-US" altLang="zh-CN" sz="2000" dirty="0" smtClean="0">
                <a:solidFill>
                  <a:srgbClr val="C00000"/>
                </a:solidFill>
                <a:ea typeface="宋体" panose="02010600030101010101" pitchFamily="2" charset="-122"/>
                <a:cs typeface="Times New Roman" panose="02020603050405020304" pitchFamily="18" charset="0"/>
              </a:rPr>
              <a:t>public class Test {</a:t>
            </a:r>
          </a:p>
          <a:p>
            <a:pPr eaLnBrk="1" hangingPunct="1">
              <a:spcBef>
                <a:spcPct val="0"/>
              </a:spcBef>
              <a:buFontTx/>
              <a:buNone/>
            </a:pPr>
            <a:r>
              <a:rPr lang="en-US" altLang="zh-CN" sz="2000" dirty="0" smtClean="0">
                <a:solidFill>
                  <a:srgbClr val="C00000"/>
                </a:solidFill>
                <a:ea typeface="宋体" panose="02010600030101010101" pitchFamily="2" charset="-122"/>
                <a:cs typeface="Times New Roman" panose="02020603050405020304" pitchFamily="18" charset="0"/>
              </a:rPr>
              <a:t>	public static void main(String[] </a:t>
            </a:r>
            <a:r>
              <a:rPr lang="en-US" altLang="zh-CN" sz="2000" dirty="0" err="1" smtClean="0">
                <a:solidFill>
                  <a:srgbClr val="C00000"/>
                </a:solidFill>
                <a:ea typeface="宋体" panose="02010600030101010101" pitchFamily="2" charset="-122"/>
                <a:cs typeface="Times New Roman" panose="02020603050405020304" pitchFamily="18" charset="0"/>
              </a:rPr>
              <a:t>args</a:t>
            </a:r>
            <a:r>
              <a:rPr lang="en-US" altLang="zh-CN" sz="2000" dirty="0" smtClean="0">
                <a:solidFill>
                  <a:srgbClr val="C00000"/>
                </a:solidFill>
                <a:ea typeface="宋体" panose="02010600030101010101" pitchFamily="2" charset="-122"/>
                <a:cs typeface="Times New Roman" panose="02020603050405020304" pitchFamily="18" charset="0"/>
              </a:rPr>
              <a:t>) {</a:t>
            </a:r>
          </a:p>
          <a:p>
            <a:pPr eaLnBrk="1" hangingPunct="1">
              <a:spcBef>
                <a:spcPct val="0"/>
              </a:spcBef>
              <a:buFontTx/>
              <a:buNone/>
            </a:pPr>
            <a:r>
              <a:rPr lang="en-US" altLang="zh-CN" sz="2000" dirty="0" smtClean="0">
                <a:solidFill>
                  <a:srgbClr val="C00000"/>
                </a:solidFill>
                <a:ea typeface="宋体" panose="02010600030101010101" pitchFamily="2" charset="-122"/>
                <a:cs typeface="Times New Roman" panose="02020603050405020304" pitchFamily="18" charset="0"/>
              </a:rPr>
              <a:t>		</a:t>
            </a:r>
            <a:r>
              <a:rPr lang="en-US" altLang="zh-CN" sz="2000" dirty="0" err="1" smtClean="0">
                <a:solidFill>
                  <a:srgbClr val="C00000"/>
                </a:solidFill>
                <a:ea typeface="宋体" panose="02010600030101010101" pitchFamily="2" charset="-122"/>
                <a:cs typeface="Times New Roman" panose="02020603050405020304" pitchFamily="18" charset="0"/>
              </a:rPr>
              <a:t>System.out.println</a:t>
            </a:r>
            <a:r>
              <a:rPr lang="en-US" altLang="zh-CN" sz="2000" dirty="0" smtClean="0">
                <a:solidFill>
                  <a:srgbClr val="C00000"/>
                </a:solidFill>
                <a:ea typeface="宋体" panose="02010600030101010101" pitchFamily="2" charset="-122"/>
                <a:cs typeface="Times New Roman" panose="02020603050405020304" pitchFamily="18" charset="0"/>
              </a:rPr>
              <a:t>("total = "+ </a:t>
            </a:r>
            <a:r>
              <a:rPr lang="en-US" altLang="zh-CN" sz="2000" dirty="0" err="1" smtClean="0">
                <a:solidFill>
                  <a:srgbClr val="C00000"/>
                </a:solidFill>
                <a:ea typeface="宋体" panose="02010600030101010101" pitchFamily="2" charset="-122"/>
                <a:cs typeface="Times New Roman" panose="02020603050405020304" pitchFamily="18" charset="0"/>
              </a:rPr>
              <a:t>Person.total</a:t>
            </a:r>
            <a:r>
              <a:rPr lang="en-US" altLang="zh-CN" sz="2000" dirty="0" smtClean="0">
                <a:solidFill>
                  <a:srgbClr val="C00000"/>
                </a:solidFill>
                <a:ea typeface="宋体" panose="02010600030101010101" pitchFamily="2" charset="-122"/>
                <a:cs typeface="Times New Roman" panose="02020603050405020304" pitchFamily="18" charset="0"/>
              </a:rPr>
              <a:t>);</a:t>
            </a:r>
          </a:p>
          <a:p>
            <a:pPr eaLnBrk="1" hangingPunct="1">
              <a:spcBef>
                <a:spcPct val="0"/>
              </a:spcBef>
              <a:buFontTx/>
              <a:buNone/>
            </a:pPr>
            <a:r>
              <a:rPr lang="en-US" altLang="zh-CN" sz="2000" dirty="0" smtClean="0">
                <a:solidFill>
                  <a:srgbClr val="C00000"/>
                </a:solidFill>
                <a:ea typeface="宋体" panose="02010600030101010101" pitchFamily="2" charset="-122"/>
                <a:cs typeface="Times New Roman" panose="02020603050405020304" pitchFamily="18" charset="0"/>
              </a:rPr>
              <a:t>		</a:t>
            </a:r>
            <a:r>
              <a:rPr lang="en-US" altLang="zh-CN" sz="2000" dirty="0" err="1" smtClean="0">
                <a:solidFill>
                  <a:srgbClr val="C00000"/>
                </a:solidFill>
                <a:ea typeface="宋体" panose="02010600030101010101" pitchFamily="2" charset="-122"/>
                <a:cs typeface="Times New Roman" panose="02020603050405020304" pitchFamily="18" charset="0"/>
              </a:rPr>
              <a:t>System.out.println</a:t>
            </a:r>
            <a:r>
              <a:rPr lang="en-US" altLang="zh-CN" sz="2000" dirty="0" smtClean="0">
                <a:solidFill>
                  <a:srgbClr val="C00000"/>
                </a:solidFill>
                <a:ea typeface="宋体" panose="02010600030101010101" pitchFamily="2" charset="-122"/>
                <a:cs typeface="Times New Roman" panose="02020603050405020304" pitchFamily="18" charset="0"/>
              </a:rPr>
              <a:t>("total = "+ </a:t>
            </a:r>
            <a:r>
              <a:rPr lang="en-US" altLang="zh-CN" sz="2000" dirty="0" err="1" smtClean="0">
                <a:solidFill>
                  <a:srgbClr val="C00000"/>
                </a:solidFill>
                <a:ea typeface="宋体" panose="02010600030101010101" pitchFamily="2" charset="-122"/>
                <a:cs typeface="Times New Roman" panose="02020603050405020304" pitchFamily="18" charset="0"/>
              </a:rPr>
              <a:t>Person.total</a:t>
            </a:r>
            <a:r>
              <a:rPr lang="en-US" altLang="zh-CN" sz="2000" dirty="0" smtClean="0">
                <a:solidFill>
                  <a:srgbClr val="C00000"/>
                </a:solidFill>
                <a:ea typeface="宋体" panose="02010600030101010101" pitchFamily="2" charset="-122"/>
                <a:cs typeface="Times New Roman" panose="02020603050405020304" pitchFamily="18" charset="0"/>
              </a:rPr>
              <a:t>);</a:t>
            </a:r>
          </a:p>
          <a:p>
            <a:pPr eaLnBrk="1" hangingPunct="1">
              <a:spcBef>
                <a:spcPct val="0"/>
              </a:spcBef>
              <a:buFontTx/>
              <a:buNone/>
            </a:pPr>
            <a:r>
              <a:rPr lang="en-US" altLang="zh-CN" sz="2000" dirty="0" smtClean="0">
                <a:solidFill>
                  <a:srgbClr val="C00000"/>
                </a:solidFill>
                <a:ea typeface="宋体" panose="02010600030101010101" pitchFamily="2" charset="-122"/>
                <a:cs typeface="Times New Roman" panose="02020603050405020304" pitchFamily="18" charset="0"/>
              </a:rPr>
              <a:t>	}</a:t>
            </a:r>
          </a:p>
          <a:p>
            <a:pPr eaLnBrk="1" hangingPunct="1">
              <a:spcBef>
                <a:spcPct val="0"/>
              </a:spcBef>
              <a:buFontTx/>
              <a:buNone/>
            </a:pPr>
            <a:r>
              <a:rPr lang="en-US" altLang="zh-CN" sz="2000" dirty="0" smtClean="0">
                <a:solidFill>
                  <a:srgbClr val="C00000"/>
                </a:solidFill>
                <a:ea typeface="宋体" panose="02010600030101010101" pitchFamily="2" charset="-122"/>
                <a:cs typeface="Times New Roman" panose="02020603050405020304" pitchFamily="18" charset="0"/>
              </a:rPr>
              <a:t>}</a:t>
            </a:r>
          </a:p>
        </p:txBody>
      </p:sp>
      <p:sp>
        <p:nvSpPr>
          <p:cNvPr id="2" name="矩形 1"/>
          <p:cNvSpPr/>
          <p:nvPr/>
        </p:nvSpPr>
        <p:spPr>
          <a:xfrm>
            <a:off x="6609025" y="3182926"/>
            <a:ext cx="2052228" cy="1613541"/>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 Box 4"/>
          <p:cNvSpPr txBox="1">
            <a:spLocks noChangeArrowheads="1"/>
          </p:cNvSpPr>
          <p:nvPr/>
        </p:nvSpPr>
        <p:spPr bwMode="auto">
          <a:xfrm>
            <a:off x="6804248" y="3448439"/>
            <a:ext cx="2001598" cy="1306576"/>
          </a:xfrm>
          <a:prstGeom prst="rect">
            <a:avLst/>
          </a:prstGeom>
          <a:noFill/>
          <a:ln w="9525">
            <a:noFill/>
            <a:miter lim="800000"/>
          </a:ln>
        </p:spPr>
        <p:txBody>
          <a:bodyPr wrap="square">
            <a:spAutoFit/>
          </a:bodyPr>
          <a:lstStyle/>
          <a:p>
            <a:pPr>
              <a:lnSpc>
                <a:spcPct val="60000"/>
              </a:lnSpc>
              <a:spcBef>
                <a:spcPct val="50000"/>
              </a:spcBef>
            </a:pPr>
            <a:r>
              <a:rPr lang="zh-CN" altLang="en-US" sz="2000" b="1" dirty="0">
                <a:solidFill>
                  <a:srgbClr val="FF0000"/>
                </a:solidFill>
                <a:ea typeface="宋体" panose="02010600030101010101" pitchFamily="2" charset="-122"/>
                <a:cs typeface="Times New Roman" panose="02020603050405020304" pitchFamily="18" charset="0"/>
              </a:rPr>
              <a:t>输出：</a:t>
            </a:r>
          </a:p>
          <a:p>
            <a:pPr>
              <a:lnSpc>
                <a:spcPct val="60000"/>
              </a:lnSpc>
              <a:spcBef>
                <a:spcPct val="50000"/>
              </a:spcBef>
            </a:pPr>
            <a:r>
              <a:rPr lang="en-US" altLang="zh-CN" sz="2000" b="1" dirty="0">
                <a:solidFill>
                  <a:srgbClr val="FF0000"/>
                </a:solidFill>
                <a:ea typeface="宋体" panose="02010600030101010101" pitchFamily="2" charset="-122"/>
                <a:cs typeface="Times New Roman" panose="02020603050405020304" pitchFamily="18" charset="0"/>
              </a:rPr>
              <a:t>in static block</a:t>
            </a:r>
          </a:p>
          <a:p>
            <a:pPr>
              <a:lnSpc>
                <a:spcPct val="60000"/>
              </a:lnSpc>
              <a:spcBef>
                <a:spcPct val="50000"/>
              </a:spcBef>
            </a:pPr>
            <a:r>
              <a:rPr lang="en-US" altLang="zh-CN" sz="2000" b="1" dirty="0">
                <a:solidFill>
                  <a:srgbClr val="FF0000"/>
                </a:solidFill>
                <a:ea typeface="宋体" panose="02010600030101010101" pitchFamily="2" charset="-122"/>
                <a:cs typeface="Times New Roman" panose="02020603050405020304" pitchFamily="18" charset="0"/>
              </a:rPr>
              <a:t>total=100</a:t>
            </a:r>
          </a:p>
          <a:p>
            <a:pPr>
              <a:lnSpc>
                <a:spcPct val="60000"/>
              </a:lnSpc>
              <a:spcBef>
                <a:spcPct val="50000"/>
              </a:spcBef>
            </a:pPr>
            <a:r>
              <a:rPr lang="en-US" altLang="zh-CN" sz="2000" b="1" dirty="0">
                <a:solidFill>
                  <a:srgbClr val="FF0000"/>
                </a:solidFill>
                <a:ea typeface="宋体" panose="02010600030101010101" pitchFamily="2" charset="-122"/>
                <a:cs typeface="Times New Roman" panose="02020603050405020304" pitchFamily="18" charset="0"/>
              </a:rPr>
              <a:t>total=100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3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iterate type="wd">
                                    <p:tmPct val="100000"/>
                                  </p:iterate>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3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iterate type="wd">
                                    <p:tmPct val="100000"/>
                                  </p:iterate>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3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iterate type="wd">
                                    <p:tmPct val="100000"/>
                                  </p:iterate>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3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300" fill="hold"/>
                                        <p:tgtEl>
                                          <p:spTgt spid="7">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nvSpPr>
        <p:spPr>
          <a:xfrm>
            <a:off x="3059832" y="190158"/>
            <a:ext cx="4104456" cy="9121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en-US" altLang="zh-CN" b="1" dirty="0" smtClean="0">
                <a:latin typeface="+mn-lt"/>
                <a:ea typeface="宋体" panose="02010600030101010101" pitchFamily="2" charset="-122"/>
                <a:cs typeface="Times New Roman" panose="02020603050405020304" pitchFamily="18" charset="0"/>
              </a:rPr>
              <a:t>4.10  </a:t>
            </a:r>
            <a:r>
              <a:rPr lang="zh-CN" altLang="en-US" b="1" dirty="0" smtClean="0">
                <a:latin typeface="+mn-lt"/>
                <a:ea typeface="宋体" panose="02010600030101010101" pitchFamily="2" charset="-122"/>
                <a:cs typeface="Times New Roman" panose="02020603050405020304" pitchFamily="18" charset="0"/>
              </a:rPr>
              <a:t>关键字：</a:t>
            </a:r>
            <a:r>
              <a:rPr lang="en-US" altLang="zh-CN" b="1" dirty="0" smtClean="0">
                <a:solidFill>
                  <a:srgbClr val="C00000"/>
                </a:solidFill>
                <a:latin typeface="+mn-lt"/>
                <a:ea typeface="宋体" panose="02010600030101010101" pitchFamily="2" charset="-122"/>
                <a:cs typeface="Times New Roman" panose="02020603050405020304" pitchFamily="18" charset="0"/>
              </a:rPr>
              <a:t>final</a:t>
            </a:r>
          </a:p>
        </p:txBody>
      </p:sp>
      <p:sp>
        <p:nvSpPr>
          <p:cNvPr id="20483" name="Rectangle 3"/>
          <p:cNvSpPr>
            <a:spLocks noGrp="1" noChangeArrowheads="1"/>
          </p:cNvSpPr>
          <p:nvPr/>
        </p:nvSpPr>
        <p:spPr>
          <a:xfrm>
            <a:off x="323528" y="1054254"/>
            <a:ext cx="8208912" cy="51125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eaLnBrk="1" hangingPunct="1">
              <a:lnSpc>
                <a:spcPct val="110000"/>
              </a:lnSpc>
              <a:spcBef>
                <a:spcPct val="40000"/>
              </a:spcBef>
              <a:buFont typeface="Wingdings" panose="05000000000000000000" pitchFamily="2" charset="2"/>
              <a:buChar char="l"/>
            </a:pPr>
            <a:r>
              <a:rPr lang="zh-CN" altLang="en-US" sz="2000" dirty="0" smtClean="0">
                <a:ea typeface="宋体" panose="02010600030101010101" pitchFamily="2" charset="-122"/>
                <a:cs typeface="Times New Roman" panose="02020603050405020304" pitchFamily="18" charset="0"/>
              </a:rPr>
              <a:t>在</a:t>
            </a:r>
            <a:r>
              <a:rPr lang="en-US" altLang="zh-CN" sz="2000" dirty="0" smtClean="0">
                <a:ea typeface="宋体" panose="02010600030101010101" pitchFamily="2" charset="-122"/>
                <a:cs typeface="Times New Roman" panose="02020603050405020304" pitchFamily="18" charset="0"/>
              </a:rPr>
              <a:t>Java</a:t>
            </a:r>
            <a:r>
              <a:rPr lang="zh-CN" altLang="en-US" sz="2000" dirty="0" smtClean="0">
                <a:ea typeface="宋体" panose="02010600030101010101" pitchFamily="2" charset="-122"/>
                <a:cs typeface="Times New Roman" panose="02020603050405020304" pitchFamily="18" charset="0"/>
              </a:rPr>
              <a:t>中声明</a:t>
            </a:r>
            <a:r>
              <a:rPr lang="zh-CN" altLang="en-US" sz="2000" dirty="0" smtClean="0">
                <a:solidFill>
                  <a:srgbClr val="FF0000"/>
                </a:solidFill>
                <a:ea typeface="宋体" panose="02010600030101010101" pitchFamily="2" charset="-122"/>
                <a:cs typeface="Times New Roman" panose="02020603050405020304" pitchFamily="18" charset="0"/>
              </a:rPr>
              <a:t>类、属性和方法</a:t>
            </a:r>
            <a:r>
              <a:rPr lang="zh-CN" altLang="en-US" sz="2000" dirty="0" smtClean="0">
                <a:ea typeface="宋体" panose="02010600030101010101" pitchFamily="2" charset="-122"/>
                <a:cs typeface="Times New Roman" panose="02020603050405020304" pitchFamily="18" charset="0"/>
              </a:rPr>
              <a:t>时，可使用关键字</a:t>
            </a:r>
            <a:r>
              <a:rPr lang="en-US" altLang="zh-CN" sz="2000" dirty="0" smtClean="0">
                <a:ea typeface="宋体" panose="02010600030101010101" pitchFamily="2" charset="-122"/>
                <a:cs typeface="Times New Roman" panose="02020603050405020304" pitchFamily="18" charset="0"/>
              </a:rPr>
              <a:t>final</a:t>
            </a:r>
            <a:r>
              <a:rPr lang="zh-CN" altLang="en-US" sz="2000" dirty="0" smtClean="0">
                <a:ea typeface="宋体" panose="02010600030101010101" pitchFamily="2" charset="-122"/>
                <a:cs typeface="Times New Roman" panose="02020603050405020304" pitchFamily="18" charset="0"/>
              </a:rPr>
              <a:t>来修饰</a:t>
            </a:r>
            <a:r>
              <a:rPr lang="en-US" altLang="zh-CN" sz="2000" dirty="0" smtClean="0">
                <a:ea typeface="宋体" panose="02010600030101010101" pitchFamily="2" charset="-122"/>
                <a:cs typeface="Times New Roman" panose="02020603050405020304" pitchFamily="18" charset="0"/>
              </a:rPr>
              <a:t>,</a:t>
            </a:r>
            <a:r>
              <a:rPr lang="zh-CN" altLang="en-US" sz="2000" dirty="0" smtClean="0">
                <a:ea typeface="宋体" panose="02010600030101010101" pitchFamily="2" charset="-122"/>
                <a:cs typeface="Times New Roman" panose="02020603050405020304" pitchFamily="18" charset="0"/>
              </a:rPr>
              <a:t>表示“最终”。</a:t>
            </a:r>
          </a:p>
          <a:p>
            <a:pPr lvl="1" algn="just">
              <a:lnSpc>
                <a:spcPct val="110000"/>
              </a:lnSpc>
              <a:spcBef>
                <a:spcPct val="40000"/>
              </a:spcBef>
              <a:buFont typeface="Wingdings" panose="05000000000000000000" pitchFamily="2" charset="2"/>
              <a:buChar char="Ø"/>
            </a:pPr>
            <a:r>
              <a:rPr lang="en-US" altLang="zh-CN" sz="2000" b="1" dirty="0">
                <a:solidFill>
                  <a:srgbClr val="C00000"/>
                </a:solidFill>
                <a:ea typeface="宋体" panose="02010600030101010101" pitchFamily="2" charset="-122"/>
                <a:cs typeface="Times New Roman" panose="02020603050405020304" pitchFamily="18" charset="0"/>
              </a:rPr>
              <a:t>final</a:t>
            </a:r>
            <a:r>
              <a:rPr lang="zh-CN" altLang="en-US" sz="2000" b="1" dirty="0">
                <a:solidFill>
                  <a:srgbClr val="C00000"/>
                </a:solidFill>
                <a:ea typeface="宋体" panose="02010600030101010101" pitchFamily="2" charset="-122"/>
                <a:cs typeface="Times New Roman" panose="02020603050405020304" pitchFamily="18" charset="0"/>
              </a:rPr>
              <a:t>标记的类不能被</a:t>
            </a:r>
            <a:r>
              <a:rPr lang="zh-CN" altLang="en-US" sz="2000" b="1" dirty="0" smtClean="0">
                <a:solidFill>
                  <a:srgbClr val="C00000"/>
                </a:solidFill>
                <a:ea typeface="宋体" panose="02010600030101010101" pitchFamily="2" charset="-122"/>
                <a:cs typeface="Times New Roman" panose="02020603050405020304" pitchFamily="18" charset="0"/>
              </a:rPr>
              <a:t>继承。</a:t>
            </a:r>
            <a:r>
              <a:rPr lang="zh-CN" altLang="en-US" sz="2000" dirty="0" smtClean="0">
                <a:ea typeface="宋体" panose="02010600030101010101" pitchFamily="2" charset="-122"/>
                <a:cs typeface="Times New Roman" panose="02020603050405020304" pitchFamily="18" charset="0"/>
              </a:rPr>
              <a:t>提高</a:t>
            </a:r>
            <a:r>
              <a:rPr lang="zh-CN" altLang="en-US" sz="2000" dirty="0">
                <a:ea typeface="宋体" panose="02010600030101010101" pitchFamily="2" charset="-122"/>
                <a:cs typeface="Times New Roman" panose="02020603050405020304" pitchFamily="18" charset="0"/>
              </a:rPr>
              <a:t>安全性，提高程序的可读性</a:t>
            </a:r>
            <a:r>
              <a:rPr lang="zh-CN" altLang="en-US" sz="2000" dirty="0" smtClean="0">
                <a:ea typeface="宋体" panose="02010600030101010101" pitchFamily="2" charset="-122"/>
                <a:cs typeface="Times New Roman" panose="02020603050405020304" pitchFamily="18" charset="0"/>
              </a:rPr>
              <a:t>。 </a:t>
            </a:r>
            <a:endParaRPr lang="en-US" altLang="zh-CN" sz="2000" dirty="0" smtClean="0">
              <a:ea typeface="宋体" panose="02010600030101010101" pitchFamily="2" charset="-122"/>
              <a:cs typeface="Times New Roman" panose="02020603050405020304" pitchFamily="18" charset="0"/>
            </a:endParaRPr>
          </a:p>
          <a:p>
            <a:pPr lvl="2" algn="just">
              <a:lnSpc>
                <a:spcPct val="110000"/>
              </a:lnSpc>
              <a:spcBef>
                <a:spcPct val="40000"/>
              </a:spcBef>
              <a:buFont typeface="Wingdings" panose="05000000000000000000" pitchFamily="2" charset="2"/>
              <a:buChar char="ü"/>
            </a:pPr>
            <a:r>
              <a:rPr lang="en-US" altLang="zh-CN" sz="2000" dirty="0" smtClean="0">
                <a:ea typeface="宋体" panose="02010600030101010101" pitchFamily="2" charset="-122"/>
                <a:cs typeface="Times New Roman" panose="02020603050405020304" pitchFamily="18" charset="0"/>
              </a:rPr>
              <a:t>String</a:t>
            </a:r>
            <a:r>
              <a:rPr lang="zh-CN" altLang="en-US" sz="2000" dirty="0" smtClean="0">
                <a:ea typeface="宋体" panose="02010600030101010101" pitchFamily="2" charset="-122"/>
                <a:cs typeface="Times New Roman" panose="02020603050405020304" pitchFamily="18" charset="0"/>
              </a:rPr>
              <a:t>类、</a:t>
            </a:r>
            <a:r>
              <a:rPr lang="en-US" altLang="zh-CN" sz="2000" dirty="0" smtClean="0">
                <a:ea typeface="宋体" panose="02010600030101010101" pitchFamily="2" charset="-122"/>
                <a:cs typeface="Times New Roman" panose="02020603050405020304" pitchFamily="18" charset="0"/>
              </a:rPr>
              <a:t>System</a:t>
            </a:r>
            <a:r>
              <a:rPr lang="zh-CN" altLang="en-US" sz="2000" dirty="0" smtClean="0">
                <a:ea typeface="宋体" panose="02010600030101010101" pitchFamily="2" charset="-122"/>
                <a:cs typeface="Times New Roman" panose="02020603050405020304" pitchFamily="18" charset="0"/>
              </a:rPr>
              <a:t>类、</a:t>
            </a:r>
            <a:r>
              <a:rPr lang="en-US" altLang="zh-CN" sz="2000" dirty="0" err="1" smtClean="0">
                <a:ea typeface="宋体" panose="02010600030101010101" pitchFamily="2" charset="-122"/>
                <a:cs typeface="Times New Roman" panose="02020603050405020304" pitchFamily="18" charset="0"/>
              </a:rPr>
              <a:t>StringBuffer</a:t>
            </a:r>
            <a:r>
              <a:rPr lang="zh-CN" altLang="en-US" sz="2000" dirty="0">
                <a:ea typeface="宋体" panose="02010600030101010101" pitchFamily="2" charset="-122"/>
                <a:cs typeface="Times New Roman" panose="02020603050405020304" pitchFamily="18" charset="0"/>
              </a:rPr>
              <a:t>类</a:t>
            </a:r>
            <a:endParaRPr lang="en-US" altLang="zh-CN" sz="2000" dirty="0" smtClean="0">
              <a:ea typeface="宋体" panose="02010600030101010101" pitchFamily="2" charset="-122"/>
              <a:cs typeface="Times New Roman" panose="02020603050405020304" pitchFamily="18" charset="0"/>
            </a:endParaRPr>
          </a:p>
          <a:p>
            <a:pPr lvl="1">
              <a:lnSpc>
                <a:spcPct val="110000"/>
              </a:lnSpc>
              <a:spcBef>
                <a:spcPct val="40000"/>
              </a:spcBef>
              <a:buFont typeface="Wingdings" panose="05000000000000000000" pitchFamily="2" charset="2"/>
              <a:buChar char="Ø"/>
            </a:pPr>
            <a:r>
              <a:rPr lang="en-US" altLang="zh-CN" sz="2000" b="1" dirty="0" smtClean="0">
                <a:solidFill>
                  <a:srgbClr val="C00000"/>
                </a:solidFill>
                <a:ea typeface="宋体" panose="02010600030101010101" pitchFamily="2" charset="-122"/>
                <a:cs typeface="Times New Roman" panose="02020603050405020304" pitchFamily="18" charset="0"/>
              </a:rPr>
              <a:t>final</a:t>
            </a:r>
            <a:r>
              <a:rPr lang="zh-CN" altLang="en-US" sz="2000" b="1" dirty="0" smtClean="0">
                <a:solidFill>
                  <a:srgbClr val="C00000"/>
                </a:solidFill>
                <a:ea typeface="宋体" panose="02010600030101010101" pitchFamily="2" charset="-122"/>
                <a:cs typeface="Times New Roman" panose="02020603050405020304" pitchFamily="18" charset="0"/>
              </a:rPr>
              <a:t>标记的方法不能被子类重写。</a:t>
            </a:r>
            <a:endParaRPr lang="en-US" altLang="zh-CN" sz="2000" b="1" dirty="0" smtClean="0">
              <a:solidFill>
                <a:srgbClr val="C00000"/>
              </a:solidFill>
              <a:ea typeface="宋体" panose="02010600030101010101" pitchFamily="2" charset="-122"/>
              <a:cs typeface="Times New Roman" panose="02020603050405020304" pitchFamily="18" charset="0"/>
            </a:endParaRPr>
          </a:p>
          <a:p>
            <a:pPr lvl="2">
              <a:lnSpc>
                <a:spcPct val="110000"/>
              </a:lnSpc>
              <a:spcBef>
                <a:spcPct val="40000"/>
              </a:spcBef>
              <a:buFont typeface="Wingdings" panose="05000000000000000000" pitchFamily="2" charset="2"/>
              <a:buChar char="ü"/>
            </a:pPr>
            <a:r>
              <a:rPr lang="en-US" altLang="zh-CN" sz="2000" dirty="0" smtClean="0">
                <a:ea typeface="宋体" panose="02010600030101010101" pitchFamily="2" charset="-122"/>
                <a:cs typeface="Times New Roman" panose="02020603050405020304" pitchFamily="18" charset="0"/>
              </a:rPr>
              <a:t>Object</a:t>
            </a:r>
            <a:r>
              <a:rPr lang="zh-CN" altLang="en-US" sz="2000" dirty="0" smtClean="0">
                <a:ea typeface="宋体" panose="02010600030101010101" pitchFamily="2" charset="-122"/>
                <a:cs typeface="Times New Roman" panose="02020603050405020304" pitchFamily="18" charset="0"/>
              </a:rPr>
              <a:t>类中的</a:t>
            </a:r>
            <a:r>
              <a:rPr lang="en-US" altLang="zh-CN" sz="2000" dirty="0" err="1" smtClean="0">
                <a:ea typeface="宋体" panose="02010600030101010101" pitchFamily="2" charset="-122"/>
                <a:cs typeface="Times New Roman" panose="02020603050405020304" pitchFamily="18" charset="0"/>
              </a:rPr>
              <a:t>getClass</a:t>
            </a:r>
            <a:r>
              <a:rPr lang="en-US" altLang="zh-CN" sz="2000" dirty="0" smtClean="0">
                <a:ea typeface="宋体" panose="02010600030101010101" pitchFamily="2" charset="-122"/>
                <a:cs typeface="Times New Roman" panose="02020603050405020304" pitchFamily="18" charset="0"/>
              </a:rPr>
              <a:t>()</a:t>
            </a:r>
            <a:r>
              <a:rPr lang="zh-CN" altLang="en-US" sz="2000" dirty="0" smtClean="0">
                <a:ea typeface="宋体" panose="02010600030101010101" pitchFamily="2" charset="-122"/>
                <a:cs typeface="Times New Roman" panose="02020603050405020304" pitchFamily="18" charset="0"/>
              </a:rPr>
              <a:t>。</a:t>
            </a:r>
            <a:endParaRPr lang="en-US" altLang="zh-CN" sz="2000" dirty="0" smtClean="0">
              <a:ea typeface="宋体" panose="02010600030101010101" pitchFamily="2" charset="-122"/>
              <a:cs typeface="Times New Roman" panose="02020603050405020304" pitchFamily="18" charset="0"/>
            </a:endParaRPr>
          </a:p>
          <a:p>
            <a:pPr lvl="1" algn="just">
              <a:lnSpc>
                <a:spcPct val="110000"/>
              </a:lnSpc>
              <a:spcBef>
                <a:spcPct val="40000"/>
              </a:spcBef>
              <a:buFont typeface="Wingdings" panose="05000000000000000000" pitchFamily="2" charset="2"/>
              <a:buChar char="Ø"/>
            </a:pPr>
            <a:r>
              <a:rPr lang="en-US" altLang="zh-CN" sz="2000" b="1" dirty="0">
                <a:solidFill>
                  <a:srgbClr val="C00000"/>
                </a:solidFill>
                <a:ea typeface="宋体" panose="02010600030101010101" pitchFamily="2" charset="-122"/>
                <a:cs typeface="Times New Roman" panose="02020603050405020304" pitchFamily="18" charset="0"/>
              </a:rPr>
              <a:t>final</a:t>
            </a:r>
            <a:r>
              <a:rPr lang="zh-CN" altLang="en-US" sz="2000" b="1" dirty="0">
                <a:solidFill>
                  <a:srgbClr val="C00000"/>
                </a:solidFill>
                <a:ea typeface="宋体" panose="02010600030101010101" pitchFamily="2" charset="-122"/>
                <a:cs typeface="Times New Roman" panose="02020603050405020304" pitchFamily="18" charset="0"/>
              </a:rPr>
              <a:t>标记的变量</a:t>
            </a:r>
            <a:r>
              <a:rPr lang="en-US" altLang="zh-CN" sz="2000" b="1" dirty="0">
                <a:solidFill>
                  <a:srgbClr val="C00000"/>
                </a:solidFill>
                <a:ea typeface="宋体" panose="02010600030101010101" pitchFamily="2" charset="-122"/>
                <a:cs typeface="Times New Roman" panose="02020603050405020304" pitchFamily="18" charset="0"/>
              </a:rPr>
              <a:t>(</a:t>
            </a:r>
            <a:r>
              <a:rPr lang="zh-CN" altLang="en-US" sz="2000" b="1" dirty="0">
                <a:solidFill>
                  <a:srgbClr val="C00000"/>
                </a:solidFill>
                <a:ea typeface="宋体" panose="02010600030101010101" pitchFamily="2" charset="-122"/>
                <a:cs typeface="Times New Roman" panose="02020603050405020304" pitchFamily="18" charset="0"/>
              </a:rPr>
              <a:t>成员变量或局部变量</a:t>
            </a:r>
            <a:r>
              <a:rPr lang="en-US" altLang="zh-CN" sz="2000" b="1" dirty="0">
                <a:solidFill>
                  <a:srgbClr val="C00000"/>
                </a:solidFill>
                <a:ea typeface="宋体" panose="02010600030101010101" pitchFamily="2" charset="-122"/>
                <a:cs typeface="Times New Roman" panose="02020603050405020304" pitchFamily="18" charset="0"/>
              </a:rPr>
              <a:t>)</a:t>
            </a:r>
            <a:r>
              <a:rPr lang="zh-CN" altLang="en-US" sz="2000" b="1" dirty="0" smtClean="0">
                <a:solidFill>
                  <a:srgbClr val="C00000"/>
                </a:solidFill>
                <a:ea typeface="宋体" panose="02010600030101010101" pitchFamily="2" charset="-122"/>
                <a:cs typeface="Times New Roman" panose="02020603050405020304" pitchFamily="18" charset="0"/>
              </a:rPr>
              <a:t>即称为常量</a:t>
            </a:r>
            <a:r>
              <a:rPr lang="zh-CN" altLang="en-US" sz="2000" b="1" dirty="0">
                <a:solidFill>
                  <a:srgbClr val="C00000"/>
                </a:solidFill>
                <a:ea typeface="宋体" panose="02010600030101010101" pitchFamily="2" charset="-122"/>
                <a:cs typeface="Times New Roman" panose="02020603050405020304" pitchFamily="18" charset="0"/>
              </a:rPr>
              <a:t>。</a:t>
            </a:r>
            <a:r>
              <a:rPr lang="zh-CN" altLang="en-US" sz="2000" dirty="0" smtClean="0">
                <a:solidFill>
                  <a:srgbClr val="C00000"/>
                </a:solidFill>
                <a:ea typeface="宋体" panose="02010600030101010101" pitchFamily="2" charset="-122"/>
                <a:cs typeface="Times New Roman" panose="02020603050405020304" pitchFamily="18" charset="0"/>
              </a:rPr>
              <a:t>名称大写，且只能被赋值</a:t>
            </a:r>
            <a:r>
              <a:rPr lang="zh-CN" altLang="en-US" sz="2000" dirty="0">
                <a:solidFill>
                  <a:srgbClr val="C00000"/>
                </a:solidFill>
                <a:ea typeface="宋体" panose="02010600030101010101" pitchFamily="2" charset="-122"/>
                <a:cs typeface="Times New Roman" panose="02020603050405020304" pitchFamily="18" charset="0"/>
              </a:rPr>
              <a:t>一次</a:t>
            </a:r>
            <a:r>
              <a:rPr lang="zh-CN" altLang="en-US" sz="2000" dirty="0" smtClean="0">
                <a:ea typeface="宋体" panose="02010600030101010101" pitchFamily="2" charset="-122"/>
                <a:cs typeface="Times New Roman" panose="02020603050405020304" pitchFamily="18" charset="0"/>
              </a:rPr>
              <a:t>。</a:t>
            </a:r>
            <a:endParaRPr lang="en-US" altLang="zh-CN" sz="2000" dirty="0" smtClean="0">
              <a:ea typeface="宋体" panose="02010600030101010101" pitchFamily="2" charset="-122"/>
              <a:cs typeface="Times New Roman" panose="02020603050405020304" pitchFamily="18" charset="0"/>
            </a:endParaRPr>
          </a:p>
          <a:p>
            <a:pPr lvl="2" algn="just">
              <a:lnSpc>
                <a:spcPct val="110000"/>
              </a:lnSpc>
              <a:spcBef>
                <a:spcPct val="40000"/>
              </a:spcBef>
              <a:buFont typeface="Wingdings" panose="05000000000000000000" pitchFamily="2" charset="2"/>
              <a:buChar char="ü"/>
            </a:pPr>
            <a:r>
              <a:rPr lang="en-US" altLang="zh-CN" sz="2000" dirty="0" smtClean="0">
                <a:ea typeface="宋体" panose="02010600030101010101" pitchFamily="2" charset="-122"/>
                <a:cs typeface="Times New Roman" panose="02020603050405020304" pitchFamily="18" charset="0"/>
              </a:rPr>
              <a:t>final</a:t>
            </a:r>
            <a:r>
              <a:rPr lang="zh-CN" altLang="en-US" sz="2000" dirty="0" smtClean="0">
                <a:ea typeface="宋体" panose="02010600030101010101" pitchFamily="2" charset="-122"/>
                <a:cs typeface="Times New Roman" panose="02020603050405020304" pitchFamily="18" charset="0"/>
              </a:rPr>
              <a:t>标记的成员变量必须在声明的同时或在每个构造方法中或代码块中显式赋值，然后才能使用。</a:t>
            </a:r>
            <a:endParaRPr lang="en-US" altLang="zh-CN" sz="2000" dirty="0" smtClean="0">
              <a:ea typeface="宋体" panose="02010600030101010101" pitchFamily="2" charset="-122"/>
              <a:cs typeface="Times New Roman" panose="02020603050405020304" pitchFamily="18" charset="0"/>
            </a:endParaRPr>
          </a:p>
          <a:p>
            <a:pPr lvl="2" algn="just">
              <a:lnSpc>
                <a:spcPct val="110000"/>
              </a:lnSpc>
              <a:spcBef>
                <a:spcPct val="40000"/>
              </a:spcBef>
              <a:buFont typeface="Wingdings" panose="05000000000000000000" pitchFamily="2" charset="2"/>
              <a:buChar char="ü"/>
            </a:pPr>
            <a:r>
              <a:rPr lang="en-US" altLang="zh-CN" sz="2000" dirty="0" smtClean="0">
                <a:ea typeface="宋体" panose="02010600030101010101" pitchFamily="2" charset="-122"/>
                <a:cs typeface="Times New Roman" panose="02020603050405020304" pitchFamily="18" charset="0"/>
              </a:rPr>
              <a:t>final double PI=3.14;</a:t>
            </a:r>
          </a:p>
        </p:txBody>
      </p:sp>
    </p:spTree>
  </p:cSld>
  <p:clrMapOvr>
    <a:masterClrMapping/>
  </p:clrMapOvr>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262873"/>
            <a:ext cx="3281588" cy="584775"/>
          </a:xfrm>
          <a:prstGeom prst="rect">
            <a:avLst/>
          </a:prstGeom>
          <a:noFill/>
        </p:spPr>
        <p:txBody>
          <a:bodyPr wrap="square" rtlCol="0">
            <a:spAutoFit/>
          </a:bodyPr>
          <a:lstStyle/>
          <a:p>
            <a:r>
              <a:rPr lang="en-US" altLang="zh-CN" sz="3200" b="1" dirty="0" smtClean="0">
                <a:solidFill>
                  <a:srgbClr val="C00000"/>
                </a:solidFill>
                <a:ea typeface="宋体" panose="02010600030101010101" pitchFamily="2" charset="-122"/>
                <a:cs typeface="Times New Roman" panose="02020603050405020304" pitchFamily="18" charset="0"/>
              </a:rPr>
              <a:t>1.final</a:t>
            </a:r>
            <a:r>
              <a:rPr lang="zh-CN" altLang="en-US" sz="3200" b="1" dirty="0" smtClean="0">
                <a:solidFill>
                  <a:srgbClr val="C00000"/>
                </a:solidFill>
                <a:ea typeface="宋体" panose="02010600030101010101" pitchFamily="2" charset="-122"/>
                <a:cs typeface="Times New Roman" panose="02020603050405020304" pitchFamily="18" charset="0"/>
              </a:rPr>
              <a:t>修饰类</a:t>
            </a:r>
            <a:endParaRPr lang="zh-CN" altLang="en-US" sz="3200" b="1" dirty="0">
              <a:solidFill>
                <a:srgbClr val="C00000"/>
              </a:solidFill>
              <a:ea typeface="宋体" panose="02010600030101010101" pitchFamily="2" charset="-122"/>
              <a:cs typeface="Times New Roman" panose="02020603050405020304" pitchFamily="18" charset="0"/>
            </a:endParaRPr>
          </a:p>
        </p:txBody>
      </p:sp>
      <p:sp>
        <p:nvSpPr>
          <p:cNvPr id="3" name="TextBox 2"/>
          <p:cNvSpPr txBox="1"/>
          <p:nvPr/>
        </p:nvSpPr>
        <p:spPr>
          <a:xfrm>
            <a:off x="914666" y="2000240"/>
            <a:ext cx="7072362" cy="1569660"/>
          </a:xfrm>
          <a:prstGeom prst="rect">
            <a:avLst/>
          </a:prstGeom>
          <a:noFill/>
        </p:spPr>
        <p:txBody>
          <a:bodyPr wrap="square" rtlCol="0">
            <a:spAutoFit/>
          </a:bodyPr>
          <a:lstStyle/>
          <a:p>
            <a:r>
              <a:rPr lang="en-US" altLang="zh-CN" sz="2400" dirty="0" smtClean="0">
                <a:ea typeface="宋体" panose="02010600030101010101" pitchFamily="2" charset="-122"/>
                <a:cs typeface="Times New Roman" panose="02020603050405020304" pitchFamily="18" charset="0"/>
              </a:rPr>
              <a:t>final class A{</a:t>
            </a:r>
          </a:p>
          <a:p>
            <a:r>
              <a:rPr lang="en-US" altLang="zh-CN" sz="2400" dirty="0" smtClean="0">
                <a:ea typeface="宋体" panose="02010600030101010101" pitchFamily="2" charset="-122"/>
                <a:cs typeface="Times New Roman" panose="02020603050405020304" pitchFamily="18" charset="0"/>
              </a:rPr>
              <a:t>}</a:t>
            </a:r>
          </a:p>
          <a:p>
            <a:r>
              <a:rPr lang="en-US" altLang="zh-CN" sz="2400" dirty="0" smtClean="0">
                <a:ea typeface="宋体" panose="02010600030101010101" pitchFamily="2" charset="-122"/>
                <a:cs typeface="Times New Roman" panose="02020603050405020304" pitchFamily="18" charset="0"/>
              </a:rPr>
              <a:t>class B extends A{     //</a:t>
            </a:r>
            <a:r>
              <a:rPr lang="zh-CN" altLang="en-US" sz="2400" dirty="0" smtClean="0">
                <a:ea typeface="宋体" panose="02010600030101010101" pitchFamily="2" charset="-122"/>
                <a:cs typeface="Times New Roman" panose="02020603050405020304" pitchFamily="18" charset="0"/>
              </a:rPr>
              <a:t>错误，不能被继承。</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a:t>
            </a:r>
            <a:endParaRPr lang="zh-CN" altLang="en-US" sz="2400" dirty="0">
              <a:ea typeface="宋体" panose="02010600030101010101" pitchFamily="2" charset="-122"/>
              <a:cs typeface="Times New Roman" panose="02020603050405020304" pitchFamily="18" charset="0"/>
            </a:endParaRPr>
          </a:p>
        </p:txBody>
      </p:sp>
      <p:sp>
        <p:nvSpPr>
          <p:cNvPr id="4" name="TextBox 3"/>
          <p:cNvSpPr txBox="1"/>
          <p:nvPr/>
        </p:nvSpPr>
        <p:spPr>
          <a:xfrm>
            <a:off x="857224" y="4357694"/>
            <a:ext cx="6929486" cy="830997"/>
          </a:xfrm>
          <a:prstGeom prst="rect">
            <a:avLst/>
          </a:prstGeom>
          <a:noFill/>
        </p:spPr>
        <p:txBody>
          <a:bodyPr wrap="square" rtlCol="0">
            <a:spAutoFit/>
          </a:bodyPr>
          <a:lstStyle/>
          <a:p>
            <a:r>
              <a:rPr lang="zh-CN" altLang="en-US" sz="2400" dirty="0" smtClean="0">
                <a:ea typeface="宋体" panose="02010600030101010101" pitchFamily="2" charset="-122"/>
                <a:cs typeface="Times New Roman" panose="02020603050405020304" pitchFamily="18" charset="0"/>
              </a:rPr>
              <a:t>中国古代，什么人不能有后代，就可以被</a:t>
            </a:r>
            <a:r>
              <a:rPr lang="en-US" altLang="zh-CN" sz="2400" dirty="0" smtClean="0">
                <a:ea typeface="宋体" panose="02010600030101010101" pitchFamily="2" charset="-122"/>
                <a:cs typeface="Times New Roman" panose="02020603050405020304" pitchFamily="18" charset="0"/>
              </a:rPr>
              <a:t>final</a:t>
            </a:r>
            <a:r>
              <a:rPr lang="zh-CN" altLang="en-US" sz="2400" dirty="0" smtClean="0">
                <a:ea typeface="宋体" panose="02010600030101010101" pitchFamily="2" charset="-122"/>
                <a:cs typeface="Times New Roman" panose="02020603050405020304" pitchFamily="18" charset="0"/>
              </a:rPr>
              <a:t>声明，称为太监类！</a:t>
            </a:r>
            <a:endParaRPr lang="zh-CN" altLang="en-US" sz="2400"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711820"/>
            <a:ext cx="3497612" cy="584775"/>
          </a:xfrm>
          <a:prstGeom prst="rect">
            <a:avLst/>
          </a:prstGeom>
          <a:noFill/>
        </p:spPr>
        <p:txBody>
          <a:bodyPr wrap="square" rtlCol="0">
            <a:spAutoFit/>
          </a:bodyPr>
          <a:lstStyle/>
          <a:p>
            <a:r>
              <a:rPr lang="en-US" altLang="zh-CN" sz="3200" b="1" dirty="0" smtClean="0">
                <a:solidFill>
                  <a:srgbClr val="C00000"/>
                </a:solidFill>
                <a:ea typeface="宋体" panose="02010600030101010101" pitchFamily="2" charset="-122"/>
                <a:cs typeface="Times New Roman" panose="02020603050405020304" pitchFamily="18" charset="0"/>
              </a:rPr>
              <a:t>2.final</a:t>
            </a:r>
            <a:r>
              <a:rPr lang="zh-CN" altLang="en-US" sz="3200" b="1" dirty="0" smtClean="0">
                <a:solidFill>
                  <a:srgbClr val="C00000"/>
                </a:solidFill>
                <a:ea typeface="宋体" panose="02010600030101010101" pitchFamily="2" charset="-122"/>
                <a:cs typeface="Times New Roman" panose="02020603050405020304" pitchFamily="18" charset="0"/>
              </a:rPr>
              <a:t>修饰方法</a:t>
            </a:r>
            <a:endParaRPr lang="zh-CN" altLang="en-US" sz="3200" b="1" dirty="0">
              <a:solidFill>
                <a:srgbClr val="C00000"/>
              </a:solidFill>
              <a:ea typeface="宋体" panose="02010600030101010101" pitchFamily="2" charset="-122"/>
              <a:cs typeface="Times New Roman" panose="02020603050405020304" pitchFamily="18" charset="0"/>
            </a:endParaRPr>
          </a:p>
        </p:txBody>
      </p:sp>
      <p:sp>
        <p:nvSpPr>
          <p:cNvPr id="3" name="TextBox 2"/>
          <p:cNvSpPr txBox="1"/>
          <p:nvPr/>
        </p:nvSpPr>
        <p:spPr>
          <a:xfrm>
            <a:off x="1187624" y="1426200"/>
            <a:ext cx="6480720" cy="4154170"/>
          </a:xfrm>
          <a:prstGeom prst="rect">
            <a:avLst/>
          </a:prstGeom>
          <a:noFill/>
        </p:spPr>
        <p:txBody>
          <a:bodyPr wrap="square" rtlCol="0">
            <a:spAutoFit/>
          </a:bodyPr>
          <a:lstStyle/>
          <a:p>
            <a:r>
              <a:rPr lang="en-US" altLang="zh-CN" sz="2400" dirty="0" smtClean="0">
                <a:ea typeface="宋体" panose="02010600030101010101" pitchFamily="2" charset="-122"/>
                <a:cs typeface="Times New Roman" panose="02020603050405020304" pitchFamily="18" charset="0"/>
              </a:rPr>
              <a:t>class A{</a:t>
            </a:r>
          </a:p>
          <a:p>
            <a:r>
              <a:rPr lang="en-US" altLang="zh-CN" sz="2400" dirty="0" smtClean="0">
                <a:ea typeface="宋体" panose="02010600030101010101" pitchFamily="2" charset="-122"/>
                <a:cs typeface="Times New Roman" panose="02020603050405020304" pitchFamily="18" charset="0"/>
              </a:rPr>
              <a:t>       public final void print(){</a:t>
            </a:r>
          </a:p>
          <a:p>
            <a:r>
              <a:rPr lang="en-US" altLang="zh-CN" sz="2400" dirty="0" smtClean="0">
                <a:ea typeface="宋体" panose="02010600030101010101" pitchFamily="2" charset="-122"/>
                <a:cs typeface="Times New Roman" panose="02020603050405020304" pitchFamily="18" charset="0"/>
              </a:rPr>
              <a:t>                </a:t>
            </a:r>
            <a:r>
              <a:rPr lang="en-US" altLang="zh-CN" sz="2400" dirty="0" err="1" smtClean="0">
                <a:ea typeface="宋体" panose="02010600030101010101" pitchFamily="2" charset="-122"/>
                <a:cs typeface="Times New Roman" panose="02020603050405020304" pitchFamily="18" charset="0"/>
              </a:rPr>
              <a:t>System.out.println</a:t>
            </a:r>
            <a:r>
              <a:rPr lang="en-US" altLang="zh-CN" sz="2400" dirty="0" smtClean="0">
                <a:ea typeface="宋体" panose="02010600030101010101" pitchFamily="2" charset="-122"/>
                <a:cs typeface="Times New Roman" panose="02020603050405020304" pitchFamily="18" charset="0"/>
              </a:rPr>
              <a:t>(“A”);</a:t>
            </a:r>
          </a:p>
          <a:p>
            <a:r>
              <a:rPr lang="en-US" altLang="zh-CN" sz="2400" dirty="0" smtClean="0">
                <a:ea typeface="宋体" panose="02010600030101010101" pitchFamily="2" charset="-122"/>
                <a:cs typeface="Times New Roman" panose="02020603050405020304" pitchFamily="18" charset="0"/>
              </a:rPr>
              <a:t>       }</a:t>
            </a:r>
          </a:p>
          <a:p>
            <a:r>
              <a:rPr lang="en-US" altLang="zh-CN" sz="2400" dirty="0" smtClean="0">
                <a:ea typeface="宋体" panose="02010600030101010101" pitchFamily="2" charset="-122"/>
                <a:cs typeface="Times New Roman" panose="02020603050405020304" pitchFamily="18" charset="0"/>
              </a:rPr>
              <a:t>}</a:t>
            </a:r>
          </a:p>
          <a:p>
            <a:r>
              <a:rPr lang="en-US" altLang="zh-CN" sz="2400" dirty="0" smtClean="0">
                <a:ea typeface="宋体" panose="02010600030101010101" pitchFamily="2" charset="-122"/>
                <a:cs typeface="Times New Roman" panose="02020603050405020304" pitchFamily="18" charset="0"/>
              </a:rPr>
              <a:t>class B extends A{     </a:t>
            </a:r>
          </a:p>
          <a:p>
            <a:r>
              <a:rPr lang="en-US" altLang="zh-CN" sz="2400" dirty="0" smtClean="0">
                <a:ea typeface="宋体" panose="02010600030101010101" pitchFamily="2" charset="-122"/>
                <a:cs typeface="Times New Roman" panose="02020603050405020304" pitchFamily="18" charset="0"/>
              </a:rPr>
              <a:t>        public void print(){   </a:t>
            </a:r>
            <a:r>
              <a:rPr lang="en-US" altLang="zh-CN" sz="2400" dirty="0" smtClean="0">
                <a:solidFill>
                  <a:srgbClr val="FF0000"/>
                </a:solidFill>
                <a:ea typeface="宋体" panose="02010600030101010101" pitchFamily="2" charset="-122"/>
                <a:cs typeface="Times New Roman" panose="02020603050405020304" pitchFamily="18" charset="0"/>
              </a:rPr>
              <a:t>//</a:t>
            </a:r>
            <a:r>
              <a:rPr lang="zh-CN" altLang="en-US" sz="2400" dirty="0" smtClean="0">
                <a:solidFill>
                  <a:srgbClr val="FF0000"/>
                </a:solidFill>
                <a:ea typeface="宋体" panose="02010600030101010101" pitchFamily="2" charset="-122"/>
                <a:cs typeface="Times New Roman" panose="02020603050405020304" pitchFamily="18" charset="0"/>
              </a:rPr>
              <a:t>错误，不能被重写。</a:t>
            </a:r>
            <a:endParaRPr lang="en-US" altLang="zh-CN" sz="2400" dirty="0" smtClean="0">
              <a:solidFill>
                <a:srgbClr val="FF0000"/>
              </a:solidFill>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                  </a:t>
            </a:r>
            <a:r>
              <a:rPr lang="en-US" altLang="zh-CN" sz="2400" dirty="0" err="1" smtClean="0">
                <a:ea typeface="宋体" panose="02010600030101010101" pitchFamily="2" charset="-122"/>
                <a:cs typeface="Times New Roman" panose="02020603050405020304" pitchFamily="18" charset="0"/>
              </a:rPr>
              <a:t>System.out.println</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哈哈哈</a:t>
            </a:r>
            <a:r>
              <a:rPr lang="en-US" altLang="zh-CN" sz="2400" dirty="0" smtClean="0">
                <a:ea typeface="宋体" panose="02010600030101010101" pitchFamily="2" charset="-122"/>
                <a:cs typeface="Times New Roman" panose="02020603050405020304" pitchFamily="18" charset="0"/>
              </a:rPr>
              <a:t>”);</a:t>
            </a:r>
          </a:p>
          <a:p>
            <a:r>
              <a:rPr lang="en-US" altLang="zh-CN" sz="2400" dirty="0" smtClean="0">
                <a:ea typeface="宋体" panose="02010600030101010101" pitchFamily="2" charset="-122"/>
                <a:cs typeface="Times New Roman" panose="02020603050405020304" pitchFamily="18" charset="0"/>
              </a:rPr>
              <a:t>         }</a:t>
            </a:r>
          </a:p>
          <a:p>
            <a:r>
              <a:rPr lang="en-US" altLang="zh-CN" sz="2400" dirty="0" smtClean="0">
                <a:ea typeface="宋体" panose="02010600030101010101" pitchFamily="2" charset="-122"/>
                <a:cs typeface="Times New Roman" panose="02020603050405020304" pitchFamily="18" charset="0"/>
              </a:rPr>
              <a:t>}</a:t>
            </a:r>
            <a:endParaRPr lang="zh-CN" altLang="en-US" sz="2400"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4751" y="783575"/>
            <a:ext cx="4793756" cy="584775"/>
          </a:xfrm>
          <a:prstGeom prst="rect">
            <a:avLst/>
          </a:prstGeom>
          <a:noFill/>
        </p:spPr>
        <p:txBody>
          <a:bodyPr wrap="square" rtlCol="0">
            <a:spAutoFit/>
          </a:bodyPr>
          <a:lstStyle/>
          <a:p>
            <a:r>
              <a:rPr lang="en-US" altLang="zh-CN" sz="3200" b="1" dirty="0" smtClean="0">
                <a:solidFill>
                  <a:srgbClr val="C00000"/>
                </a:solidFill>
                <a:ea typeface="宋体" panose="02010600030101010101" pitchFamily="2" charset="-122"/>
                <a:cs typeface="Times New Roman" panose="02020603050405020304" pitchFamily="18" charset="0"/>
              </a:rPr>
              <a:t>3.final</a:t>
            </a:r>
            <a:r>
              <a:rPr lang="zh-CN" altLang="en-US" sz="3200" b="1" dirty="0" smtClean="0">
                <a:solidFill>
                  <a:srgbClr val="C00000"/>
                </a:solidFill>
                <a:ea typeface="宋体" panose="02010600030101010101" pitchFamily="2" charset="-122"/>
                <a:cs typeface="Times New Roman" panose="02020603050405020304" pitchFamily="18" charset="0"/>
              </a:rPr>
              <a:t>修饰变量</a:t>
            </a:r>
            <a:r>
              <a:rPr lang="en-US" altLang="zh-CN" sz="3200" b="1" dirty="0" smtClean="0">
                <a:solidFill>
                  <a:srgbClr val="C00000"/>
                </a:solidFill>
                <a:ea typeface="宋体" panose="02010600030101010101" pitchFamily="2" charset="-122"/>
                <a:cs typeface="Times New Roman" panose="02020603050405020304" pitchFamily="18" charset="0"/>
              </a:rPr>
              <a:t>——</a:t>
            </a:r>
            <a:r>
              <a:rPr lang="zh-CN" altLang="en-US" sz="3200" b="1" dirty="0" smtClean="0">
                <a:solidFill>
                  <a:srgbClr val="C00000"/>
                </a:solidFill>
                <a:ea typeface="宋体" panose="02010600030101010101" pitchFamily="2" charset="-122"/>
                <a:cs typeface="Times New Roman" panose="02020603050405020304" pitchFamily="18" charset="0"/>
              </a:rPr>
              <a:t>常量</a:t>
            </a:r>
            <a:endParaRPr lang="zh-CN" altLang="en-US" sz="3200" b="1" dirty="0">
              <a:solidFill>
                <a:srgbClr val="C00000"/>
              </a:solidFill>
              <a:ea typeface="宋体" panose="02010600030101010101" pitchFamily="2" charset="-122"/>
              <a:cs typeface="Times New Roman" panose="02020603050405020304" pitchFamily="18" charset="0"/>
            </a:endParaRPr>
          </a:p>
        </p:txBody>
      </p:sp>
      <p:sp>
        <p:nvSpPr>
          <p:cNvPr id="3" name="TextBox 2"/>
          <p:cNvSpPr txBox="1"/>
          <p:nvPr/>
        </p:nvSpPr>
        <p:spPr>
          <a:xfrm>
            <a:off x="975865" y="1502632"/>
            <a:ext cx="7746084" cy="2676525"/>
          </a:xfrm>
          <a:prstGeom prst="rect">
            <a:avLst/>
          </a:prstGeom>
          <a:noFill/>
        </p:spPr>
        <p:txBody>
          <a:bodyPr wrap="square" rtlCol="0">
            <a:spAutoFit/>
          </a:bodyPr>
          <a:lstStyle/>
          <a:p>
            <a:r>
              <a:rPr lang="en-US" altLang="zh-CN" sz="2400" dirty="0" smtClean="0">
                <a:ea typeface="宋体" panose="02010600030101010101" pitchFamily="2" charset="-122"/>
                <a:cs typeface="Times New Roman" panose="02020603050405020304" pitchFamily="18" charset="0"/>
              </a:rPr>
              <a:t>class  A{</a:t>
            </a:r>
          </a:p>
          <a:p>
            <a:r>
              <a:rPr lang="en-US" altLang="zh-CN" sz="2400" dirty="0" smtClean="0">
                <a:ea typeface="宋体" panose="02010600030101010101" pitchFamily="2" charset="-122"/>
                <a:cs typeface="Times New Roman" panose="02020603050405020304" pitchFamily="18" charset="0"/>
              </a:rPr>
              <a:t>        private final String INFO = “</a:t>
            </a:r>
            <a:r>
              <a:rPr lang="en-US" altLang="zh-CN" sz="2400" dirty="0" err="1">
                <a:ea typeface="宋体" panose="02010600030101010101" pitchFamily="2" charset="-122"/>
                <a:cs typeface="Times New Roman" panose="02020603050405020304" pitchFamily="18" charset="0"/>
              </a:rPr>
              <a:t>atguigu</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声明常量</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        public void print(){</a:t>
            </a:r>
          </a:p>
          <a:p>
            <a:r>
              <a:rPr lang="en-US" altLang="zh-CN" sz="2400" smtClean="0">
                <a:ea typeface="宋体" panose="02010600030101010101" pitchFamily="2" charset="-122"/>
                <a:cs typeface="Times New Roman" panose="02020603050405020304" pitchFamily="18" charset="0"/>
              </a:rPr>
              <a:t>                  //INFO </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哈哈哈</a:t>
            </a:r>
            <a:r>
              <a:rPr lang="en-US" altLang="zh-CN" sz="2400" dirty="0" smtClean="0">
                <a:ea typeface="宋体" panose="02010600030101010101" pitchFamily="2" charset="-122"/>
                <a:cs typeface="Times New Roman" panose="02020603050405020304" pitchFamily="18" charset="0"/>
              </a:rPr>
              <a:t>”;</a:t>
            </a:r>
          </a:p>
          <a:p>
            <a:r>
              <a:rPr lang="en-US" altLang="zh-CN" sz="2400" dirty="0" smtClean="0">
                <a:ea typeface="宋体" panose="02010600030101010101" pitchFamily="2" charset="-122"/>
                <a:cs typeface="Times New Roman" panose="02020603050405020304" pitchFamily="18" charset="0"/>
              </a:rPr>
              <a:t>         }</a:t>
            </a:r>
          </a:p>
          <a:p>
            <a:r>
              <a:rPr lang="en-US" altLang="zh-CN" sz="2400" dirty="0" smtClean="0">
                <a:ea typeface="宋体" panose="02010600030101010101" pitchFamily="2" charset="-122"/>
                <a:cs typeface="Times New Roman" panose="02020603050405020304" pitchFamily="18" charset="0"/>
              </a:rPr>
              <a:t>}</a:t>
            </a:r>
            <a:endParaRPr lang="zh-CN" altLang="en-US" sz="2400" dirty="0">
              <a:ea typeface="宋体" panose="02010600030101010101" pitchFamily="2" charset="-122"/>
              <a:cs typeface="Times New Roman" panose="02020603050405020304" pitchFamily="18" charset="0"/>
            </a:endParaRPr>
          </a:p>
        </p:txBody>
      </p:sp>
      <p:sp>
        <p:nvSpPr>
          <p:cNvPr id="4" name="TextBox 3"/>
          <p:cNvSpPr txBox="1"/>
          <p:nvPr/>
        </p:nvSpPr>
        <p:spPr>
          <a:xfrm>
            <a:off x="571472" y="4355475"/>
            <a:ext cx="8143932" cy="461665"/>
          </a:xfrm>
          <a:prstGeom prst="rect">
            <a:avLst/>
          </a:prstGeom>
          <a:noFill/>
        </p:spPr>
        <p:txBody>
          <a:bodyPr wrap="square" rtlCol="0">
            <a:spAutoFit/>
          </a:bodyPr>
          <a:lstStyle/>
          <a:p>
            <a:r>
              <a:rPr lang="zh-CN" altLang="en-US" sz="2400" dirty="0" smtClean="0">
                <a:ea typeface="宋体" panose="02010600030101010101" pitchFamily="2" charset="-122"/>
                <a:cs typeface="Times New Roman" panose="02020603050405020304" pitchFamily="18" charset="0"/>
              </a:rPr>
              <a:t>常量名要大写，内容不可修改。</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如同古代皇帝的圣旨。</a:t>
            </a:r>
            <a:endParaRPr lang="zh-CN" altLang="en-US" sz="2400" dirty="0">
              <a:ea typeface="宋体" panose="02010600030101010101" pitchFamily="2" charset="-122"/>
              <a:cs typeface="Times New Roman" panose="02020603050405020304" pitchFamily="18" charset="0"/>
            </a:endParaRPr>
          </a:p>
        </p:txBody>
      </p:sp>
      <p:sp>
        <p:nvSpPr>
          <p:cNvPr id="5" name="TextBox 4"/>
          <p:cNvSpPr txBox="1"/>
          <p:nvPr/>
        </p:nvSpPr>
        <p:spPr>
          <a:xfrm>
            <a:off x="695999" y="5086955"/>
            <a:ext cx="4786346" cy="523220"/>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dirty="0" smtClean="0">
                <a:solidFill>
                  <a:srgbClr val="FF0000"/>
                </a:solidFill>
                <a:ea typeface="宋体" panose="02010600030101010101" pitchFamily="2" charset="-122"/>
                <a:cs typeface="Times New Roman" panose="02020603050405020304" pitchFamily="18" charset="0"/>
              </a:rPr>
              <a:t>static final</a:t>
            </a:r>
            <a:r>
              <a:rPr lang="zh-CN" altLang="en-US" sz="2800" dirty="0" smtClean="0">
                <a:solidFill>
                  <a:srgbClr val="FF0000"/>
                </a:solidFill>
                <a:ea typeface="宋体" panose="02010600030101010101" pitchFamily="2" charset="-122"/>
                <a:cs typeface="Times New Roman" panose="02020603050405020304" pitchFamily="18" charset="0"/>
              </a:rPr>
              <a:t>：全局常量</a:t>
            </a:r>
            <a:endParaRPr lang="zh-CN" altLang="en-US" sz="2800" dirty="0">
              <a:solidFill>
                <a:srgbClr val="FF0000"/>
              </a:solidFill>
              <a:ea typeface="宋体" panose="02010600030101010101" pitchFamily="2" charset="-122"/>
              <a:cs typeface="Times New Roman" panose="02020603050405020304" pitchFamily="18" charset="0"/>
            </a:endParaRPr>
          </a:p>
        </p:txBody>
      </p:sp>
    </p:spTree>
  </p:cSld>
  <p:clrMapOvr>
    <a:masterClrMapping/>
  </p:clrMapOvr>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nvSpPr>
        <p:spPr>
          <a:xfrm>
            <a:off x="2123728" y="261913"/>
            <a:ext cx="5925842" cy="8139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en-US" altLang="zh-CN" b="1" dirty="0" smtClean="0">
                <a:latin typeface="+mn-lt"/>
                <a:ea typeface="宋体" panose="02010600030101010101" pitchFamily="2" charset="-122"/>
                <a:cs typeface="Times New Roman" panose="02020603050405020304" pitchFamily="18" charset="0"/>
              </a:rPr>
              <a:t>4.11  </a:t>
            </a:r>
            <a:r>
              <a:rPr lang="zh-CN" altLang="en-US" b="1" dirty="0" smtClean="0">
                <a:latin typeface="+mn-lt"/>
                <a:ea typeface="宋体" panose="02010600030101010101" pitchFamily="2" charset="-122"/>
                <a:cs typeface="Times New Roman" panose="02020603050405020304" pitchFamily="18" charset="0"/>
              </a:rPr>
              <a:t>抽象类</a:t>
            </a:r>
            <a:r>
              <a:rPr lang="en-US" altLang="zh-CN" b="1" dirty="0" smtClean="0">
                <a:solidFill>
                  <a:srgbClr val="C00000"/>
                </a:solidFill>
                <a:latin typeface="+mn-lt"/>
                <a:ea typeface="宋体" panose="02010600030101010101" pitchFamily="2" charset="-122"/>
                <a:cs typeface="Times New Roman" panose="02020603050405020304" pitchFamily="18" charset="0"/>
              </a:rPr>
              <a:t>(abstract class)</a:t>
            </a:r>
          </a:p>
        </p:txBody>
      </p:sp>
      <p:sp>
        <p:nvSpPr>
          <p:cNvPr id="22531" name="Rectangle 3"/>
          <p:cNvSpPr>
            <a:spLocks noGrp="1" noChangeArrowheads="1"/>
          </p:cNvSpPr>
          <p:nvPr/>
        </p:nvSpPr>
        <p:spPr>
          <a:xfrm>
            <a:off x="323528" y="1126009"/>
            <a:ext cx="8208912" cy="2303116"/>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随着继承层次中一个个新子类的定义，类变得越来越具体，而父类则更一般，更通用。类的设计应该保证父类和子类能够共享特征。有时将一个父类设计得非常抽象，以至于它没有具体的实例，这样的类叫做</a:t>
            </a:r>
            <a:r>
              <a:rPr lang="zh-CN" altLang="en-US" dirty="0" smtClean="0">
                <a:solidFill>
                  <a:srgbClr val="FF0000"/>
                </a:solidFill>
                <a:ea typeface="宋体" panose="02010600030101010101" pitchFamily="2" charset="-122"/>
                <a:cs typeface="Times New Roman" panose="02020603050405020304" pitchFamily="18" charset="0"/>
              </a:rPr>
              <a:t>抽象类</a:t>
            </a:r>
            <a:r>
              <a:rPr lang="zh-CN" altLang="en-US" dirty="0" smtClean="0">
                <a:ea typeface="宋体" panose="02010600030101010101" pitchFamily="2" charset="-122"/>
                <a:cs typeface="Times New Roman" panose="02020603050405020304" pitchFamily="18" charset="0"/>
              </a:rPr>
              <a:t>。</a:t>
            </a:r>
          </a:p>
        </p:txBody>
      </p:sp>
      <p:pic>
        <p:nvPicPr>
          <p:cNvPr id="4" name="图片 3" descr="捕获.JPG"/>
          <p:cNvPicPr>
            <a:picLocks noChangeAspect="1"/>
          </p:cNvPicPr>
          <p:nvPr/>
        </p:nvPicPr>
        <p:blipFill>
          <a:blip r:embed="rId2">
            <a:clrChange>
              <a:clrFrom>
                <a:srgbClr val="FEFEFE"/>
              </a:clrFrom>
              <a:clrTo>
                <a:srgbClr val="FEFEFE">
                  <a:alpha val="0"/>
                </a:srgbClr>
              </a:clrTo>
            </a:clrChange>
          </a:blip>
          <a:stretch>
            <a:fillRect/>
          </a:stretch>
        </p:blipFill>
        <p:spPr>
          <a:xfrm>
            <a:off x="4572000" y="3213101"/>
            <a:ext cx="4324118" cy="252142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621030" y="64770"/>
            <a:ext cx="2299335" cy="667385"/>
          </a:xfrm>
        </p:spPr>
        <p:txBody>
          <a:bodyPr/>
          <a:lstStyle/>
          <a:p>
            <a:r>
              <a:rPr lang="zh-CN" altLang="en-US" dirty="0">
                <a:latin typeface="微软雅黑" panose="020B0503020204020204" pitchFamily="34" charset="-122"/>
                <a:ea typeface="微软雅黑" panose="020B0503020204020204" pitchFamily="34" charset="-122"/>
              </a:rPr>
              <a:t>结构</a:t>
            </a:r>
          </a:p>
        </p:txBody>
      </p:sp>
      <p:sp>
        <p:nvSpPr>
          <p:cNvPr id="151" name="圆角矩形 150"/>
          <p:cNvSpPr/>
          <p:nvPr/>
        </p:nvSpPr>
        <p:spPr>
          <a:xfrm>
            <a:off x="2098124" y="3575621"/>
            <a:ext cx="621799" cy="95017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400">
              <a:ea typeface="宋体" panose="02010600030101010101" pitchFamily="2" charset="-122"/>
              <a:cs typeface="Times New Roman" panose="02020603050405020304" pitchFamily="18" charset="0"/>
            </a:endParaRPr>
          </a:p>
        </p:txBody>
      </p:sp>
      <p:sp>
        <p:nvSpPr>
          <p:cNvPr id="101" name="圆角矩形 100"/>
          <p:cNvSpPr/>
          <p:nvPr/>
        </p:nvSpPr>
        <p:spPr>
          <a:xfrm>
            <a:off x="183802" y="83873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400">
              <a:ea typeface="宋体" panose="02010600030101010101" pitchFamily="2" charset="-122"/>
              <a:cs typeface="Times New Roman" panose="02020603050405020304" pitchFamily="18" charset="0"/>
            </a:endParaRPr>
          </a:p>
        </p:txBody>
      </p:sp>
      <p:sp>
        <p:nvSpPr>
          <p:cNvPr id="102" name="圆角矩形 101"/>
          <p:cNvSpPr/>
          <p:nvPr/>
        </p:nvSpPr>
        <p:spPr>
          <a:xfrm>
            <a:off x="2056010" y="850568"/>
            <a:ext cx="145536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400">
              <a:ea typeface="宋体" panose="02010600030101010101" pitchFamily="2" charset="-122"/>
              <a:cs typeface="Times New Roman" panose="02020603050405020304" pitchFamily="18" charset="0"/>
            </a:endParaRPr>
          </a:p>
        </p:txBody>
      </p:sp>
      <p:sp>
        <p:nvSpPr>
          <p:cNvPr id="103" name="圆角矩形 102"/>
          <p:cNvSpPr/>
          <p:nvPr/>
        </p:nvSpPr>
        <p:spPr>
          <a:xfrm>
            <a:off x="5584402" y="83873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400">
              <a:ea typeface="宋体" panose="02010600030101010101" pitchFamily="2" charset="-122"/>
              <a:cs typeface="Times New Roman" panose="02020603050405020304" pitchFamily="18" charset="0"/>
            </a:endParaRPr>
          </a:p>
        </p:txBody>
      </p:sp>
      <p:sp>
        <p:nvSpPr>
          <p:cNvPr id="104" name="圆角矩形 103"/>
          <p:cNvSpPr/>
          <p:nvPr/>
        </p:nvSpPr>
        <p:spPr>
          <a:xfrm>
            <a:off x="4704257" y="1846848"/>
            <a:ext cx="89982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400">
              <a:ea typeface="宋体" panose="02010600030101010101" pitchFamily="2" charset="-122"/>
              <a:cs typeface="Times New Roman" panose="02020603050405020304" pitchFamily="18" charset="0"/>
            </a:endParaRPr>
          </a:p>
        </p:txBody>
      </p:sp>
      <p:sp>
        <p:nvSpPr>
          <p:cNvPr id="105" name="圆角矩形 104"/>
          <p:cNvSpPr/>
          <p:nvPr/>
        </p:nvSpPr>
        <p:spPr>
          <a:xfrm>
            <a:off x="6723289" y="1846848"/>
            <a:ext cx="9361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400">
              <a:ea typeface="宋体" panose="02010600030101010101" pitchFamily="2" charset="-122"/>
              <a:cs typeface="Times New Roman" panose="02020603050405020304" pitchFamily="18" charset="0"/>
            </a:endParaRPr>
          </a:p>
        </p:txBody>
      </p:sp>
      <p:sp>
        <p:nvSpPr>
          <p:cNvPr id="106" name="圆角矩形 105"/>
          <p:cNvSpPr/>
          <p:nvPr/>
        </p:nvSpPr>
        <p:spPr>
          <a:xfrm>
            <a:off x="5755193" y="1846848"/>
            <a:ext cx="85290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400">
              <a:ea typeface="宋体" panose="02010600030101010101" pitchFamily="2" charset="-122"/>
              <a:cs typeface="Times New Roman" panose="02020603050405020304" pitchFamily="18" charset="0"/>
            </a:endParaRPr>
          </a:p>
        </p:txBody>
      </p:sp>
      <p:sp>
        <p:nvSpPr>
          <p:cNvPr id="107" name="圆角矩形 106"/>
          <p:cNvSpPr/>
          <p:nvPr/>
        </p:nvSpPr>
        <p:spPr>
          <a:xfrm>
            <a:off x="7837449" y="1846848"/>
            <a:ext cx="73501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400">
              <a:ea typeface="宋体" panose="02010600030101010101" pitchFamily="2" charset="-122"/>
              <a:cs typeface="Times New Roman" panose="02020603050405020304" pitchFamily="18" charset="0"/>
            </a:endParaRPr>
          </a:p>
        </p:txBody>
      </p:sp>
      <p:sp>
        <p:nvSpPr>
          <p:cNvPr id="108" name="圆角矩形 107"/>
          <p:cNvSpPr/>
          <p:nvPr/>
        </p:nvSpPr>
        <p:spPr>
          <a:xfrm>
            <a:off x="5548670" y="2638936"/>
            <a:ext cx="1800562" cy="4320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sz="1400">
              <a:ea typeface="宋体" panose="02010600030101010101" pitchFamily="2" charset="-122"/>
              <a:cs typeface="Times New Roman" panose="02020603050405020304" pitchFamily="18" charset="0"/>
            </a:endParaRPr>
          </a:p>
        </p:txBody>
      </p:sp>
      <p:sp>
        <p:nvSpPr>
          <p:cNvPr id="109" name="圆角矩形 108"/>
          <p:cNvSpPr/>
          <p:nvPr/>
        </p:nvSpPr>
        <p:spPr>
          <a:xfrm>
            <a:off x="7954801" y="3453863"/>
            <a:ext cx="917966"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400">
              <a:ea typeface="宋体" panose="02010600030101010101" pitchFamily="2" charset="-122"/>
              <a:cs typeface="Times New Roman" panose="02020603050405020304" pitchFamily="18" charset="0"/>
            </a:endParaRPr>
          </a:p>
        </p:txBody>
      </p:sp>
      <p:sp>
        <p:nvSpPr>
          <p:cNvPr id="110" name="圆角矩形 109"/>
          <p:cNvSpPr/>
          <p:nvPr/>
        </p:nvSpPr>
        <p:spPr>
          <a:xfrm>
            <a:off x="4009150" y="3416499"/>
            <a:ext cx="705802" cy="57462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400">
              <a:ea typeface="宋体" panose="02010600030101010101" pitchFamily="2" charset="-122"/>
              <a:cs typeface="Times New Roman" panose="02020603050405020304" pitchFamily="18" charset="0"/>
            </a:endParaRPr>
          </a:p>
        </p:txBody>
      </p:sp>
      <p:sp>
        <p:nvSpPr>
          <p:cNvPr id="111" name="圆角矩形 110"/>
          <p:cNvSpPr/>
          <p:nvPr/>
        </p:nvSpPr>
        <p:spPr>
          <a:xfrm>
            <a:off x="7143489" y="3438901"/>
            <a:ext cx="524855"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400">
              <a:ea typeface="宋体" panose="02010600030101010101" pitchFamily="2" charset="-122"/>
              <a:cs typeface="Times New Roman" panose="02020603050405020304" pitchFamily="18" charset="0"/>
            </a:endParaRPr>
          </a:p>
        </p:txBody>
      </p:sp>
      <p:sp>
        <p:nvSpPr>
          <p:cNvPr id="112" name="圆角矩形 111"/>
          <p:cNvSpPr/>
          <p:nvPr/>
        </p:nvSpPr>
        <p:spPr>
          <a:xfrm>
            <a:off x="6278876" y="3416499"/>
            <a:ext cx="669388" cy="55221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400">
              <a:ea typeface="宋体" panose="02010600030101010101" pitchFamily="2" charset="-122"/>
              <a:cs typeface="Times New Roman" panose="02020603050405020304" pitchFamily="18" charset="0"/>
            </a:endParaRPr>
          </a:p>
        </p:txBody>
      </p:sp>
      <p:sp>
        <p:nvSpPr>
          <p:cNvPr id="113" name="圆角矩形 112"/>
          <p:cNvSpPr/>
          <p:nvPr/>
        </p:nvSpPr>
        <p:spPr>
          <a:xfrm>
            <a:off x="4891710" y="3446392"/>
            <a:ext cx="544386"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400">
              <a:ea typeface="宋体" panose="02010600030101010101" pitchFamily="2" charset="-122"/>
              <a:cs typeface="Times New Roman" panose="02020603050405020304" pitchFamily="18" charset="0"/>
            </a:endParaRPr>
          </a:p>
        </p:txBody>
      </p:sp>
      <p:sp>
        <p:nvSpPr>
          <p:cNvPr id="114" name="圆角矩形 113"/>
          <p:cNvSpPr/>
          <p:nvPr/>
        </p:nvSpPr>
        <p:spPr>
          <a:xfrm>
            <a:off x="5553867" y="3463246"/>
            <a:ext cx="533705"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400">
              <a:ea typeface="宋体" panose="02010600030101010101" pitchFamily="2" charset="-122"/>
              <a:cs typeface="Times New Roman" panose="02020603050405020304" pitchFamily="18" charset="0"/>
            </a:endParaRPr>
          </a:p>
        </p:txBody>
      </p:sp>
      <p:sp>
        <p:nvSpPr>
          <p:cNvPr id="115" name="圆角矩形 114"/>
          <p:cNvSpPr/>
          <p:nvPr/>
        </p:nvSpPr>
        <p:spPr>
          <a:xfrm>
            <a:off x="5240809" y="428800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400">
              <a:ea typeface="宋体" panose="02010600030101010101" pitchFamily="2" charset="-122"/>
              <a:cs typeface="Times New Roman" panose="02020603050405020304" pitchFamily="18" charset="0"/>
            </a:endParaRPr>
          </a:p>
        </p:txBody>
      </p:sp>
      <p:sp>
        <p:nvSpPr>
          <p:cNvPr id="118" name="圆角矩形 117"/>
          <p:cNvSpPr/>
          <p:nvPr/>
        </p:nvSpPr>
        <p:spPr>
          <a:xfrm>
            <a:off x="6759743" y="5303232"/>
            <a:ext cx="39123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400">
              <a:ea typeface="宋体" panose="02010600030101010101" pitchFamily="2" charset="-122"/>
              <a:cs typeface="Times New Roman" panose="02020603050405020304" pitchFamily="18" charset="0"/>
            </a:endParaRPr>
          </a:p>
        </p:txBody>
      </p:sp>
      <p:sp>
        <p:nvSpPr>
          <p:cNvPr id="120" name="圆角矩形 119"/>
          <p:cNvSpPr/>
          <p:nvPr/>
        </p:nvSpPr>
        <p:spPr>
          <a:xfrm>
            <a:off x="5941406" y="530323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400">
              <a:ea typeface="宋体" panose="02010600030101010101" pitchFamily="2" charset="-122"/>
              <a:cs typeface="Times New Roman" panose="02020603050405020304" pitchFamily="18" charset="0"/>
            </a:endParaRPr>
          </a:p>
        </p:txBody>
      </p:sp>
      <p:sp>
        <p:nvSpPr>
          <p:cNvPr id="122" name="圆角矩形 121"/>
          <p:cNvSpPr/>
          <p:nvPr/>
        </p:nvSpPr>
        <p:spPr>
          <a:xfrm>
            <a:off x="4771413" y="5289177"/>
            <a:ext cx="102851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400">
              <a:ea typeface="宋体" panose="02010600030101010101" pitchFamily="2" charset="-122"/>
              <a:cs typeface="Times New Roman" panose="02020603050405020304" pitchFamily="18" charset="0"/>
            </a:endParaRPr>
          </a:p>
        </p:txBody>
      </p:sp>
      <p:sp>
        <p:nvSpPr>
          <p:cNvPr id="123" name="圆角矩形 122"/>
          <p:cNvSpPr/>
          <p:nvPr/>
        </p:nvSpPr>
        <p:spPr>
          <a:xfrm>
            <a:off x="3971798" y="530323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400">
              <a:ea typeface="宋体" panose="02010600030101010101" pitchFamily="2" charset="-122"/>
              <a:cs typeface="Times New Roman" panose="02020603050405020304" pitchFamily="18" charset="0"/>
            </a:endParaRPr>
          </a:p>
        </p:txBody>
      </p:sp>
      <p:sp>
        <p:nvSpPr>
          <p:cNvPr id="126" name="圆角矩形 125"/>
          <p:cNvSpPr/>
          <p:nvPr/>
        </p:nvSpPr>
        <p:spPr>
          <a:xfrm>
            <a:off x="2098124" y="1648120"/>
            <a:ext cx="119059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400">
              <a:ea typeface="宋体" panose="02010600030101010101" pitchFamily="2" charset="-122"/>
              <a:cs typeface="Times New Roman" panose="02020603050405020304" pitchFamily="18" charset="0"/>
            </a:endParaRPr>
          </a:p>
        </p:txBody>
      </p:sp>
      <p:sp>
        <p:nvSpPr>
          <p:cNvPr id="133" name="TextBox 132"/>
          <p:cNvSpPr txBox="1"/>
          <p:nvPr/>
        </p:nvSpPr>
        <p:spPr>
          <a:xfrm>
            <a:off x="183802" y="885483"/>
            <a:ext cx="1584176" cy="306705"/>
          </a:xfrm>
          <a:prstGeom prst="rect">
            <a:avLst/>
          </a:prstGeom>
          <a:noFill/>
        </p:spPr>
        <p:txBody>
          <a:bodyPr wrap="square" rtlCol="0">
            <a:spAutoFit/>
          </a:bodyPr>
          <a:lstStyle/>
          <a:p>
            <a:r>
              <a:rPr lang="en-US" altLang="zh-CN" sz="1400" dirty="0" smtClean="0">
                <a:ea typeface="宋体" panose="02010600030101010101" pitchFamily="2" charset="-122"/>
                <a:cs typeface="Times New Roman" panose="02020603050405020304" pitchFamily="18" charset="0"/>
              </a:rPr>
              <a:t>JAVA</a:t>
            </a:r>
            <a:r>
              <a:rPr lang="zh-CN" altLang="en-US" sz="1400" dirty="0" smtClean="0">
                <a:ea typeface="宋体" panose="02010600030101010101" pitchFamily="2" charset="-122"/>
                <a:cs typeface="Times New Roman" panose="02020603050405020304" pitchFamily="18" charset="0"/>
              </a:rPr>
              <a:t>发展历程</a:t>
            </a:r>
            <a:endParaRPr lang="zh-CN" altLang="en-US" sz="1400" dirty="0">
              <a:ea typeface="宋体" panose="02010600030101010101" pitchFamily="2" charset="-122"/>
              <a:cs typeface="Times New Roman" panose="02020603050405020304" pitchFamily="18" charset="0"/>
            </a:endParaRPr>
          </a:p>
        </p:txBody>
      </p:sp>
      <p:sp>
        <p:nvSpPr>
          <p:cNvPr id="134" name="TextBox 133"/>
          <p:cNvSpPr txBox="1"/>
          <p:nvPr/>
        </p:nvSpPr>
        <p:spPr>
          <a:xfrm>
            <a:off x="2072520" y="902960"/>
            <a:ext cx="1491368" cy="306705"/>
          </a:xfrm>
          <a:prstGeom prst="rect">
            <a:avLst/>
          </a:prstGeom>
          <a:noFill/>
        </p:spPr>
        <p:txBody>
          <a:bodyPr wrap="square" rtlCol="0">
            <a:spAutoFit/>
          </a:bodyPr>
          <a:lstStyle/>
          <a:p>
            <a:r>
              <a:rPr lang="en-US" altLang="zh-CN" sz="1400" dirty="0" smtClean="0">
                <a:ea typeface="宋体" panose="02010600030101010101" pitchFamily="2" charset="-122"/>
                <a:cs typeface="Times New Roman" panose="02020603050405020304" pitchFamily="18" charset="0"/>
              </a:rPr>
              <a:t>JAVA</a:t>
            </a:r>
            <a:r>
              <a:rPr lang="zh-CN" altLang="en-US" sz="1400" dirty="0" smtClean="0">
                <a:ea typeface="宋体" panose="02010600030101010101" pitchFamily="2" charset="-122"/>
                <a:cs typeface="Times New Roman" panose="02020603050405020304" pitchFamily="18" charset="0"/>
              </a:rPr>
              <a:t>环境搭建</a:t>
            </a:r>
            <a:endParaRPr lang="zh-CN" altLang="en-US" sz="1400" dirty="0">
              <a:ea typeface="宋体" panose="02010600030101010101" pitchFamily="2" charset="-122"/>
              <a:cs typeface="Times New Roman" panose="02020603050405020304" pitchFamily="18" charset="0"/>
            </a:endParaRPr>
          </a:p>
        </p:txBody>
      </p:sp>
      <p:sp>
        <p:nvSpPr>
          <p:cNvPr id="135" name="TextBox 134"/>
          <p:cNvSpPr txBox="1"/>
          <p:nvPr/>
        </p:nvSpPr>
        <p:spPr>
          <a:xfrm>
            <a:off x="5638543" y="871381"/>
            <a:ext cx="1440160" cy="306705"/>
          </a:xfrm>
          <a:prstGeom prst="rect">
            <a:avLst/>
          </a:prstGeom>
          <a:noFill/>
        </p:spPr>
        <p:txBody>
          <a:bodyPr wrap="square" rtlCol="0">
            <a:spAutoFit/>
          </a:bodyPr>
          <a:lstStyle/>
          <a:p>
            <a:r>
              <a:rPr lang="zh-CN" altLang="en-US" sz="1400" dirty="0" smtClean="0">
                <a:ea typeface="宋体" panose="02010600030101010101" pitchFamily="2" charset="-122"/>
                <a:cs typeface="Times New Roman" panose="02020603050405020304" pitchFamily="18" charset="0"/>
              </a:rPr>
              <a:t>基础程序设计</a:t>
            </a:r>
          </a:p>
        </p:txBody>
      </p:sp>
      <p:sp>
        <p:nvSpPr>
          <p:cNvPr id="136" name="TextBox 135"/>
          <p:cNvSpPr txBox="1"/>
          <p:nvPr/>
        </p:nvSpPr>
        <p:spPr>
          <a:xfrm>
            <a:off x="4629519" y="1918856"/>
            <a:ext cx="1098899" cy="306705"/>
          </a:xfrm>
          <a:prstGeom prst="rect">
            <a:avLst/>
          </a:prstGeom>
          <a:noFill/>
        </p:spPr>
        <p:txBody>
          <a:bodyPr wrap="square" rtlCol="0">
            <a:spAutoFit/>
          </a:bodyPr>
          <a:lstStyle/>
          <a:p>
            <a:r>
              <a:rPr lang="zh-CN" altLang="en-US" sz="1400" dirty="0" smtClean="0">
                <a:ea typeface="宋体" panose="02010600030101010101" pitchFamily="2" charset="-122"/>
                <a:cs typeface="Times New Roman" panose="02020603050405020304" pitchFamily="18" charset="0"/>
              </a:rPr>
              <a:t>数据类型</a:t>
            </a:r>
          </a:p>
        </p:txBody>
      </p:sp>
      <p:sp>
        <p:nvSpPr>
          <p:cNvPr id="137" name="TextBox 136"/>
          <p:cNvSpPr txBox="1"/>
          <p:nvPr/>
        </p:nvSpPr>
        <p:spPr>
          <a:xfrm>
            <a:off x="6706881" y="1868334"/>
            <a:ext cx="1109769" cy="306705"/>
          </a:xfrm>
          <a:prstGeom prst="rect">
            <a:avLst/>
          </a:prstGeom>
          <a:noFill/>
        </p:spPr>
        <p:txBody>
          <a:bodyPr wrap="square" rtlCol="0">
            <a:spAutoFit/>
          </a:bodyPr>
          <a:lstStyle/>
          <a:p>
            <a:r>
              <a:rPr lang="zh-CN" altLang="en-US" sz="1400" dirty="0">
                <a:ea typeface="宋体" panose="02010600030101010101" pitchFamily="2" charset="-122"/>
                <a:cs typeface="Times New Roman" panose="02020603050405020304" pitchFamily="18" charset="0"/>
              </a:rPr>
              <a:t>流程</a:t>
            </a:r>
            <a:r>
              <a:rPr lang="zh-CN" altLang="en-US" sz="1400" dirty="0" smtClean="0">
                <a:ea typeface="宋体" panose="02010600030101010101" pitchFamily="2" charset="-122"/>
                <a:cs typeface="Times New Roman" panose="02020603050405020304" pitchFamily="18" charset="0"/>
              </a:rPr>
              <a:t>控制</a:t>
            </a:r>
            <a:endParaRPr lang="zh-CN" altLang="en-US" sz="1400" dirty="0">
              <a:ea typeface="宋体" panose="02010600030101010101" pitchFamily="2" charset="-122"/>
              <a:cs typeface="Times New Roman" panose="02020603050405020304" pitchFamily="18" charset="0"/>
            </a:endParaRPr>
          </a:p>
        </p:txBody>
      </p:sp>
      <p:sp>
        <p:nvSpPr>
          <p:cNvPr id="138" name="TextBox 137"/>
          <p:cNvSpPr txBox="1"/>
          <p:nvPr/>
        </p:nvSpPr>
        <p:spPr>
          <a:xfrm>
            <a:off x="5766372" y="1864144"/>
            <a:ext cx="913069" cy="306705"/>
          </a:xfrm>
          <a:prstGeom prst="rect">
            <a:avLst/>
          </a:prstGeom>
          <a:noFill/>
        </p:spPr>
        <p:txBody>
          <a:bodyPr wrap="square" rtlCol="0">
            <a:spAutoFit/>
          </a:bodyPr>
          <a:lstStyle/>
          <a:p>
            <a:r>
              <a:rPr lang="zh-CN" altLang="en-US" sz="1400" dirty="0">
                <a:ea typeface="宋体" panose="02010600030101010101" pitchFamily="2" charset="-122"/>
                <a:cs typeface="Times New Roman" panose="02020603050405020304" pitchFamily="18" charset="0"/>
              </a:rPr>
              <a:t>运算符</a:t>
            </a:r>
          </a:p>
        </p:txBody>
      </p:sp>
      <p:sp>
        <p:nvSpPr>
          <p:cNvPr id="139" name="TextBox 138"/>
          <p:cNvSpPr txBox="1"/>
          <p:nvPr/>
        </p:nvSpPr>
        <p:spPr>
          <a:xfrm>
            <a:off x="7873723" y="1868334"/>
            <a:ext cx="698739" cy="306705"/>
          </a:xfrm>
          <a:prstGeom prst="rect">
            <a:avLst/>
          </a:prstGeom>
          <a:noFill/>
        </p:spPr>
        <p:txBody>
          <a:bodyPr wrap="square" rtlCol="0">
            <a:spAutoFit/>
          </a:bodyPr>
          <a:lstStyle/>
          <a:p>
            <a:r>
              <a:rPr lang="zh-CN" altLang="en-US" sz="1400" dirty="0">
                <a:ea typeface="宋体" panose="02010600030101010101" pitchFamily="2" charset="-122"/>
                <a:cs typeface="Times New Roman" panose="02020603050405020304" pitchFamily="18" charset="0"/>
              </a:rPr>
              <a:t>数组</a:t>
            </a:r>
          </a:p>
        </p:txBody>
      </p:sp>
      <p:sp>
        <p:nvSpPr>
          <p:cNvPr id="140" name="TextBox 139"/>
          <p:cNvSpPr txBox="1"/>
          <p:nvPr/>
        </p:nvSpPr>
        <p:spPr>
          <a:xfrm>
            <a:off x="5652120" y="2714403"/>
            <a:ext cx="1711778" cy="306705"/>
          </a:xfrm>
          <a:prstGeom prst="rect">
            <a:avLst/>
          </a:prstGeom>
          <a:noFill/>
        </p:spPr>
        <p:txBody>
          <a:bodyPr wrap="square" rtlCol="0">
            <a:spAutoFit/>
          </a:bodyPr>
          <a:lstStyle/>
          <a:p>
            <a:r>
              <a:rPr lang="zh-CN" altLang="en-US" sz="1400" dirty="0" smtClean="0">
                <a:ea typeface="宋体" panose="02010600030101010101" pitchFamily="2" charset="-122"/>
                <a:cs typeface="Times New Roman" panose="02020603050405020304" pitchFamily="18" charset="0"/>
              </a:rPr>
              <a:t>面向对象</a:t>
            </a:r>
            <a:r>
              <a:rPr lang="zh-CN" altLang="en-US" sz="1400" dirty="0">
                <a:ea typeface="宋体" panose="02010600030101010101" pitchFamily="2" charset="-122"/>
                <a:cs typeface="Times New Roman" panose="02020603050405020304" pitchFamily="18" charset="0"/>
              </a:rPr>
              <a:t>编程</a:t>
            </a:r>
          </a:p>
        </p:txBody>
      </p:sp>
      <p:sp>
        <p:nvSpPr>
          <p:cNvPr id="141" name="TextBox 140"/>
          <p:cNvSpPr txBox="1"/>
          <p:nvPr/>
        </p:nvSpPr>
        <p:spPr>
          <a:xfrm>
            <a:off x="4075855" y="3406344"/>
            <a:ext cx="617662" cy="521970"/>
          </a:xfrm>
          <a:prstGeom prst="rect">
            <a:avLst/>
          </a:prstGeom>
          <a:noFill/>
        </p:spPr>
        <p:txBody>
          <a:bodyPr wrap="square" rtlCol="0">
            <a:spAutoFit/>
          </a:bodyPr>
          <a:lstStyle/>
          <a:p>
            <a:r>
              <a:rPr lang="zh-CN" altLang="en-US" sz="1400" dirty="0" smtClean="0">
                <a:ea typeface="宋体" panose="02010600030101010101" pitchFamily="2" charset="-122"/>
                <a:cs typeface="Times New Roman" panose="02020603050405020304" pitchFamily="18" charset="0"/>
              </a:rPr>
              <a:t>类和对象</a:t>
            </a:r>
          </a:p>
        </p:txBody>
      </p:sp>
      <p:sp>
        <p:nvSpPr>
          <p:cNvPr id="142" name="TextBox 141"/>
          <p:cNvSpPr txBox="1"/>
          <p:nvPr/>
        </p:nvSpPr>
        <p:spPr>
          <a:xfrm>
            <a:off x="4870137" y="3500610"/>
            <a:ext cx="617662" cy="306705"/>
          </a:xfrm>
          <a:prstGeom prst="rect">
            <a:avLst/>
          </a:prstGeom>
          <a:noFill/>
        </p:spPr>
        <p:txBody>
          <a:bodyPr wrap="square" rtlCol="0">
            <a:spAutoFit/>
          </a:bodyPr>
          <a:lstStyle/>
          <a:p>
            <a:r>
              <a:rPr lang="zh-CN" altLang="en-US" sz="1400" dirty="0" smtClean="0">
                <a:ea typeface="宋体" panose="02010600030101010101" pitchFamily="2" charset="-122"/>
                <a:cs typeface="Times New Roman" panose="02020603050405020304" pitchFamily="18" charset="0"/>
              </a:rPr>
              <a:t>属性</a:t>
            </a:r>
          </a:p>
        </p:txBody>
      </p:sp>
      <p:sp>
        <p:nvSpPr>
          <p:cNvPr id="143" name="TextBox 142"/>
          <p:cNvSpPr txBox="1"/>
          <p:nvPr/>
        </p:nvSpPr>
        <p:spPr>
          <a:xfrm>
            <a:off x="5553867" y="3524518"/>
            <a:ext cx="617662" cy="306705"/>
          </a:xfrm>
          <a:prstGeom prst="rect">
            <a:avLst/>
          </a:prstGeom>
          <a:noFill/>
        </p:spPr>
        <p:txBody>
          <a:bodyPr wrap="square" rtlCol="0">
            <a:spAutoFit/>
          </a:bodyPr>
          <a:lstStyle/>
          <a:p>
            <a:r>
              <a:rPr lang="zh-CN" altLang="en-US" sz="1400" dirty="0">
                <a:ea typeface="宋体" panose="02010600030101010101" pitchFamily="2" charset="-122"/>
                <a:cs typeface="Times New Roman" panose="02020603050405020304" pitchFamily="18" charset="0"/>
              </a:rPr>
              <a:t>方法</a:t>
            </a:r>
          </a:p>
        </p:txBody>
      </p:sp>
      <p:sp>
        <p:nvSpPr>
          <p:cNvPr id="144" name="TextBox 143"/>
          <p:cNvSpPr txBox="1"/>
          <p:nvPr/>
        </p:nvSpPr>
        <p:spPr>
          <a:xfrm>
            <a:off x="7943309" y="3532395"/>
            <a:ext cx="1008745" cy="306705"/>
          </a:xfrm>
          <a:prstGeom prst="rect">
            <a:avLst/>
          </a:prstGeom>
          <a:noFill/>
        </p:spPr>
        <p:txBody>
          <a:bodyPr wrap="square" rtlCol="0">
            <a:spAutoFit/>
          </a:bodyPr>
          <a:lstStyle/>
          <a:p>
            <a:r>
              <a:rPr lang="zh-CN" altLang="en-US" sz="1400" dirty="0" smtClean="0">
                <a:ea typeface="宋体" panose="02010600030101010101" pitchFamily="2" charset="-122"/>
                <a:cs typeface="Times New Roman" panose="02020603050405020304" pitchFamily="18" charset="0"/>
              </a:rPr>
              <a:t>设计模式</a:t>
            </a:r>
          </a:p>
        </p:txBody>
      </p:sp>
      <p:sp>
        <p:nvSpPr>
          <p:cNvPr id="145" name="TextBox 144"/>
          <p:cNvSpPr txBox="1"/>
          <p:nvPr/>
        </p:nvSpPr>
        <p:spPr>
          <a:xfrm>
            <a:off x="7122690" y="3503032"/>
            <a:ext cx="617662" cy="306705"/>
          </a:xfrm>
          <a:prstGeom prst="rect">
            <a:avLst/>
          </a:prstGeom>
          <a:noFill/>
        </p:spPr>
        <p:txBody>
          <a:bodyPr wrap="square" rtlCol="0">
            <a:spAutoFit/>
          </a:bodyPr>
          <a:lstStyle/>
          <a:p>
            <a:r>
              <a:rPr lang="zh-CN" altLang="en-US" sz="1400" dirty="0">
                <a:ea typeface="宋体" panose="02010600030101010101" pitchFamily="2" charset="-122"/>
                <a:cs typeface="Times New Roman" panose="02020603050405020304" pitchFamily="18" charset="0"/>
              </a:rPr>
              <a:t>接口</a:t>
            </a:r>
          </a:p>
        </p:txBody>
      </p:sp>
      <p:sp>
        <p:nvSpPr>
          <p:cNvPr id="146" name="TextBox 145"/>
          <p:cNvSpPr txBox="1"/>
          <p:nvPr/>
        </p:nvSpPr>
        <p:spPr>
          <a:xfrm>
            <a:off x="6366877" y="3422313"/>
            <a:ext cx="653395" cy="521970"/>
          </a:xfrm>
          <a:prstGeom prst="rect">
            <a:avLst/>
          </a:prstGeom>
          <a:noFill/>
        </p:spPr>
        <p:txBody>
          <a:bodyPr wrap="square" rtlCol="0">
            <a:spAutoFit/>
          </a:bodyPr>
          <a:lstStyle/>
          <a:p>
            <a:r>
              <a:rPr lang="zh-CN" altLang="en-US" sz="1400" dirty="0">
                <a:ea typeface="宋体" panose="02010600030101010101" pitchFamily="2" charset="-122"/>
                <a:cs typeface="Times New Roman" panose="02020603050405020304" pitchFamily="18" charset="0"/>
              </a:rPr>
              <a:t>三</a:t>
            </a:r>
            <a:r>
              <a:rPr lang="zh-CN" altLang="en-US" sz="1400" dirty="0" smtClean="0">
                <a:ea typeface="宋体" panose="02010600030101010101" pitchFamily="2" charset="-122"/>
                <a:cs typeface="Times New Roman" panose="02020603050405020304" pitchFamily="18" charset="0"/>
              </a:rPr>
              <a:t>大特性</a:t>
            </a:r>
            <a:endParaRPr lang="zh-CN" altLang="en-US" sz="1400" dirty="0">
              <a:ea typeface="宋体" panose="02010600030101010101" pitchFamily="2" charset="-122"/>
              <a:cs typeface="Times New Roman" panose="02020603050405020304" pitchFamily="18" charset="0"/>
            </a:endParaRPr>
          </a:p>
        </p:txBody>
      </p:sp>
      <p:sp>
        <p:nvSpPr>
          <p:cNvPr id="147" name="TextBox 146"/>
          <p:cNvSpPr txBox="1"/>
          <p:nvPr/>
        </p:nvSpPr>
        <p:spPr>
          <a:xfrm>
            <a:off x="5267263" y="4334753"/>
            <a:ext cx="1413706" cy="306705"/>
          </a:xfrm>
          <a:prstGeom prst="rect">
            <a:avLst/>
          </a:prstGeom>
          <a:noFill/>
        </p:spPr>
        <p:txBody>
          <a:bodyPr wrap="square" rtlCol="0">
            <a:spAutoFit/>
          </a:bodyPr>
          <a:lstStyle/>
          <a:p>
            <a:r>
              <a:rPr lang="zh-CN" altLang="en-US" sz="1400" dirty="0" smtClean="0">
                <a:ea typeface="宋体" panose="02010600030101010101" pitchFamily="2" charset="-122"/>
                <a:cs typeface="Times New Roman" panose="02020603050405020304" pitchFamily="18" charset="0"/>
              </a:rPr>
              <a:t>应用程序开发</a:t>
            </a:r>
          </a:p>
        </p:txBody>
      </p:sp>
      <p:sp>
        <p:nvSpPr>
          <p:cNvPr id="149" name="TextBox 148"/>
          <p:cNvSpPr txBox="1"/>
          <p:nvPr/>
        </p:nvSpPr>
        <p:spPr>
          <a:xfrm>
            <a:off x="4027600" y="5349979"/>
            <a:ext cx="617662" cy="306705"/>
          </a:xfrm>
          <a:prstGeom prst="rect">
            <a:avLst/>
          </a:prstGeom>
          <a:noFill/>
        </p:spPr>
        <p:txBody>
          <a:bodyPr wrap="square" rtlCol="0">
            <a:spAutoFit/>
          </a:bodyPr>
          <a:lstStyle/>
          <a:p>
            <a:r>
              <a:rPr lang="zh-CN" altLang="en-US" sz="1400" dirty="0" smtClean="0">
                <a:ea typeface="宋体" panose="02010600030101010101" pitchFamily="2" charset="-122"/>
                <a:cs typeface="Times New Roman" panose="02020603050405020304" pitchFamily="18" charset="0"/>
              </a:rPr>
              <a:t>集合</a:t>
            </a:r>
          </a:p>
        </p:txBody>
      </p:sp>
      <p:sp>
        <p:nvSpPr>
          <p:cNvPr id="150" name="TextBox 149"/>
          <p:cNvSpPr txBox="1"/>
          <p:nvPr/>
        </p:nvSpPr>
        <p:spPr>
          <a:xfrm>
            <a:off x="4843420" y="5327252"/>
            <a:ext cx="1025978" cy="306705"/>
          </a:xfrm>
          <a:prstGeom prst="rect">
            <a:avLst/>
          </a:prstGeom>
          <a:noFill/>
        </p:spPr>
        <p:txBody>
          <a:bodyPr wrap="square" rtlCol="0">
            <a:spAutoFit/>
          </a:bodyPr>
          <a:lstStyle/>
          <a:p>
            <a:r>
              <a:rPr lang="zh-CN" altLang="en-US" sz="1400" dirty="0" smtClean="0">
                <a:ea typeface="宋体" panose="02010600030101010101" pitchFamily="2" charset="-122"/>
                <a:cs typeface="Times New Roman" panose="02020603050405020304" pitchFamily="18" charset="0"/>
              </a:rPr>
              <a:t>异常处理</a:t>
            </a:r>
          </a:p>
        </p:txBody>
      </p:sp>
      <p:sp>
        <p:nvSpPr>
          <p:cNvPr id="152" name="TextBox 151"/>
          <p:cNvSpPr txBox="1"/>
          <p:nvPr/>
        </p:nvSpPr>
        <p:spPr>
          <a:xfrm>
            <a:off x="5971816" y="5375240"/>
            <a:ext cx="617662" cy="306705"/>
          </a:xfrm>
          <a:prstGeom prst="rect">
            <a:avLst/>
          </a:prstGeom>
          <a:noFill/>
        </p:spPr>
        <p:txBody>
          <a:bodyPr wrap="square" rtlCol="0">
            <a:spAutoFit/>
          </a:bodyPr>
          <a:lstStyle/>
          <a:p>
            <a:r>
              <a:rPr lang="zh-CN" altLang="en-US" sz="1400" dirty="0">
                <a:ea typeface="宋体" panose="02010600030101010101" pitchFamily="2" charset="-122"/>
                <a:cs typeface="Times New Roman" panose="02020603050405020304" pitchFamily="18" charset="0"/>
              </a:rPr>
              <a:t>类库</a:t>
            </a:r>
          </a:p>
        </p:txBody>
      </p:sp>
      <p:sp>
        <p:nvSpPr>
          <p:cNvPr id="154" name="TextBox 153"/>
          <p:cNvSpPr txBox="1"/>
          <p:nvPr/>
        </p:nvSpPr>
        <p:spPr>
          <a:xfrm>
            <a:off x="6715731" y="5335923"/>
            <a:ext cx="452847" cy="306705"/>
          </a:xfrm>
          <a:prstGeom prst="rect">
            <a:avLst/>
          </a:prstGeom>
          <a:noFill/>
        </p:spPr>
        <p:txBody>
          <a:bodyPr wrap="square" rtlCol="0">
            <a:spAutoFit/>
          </a:bodyPr>
          <a:lstStyle/>
          <a:p>
            <a:r>
              <a:rPr lang="en-US" altLang="zh-CN" sz="1400" dirty="0" smtClean="0">
                <a:ea typeface="宋体" panose="02010600030101010101" pitchFamily="2" charset="-122"/>
                <a:cs typeface="Times New Roman" panose="02020603050405020304" pitchFamily="18" charset="0"/>
              </a:rPr>
              <a:t>IO</a:t>
            </a:r>
          </a:p>
        </p:txBody>
      </p:sp>
      <p:sp>
        <p:nvSpPr>
          <p:cNvPr id="159" name="TextBox 158"/>
          <p:cNvSpPr txBox="1"/>
          <p:nvPr/>
        </p:nvSpPr>
        <p:spPr>
          <a:xfrm>
            <a:off x="2123729" y="3647048"/>
            <a:ext cx="648071" cy="737235"/>
          </a:xfrm>
          <a:prstGeom prst="rect">
            <a:avLst/>
          </a:prstGeom>
          <a:noFill/>
        </p:spPr>
        <p:txBody>
          <a:bodyPr wrap="square" rtlCol="0">
            <a:spAutoFit/>
          </a:bodyPr>
          <a:lstStyle/>
          <a:p>
            <a:r>
              <a:rPr lang="en-US" altLang="zh-CN" sz="1400" dirty="0" smtClean="0">
                <a:ea typeface="宋体" panose="02010600030101010101" pitchFamily="2" charset="-122"/>
                <a:cs typeface="Times New Roman" panose="02020603050405020304" pitchFamily="18" charset="0"/>
              </a:rPr>
              <a:t>JAVA</a:t>
            </a:r>
            <a:r>
              <a:rPr lang="zh-CN" altLang="en-US" sz="1400" dirty="0" smtClean="0">
                <a:ea typeface="宋体" panose="02010600030101010101" pitchFamily="2" charset="-122"/>
                <a:cs typeface="Times New Roman" panose="02020603050405020304" pitchFamily="18" charset="0"/>
              </a:rPr>
              <a:t>新特性</a:t>
            </a:r>
            <a:endParaRPr lang="zh-CN" altLang="en-US" sz="1400" dirty="0">
              <a:ea typeface="宋体" panose="02010600030101010101" pitchFamily="2" charset="-122"/>
              <a:cs typeface="Times New Roman" panose="02020603050405020304" pitchFamily="18" charset="0"/>
            </a:endParaRPr>
          </a:p>
        </p:txBody>
      </p:sp>
      <p:cxnSp>
        <p:nvCxnSpPr>
          <p:cNvPr id="165" name="直接箭头连接符 164"/>
          <p:cNvCxnSpPr>
            <a:stCxn id="101" idx="3"/>
            <a:endCxn id="102" idx="1"/>
          </p:cNvCxnSpPr>
          <p:nvPr/>
        </p:nvCxnSpPr>
        <p:spPr>
          <a:xfrm>
            <a:off x="1623962" y="983005"/>
            <a:ext cx="432435" cy="1143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34" idx="3"/>
            <a:endCxn id="103" idx="1"/>
          </p:cNvCxnSpPr>
          <p:nvPr/>
        </p:nvCxnSpPr>
        <p:spPr>
          <a:xfrm flipV="1">
            <a:off x="3564523" y="1054457"/>
            <a:ext cx="2019935" cy="1905"/>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a:stCxn id="103" idx="2"/>
          </p:cNvCxnSpPr>
          <p:nvPr/>
        </p:nvCxnSpPr>
        <p:spPr>
          <a:xfrm>
            <a:off x="6304482" y="1199029"/>
            <a:ext cx="0" cy="576064"/>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8" name="肘形连接符 167"/>
          <p:cNvCxnSpPr>
            <a:endCxn id="104" idx="0"/>
          </p:cNvCxnSpPr>
          <p:nvPr/>
        </p:nvCxnSpPr>
        <p:spPr>
          <a:xfrm rot="10800000" flipV="1">
            <a:off x="5154173" y="1487059"/>
            <a:ext cx="1422293" cy="288033"/>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0" name="肘形连接符 169"/>
          <p:cNvCxnSpPr>
            <a:endCxn id="107" idx="0"/>
          </p:cNvCxnSpPr>
          <p:nvPr/>
        </p:nvCxnSpPr>
        <p:spPr>
          <a:xfrm>
            <a:off x="6340486" y="1487060"/>
            <a:ext cx="1864470" cy="288033"/>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1" name="肘形连接符 170"/>
          <p:cNvCxnSpPr/>
          <p:nvPr/>
        </p:nvCxnSpPr>
        <p:spPr>
          <a:xfrm rot="16200000" flipH="1">
            <a:off x="2827273" y="2112263"/>
            <a:ext cx="3462300" cy="1364771"/>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3876037" y="2839720"/>
            <a:ext cx="167783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3" name="肘形连接符 172"/>
          <p:cNvCxnSpPr>
            <a:stCxn id="108" idx="2"/>
            <a:endCxn id="114" idx="0"/>
          </p:cNvCxnSpPr>
          <p:nvPr/>
        </p:nvCxnSpPr>
        <p:spPr>
          <a:xfrm rot="5400000">
            <a:off x="5938520" y="2880995"/>
            <a:ext cx="392430" cy="628650"/>
          </a:xfrm>
          <a:prstGeom prst="bentConnector3">
            <a:avLst>
              <a:gd name="adj1" fmla="val 50000"/>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肘形连接符 173"/>
          <p:cNvCxnSpPr>
            <a:stCxn id="108" idx="2"/>
            <a:endCxn id="109" idx="0"/>
          </p:cNvCxnSpPr>
          <p:nvPr/>
        </p:nvCxnSpPr>
        <p:spPr>
          <a:xfrm rot="5400000" flipV="1">
            <a:off x="7239953" y="2208213"/>
            <a:ext cx="382905" cy="1964690"/>
          </a:xfrm>
          <a:prstGeom prst="bentConnector3">
            <a:avLst>
              <a:gd name="adj1" fmla="val 50000"/>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肘形连接符 174"/>
          <p:cNvCxnSpPr>
            <a:stCxn id="108" idx="2"/>
            <a:endCxn id="113" idx="0"/>
          </p:cNvCxnSpPr>
          <p:nvPr/>
        </p:nvCxnSpPr>
        <p:spPr>
          <a:xfrm rot="5400000">
            <a:off x="5618798" y="2544128"/>
            <a:ext cx="375285" cy="1285240"/>
          </a:xfrm>
          <a:prstGeom prst="bentConnector3">
            <a:avLst>
              <a:gd name="adj1" fmla="val 50000"/>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肘形连接符 175"/>
          <p:cNvCxnSpPr>
            <a:stCxn id="108" idx="2"/>
            <a:endCxn id="110" idx="0"/>
          </p:cNvCxnSpPr>
          <p:nvPr/>
        </p:nvCxnSpPr>
        <p:spPr>
          <a:xfrm rot="5400000">
            <a:off x="5233035" y="2128520"/>
            <a:ext cx="345440" cy="2086610"/>
          </a:xfrm>
          <a:prstGeom prst="bentConnector3">
            <a:avLst>
              <a:gd name="adj1" fmla="val 50000"/>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肘形连接符 176"/>
          <p:cNvCxnSpPr>
            <a:stCxn id="108" idx="2"/>
            <a:endCxn id="111" idx="0"/>
          </p:cNvCxnSpPr>
          <p:nvPr/>
        </p:nvCxnSpPr>
        <p:spPr>
          <a:xfrm rot="5400000" flipV="1">
            <a:off x="6743700" y="2704465"/>
            <a:ext cx="368300" cy="957580"/>
          </a:xfrm>
          <a:prstGeom prst="bentConnector3">
            <a:avLst>
              <a:gd name="adj1" fmla="val 50000"/>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肘形连接符 177"/>
          <p:cNvCxnSpPr>
            <a:stCxn id="108" idx="2"/>
            <a:endCxn id="112" idx="0"/>
          </p:cNvCxnSpPr>
          <p:nvPr/>
        </p:nvCxnSpPr>
        <p:spPr>
          <a:xfrm rot="5400000" flipV="1">
            <a:off x="6358573" y="3089593"/>
            <a:ext cx="345440" cy="164465"/>
          </a:xfrm>
          <a:prstGeom prst="bentConnector3">
            <a:avLst>
              <a:gd name="adj1" fmla="val 49908"/>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0" name="肘形连接符 179"/>
          <p:cNvCxnSpPr>
            <a:stCxn id="115" idx="2"/>
            <a:endCxn id="123" idx="0"/>
          </p:cNvCxnSpPr>
          <p:nvPr/>
        </p:nvCxnSpPr>
        <p:spPr>
          <a:xfrm rot="5400000">
            <a:off x="4836478" y="4179253"/>
            <a:ext cx="583565" cy="1664970"/>
          </a:xfrm>
          <a:prstGeom prst="bentConnector3">
            <a:avLst>
              <a:gd name="adj1" fmla="val 50000"/>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1" name="肘形连接符 180"/>
          <p:cNvCxnSpPr>
            <a:stCxn id="115" idx="2"/>
            <a:endCxn id="122" idx="0"/>
          </p:cNvCxnSpPr>
          <p:nvPr/>
        </p:nvCxnSpPr>
        <p:spPr>
          <a:xfrm rot="5400000">
            <a:off x="5338763" y="4666933"/>
            <a:ext cx="568960" cy="675005"/>
          </a:xfrm>
          <a:prstGeom prst="bentConnector3">
            <a:avLst>
              <a:gd name="adj1" fmla="val 49944"/>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3" name="肘形连接符 182"/>
          <p:cNvCxnSpPr>
            <a:stCxn id="115" idx="2"/>
            <a:endCxn id="120" idx="0"/>
          </p:cNvCxnSpPr>
          <p:nvPr/>
        </p:nvCxnSpPr>
        <p:spPr>
          <a:xfrm rot="5400000" flipV="1">
            <a:off x="5821363" y="4859338"/>
            <a:ext cx="583565" cy="304800"/>
          </a:xfrm>
          <a:prstGeom prst="bentConnector3">
            <a:avLst>
              <a:gd name="adj1" fmla="val 50000"/>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肘形连接符 184"/>
          <p:cNvCxnSpPr/>
          <p:nvPr/>
        </p:nvCxnSpPr>
        <p:spPr>
          <a:xfrm rot="5400000" flipV="1">
            <a:off x="6166168" y="4514533"/>
            <a:ext cx="583565" cy="994410"/>
          </a:xfrm>
          <a:prstGeom prst="bentConnector3">
            <a:avLst>
              <a:gd name="adj1" fmla="val 50000"/>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2702746" y="4007088"/>
            <a:ext cx="1171955"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105" idx="0"/>
          </p:cNvCxnSpPr>
          <p:nvPr/>
        </p:nvCxnSpPr>
        <p:spPr>
          <a:xfrm>
            <a:off x="7168578" y="1487061"/>
            <a:ext cx="22763" cy="28803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123728" y="1694867"/>
            <a:ext cx="1192390" cy="306705"/>
          </a:xfrm>
          <a:prstGeom prst="rect">
            <a:avLst/>
          </a:prstGeom>
          <a:noFill/>
        </p:spPr>
        <p:txBody>
          <a:bodyPr wrap="square" rtlCol="0">
            <a:spAutoFit/>
          </a:bodyPr>
          <a:lstStyle/>
          <a:p>
            <a:r>
              <a:rPr lang="en-US" altLang="zh-CN" sz="1400" dirty="0" smtClean="0">
                <a:ea typeface="宋体" panose="02010600030101010101" pitchFamily="2" charset="-122"/>
                <a:cs typeface="Times New Roman" panose="02020603050405020304" pitchFamily="18" charset="0"/>
              </a:rPr>
              <a:t>idea</a:t>
            </a:r>
            <a:r>
              <a:rPr lang="zh-CN" altLang="en-US" sz="1400" dirty="0" smtClean="0">
                <a:ea typeface="宋体" panose="02010600030101010101" pitchFamily="2" charset="-122"/>
                <a:cs typeface="Times New Roman" panose="02020603050405020304" pitchFamily="18" charset="0"/>
              </a:rPr>
              <a:t>使用</a:t>
            </a:r>
            <a:endParaRPr lang="zh-CN" altLang="en-US" sz="1400" dirty="0">
              <a:ea typeface="宋体" panose="02010600030101010101" pitchFamily="2" charset="-122"/>
              <a:cs typeface="Times New Roman" panose="02020603050405020304" pitchFamily="18" charset="0"/>
            </a:endParaRPr>
          </a:p>
        </p:txBody>
      </p:sp>
      <p:cxnSp>
        <p:nvCxnSpPr>
          <p:cNvPr id="98" name="直接箭头连接符 97"/>
          <p:cNvCxnSpPr>
            <a:endCxn id="169" idx="3"/>
          </p:cNvCxnSpPr>
          <p:nvPr/>
        </p:nvCxnSpPr>
        <p:spPr>
          <a:xfrm flipH="1">
            <a:off x="3316118" y="1830973"/>
            <a:ext cx="558583"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2" name="圆角矩形 181"/>
          <p:cNvSpPr/>
          <p:nvPr/>
        </p:nvSpPr>
        <p:spPr>
          <a:xfrm>
            <a:off x="683568" y="234989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400">
              <a:ea typeface="宋体" panose="02010600030101010101" pitchFamily="2" charset="-122"/>
              <a:cs typeface="Times New Roman" panose="02020603050405020304" pitchFamily="18" charset="0"/>
            </a:endParaRPr>
          </a:p>
        </p:txBody>
      </p:sp>
      <p:sp>
        <p:nvSpPr>
          <p:cNvPr id="196" name="圆角矩形 195"/>
          <p:cNvSpPr/>
          <p:nvPr/>
        </p:nvSpPr>
        <p:spPr>
          <a:xfrm>
            <a:off x="684836" y="30699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400">
              <a:ea typeface="宋体" panose="02010600030101010101" pitchFamily="2" charset="-122"/>
              <a:cs typeface="Times New Roman" panose="02020603050405020304" pitchFamily="18" charset="0"/>
            </a:endParaRPr>
          </a:p>
        </p:txBody>
      </p:sp>
      <p:sp>
        <p:nvSpPr>
          <p:cNvPr id="197" name="圆角矩形 196"/>
          <p:cNvSpPr/>
          <p:nvPr/>
        </p:nvSpPr>
        <p:spPr>
          <a:xfrm>
            <a:off x="269065" y="3827047"/>
            <a:ext cx="113458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400">
              <a:ea typeface="宋体" panose="02010600030101010101" pitchFamily="2" charset="-122"/>
              <a:cs typeface="Times New Roman" panose="02020603050405020304" pitchFamily="18" charset="0"/>
            </a:endParaRPr>
          </a:p>
        </p:txBody>
      </p:sp>
      <p:sp>
        <p:nvSpPr>
          <p:cNvPr id="200" name="TextBox 199"/>
          <p:cNvSpPr txBox="1"/>
          <p:nvPr/>
        </p:nvSpPr>
        <p:spPr>
          <a:xfrm>
            <a:off x="683568" y="2369906"/>
            <a:ext cx="656931" cy="306705"/>
          </a:xfrm>
          <a:prstGeom prst="rect">
            <a:avLst/>
          </a:prstGeom>
          <a:noFill/>
        </p:spPr>
        <p:txBody>
          <a:bodyPr wrap="square" rtlCol="0">
            <a:spAutoFit/>
          </a:bodyPr>
          <a:lstStyle/>
          <a:p>
            <a:r>
              <a:rPr lang="zh-CN" altLang="en-US" sz="1400" dirty="0">
                <a:ea typeface="宋体" panose="02010600030101010101" pitchFamily="2" charset="-122"/>
                <a:cs typeface="Times New Roman" panose="02020603050405020304" pitchFamily="18" charset="0"/>
              </a:rPr>
              <a:t>泛型</a:t>
            </a:r>
          </a:p>
        </p:txBody>
      </p:sp>
      <p:sp>
        <p:nvSpPr>
          <p:cNvPr id="201" name="TextBox 200"/>
          <p:cNvSpPr txBox="1"/>
          <p:nvPr/>
        </p:nvSpPr>
        <p:spPr>
          <a:xfrm>
            <a:off x="683568" y="3141980"/>
            <a:ext cx="656931" cy="306705"/>
          </a:xfrm>
          <a:prstGeom prst="rect">
            <a:avLst/>
          </a:prstGeom>
          <a:noFill/>
        </p:spPr>
        <p:txBody>
          <a:bodyPr wrap="square" rtlCol="0">
            <a:spAutoFit/>
          </a:bodyPr>
          <a:lstStyle/>
          <a:p>
            <a:r>
              <a:rPr lang="zh-CN" altLang="en-US" sz="1400" dirty="0">
                <a:ea typeface="宋体" panose="02010600030101010101" pitchFamily="2" charset="-122"/>
                <a:cs typeface="Times New Roman" panose="02020603050405020304" pitchFamily="18" charset="0"/>
              </a:rPr>
              <a:t>枚举</a:t>
            </a:r>
          </a:p>
        </p:txBody>
      </p:sp>
      <p:sp>
        <p:nvSpPr>
          <p:cNvPr id="202" name="TextBox 201"/>
          <p:cNvSpPr txBox="1"/>
          <p:nvPr/>
        </p:nvSpPr>
        <p:spPr>
          <a:xfrm>
            <a:off x="269065" y="3882787"/>
            <a:ext cx="1206591" cy="306705"/>
          </a:xfrm>
          <a:prstGeom prst="rect">
            <a:avLst/>
          </a:prstGeom>
          <a:noFill/>
        </p:spPr>
        <p:txBody>
          <a:bodyPr wrap="square" rtlCol="0">
            <a:spAutoFit/>
          </a:bodyPr>
          <a:lstStyle/>
          <a:p>
            <a:r>
              <a:rPr lang="en-US" altLang="zh-CN" sz="1400" dirty="0" smtClean="0">
                <a:ea typeface="宋体" panose="02010600030101010101" pitchFamily="2" charset="-122"/>
                <a:cs typeface="Times New Roman" panose="02020603050405020304" pitchFamily="18" charset="0"/>
              </a:rPr>
              <a:t>java8</a:t>
            </a:r>
            <a:r>
              <a:rPr lang="zh-CN" altLang="en-US" sz="1400" dirty="0" smtClean="0">
                <a:ea typeface="宋体" panose="02010600030101010101" pitchFamily="2" charset="-122"/>
                <a:cs typeface="Times New Roman" panose="02020603050405020304" pitchFamily="18" charset="0"/>
              </a:rPr>
              <a:t>新特性</a:t>
            </a:r>
          </a:p>
        </p:txBody>
      </p:sp>
      <p:cxnSp>
        <p:nvCxnSpPr>
          <p:cNvPr id="205" name="肘形连接符 204"/>
          <p:cNvCxnSpPr>
            <a:stCxn id="159" idx="1"/>
            <a:endCxn id="200" idx="3"/>
          </p:cNvCxnSpPr>
          <p:nvPr/>
        </p:nvCxnSpPr>
        <p:spPr>
          <a:xfrm rot="10800000">
            <a:off x="1340485" y="2523490"/>
            <a:ext cx="782955" cy="1492250"/>
          </a:xfrm>
          <a:prstGeom prst="bentConnector3">
            <a:avLst>
              <a:gd name="adj1" fmla="val 49959"/>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7" name="肘形连接符 206"/>
          <p:cNvCxnSpPr>
            <a:stCxn id="159" idx="1"/>
            <a:endCxn id="201" idx="3"/>
          </p:cNvCxnSpPr>
          <p:nvPr/>
        </p:nvCxnSpPr>
        <p:spPr>
          <a:xfrm rot="10800000">
            <a:off x="1340485" y="3295650"/>
            <a:ext cx="782955" cy="720090"/>
          </a:xfrm>
          <a:prstGeom prst="bentConnector3">
            <a:avLst>
              <a:gd name="adj1" fmla="val 49959"/>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9" name="肘形连接符 208"/>
          <p:cNvCxnSpPr/>
          <p:nvPr/>
        </p:nvCxnSpPr>
        <p:spPr>
          <a:xfrm rot="10800000">
            <a:off x="1475740" y="4029075"/>
            <a:ext cx="622300" cy="13970"/>
          </a:xfrm>
          <a:prstGeom prst="bentConnector3">
            <a:avLst>
              <a:gd name="adj1" fmla="val 50000"/>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619672" y="764704"/>
            <a:ext cx="6525918" cy="70980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1.4 Java</a:t>
            </a:r>
            <a:r>
              <a:rPr lang="zh-CN" altLang="en-US" b="1" dirty="0" smtClean="0">
                <a:latin typeface="+mn-lt"/>
                <a:ea typeface="宋体" panose="02010600030101010101" pitchFamily="2" charset="-122"/>
                <a:cs typeface="Times New Roman" panose="02020603050405020304" pitchFamily="18" charset="0"/>
              </a:rPr>
              <a:t>语言的环境搭建</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357158" y="1600201"/>
            <a:ext cx="8572560" cy="425769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明确什么是</a:t>
            </a:r>
            <a:r>
              <a:rPr lang="en-US" altLang="zh-CN" dirty="0" smtClean="0">
                <a:ea typeface="宋体" panose="02010600030101010101" pitchFamily="2" charset="-122"/>
                <a:cs typeface="Times New Roman" panose="02020603050405020304" pitchFamily="18" charset="0"/>
              </a:rPr>
              <a:t>JDK, JRE</a:t>
            </a:r>
          </a:p>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下载 </a:t>
            </a:r>
            <a:r>
              <a:rPr lang="en-US" altLang="zh-CN" dirty="0" smtClean="0">
                <a:ea typeface="宋体" panose="02010600030101010101" pitchFamily="2" charset="-122"/>
                <a:cs typeface="Times New Roman" panose="02020603050405020304" pitchFamily="18" charset="0"/>
              </a:rPr>
              <a:t>JDK</a:t>
            </a:r>
          </a:p>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安装 </a:t>
            </a:r>
            <a:r>
              <a:rPr lang="en-US" altLang="zh-CN" dirty="0" smtClean="0">
                <a:ea typeface="宋体" panose="02010600030101010101" pitchFamily="2" charset="-122"/>
                <a:cs typeface="Times New Roman" panose="02020603050405020304" pitchFamily="18" charset="0"/>
              </a:rPr>
              <a:t>JDK</a:t>
            </a:r>
          </a:p>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配置环境变量</a:t>
            </a:r>
          </a:p>
          <a:p>
            <a:pPr lvl="1">
              <a:buFont typeface="Wingdings" panose="05000000000000000000" pitchFamily="2" charset="2"/>
              <a:buChar char="Ø"/>
            </a:pPr>
            <a:r>
              <a:rPr lang="en-US" altLang="zh-CN" b="1" dirty="0" smtClean="0">
                <a:solidFill>
                  <a:srgbClr val="C00000"/>
                </a:solidFill>
                <a:ea typeface="宋体" panose="02010600030101010101" pitchFamily="2" charset="-122"/>
                <a:cs typeface="Times New Roman" panose="02020603050405020304" pitchFamily="18" charset="0"/>
              </a:rPr>
              <a:t>path</a:t>
            </a:r>
            <a:r>
              <a:rPr lang="zh-CN" altLang="en-US" dirty="0" smtClean="0">
                <a:ea typeface="宋体" panose="02010600030101010101" pitchFamily="2" charset="-122"/>
                <a:cs typeface="Times New Roman" panose="02020603050405020304" pitchFamily="18" charset="0"/>
              </a:rPr>
              <a:t>：</a:t>
            </a:r>
            <a:r>
              <a:rPr lang="en-US" altLang="zh-CN" dirty="0" smtClean="0">
                <a:ea typeface="宋体" panose="02010600030101010101" pitchFamily="2" charset="-122"/>
                <a:cs typeface="Times New Roman" panose="02020603050405020304" pitchFamily="18" charset="0"/>
              </a:rPr>
              <a:t>windows</a:t>
            </a:r>
            <a:r>
              <a:rPr lang="zh-CN" altLang="en-US" dirty="0" smtClean="0">
                <a:ea typeface="宋体" panose="02010600030101010101" pitchFamily="2" charset="-122"/>
                <a:cs typeface="Times New Roman" panose="02020603050405020304" pitchFamily="18" charset="0"/>
              </a:rPr>
              <a:t>系统执行命令时要搜寻的路径。</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err="1" smtClean="0">
                <a:solidFill>
                  <a:srgbClr val="C00000"/>
                </a:solidFill>
                <a:ea typeface="宋体" panose="02010600030101010101" pitchFamily="2" charset="-122"/>
                <a:cs typeface="Times New Roman" panose="02020603050405020304" pitchFamily="18" charset="0"/>
              </a:rPr>
              <a:t>classpath</a:t>
            </a:r>
            <a:r>
              <a:rPr lang="zh-CN" altLang="en-US" dirty="0" smtClean="0">
                <a:ea typeface="宋体" panose="02010600030101010101" pitchFamily="2" charset="-122"/>
                <a:cs typeface="Times New Roman" panose="02020603050405020304" pitchFamily="18" charset="0"/>
              </a:rPr>
              <a:t>：</a:t>
            </a:r>
            <a:r>
              <a:rPr lang="en-US" altLang="zh-CN" dirty="0" smtClean="0">
                <a:ea typeface="宋体" panose="02010600030101010101" pitchFamily="2" charset="-122"/>
                <a:cs typeface="Times New Roman" panose="02020603050405020304" pitchFamily="18" charset="0"/>
              </a:rPr>
              <a:t>java </a:t>
            </a:r>
            <a:r>
              <a:rPr lang="zh-CN" altLang="en-US" dirty="0" smtClean="0">
                <a:ea typeface="宋体" panose="02010600030101010101" pitchFamily="2" charset="-122"/>
                <a:cs typeface="Times New Roman" panose="02020603050405020304" pitchFamily="18" charset="0"/>
              </a:rPr>
              <a:t>在编译和运行时要找的 </a:t>
            </a:r>
            <a:r>
              <a:rPr lang="en-US" altLang="zh-CN" dirty="0" smtClean="0">
                <a:ea typeface="宋体" panose="02010600030101010101" pitchFamily="2" charset="-122"/>
                <a:cs typeface="Times New Roman" panose="02020603050405020304" pitchFamily="18" charset="0"/>
              </a:rPr>
              <a:t>class </a:t>
            </a:r>
            <a:r>
              <a:rPr lang="zh-CN" altLang="en-US" dirty="0" smtClean="0">
                <a:ea typeface="宋体" panose="02010600030101010101" pitchFamily="2" charset="-122"/>
                <a:cs typeface="Times New Roman" panose="02020603050405020304" pitchFamily="18" charset="0"/>
              </a:rPr>
              <a:t>所在的路径。</a:t>
            </a:r>
          </a:p>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验证是否成功：</a:t>
            </a:r>
            <a:r>
              <a:rPr lang="en-US" altLang="zh-CN" dirty="0" err="1" smtClean="0">
                <a:ea typeface="宋体" panose="02010600030101010101" pitchFamily="2" charset="-122"/>
                <a:cs typeface="Times New Roman" panose="02020603050405020304" pitchFamily="18" charset="0"/>
              </a:rPr>
              <a:t>javac</a:t>
            </a:r>
            <a:r>
              <a:rPr lang="en-US" altLang="zh-CN" dirty="0" smtClean="0">
                <a:ea typeface="宋体" panose="02010600030101010101" pitchFamily="2" charset="-122"/>
                <a:cs typeface="Times New Roman" panose="02020603050405020304" pitchFamily="18" charset="0"/>
              </a:rPr>
              <a:t>   java</a:t>
            </a:r>
          </a:p>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选择合适的文本编辑器或 </a:t>
            </a:r>
            <a:r>
              <a:rPr lang="en-US" altLang="zh-CN" dirty="0" smtClean="0">
                <a:ea typeface="宋体" panose="02010600030101010101" pitchFamily="2" charset="-122"/>
                <a:cs typeface="Times New Roman" panose="02020603050405020304" pitchFamily="18" charset="0"/>
              </a:rPr>
              <a:t>IDE </a:t>
            </a:r>
            <a:r>
              <a:rPr lang="zh-CN" altLang="en-US" dirty="0" smtClean="0">
                <a:ea typeface="宋体" panose="02010600030101010101" pitchFamily="2" charset="-122"/>
                <a:cs typeface="Times New Roman" panose="02020603050405020304" pitchFamily="18" charset="0"/>
              </a:rPr>
              <a:t>开发</a:t>
            </a:r>
          </a:p>
          <a:p>
            <a:endParaRPr lang="zh-CN" altLang="en-US"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nvSpPr>
        <p:spPr>
          <a:xfrm>
            <a:off x="3511183" y="69508"/>
            <a:ext cx="2304256"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抽象类</a:t>
            </a:r>
            <a:endParaRPr lang="en-US" altLang="zh-CN" b="1" dirty="0" smtClean="0">
              <a:solidFill>
                <a:srgbClr val="C00000"/>
              </a:solidFill>
              <a:latin typeface="+mn-lt"/>
              <a:ea typeface="宋体" panose="02010600030101010101" pitchFamily="2" charset="-122"/>
              <a:cs typeface="Times New Roman" panose="02020603050405020304" pitchFamily="18" charset="0"/>
            </a:endParaRPr>
          </a:p>
        </p:txBody>
      </p:sp>
      <p:sp>
        <p:nvSpPr>
          <p:cNvPr id="22531" name="Rectangle 3"/>
          <p:cNvSpPr>
            <a:spLocks noGrp="1" noChangeArrowheads="1"/>
          </p:cNvSpPr>
          <p:nvPr/>
        </p:nvSpPr>
        <p:spPr>
          <a:xfrm>
            <a:off x="395536" y="767487"/>
            <a:ext cx="8534400" cy="5096568"/>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Wingdings" panose="05000000000000000000" pitchFamily="2" charset="2"/>
              <a:buChar char="l"/>
            </a:pPr>
            <a:r>
              <a:rPr lang="zh-CN" altLang="en-US" sz="2700" dirty="0" smtClean="0">
                <a:ea typeface="宋体" panose="02010600030101010101" pitchFamily="2" charset="-122"/>
                <a:cs typeface="Times New Roman" panose="02020603050405020304" pitchFamily="18" charset="0"/>
              </a:rPr>
              <a:t>用</a:t>
            </a:r>
            <a:r>
              <a:rPr lang="en-US" altLang="zh-CN" sz="2700" dirty="0" smtClean="0">
                <a:ea typeface="宋体" panose="02010600030101010101" pitchFamily="2" charset="-122"/>
                <a:cs typeface="Times New Roman" panose="02020603050405020304" pitchFamily="18" charset="0"/>
              </a:rPr>
              <a:t>abstract</a:t>
            </a:r>
            <a:r>
              <a:rPr lang="zh-CN" altLang="en-US" sz="2700" dirty="0" smtClean="0">
                <a:ea typeface="宋体" panose="02010600030101010101" pitchFamily="2" charset="-122"/>
                <a:cs typeface="Times New Roman" panose="02020603050405020304" pitchFamily="18" charset="0"/>
              </a:rPr>
              <a:t>关键字来修饰一个类时，这个类叫做</a:t>
            </a:r>
            <a:r>
              <a:rPr lang="zh-CN" altLang="en-US" sz="2700" dirty="0" smtClean="0">
                <a:solidFill>
                  <a:srgbClr val="C00000"/>
                </a:solidFill>
                <a:ea typeface="宋体" panose="02010600030101010101" pitchFamily="2" charset="-122"/>
                <a:cs typeface="Times New Roman" panose="02020603050405020304" pitchFamily="18" charset="0"/>
              </a:rPr>
              <a:t>抽象类</a:t>
            </a:r>
            <a:r>
              <a:rPr lang="zh-CN" altLang="en-US" sz="2700" dirty="0" smtClean="0">
                <a:ea typeface="宋体" panose="02010600030101010101" pitchFamily="2" charset="-122"/>
                <a:cs typeface="Times New Roman" panose="02020603050405020304" pitchFamily="18" charset="0"/>
              </a:rPr>
              <a:t>；</a:t>
            </a:r>
            <a:endParaRPr lang="en-US" altLang="zh-CN" sz="2700" dirty="0" smtClean="0">
              <a:ea typeface="宋体" panose="02010600030101010101" pitchFamily="2" charset="-122"/>
              <a:cs typeface="Times New Roman" panose="02020603050405020304" pitchFamily="18" charset="0"/>
            </a:endParaRPr>
          </a:p>
          <a:p>
            <a:pPr eaLnBrk="1" hangingPunct="1">
              <a:buFont typeface="Wingdings" panose="05000000000000000000" pitchFamily="2" charset="2"/>
              <a:buChar char="l"/>
            </a:pPr>
            <a:r>
              <a:rPr lang="en-US" altLang="zh-CN" sz="2700" dirty="0">
                <a:ea typeface="宋体" panose="02010600030101010101" pitchFamily="2" charset="-122"/>
                <a:cs typeface="Times New Roman" panose="02020603050405020304" pitchFamily="18" charset="0"/>
              </a:rPr>
              <a:t> </a:t>
            </a:r>
            <a:r>
              <a:rPr lang="zh-CN" altLang="en-US" sz="2700" dirty="0" smtClean="0">
                <a:ea typeface="宋体" panose="02010600030101010101" pitchFamily="2" charset="-122"/>
                <a:cs typeface="Times New Roman" panose="02020603050405020304" pitchFamily="18" charset="0"/>
              </a:rPr>
              <a:t>用</a:t>
            </a:r>
            <a:r>
              <a:rPr lang="en-US" altLang="zh-CN" sz="2700" dirty="0" smtClean="0">
                <a:ea typeface="宋体" panose="02010600030101010101" pitchFamily="2" charset="-122"/>
                <a:cs typeface="Times New Roman" panose="02020603050405020304" pitchFamily="18" charset="0"/>
              </a:rPr>
              <a:t>abstract</a:t>
            </a:r>
            <a:r>
              <a:rPr lang="zh-CN" altLang="en-US" sz="2700" dirty="0" smtClean="0">
                <a:ea typeface="宋体" panose="02010600030101010101" pitchFamily="2" charset="-122"/>
                <a:cs typeface="Times New Roman" panose="02020603050405020304" pitchFamily="18" charset="0"/>
              </a:rPr>
              <a:t>来修饰一个方法时，该方法叫做</a:t>
            </a:r>
            <a:r>
              <a:rPr lang="zh-CN" altLang="en-US" sz="2700" dirty="0" smtClean="0">
                <a:solidFill>
                  <a:srgbClr val="C00000"/>
                </a:solidFill>
                <a:ea typeface="宋体" panose="02010600030101010101" pitchFamily="2" charset="-122"/>
                <a:cs typeface="Times New Roman" panose="02020603050405020304" pitchFamily="18" charset="0"/>
              </a:rPr>
              <a:t>抽象方法</a:t>
            </a:r>
            <a:r>
              <a:rPr lang="zh-CN" altLang="en-US" sz="2700" dirty="0" smtClean="0">
                <a:ea typeface="宋体" panose="02010600030101010101" pitchFamily="2" charset="-122"/>
                <a:cs typeface="Times New Roman" panose="02020603050405020304" pitchFamily="18" charset="0"/>
              </a:rPr>
              <a:t>。</a:t>
            </a:r>
          </a:p>
          <a:p>
            <a:pPr lvl="1">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抽象方法：只有方法的声明，没有方法的实现。以分号结束</a:t>
            </a:r>
            <a:r>
              <a:rPr lang="zh-CN" altLang="en-US" dirty="0">
                <a:ea typeface="宋体" panose="02010600030101010101" pitchFamily="2" charset="-122"/>
                <a:cs typeface="Times New Roman" panose="02020603050405020304" pitchFamily="18" charset="0"/>
              </a:rPr>
              <a:t>：</a:t>
            </a:r>
            <a:r>
              <a:rPr lang="en-US" altLang="zh-CN" sz="2700" dirty="0" smtClean="0">
                <a:solidFill>
                  <a:srgbClr val="800080"/>
                </a:solidFill>
                <a:ea typeface="宋体" panose="02010600030101010101" pitchFamily="2" charset="-122"/>
                <a:cs typeface="Times New Roman" panose="02020603050405020304" pitchFamily="18" charset="0"/>
              </a:rPr>
              <a:t>abstract</a:t>
            </a:r>
            <a:r>
              <a:rPr lang="en-US" altLang="zh-CN" sz="2700" dirty="0" smtClean="0">
                <a:solidFill>
                  <a:srgbClr val="666699"/>
                </a:solidFill>
                <a:ea typeface="宋体" panose="02010600030101010101" pitchFamily="2" charset="-122"/>
                <a:cs typeface="Times New Roman" panose="02020603050405020304" pitchFamily="18" charset="0"/>
              </a:rPr>
              <a:t> </a:t>
            </a:r>
            <a:r>
              <a:rPr lang="en-US" altLang="zh-CN" sz="2700" dirty="0" err="1" smtClean="0">
                <a:solidFill>
                  <a:srgbClr val="0070C0"/>
                </a:solidFill>
                <a:ea typeface="宋体" panose="02010600030101010101" pitchFamily="2" charset="-122"/>
                <a:cs typeface="Times New Roman" panose="02020603050405020304" pitchFamily="18" charset="0"/>
              </a:rPr>
              <a:t>int</a:t>
            </a:r>
            <a:r>
              <a:rPr lang="en-US" altLang="zh-CN" sz="2700" dirty="0" smtClean="0">
                <a:solidFill>
                  <a:srgbClr val="0070C0"/>
                </a:solidFill>
                <a:ea typeface="宋体" panose="02010600030101010101" pitchFamily="2" charset="-122"/>
                <a:cs typeface="Times New Roman" panose="02020603050405020304" pitchFamily="18" charset="0"/>
              </a:rPr>
              <a:t> </a:t>
            </a:r>
            <a:r>
              <a:rPr lang="en-US" altLang="zh-CN" sz="2700" dirty="0" err="1" smtClean="0">
                <a:solidFill>
                  <a:srgbClr val="0070C0"/>
                </a:solidFill>
                <a:ea typeface="宋体" panose="02010600030101010101" pitchFamily="2" charset="-122"/>
                <a:cs typeface="Times New Roman" panose="02020603050405020304" pitchFamily="18" charset="0"/>
              </a:rPr>
              <a:t>abstractMethod</a:t>
            </a:r>
            <a:r>
              <a:rPr lang="en-US" altLang="zh-CN" sz="2700" dirty="0" smtClean="0">
                <a:solidFill>
                  <a:srgbClr val="0070C0"/>
                </a:solidFill>
                <a:ea typeface="宋体" panose="02010600030101010101" pitchFamily="2" charset="-122"/>
                <a:cs typeface="Times New Roman" panose="02020603050405020304" pitchFamily="18" charset="0"/>
              </a:rPr>
              <a:t>( </a:t>
            </a:r>
            <a:r>
              <a:rPr lang="en-US" altLang="zh-CN" sz="2700" dirty="0" err="1" smtClean="0">
                <a:solidFill>
                  <a:srgbClr val="0070C0"/>
                </a:solidFill>
                <a:ea typeface="宋体" panose="02010600030101010101" pitchFamily="2" charset="-122"/>
                <a:cs typeface="Times New Roman" panose="02020603050405020304" pitchFamily="18" charset="0"/>
              </a:rPr>
              <a:t>int</a:t>
            </a:r>
            <a:r>
              <a:rPr lang="en-US" altLang="zh-CN" sz="2700" dirty="0" smtClean="0">
                <a:solidFill>
                  <a:srgbClr val="0070C0"/>
                </a:solidFill>
                <a:ea typeface="宋体" panose="02010600030101010101" pitchFamily="2" charset="-122"/>
                <a:cs typeface="Times New Roman" panose="02020603050405020304" pitchFamily="18" charset="0"/>
              </a:rPr>
              <a:t> a )</a:t>
            </a:r>
            <a:r>
              <a:rPr lang="en-US" altLang="zh-CN" sz="2700" b="1" dirty="0" smtClean="0">
                <a:solidFill>
                  <a:srgbClr val="FF0066"/>
                </a:solidFill>
                <a:ea typeface="宋体" panose="02010600030101010101" pitchFamily="2" charset="-122"/>
                <a:cs typeface="Times New Roman" panose="02020603050405020304" pitchFamily="18" charset="0"/>
              </a:rPr>
              <a:t>;</a:t>
            </a:r>
            <a:endParaRPr lang="en-US" altLang="zh-CN" sz="2700" dirty="0" smtClean="0">
              <a:ea typeface="宋体" panose="02010600030101010101" pitchFamily="2" charset="-122"/>
              <a:cs typeface="Times New Roman" panose="02020603050405020304" pitchFamily="18" charset="0"/>
            </a:endParaRPr>
          </a:p>
          <a:p>
            <a:pPr eaLnBrk="1" hangingPunct="1">
              <a:buFont typeface="Wingdings" panose="05000000000000000000" pitchFamily="2" charset="2"/>
              <a:buChar char="l"/>
            </a:pPr>
            <a:r>
              <a:rPr lang="zh-CN" altLang="en-US" sz="2700" dirty="0" smtClean="0">
                <a:ea typeface="宋体" panose="02010600030101010101" pitchFamily="2" charset="-122"/>
                <a:cs typeface="Times New Roman" panose="02020603050405020304" pitchFamily="18" charset="0"/>
              </a:rPr>
              <a:t>含有抽象方法的类必须被声明为抽象类。</a:t>
            </a:r>
          </a:p>
          <a:p>
            <a:pPr eaLnBrk="1" hangingPunct="1">
              <a:buFont typeface="Wingdings" panose="05000000000000000000" pitchFamily="2" charset="2"/>
              <a:buChar char="l"/>
            </a:pPr>
            <a:r>
              <a:rPr lang="zh-CN" altLang="en-US" sz="2700" dirty="0" smtClean="0">
                <a:ea typeface="宋体" panose="02010600030101010101" pitchFamily="2" charset="-122"/>
                <a:cs typeface="Times New Roman" panose="02020603050405020304" pitchFamily="18" charset="0"/>
              </a:rPr>
              <a:t>抽象类不能被实例化。抽象类是用来被继承的，抽象类的子类必须重写父类的抽象方法，并提供方法体。若没有重写全部的抽象方法，仍为抽象类。</a:t>
            </a:r>
          </a:p>
          <a:p>
            <a:pPr eaLnBrk="1" hangingPunct="1">
              <a:buFont typeface="Wingdings" panose="05000000000000000000" pitchFamily="2" charset="2"/>
              <a:buChar char="l"/>
            </a:pPr>
            <a:r>
              <a:rPr lang="zh-CN" altLang="en-US" sz="2700" dirty="0" smtClean="0">
                <a:solidFill>
                  <a:srgbClr val="C00000"/>
                </a:solidFill>
                <a:ea typeface="宋体" panose="02010600030101010101" pitchFamily="2" charset="-122"/>
                <a:cs typeface="Times New Roman" panose="02020603050405020304" pitchFamily="18" charset="0"/>
              </a:rPr>
              <a:t>不能用</a:t>
            </a:r>
            <a:r>
              <a:rPr lang="en-US" altLang="zh-CN" sz="2700" dirty="0" smtClean="0">
                <a:solidFill>
                  <a:srgbClr val="C00000"/>
                </a:solidFill>
                <a:ea typeface="宋体" panose="02010600030101010101" pitchFamily="2" charset="-122"/>
                <a:cs typeface="Times New Roman" panose="02020603050405020304" pitchFamily="18" charset="0"/>
              </a:rPr>
              <a:t>abstract</a:t>
            </a:r>
            <a:r>
              <a:rPr lang="zh-CN" altLang="en-US" sz="2700" dirty="0" smtClean="0">
                <a:solidFill>
                  <a:srgbClr val="C00000"/>
                </a:solidFill>
                <a:ea typeface="宋体" panose="02010600030101010101" pitchFamily="2" charset="-122"/>
                <a:cs typeface="Times New Roman" panose="02020603050405020304" pitchFamily="18" charset="0"/>
              </a:rPr>
              <a:t>修饰属性</a:t>
            </a:r>
            <a:r>
              <a:rPr lang="zh-CN" altLang="en-US" sz="2700" dirty="0">
                <a:solidFill>
                  <a:srgbClr val="C00000"/>
                </a:solidFill>
                <a:ea typeface="宋体" panose="02010600030101010101" pitchFamily="2" charset="-122"/>
                <a:cs typeface="Times New Roman" panose="02020603050405020304" pitchFamily="18" charset="0"/>
              </a:rPr>
              <a:t>、</a:t>
            </a:r>
            <a:r>
              <a:rPr lang="zh-CN" altLang="en-US" sz="2700" dirty="0" smtClean="0">
                <a:solidFill>
                  <a:srgbClr val="C00000"/>
                </a:solidFill>
                <a:ea typeface="宋体" panose="02010600030101010101" pitchFamily="2" charset="-122"/>
                <a:cs typeface="Times New Roman" panose="02020603050405020304" pitchFamily="18" charset="0"/>
              </a:rPr>
              <a:t>私有方法、构造器、静态方法、</a:t>
            </a:r>
            <a:r>
              <a:rPr lang="en-US" altLang="zh-CN" sz="2700" dirty="0" smtClean="0">
                <a:solidFill>
                  <a:srgbClr val="C00000"/>
                </a:solidFill>
                <a:ea typeface="宋体" panose="02010600030101010101" pitchFamily="2" charset="-122"/>
                <a:cs typeface="Times New Roman" panose="02020603050405020304" pitchFamily="18" charset="0"/>
              </a:rPr>
              <a:t>final</a:t>
            </a:r>
            <a:r>
              <a:rPr lang="zh-CN" altLang="en-US" sz="2700" dirty="0" smtClean="0">
                <a:solidFill>
                  <a:srgbClr val="C00000"/>
                </a:solidFill>
                <a:ea typeface="宋体" panose="02010600030101010101" pitchFamily="2" charset="-122"/>
                <a:cs typeface="Times New Roman" panose="02020603050405020304" pitchFamily="18" charset="0"/>
              </a:rPr>
              <a:t>的方法。</a:t>
            </a:r>
          </a:p>
        </p:txBody>
      </p:sp>
    </p:spTree>
  </p:cSld>
  <p:clrMapOvr>
    <a:masterClrMapping/>
  </p:clrMapOvr>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nvSpPr>
        <p:spPr>
          <a:xfrm>
            <a:off x="3275350" y="-96862"/>
            <a:ext cx="4053634" cy="8401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抽象类举例</a:t>
            </a:r>
          </a:p>
        </p:txBody>
      </p:sp>
      <p:sp>
        <p:nvSpPr>
          <p:cNvPr id="23555" name="Rectangle 3"/>
          <p:cNvSpPr>
            <a:spLocks noGrp="1" noChangeArrowheads="1"/>
          </p:cNvSpPr>
          <p:nvPr/>
        </p:nvSpPr>
        <p:spPr>
          <a:xfrm>
            <a:off x="395030" y="263178"/>
            <a:ext cx="8424936" cy="5257800"/>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2" algn="just">
              <a:lnSpc>
                <a:spcPct val="80000"/>
              </a:lnSpc>
              <a:spcBef>
                <a:spcPct val="0"/>
              </a:spcBef>
              <a:buClr>
                <a:schemeClr val="tx1"/>
              </a:buClr>
              <a:buNone/>
            </a:pPr>
            <a:r>
              <a:rPr lang="en-US" altLang="zh-CN" sz="2400" dirty="0">
                <a:solidFill>
                  <a:srgbClr val="C00000"/>
                </a:solidFill>
                <a:ea typeface="宋体" panose="02010600030101010101" pitchFamily="2" charset="-122"/>
                <a:cs typeface="Times New Roman" panose="02020603050405020304" pitchFamily="18" charset="0"/>
              </a:rPr>
              <a:t>abstract class A{   </a:t>
            </a:r>
          </a:p>
          <a:p>
            <a:pPr marL="0" lvl="2" algn="just">
              <a:lnSpc>
                <a:spcPct val="80000"/>
              </a:lnSpc>
              <a:spcBef>
                <a:spcPct val="0"/>
              </a:spcBef>
              <a:buClr>
                <a:schemeClr val="tx1"/>
              </a:buClr>
              <a:buNone/>
            </a:pPr>
            <a:r>
              <a:rPr lang="en-US" altLang="zh-CN" sz="2400" dirty="0" smtClean="0">
                <a:solidFill>
                  <a:srgbClr val="C00000"/>
                </a:solidFill>
                <a:ea typeface="宋体" panose="02010600030101010101" pitchFamily="2" charset="-122"/>
                <a:cs typeface="Times New Roman" panose="02020603050405020304" pitchFamily="18" charset="0"/>
              </a:rPr>
              <a:t>       abstract </a:t>
            </a:r>
            <a:r>
              <a:rPr lang="en-US" altLang="zh-CN" sz="2400" dirty="0">
                <a:solidFill>
                  <a:srgbClr val="C00000"/>
                </a:solidFill>
                <a:ea typeface="宋体" panose="02010600030101010101" pitchFamily="2" charset="-122"/>
                <a:cs typeface="Times New Roman" panose="02020603050405020304" pitchFamily="18" charset="0"/>
              </a:rPr>
              <a:t>void m1( );</a:t>
            </a:r>
          </a:p>
          <a:p>
            <a:pPr marL="0" lvl="2" algn="just">
              <a:lnSpc>
                <a:spcPct val="80000"/>
              </a:lnSpc>
              <a:spcBef>
                <a:spcPct val="0"/>
              </a:spcBef>
              <a:buClr>
                <a:schemeClr val="tx1"/>
              </a:buClr>
              <a:buNone/>
            </a:pPr>
            <a:r>
              <a:rPr lang="en-US" altLang="zh-CN" sz="2400" dirty="0" smtClean="0">
                <a:solidFill>
                  <a:srgbClr val="C00000"/>
                </a:solidFill>
                <a:ea typeface="宋体" panose="02010600030101010101" pitchFamily="2" charset="-122"/>
                <a:cs typeface="Times New Roman" panose="02020603050405020304" pitchFamily="18" charset="0"/>
              </a:rPr>
              <a:t>       public </a:t>
            </a:r>
            <a:r>
              <a:rPr lang="en-US" altLang="zh-CN" sz="2400" dirty="0">
                <a:solidFill>
                  <a:srgbClr val="C00000"/>
                </a:solidFill>
                <a:ea typeface="宋体" panose="02010600030101010101" pitchFamily="2" charset="-122"/>
                <a:cs typeface="Times New Roman" panose="02020603050405020304" pitchFamily="18" charset="0"/>
              </a:rPr>
              <a:t>void m2( ){</a:t>
            </a:r>
          </a:p>
          <a:p>
            <a:pPr marL="0" lvl="2" algn="just">
              <a:lnSpc>
                <a:spcPct val="80000"/>
              </a:lnSpc>
              <a:spcBef>
                <a:spcPct val="0"/>
              </a:spcBef>
              <a:buClr>
                <a:schemeClr val="tx1"/>
              </a:buClr>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err="1" smtClean="0">
                <a:solidFill>
                  <a:srgbClr val="C00000"/>
                </a:solidFill>
                <a:ea typeface="宋体" panose="02010600030101010101" pitchFamily="2" charset="-122"/>
                <a:cs typeface="Times New Roman" panose="02020603050405020304" pitchFamily="18" charset="0"/>
              </a:rPr>
              <a:t>System.out.println</a:t>
            </a:r>
            <a:r>
              <a:rPr lang="en-US" altLang="zh-CN" sz="2400" dirty="0">
                <a:solidFill>
                  <a:srgbClr val="C00000"/>
                </a:solidFill>
                <a:ea typeface="宋体" panose="02010600030101010101" pitchFamily="2" charset="-122"/>
                <a:cs typeface="Times New Roman" panose="02020603050405020304" pitchFamily="18" charset="0"/>
              </a:rPr>
              <a:t>("A</a:t>
            </a:r>
            <a:r>
              <a:rPr lang="zh-CN" altLang="en-US" sz="2400" dirty="0">
                <a:solidFill>
                  <a:srgbClr val="C00000"/>
                </a:solidFill>
                <a:ea typeface="宋体" panose="02010600030101010101" pitchFamily="2" charset="-122"/>
                <a:cs typeface="Times New Roman" panose="02020603050405020304" pitchFamily="18" charset="0"/>
              </a:rPr>
              <a:t>类中定义的</a:t>
            </a:r>
            <a:r>
              <a:rPr lang="en-US" altLang="zh-CN" sz="2400" dirty="0">
                <a:solidFill>
                  <a:srgbClr val="C00000"/>
                </a:solidFill>
                <a:ea typeface="宋体" panose="02010600030101010101" pitchFamily="2" charset="-122"/>
                <a:cs typeface="Times New Roman" panose="02020603050405020304" pitchFamily="18" charset="0"/>
              </a:rPr>
              <a:t>m2</a:t>
            </a:r>
            <a:r>
              <a:rPr lang="zh-CN" altLang="en-US" sz="2400" dirty="0">
                <a:solidFill>
                  <a:srgbClr val="C00000"/>
                </a:solidFill>
                <a:ea typeface="宋体" panose="02010600030101010101" pitchFamily="2" charset="-122"/>
                <a:cs typeface="Times New Roman" panose="02020603050405020304" pitchFamily="18" charset="0"/>
              </a:rPr>
              <a:t>方法</a:t>
            </a:r>
            <a:r>
              <a:rPr lang="en-US" altLang="zh-CN" sz="2400" dirty="0">
                <a:solidFill>
                  <a:srgbClr val="C00000"/>
                </a:solidFill>
                <a:ea typeface="宋体" panose="02010600030101010101" pitchFamily="2" charset="-122"/>
                <a:cs typeface="Times New Roman" panose="02020603050405020304" pitchFamily="18" charset="0"/>
              </a:rPr>
              <a:t>");</a:t>
            </a:r>
          </a:p>
          <a:p>
            <a:pPr marL="0" lvl="2" algn="just">
              <a:lnSpc>
                <a:spcPct val="80000"/>
              </a:lnSpc>
              <a:spcBef>
                <a:spcPct val="0"/>
              </a:spcBef>
              <a:buClr>
                <a:schemeClr val="tx1"/>
              </a:buClr>
              <a:buNone/>
            </a:pPr>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a:p>
            <a:pPr marL="0" lvl="2" algn="just">
              <a:lnSpc>
                <a:spcPct val="80000"/>
              </a:lnSpc>
              <a:spcBef>
                <a:spcPct val="0"/>
              </a:spcBef>
              <a:buClr>
                <a:schemeClr val="tx1"/>
              </a:buClr>
              <a:buNone/>
            </a:pPr>
            <a:r>
              <a:rPr lang="en-US" altLang="zh-CN" sz="2400" dirty="0">
                <a:solidFill>
                  <a:srgbClr val="C00000"/>
                </a:solidFill>
                <a:ea typeface="宋体" panose="02010600030101010101" pitchFamily="2" charset="-122"/>
                <a:cs typeface="Times New Roman" panose="02020603050405020304" pitchFamily="18" charset="0"/>
              </a:rPr>
              <a:t>}</a:t>
            </a:r>
          </a:p>
          <a:p>
            <a:pPr marL="0" lvl="2" algn="just">
              <a:lnSpc>
                <a:spcPct val="80000"/>
              </a:lnSpc>
              <a:spcBef>
                <a:spcPct val="0"/>
              </a:spcBef>
              <a:buClr>
                <a:schemeClr val="tx1"/>
              </a:buClr>
              <a:buNone/>
            </a:pPr>
            <a:endParaRPr lang="en-US" altLang="zh-CN" sz="2400" dirty="0">
              <a:solidFill>
                <a:srgbClr val="C00000"/>
              </a:solidFill>
              <a:ea typeface="宋体" panose="02010600030101010101" pitchFamily="2" charset="-122"/>
              <a:cs typeface="Times New Roman" panose="02020603050405020304" pitchFamily="18" charset="0"/>
            </a:endParaRPr>
          </a:p>
          <a:p>
            <a:pPr marL="0" lvl="2" algn="just">
              <a:lnSpc>
                <a:spcPct val="80000"/>
              </a:lnSpc>
              <a:spcBef>
                <a:spcPct val="0"/>
              </a:spcBef>
              <a:buClr>
                <a:schemeClr val="tx1"/>
              </a:buClr>
              <a:buNone/>
            </a:pPr>
            <a:r>
              <a:rPr lang="en-US" altLang="zh-CN" sz="2400" dirty="0">
                <a:solidFill>
                  <a:srgbClr val="C00000"/>
                </a:solidFill>
                <a:ea typeface="宋体" panose="02010600030101010101" pitchFamily="2" charset="-122"/>
                <a:cs typeface="Times New Roman" panose="02020603050405020304" pitchFamily="18" charset="0"/>
              </a:rPr>
              <a:t>class B extends A{</a:t>
            </a:r>
          </a:p>
          <a:p>
            <a:pPr marL="0" lvl="2" algn="just">
              <a:lnSpc>
                <a:spcPct val="80000"/>
              </a:lnSpc>
              <a:spcBef>
                <a:spcPct val="0"/>
              </a:spcBef>
              <a:buClr>
                <a:schemeClr val="tx1"/>
              </a:buClr>
              <a:buNone/>
            </a:pPr>
            <a:r>
              <a:rPr lang="en-US" altLang="zh-CN" sz="2400" dirty="0" smtClean="0">
                <a:solidFill>
                  <a:srgbClr val="C00000"/>
                </a:solidFill>
                <a:ea typeface="宋体" panose="02010600030101010101" pitchFamily="2" charset="-122"/>
                <a:cs typeface="Times New Roman" panose="02020603050405020304" pitchFamily="18" charset="0"/>
              </a:rPr>
              <a:t>       void </a:t>
            </a:r>
            <a:r>
              <a:rPr lang="en-US" altLang="zh-CN" sz="2400" dirty="0">
                <a:solidFill>
                  <a:srgbClr val="C00000"/>
                </a:solidFill>
                <a:ea typeface="宋体" panose="02010600030101010101" pitchFamily="2" charset="-122"/>
                <a:cs typeface="Times New Roman" panose="02020603050405020304" pitchFamily="18" charset="0"/>
              </a:rPr>
              <a:t>m1( ){</a:t>
            </a:r>
          </a:p>
          <a:p>
            <a:pPr marL="0" lvl="2" algn="just">
              <a:lnSpc>
                <a:spcPct val="80000"/>
              </a:lnSpc>
              <a:spcBef>
                <a:spcPct val="0"/>
              </a:spcBef>
              <a:buClr>
                <a:schemeClr val="tx1"/>
              </a:buClr>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err="1" smtClean="0">
                <a:solidFill>
                  <a:srgbClr val="C00000"/>
                </a:solidFill>
                <a:ea typeface="宋体" panose="02010600030101010101" pitchFamily="2" charset="-122"/>
                <a:cs typeface="Times New Roman" panose="02020603050405020304" pitchFamily="18" charset="0"/>
              </a:rPr>
              <a:t>System.out.println</a:t>
            </a:r>
            <a:r>
              <a:rPr lang="en-US" altLang="zh-CN" sz="2400" dirty="0">
                <a:solidFill>
                  <a:srgbClr val="C00000"/>
                </a:solidFill>
                <a:ea typeface="宋体" panose="02010600030101010101" pitchFamily="2" charset="-122"/>
                <a:cs typeface="Times New Roman" panose="02020603050405020304" pitchFamily="18" charset="0"/>
              </a:rPr>
              <a:t>("B</a:t>
            </a:r>
            <a:r>
              <a:rPr lang="zh-CN" altLang="en-US" sz="2400" dirty="0">
                <a:solidFill>
                  <a:srgbClr val="C00000"/>
                </a:solidFill>
                <a:ea typeface="宋体" panose="02010600030101010101" pitchFamily="2" charset="-122"/>
                <a:cs typeface="Times New Roman" panose="02020603050405020304" pitchFamily="18" charset="0"/>
              </a:rPr>
              <a:t>类中定义的</a:t>
            </a:r>
            <a:r>
              <a:rPr lang="en-US" altLang="zh-CN" sz="2400" dirty="0">
                <a:solidFill>
                  <a:srgbClr val="C00000"/>
                </a:solidFill>
                <a:ea typeface="宋体" panose="02010600030101010101" pitchFamily="2" charset="-122"/>
                <a:cs typeface="Times New Roman" panose="02020603050405020304" pitchFamily="18" charset="0"/>
              </a:rPr>
              <a:t>m1</a:t>
            </a:r>
            <a:r>
              <a:rPr lang="zh-CN" altLang="en-US" sz="2400" dirty="0">
                <a:solidFill>
                  <a:srgbClr val="C00000"/>
                </a:solidFill>
                <a:ea typeface="宋体" panose="02010600030101010101" pitchFamily="2" charset="-122"/>
                <a:cs typeface="Times New Roman" panose="02020603050405020304" pitchFamily="18" charset="0"/>
              </a:rPr>
              <a:t>方法</a:t>
            </a:r>
            <a:r>
              <a:rPr lang="en-US" altLang="zh-CN" sz="2400" dirty="0">
                <a:solidFill>
                  <a:srgbClr val="C00000"/>
                </a:solidFill>
                <a:ea typeface="宋体" panose="02010600030101010101" pitchFamily="2" charset="-122"/>
                <a:cs typeface="Times New Roman" panose="02020603050405020304" pitchFamily="18" charset="0"/>
              </a:rPr>
              <a:t>");</a:t>
            </a:r>
          </a:p>
          <a:p>
            <a:pPr marL="0" lvl="2" algn="just">
              <a:lnSpc>
                <a:spcPct val="80000"/>
              </a:lnSpc>
              <a:spcBef>
                <a:spcPct val="0"/>
              </a:spcBef>
              <a:buClr>
                <a:schemeClr val="tx1"/>
              </a:buClr>
              <a:buNone/>
            </a:pPr>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a:p>
            <a:pPr marL="0" lvl="2" algn="just">
              <a:lnSpc>
                <a:spcPct val="80000"/>
              </a:lnSpc>
              <a:spcBef>
                <a:spcPct val="0"/>
              </a:spcBef>
              <a:buClr>
                <a:schemeClr val="tx1"/>
              </a:buClr>
              <a:buNone/>
            </a:pPr>
            <a:r>
              <a:rPr lang="en-US" altLang="zh-CN" sz="2400" dirty="0">
                <a:solidFill>
                  <a:srgbClr val="C00000"/>
                </a:solidFill>
                <a:ea typeface="宋体" panose="02010600030101010101" pitchFamily="2" charset="-122"/>
                <a:cs typeface="Times New Roman" panose="02020603050405020304" pitchFamily="18" charset="0"/>
              </a:rPr>
              <a:t>}</a:t>
            </a:r>
          </a:p>
          <a:p>
            <a:pPr marL="0" lvl="2" algn="just">
              <a:lnSpc>
                <a:spcPct val="80000"/>
              </a:lnSpc>
              <a:spcBef>
                <a:spcPct val="0"/>
              </a:spcBef>
              <a:buClr>
                <a:schemeClr val="tx1"/>
              </a:buClr>
              <a:buNone/>
            </a:pPr>
            <a:endParaRPr lang="en-US" altLang="zh-CN" sz="2400" dirty="0">
              <a:solidFill>
                <a:srgbClr val="C00000"/>
              </a:solidFill>
              <a:ea typeface="宋体" panose="02010600030101010101" pitchFamily="2" charset="-122"/>
              <a:cs typeface="Times New Roman" panose="02020603050405020304" pitchFamily="18" charset="0"/>
            </a:endParaRPr>
          </a:p>
          <a:p>
            <a:pPr marL="0" lvl="2" algn="just">
              <a:lnSpc>
                <a:spcPct val="80000"/>
              </a:lnSpc>
              <a:spcBef>
                <a:spcPct val="0"/>
              </a:spcBef>
              <a:buClr>
                <a:schemeClr val="tx1"/>
              </a:buClr>
              <a:buNone/>
            </a:pPr>
            <a:r>
              <a:rPr lang="en-US" altLang="zh-CN" sz="2400" dirty="0">
                <a:solidFill>
                  <a:srgbClr val="C00000"/>
                </a:solidFill>
                <a:ea typeface="宋体" panose="02010600030101010101" pitchFamily="2" charset="-122"/>
                <a:cs typeface="Times New Roman" panose="02020603050405020304" pitchFamily="18" charset="0"/>
              </a:rPr>
              <a:t>public class Test{</a:t>
            </a:r>
          </a:p>
          <a:p>
            <a:pPr marL="0" lvl="2" algn="just">
              <a:lnSpc>
                <a:spcPct val="80000"/>
              </a:lnSpc>
              <a:spcBef>
                <a:spcPct val="0"/>
              </a:spcBef>
              <a:buClr>
                <a:schemeClr val="tx1"/>
              </a:buClr>
              <a:buNone/>
            </a:pPr>
            <a:r>
              <a:rPr lang="en-US" altLang="zh-CN" sz="2400" dirty="0" smtClean="0">
                <a:solidFill>
                  <a:srgbClr val="C00000"/>
                </a:solidFill>
                <a:ea typeface="宋体" panose="02010600030101010101" pitchFamily="2" charset="-122"/>
                <a:cs typeface="Times New Roman" panose="02020603050405020304" pitchFamily="18" charset="0"/>
              </a:rPr>
              <a:t>       public </a:t>
            </a:r>
            <a:r>
              <a:rPr lang="en-US" altLang="zh-CN" sz="2400" dirty="0">
                <a:solidFill>
                  <a:srgbClr val="C00000"/>
                </a:solidFill>
                <a:ea typeface="宋体" panose="02010600030101010101" pitchFamily="2" charset="-122"/>
                <a:cs typeface="Times New Roman" panose="02020603050405020304" pitchFamily="18" charset="0"/>
              </a:rPr>
              <a:t>static void main( String </a:t>
            </a:r>
            <a:r>
              <a:rPr lang="en-US" altLang="zh-CN" sz="2400" dirty="0" err="1">
                <a:solidFill>
                  <a:srgbClr val="C00000"/>
                </a:solidFill>
                <a:ea typeface="宋体" panose="02010600030101010101" pitchFamily="2" charset="-122"/>
                <a:cs typeface="Times New Roman" panose="02020603050405020304" pitchFamily="18" charset="0"/>
              </a:rPr>
              <a:t>args</a:t>
            </a:r>
            <a:r>
              <a:rPr lang="en-US" altLang="zh-CN" sz="2400" dirty="0">
                <a:solidFill>
                  <a:srgbClr val="C00000"/>
                </a:solidFill>
                <a:ea typeface="宋体" panose="02010600030101010101" pitchFamily="2" charset="-122"/>
                <a:cs typeface="Times New Roman" panose="02020603050405020304" pitchFamily="18" charset="0"/>
              </a:rPr>
              <a:t>[ ] ){</a:t>
            </a:r>
          </a:p>
          <a:p>
            <a:pPr marL="0" lvl="2" algn="just">
              <a:lnSpc>
                <a:spcPct val="80000"/>
              </a:lnSpc>
              <a:spcBef>
                <a:spcPct val="0"/>
              </a:spcBef>
              <a:buClr>
                <a:schemeClr val="tx1"/>
              </a:buClr>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A </a:t>
            </a:r>
            <a:r>
              <a:rPr lang="en-US" altLang="zh-CN" sz="2400" dirty="0" err="1" smtClean="0">
                <a:solidFill>
                  <a:srgbClr val="C00000"/>
                </a:solidFill>
                <a:ea typeface="宋体" panose="02010600030101010101" pitchFamily="2" charset="-122"/>
                <a:cs typeface="Times New Roman" panose="02020603050405020304" pitchFamily="18" charset="0"/>
              </a:rPr>
              <a:t>a</a:t>
            </a: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 new B( );</a:t>
            </a:r>
          </a:p>
          <a:p>
            <a:pPr marL="0" lvl="2" algn="just">
              <a:lnSpc>
                <a:spcPct val="80000"/>
              </a:lnSpc>
              <a:spcBef>
                <a:spcPct val="0"/>
              </a:spcBef>
              <a:buClr>
                <a:schemeClr val="tx1"/>
              </a:buClr>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a.m1</a:t>
            </a:r>
            <a:r>
              <a:rPr lang="en-US" altLang="zh-CN" sz="2400" dirty="0">
                <a:solidFill>
                  <a:srgbClr val="C00000"/>
                </a:solidFill>
                <a:ea typeface="宋体" panose="02010600030101010101" pitchFamily="2" charset="-122"/>
                <a:cs typeface="Times New Roman" panose="02020603050405020304" pitchFamily="18" charset="0"/>
              </a:rPr>
              <a:t>( );</a:t>
            </a:r>
          </a:p>
          <a:p>
            <a:pPr marL="0" lvl="2" algn="just">
              <a:lnSpc>
                <a:spcPct val="80000"/>
              </a:lnSpc>
              <a:spcBef>
                <a:spcPct val="0"/>
              </a:spcBef>
              <a:buClr>
                <a:schemeClr val="tx1"/>
              </a:buClr>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a.m2</a:t>
            </a: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a:t>
            </a:r>
          </a:p>
          <a:p>
            <a:pPr marL="0" lvl="2" algn="just">
              <a:lnSpc>
                <a:spcPct val="80000"/>
              </a:lnSpc>
              <a:spcBef>
                <a:spcPct val="0"/>
              </a:spcBef>
              <a:buClr>
                <a:schemeClr val="tx1"/>
              </a:buClr>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a:p>
            <a:pPr marL="0" lvl="2" algn="just">
              <a:lnSpc>
                <a:spcPct val="80000"/>
              </a:lnSpc>
              <a:spcBef>
                <a:spcPct val="0"/>
              </a:spcBef>
              <a:buClr>
                <a:schemeClr val="tx1"/>
              </a:buClr>
              <a:buNone/>
            </a:pPr>
            <a:r>
              <a:rPr lang="en-US" altLang="zh-CN" sz="2400" dirty="0">
                <a:solidFill>
                  <a:srgbClr val="C00000"/>
                </a:solidFill>
                <a:ea typeface="宋体" panose="02010600030101010101" pitchFamily="2" charset="-122"/>
                <a:cs typeface="Times New Roman" panose="02020603050405020304" pitchFamily="18" charset="0"/>
              </a:rPr>
              <a:t>}</a:t>
            </a:r>
          </a:p>
          <a:p>
            <a:pPr marL="0" lvl="2" algn="just" eaLnBrk="1" hangingPunct="1">
              <a:lnSpc>
                <a:spcPct val="80000"/>
              </a:lnSpc>
              <a:spcBef>
                <a:spcPct val="0"/>
              </a:spcBef>
              <a:buClr>
                <a:schemeClr val="tx1"/>
              </a:buClr>
              <a:buFontTx/>
              <a:buNone/>
            </a:pPr>
            <a:endParaRPr lang="en-US" altLang="zh-CN" sz="2400" dirty="0" smtClean="0">
              <a:solidFill>
                <a:srgbClr val="C00000"/>
              </a:solidFill>
              <a:ea typeface="宋体" panose="02010600030101010101" pitchFamily="2" charset="-122"/>
              <a:cs typeface="Times New Roman" panose="02020603050405020304" pitchFamily="18" charset="0"/>
            </a:endParaRPr>
          </a:p>
        </p:txBody>
      </p:sp>
    </p:spTree>
  </p:cSld>
  <p:clrMapOvr>
    <a:masterClrMapping/>
  </p:clrMapOvr>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nvSpPr>
        <p:spPr>
          <a:xfrm>
            <a:off x="3059832" y="692696"/>
            <a:ext cx="3131872" cy="7926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en-US" altLang="zh-CN" b="1" dirty="0" smtClean="0">
                <a:latin typeface="+mn-lt"/>
                <a:ea typeface="宋体" panose="02010600030101010101" pitchFamily="2" charset="-122"/>
                <a:cs typeface="Times New Roman" panose="02020603050405020304" pitchFamily="18" charset="0"/>
              </a:rPr>
              <a:t>4.12  </a:t>
            </a:r>
            <a:r>
              <a:rPr lang="zh-CN" altLang="en-US" b="1" dirty="0" smtClean="0">
                <a:latin typeface="+mn-lt"/>
                <a:ea typeface="宋体" panose="02010600030101010101" pitchFamily="2" charset="-122"/>
                <a:cs typeface="Times New Roman" panose="02020603050405020304" pitchFamily="18" charset="0"/>
              </a:rPr>
              <a:t>接 口</a:t>
            </a:r>
            <a:r>
              <a:rPr lang="en-US" altLang="zh-CN" b="1" dirty="0" smtClean="0">
                <a:latin typeface="+mn-lt"/>
                <a:ea typeface="宋体" panose="02010600030101010101" pitchFamily="2" charset="-122"/>
                <a:cs typeface="Times New Roman" panose="02020603050405020304" pitchFamily="18" charset="0"/>
              </a:rPr>
              <a:t>(1)</a:t>
            </a:r>
            <a:endParaRPr lang="en-US" altLang="zh-CN" b="1" dirty="0" smtClean="0">
              <a:solidFill>
                <a:srgbClr val="BD6FBF"/>
              </a:solidFill>
              <a:latin typeface="+mn-lt"/>
              <a:ea typeface="宋体" panose="02010600030101010101" pitchFamily="2" charset="-122"/>
              <a:cs typeface="Times New Roman" panose="02020603050405020304" pitchFamily="18" charset="0"/>
            </a:endParaRPr>
          </a:p>
        </p:txBody>
      </p:sp>
      <p:sp>
        <p:nvSpPr>
          <p:cNvPr id="26627" name="Rectangle 3"/>
          <p:cNvSpPr>
            <a:spLocks noGrp="1" noChangeArrowheads="1"/>
          </p:cNvSpPr>
          <p:nvPr/>
        </p:nvSpPr>
        <p:spPr>
          <a:xfrm>
            <a:off x="179512" y="1556792"/>
            <a:ext cx="8712968" cy="4092696"/>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eaLnBrk="1" hangingPunct="1">
              <a:lnSpc>
                <a:spcPct val="90000"/>
              </a:lnSpc>
              <a:spcBef>
                <a:spcPct val="40000"/>
              </a:spcBef>
              <a:buFont typeface="Wingdings" panose="05000000000000000000" pitchFamily="2" charset="2"/>
              <a:buChar char="l"/>
            </a:pPr>
            <a:r>
              <a:rPr lang="zh-CN" altLang="en-US" sz="2600" dirty="0" smtClean="0">
                <a:ea typeface="宋体" panose="02010600030101010101" pitchFamily="2" charset="-122"/>
                <a:cs typeface="Times New Roman" panose="02020603050405020304" pitchFamily="18" charset="0"/>
              </a:rPr>
              <a:t>有时必须从几个类中派生出一个子类，继承它们所有的属性和方法。但是，</a:t>
            </a:r>
            <a:r>
              <a:rPr lang="en-US" altLang="zh-CN" sz="2600" dirty="0" smtClean="0">
                <a:ea typeface="宋体" panose="02010600030101010101" pitchFamily="2" charset="-122"/>
                <a:cs typeface="Times New Roman" panose="02020603050405020304" pitchFamily="18" charset="0"/>
              </a:rPr>
              <a:t>Java</a:t>
            </a:r>
            <a:r>
              <a:rPr lang="zh-CN" altLang="en-US" sz="2600" dirty="0" smtClean="0">
                <a:ea typeface="宋体" panose="02010600030101010101" pitchFamily="2" charset="-122"/>
                <a:cs typeface="Times New Roman" panose="02020603050405020304" pitchFamily="18" charset="0"/>
              </a:rPr>
              <a:t>不支持多重继承。有了接口，就可以得到多重继承的效果。</a:t>
            </a:r>
          </a:p>
          <a:p>
            <a:pPr algn="just" eaLnBrk="1" hangingPunct="1">
              <a:lnSpc>
                <a:spcPct val="90000"/>
              </a:lnSpc>
              <a:spcBef>
                <a:spcPct val="40000"/>
              </a:spcBef>
              <a:buFont typeface="Wingdings" panose="05000000000000000000" pitchFamily="2" charset="2"/>
              <a:buChar char="l"/>
            </a:pPr>
            <a:r>
              <a:rPr lang="zh-CN" altLang="en-US" sz="2600" dirty="0" smtClean="0">
                <a:ea typeface="宋体" panose="02010600030101010101" pitchFamily="2" charset="-122"/>
                <a:cs typeface="Times New Roman" panose="02020603050405020304" pitchFamily="18" charset="0"/>
              </a:rPr>
              <a:t>接口</a:t>
            </a:r>
            <a:r>
              <a:rPr lang="en-US" altLang="zh-CN" sz="2600" dirty="0" smtClean="0">
                <a:ea typeface="宋体" panose="02010600030101010101" pitchFamily="2" charset="-122"/>
                <a:cs typeface="Times New Roman" panose="02020603050405020304" pitchFamily="18" charset="0"/>
              </a:rPr>
              <a:t>(</a:t>
            </a:r>
            <a:r>
              <a:rPr lang="en-US" altLang="zh-CN" sz="2600" dirty="0" smtClean="0">
                <a:solidFill>
                  <a:srgbClr val="BD6FBF"/>
                </a:solidFill>
                <a:ea typeface="宋体" panose="02010600030101010101" pitchFamily="2" charset="-122"/>
                <a:cs typeface="Times New Roman" panose="02020603050405020304" pitchFamily="18" charset="0"/>
              </a:rPr>
              <a:t>interface</a:t>
            </a:r>
            <a:r>
              <a:rPr lang="en-US" altLang="zh-CN" sz="2600" dirty="0" smtClean="0">
                <a:ea typeface="宋体" panose="02010600030101010101" pitchFamily="2" charset="-122"/>
                <a:cs typeface="Times New Roman" panose="02020603050405020304" pitchFamily="18" charset="0"/>
              </a:rPr>
              <a:t>)</a:t>
            </a:r>
            <a:r>
              <a:rPr lang="zh-CN" altLang="en-US" sz="2600" dirty="0" smtClean="0">
                <a:ea typeface="宋体" panose="02010600030101010101" pitchFamily="2" charset="-122"/>
                <a:cs typeface="Times New Roman" panose="02020603050405020304" pitchFamily="18" charset="0"/>
              </a:rPr>
              <a:t>是</a:t>
            </a:r>
            <a:r>
              <a:rPr lang="zh-CN" altLang="en-US" sz="2600" dirty="0" smtClean="0">
                <a:solidFill>
                  <a:srgbClr val="C00000"/>
                </a:solidFill>
                <a:ea typeface="宋体" panose="02010600030101010101" pitchFamily="2" charset="-122"/>
                <a:cs typeface="Times New Roman" panose="02020603050405020304" pitchFamily="18" charset="0"/>
              </a:rPr>
              <a:t>抽象方法</a:t>
            </a:r>
            <a:r>
              <a:rPr lang="zh-CN" altLang="en-US" sz="2600" dirty="0" smtClean="0">
                <a:ea typeface="宋体" panose="02010600030101010101" pitchFamily="2" charset="-122"/>
                <a:cs typeface="Times New Roman" panose="02020603050405020304" pitchFamily="18" charset="0"/>
              </a:rPr>
              <a:t>和</a:t>
            </a:r>
            <a:r>
              <a:rPr lang="zh-CN" altLang="en-US" sz="2600" dirty="0" smtClean="0">
                <a:solidFill>
                  <a:srgbClr val="C00000"/>
                </a:solidFill>
                <a:ea typeface="宋体" panose="02010600030101010101" pitchFamily="2" charset="-122"/>
                <a:cs typeface="Times New Roman" panose="02020603050405020304" pitchFamily="18" charset="0"/>
              </a:rPr>
              <a:t>常量值</a:t>
            </a:r>
            <a:r>
              <a:rPr lang="zh-CN" altLang="en-US" sz="2600" dirty="0" smtClean="0">
                <a:ea typeface="宋体" panose="02010600030101010101" pitchFamily="2" charset="-122"/>
                <a:cs typeface="Times New Roman" panose="02020603050405020304" pitchFamily="18" charset="0"/>
              </a:rPr>
              <a:t>的定义的集合。</a:t>
            </a:r>
          </a:p>
          <a:p>
            <a:pPr algn="just" eaLnBrk="1" hangingPunct="1">
              <a:lnSpc>
                <a:spcPct val="90000"/>
              </a:lnSpc>
              <a:spcBef>
                <a:spcPct val="40000"/>
              </a:spcBef>
              <a:buFont typeface="Wingdings" panose="05000000000000000000" pitchFamily="2" charset="2"/>
              <a:buChar char="l"/>
            </a:pPr>
            <a:r>
              <a:rPr lang="zh-CN" altLang="en-US" sz="2600" dirty="0" smtClean="0">
                <a:ea typeface="宋体" panose="02010600030101010101" pitchFamily="2" charset="-122"/>
                <a:cs typeface="Times New Roman" panose="02020603050405020304" pitchFamily="18" charset="0"/>
              </a:rPr>
              <a:t>从本质上讲，接口是一种</a:t>
            </a:r>
            <a:r>
              <a:rPr lang="zh-CN" altLang="en-US" sz="2600" dirty="0" smtClean="0">
                <a:solidFill>
                  <a:srgbClr val="0000FF"/>
                </a:solidFill>
                <a:ea typeface="宋体" panose="02010600030101010101" pitchFamily="2" charset="-122"/>
                <a:cs typeface="Times New Roman" panose="02020603050405020304" pitchFamily="18" charset="0"/>
              </a:rPr>
              <a:t>特殊的抽象类</a:t>
            </a:r>
            <a:r>
              <a:rPr lang="zh-CN" altLang="en-US" sz="2600" dirty="0" smtClean="0">
                <a:ea typeface="宋体" panose="02010600030101010101" pitchFamily="2" charset="-122"/>
                <a:cs typeface="Times New Roman" panose="02020603050405020304" pitchFamily="18" charset="0"/>
              </a:rPr>
              <a:t>，这种抽象类中只包含常量和方法的定义，而没有变量和方法的实现。</a:t>
            </a:r>
          </a:p>
          <a:p>
            <a:pPr algn="just" eaLnBrk="1" hangingPunct="1">
              <a:lnSpc>
                <a:spcPct val="90000"/>
              </a:lnSpc>
              <a:spcBef>
                <a:spcPct val="40000"/>
              </a:spcBef>
              <a:buFont typeface="Wingdings" panose="05000000000000000000" pitchFamily="2" charset="2"/>
              <a:buChar char="l"/>
            </a:pPr>
            <a:r>
              <a:rPr lang="zh-CN" altLang="en-US" sz="2600" dirty="0" smtClean="0">
                <a:ea typeface="宋体" panose="02010600030101010101" pitchFamily="2" charset="-122"/>
                <a:cs typeface="Times New Roman" panose="02020603050405020304" pitchFamily="18" charset="0"/>
              </a:rPr>
              <a:t>实现接口类：</a:t>
            </a:r>
            <a:endParaRPr lang="en-US" altLang="zh-CN" sz="2600" dirty="0" smtClean="0">
              <a:ea typeface="宋体" panose="02010600030101010101" pitchFamily="2" charset="-122"/>
              <a:cs typeface="Times New Roman" panose="02020603050405020304" pitchFamily="18" charset="0"/>
            </a:endParaRPr>
          </a:p>
          <a:p>
            <a:pPr lvl="1" algn="just">
              <a:lnSpc>
                <a:spcPct val="90000"/>
              </a:lnSpc>
              <a:spcBef>
                <a:spcPct val="40000"/>
              </a:spcBef>
              <a:buFont typeface="Wingdings" panose="05000000000000000000" pitchFamily="2" charset="2"/>
              <a:buChar char="Ø"/>
            </a:pPr>
            <a:r>
              <a:rPr lang="en-US" altLang="zh-CN" sz="2600" dirty="0">
                <a:ea typeface="宋体" panose="02010600030101010101" pitchFamily="2" charset="-122"/>
                <a:cs typeface="Times New Roman" panose="02020603050405020304" pitchFamily="18" charset="0"/>
              </a:rPr>
              <a:t>class </a:t>
            </a:r>
            <a:r>
              <a:rPr lang="en-US" altLang="zh-CN" sz="2600" dirty="0" err="1" smtClean="0">
                <a:ea typeface="宋体" panose="02010600030101010101" pitchFamily="2" charset="-122"/>
                <a:cs typeface="Times New Roman" panose="02020603050405020304" pitchFamily="18" charset="0"/>
              </a:rPr>
              <a:t>SubClass</a:t>
            </a:r>
            <a:r>
              <a:rPr lang="en-US" altLang="zh-CN" sz="2600" dirty="0" smtClean="0">
                <a:ea typeface="宋体" panose="02010600030101010101" pitchFamily="2" charset="-122"/>
                <a:cs typeface="Times New Roman" panose="02020603050405020304" pitchFamily="18" charset="0"/>
              </a:rPr>
              <a:t> </a:t>
            </a:r>
            <a:r>
              <a:rPr lang="en-US" altLang="zh-CN" sz="2600" b="1" dirty="0">
                <a:solidFill>
                  <a:srgbClr val="FF0000"/>
                </a:solidFill>
                <a:ea typeface="宋体" panose="02010600030101010101" pitchFamily="2" charset="-122"/>
                <a:cs typeface="Times New Roman" panose="02020603050405020304" pitchFamily="18" charset="0"/>
              </a:rPr>
              <a:t>implements</a:t>
            </a:r>
            <a:r>
              <a:rPr lang="en-US" altLang="zh-CN" sz="2600" dirty="0">
                <a:ea typeface="宋体" panose="02010600030101010101" pitchFamily="2" charset="-122"/>
                <a:cs typeface="Times New Roman" panose="02020603050405020304" pitchFamily="18" charset="0"/>
              </a:rPr>
              <a:t> </a:t>
            </a:r>
            <a:r>
              <a:rPr lang="en-US" altLang="zh-CN" sz="2600" dirty="0" err="1" smtClean="0">
                <a:ea typeface="宋体" panose="02010600030101010101" pitchFamily="2" charset="-122"/>
                <a:cs typeface="Times New Roman" panose="02020603050405020304" pitchFamily="18" charset="0"/>
              </a:rPr>
              <a:t>InterfaceA</a:t>
            </a:r>
            <a:r>
              <a:rPr lang="en-US" altLang="zh-CN" sz="2600" dirty="0" smtClean="0">
                <a:ea typeface="宋体" panose="02010600030101010101" pitchFamily="2" charset="-122"/>
                <a:cs typeface="Times New Roman" panose="02020603050405020304" pitchFamily="18" charset="0"/>
              </a:rPr>
              <a:t>{ }</a:t>
            </a:r>
          </a:p>
          <a:p>
            <a:pPr algn="just">
              <a:lnSpc>
                <a:spcPct val="90000"/>
              </a:lnSpc>
              <a:spcBef>
                <a:spcPct val="40000"/>
              </a:spcBef>
              <a:buFont typeface="Wingdings" panose="05000000000000000000" pitchFamily="2" charset="2"/>
              <a:buChar char="l"/>
            </a:pPr>
            <a:r>
              <a:rPr lang="zh-CN" altLang="en-US" sz="2600" dirty="0">
                <a:ea typeface="宋体" panose="02010600030101010101" pitchFamily="2" charset="-122"/>
                <a:cs typeface="Times New Roman" panose="02020603050405020304" pitchFamily="18" charset="0"/>
              </a:rPr>
              <a:t>一</a:t>
            </a:r>
            <a:r>
              <a:rPr lang="zh-CN" altLang="en-US" sz="2600" dirty="0" smtClean="0">
                <a:ea typeface="宋体" panose="02010600030101010101" pitchFamily="2" charset="-122"/>
                <a:cs typeface="Times New Roman" panose="02020603050405020304" pitchFamily="18" charset="0"/>
              </a:rPr>
              <a:t>个类可以实现多个接口，接口也可以继承其它接口。</a:t>
            </a:r>
            <a:endParaRPr lang="zh-CN" altLang="en-US" sz="2600"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nvSpPr>
        <p:spPr>
          <a:xfrm>
            <a:off x="2613214" y="764704"/>
            <a:ext cx="4496512" cy="79061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接 口</a:t>
            </a:r>
            <a:r>
              <a:rPr lang="en-US" altLang="zh-CN" b="1" dirty="0" smtClean="0">
                <a:latin typeface="+mn-lt"/>
                <a:ea typeface="宋体" panose="02010600030101010101" pitchFamily="2" charset="-122"/>
                <a:cs typeface="Times New Roman" panose="02020603050405020304" pitchFamily="18" charset="0"/>
              </a:rPr>
              <a:t>(2)</a:t>
            </a:r>
          </a:p>
        </p:txBody>
      </p:sp>
      <p:sp>
        <p:nvSpPr>
          <p:cNvPr id="2" name="椭圆 1"/>
          <p:cNvSpPr/>
          <p:nvPr/>
        </p:nvSpPr>
        <p:spPr>
          <a:xfrm>
            <a:off x="1187624" y="2605598"/>
            <a:ext cx="2088232"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宋体" panose="02010600030101010101" pitchFamily="2" charset="-122"/>
                <a:ea typeface="宋体" panose="02010600030101010101" pitchFamily="2" charset="-122"/>
              </a:rPr>
              <a:t>运动员</a:t>
            </a:r>
            <a:endParaRPr lang="en-US" altLang="zh-CN" sz="2000" b="1" dirty="0" smtClean="0">
              <a:solidFill>
                <a:schemeClr val="tx1"/>
              </a:solidFill>
              <a:latin typeface="宋体" panose="02010600030101010101" pitchFamily="2" charset="-122"/>
              <a:ea typeface="宋体" panose="02010600030101010101" pitchFamily="2" charset="-122"/>
            </a:endParaRPr>
          </a:p>
          <a:p>
            <a:pPr algn="ctr"/>
            <a:r>
              <a:rPr lang="zh-CN" altLang="en-US" sz="2000" b="1" dirty="0" smtClean="0">
                <a:solidFill>
                  <a:schemeClr val="tx1"/>
                </a:solidFill>
                <a:latin typeface="宋体" panose="02010600030101010101" pitchFamily="2" charset="-122"/>
                <a:ea typeface="宋体" panose="02010600030101010101" pitchFamily="2" charset="-122"/>
              </a:rPr>
              <a:t>（抽象类）</a:t>
            </a:r>
            <a:endParaRPr lang="zh-CN" altLang="en-US" sz="2000" b="1" dirty="0">
              <a:solidFill>
                <a:schemeClr val="tx1"/>
              </a:solidFill>
              <a:latin typeface="宋体" panose="02010600030101010101" pitchFamily="2" charset="-122"/>
              <a:ea typeface="宋体" panose="02010600030101010101" pitchFamily="2" charset="-122"/>
            </a:endParaRPr>
          </a:p>
        </p:txBody>
      </p:sp>
      <p:sp>
        <p:nvSpPr>
          <p:cNvPr id="12" name="椭圆 11"/>
          <p:cNvSpPr/>
          <p:nvPr/>
        </p:nvSpPr>
        <p:spPr>
          <a:xfrm>
            <a:off x="5868144" y="2570261"/>
            <a:ext cx="2088232"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panose="02010600030101010101" pitchFamily="2" charset="-122"/>
                <a:ea typeface="宋体" panose="02010600030101010101" pitchFamily="2" charset="-122"/>
              </a:rPr>
              <a:t>学生</a:t>
            </a:r>
            <a:endParaRPr lang="en-US" altLang="zh-CN" sz="2000" b="1" dirty="0" smtClean="0">
              <a:solidFill>
                <a:schemeClr val="tx1"/>
              </a:solidFill>
              <a:latin typeface="宋体" panose="02010600030101010101" pitchFamily="2" charset="-122"/>
              <a:ea typeface="宋体" panose="02010600030101010101" pitchFamily="2" charset="-122"/>
            </a:endParaRPr>
          </a:p>
          <a:p>
            <a:pPr algn="ctr"/>
            <a:r>
              <a:rPr lang="zh-CN" altLang="en-US" sz="2000" b="1" dirty="0" smtClean="0">
                <a:solidFill>
                  <a:schemeClr val="tx1"/>
                </a:solidFill>
                <a:latin typeface="宋体" panose="02010600030101010101" pitchFamily="2" charset="-122"/>
                <a:ea typeface="宋体" panose="02010600030101010101" pitchFamily="2" charset="-122"/>
              </a:rPr>
              <a:t>（抽象类）</a:t>
            </a:r>
            <a:endParaRPr lang="zh-CN" altLang="en-US" sz="2000" b="1" dirty="0">
              <a:solidFill>
                <a:schemeClr val="tx1"/>
              </a:solidFill>
              <a:latin typeface="宋体" panose="02010600030101010101" pitchFamily="2" charset="-122"/>
              <a:ea typeface="宋体" panose="02010600030101010101" pitchFamily="2" charset="-122"/>
            </a:endParaRPr>
          </a:p>
        </p:txBody>
      </p:sp>
      <p:sp>
        <p:nvSpPr>
          <p:cNvPr id="13" name="椭圆 12"/>
          <p:cNvSpPr/>
          <p:nvPr/>
        </p:nvSpPr>
        <p:spPr>
          <a:xfrm>
            <a:off x="450185" y="4437112"/>
            <a:ext cx="1474878"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宋体" panose="02010600030101010101" pitchFamily="2" charset="-122"/>
                <a:ea typeface="宋体" panose="02010600030101010101" pitchFamily="2" charset="-122"/>
              </a:rPr>
              <a:t>篮球运动员</a:t>
            </a:r>
            <a:endParaRPr lang="zh-CN" altLang="en-US" sz="2000" b="1" dirty="0">
              <a:solidFill>
                <a:schemeClr val="tx1"/>
              </a:solidFill>
              <a:latin typeface="宋体" panose="02010600030101010101" pitchFamily="2" charset="-122"/>
              <a:ea typeface="宋体" panose="02010600030101010101" pitchFamily="2" charset="-122"/>
            </a:endParaRPr>
          </a:p>
        </p:txBody>
      </p:sp>
      <p:sp>
        <p:nvSpPr>
          <p:cNvPr id="14" name="椭圆 13"/>
          <p:cNvSpPr/>
          <p:nvPr/>
        </p:nvSpPr>
        <p:spPr>
          <a:xfrm>
            <a:off x="5172435" y="4437112"/>
            <a:ext cx="1739825"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panose="02010600030101010101" pitchFamily="2" charset="-122"/>
                <a:ea typeface="宋体" panose="02010600030101010101" pitchFamily="2" charset="-122"/>
              </a:rPr>
              <a:t>大学生</a:t>
            </a:r>
            <a:endParaRPr lang="en-US" altLang="zh-CN" sz="2000" b="1" dirty="0" smtClean="0">
              <a:solidFill>
                <a:schemeClr val="tx1"/>
              </a:solidFill>
              <a:latin typeface="宋体" panose="02010600030101010101" pitchFamily="2" charset="-122"/>
              <a:ea typeface="宋体" panose="02010600030101010101" pitchFamily="2" charset="-122"/>
            </a:endParaRPr>
          </a:p>
        </p:txBody>
      </p:sp>
      <p:sp>
        <p:nvSpPr>
          <p:cNvPr id="15" name="椭圆 14"/>
          <p:cNvSpPr/>
          <p:nvPr/>
        </p:nvSpPr>
        <p:spPr>
          <a:xfrm>
            <a:off x="2627784" y="4461782"/>
            <a:ext cx="1584176"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宋体" panose="02010600030101010101" pitchFamily="2" charset="-122"/>
                <a:ea typeface="宋体" panose="02010600030101010101" pitchFamily="2" charset="-122"/>
              </a:rPr>
              <a:t>跨栏运动员</a:t>
            </a:r>
            <a:endParaRPr lang="en-US" altLang="zh-CN" sz="2000" b="1" dirty="0" smtClean="0">
              <a:solidFill>
                <a:schemeClr val="tx1"/>
              </a:solidFill>
              <a:latin typeface="宋体" panose="02010600030101010101" pitchFamily="2" charset="-122"/>
              <a:ea typeface="宋体" panose="02010600030101010101" pitchFamily="2" charset="-122"/>
            </a:endParaRPr>
          </a:p>
        </p:txBody>
      </p:sp>
      <p:sp>
        <p:nvSpPr>
          <p:cNvPr id="16" name="椭圆 15"/>
          <p:cNvSpPr/>
          <p:nvPr/>
        </p:nvSpPr>
        <p:spPr>
          <a:xfrm>
            <a:off x="7110718" y="4437112"/>
            <a:ext cx="1691316"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宋体" panose="02010600030101010101" pitchFamily="2" charset="-122"/>
                <a:ea typeface="宋体" panose="02010600030101010101" pitchFamily="2" charset="-122"/>
              </a:rPr>
              <a:t>中学生</a:t>
            </a:r>
            <a:endParaRPr lang="en-US" altLang="zh-CN" sz="2000" b="1" dirty="0" smtClean="0">
              <a:solidFill>
                <a:schemeClr val="tx1"/>
              </a:solidFill>
              <a:latin typeface="宋体" panose="02010600030101010101" pitchFamily="2" charset="-122"/>
              <a:ea typeface="宋体" panose="02010600030101010101" pitchFamily="2" charset="-122"/>
            </a:endParaRPr>
          </a:p>
        </p:txBody>
      </p:sp>
      <p:cxnSp>
        <p:nvCxnSpPr>
          <p:cNvPr id="4" name="直接箭头连接符 3"/>
          <p:cNvCxnSpPr/>
          <p:nvPr/>
        </p:nvCxnSpPr>
        <p:spPr>
          <a:xfrm flipV="1">
            <a:off x="1403648" y="3613710"/>
            <a:ext cx="521415" cy="8234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flipV="1">
            <a:off x="2627784" y="3613710"/>
            <a:ext cx="648072" cy="8234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5943542" y="3556486"/>
            <a:ext cx="521415" cy="8234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flipV="1">
            <a:off x="7308304" y="3549543"/>
            <a:ext cx="648072" cy="8234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flipV="1">
            <a:off x="5172435" y="2894987"/>
            <a:ext cx="551693" cy="1484901"/>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3705684" y="2849395"/>
            <a:ext cx="432048" cy="1598960"/>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3696856" y="1772815"/>
            <a:ext cx="1874428" cy="1076579"/>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宋体" panose="02010600030101010101" pitchFamily="2" charset="-122"/>
                <a:ea typeface="宋体" panose="02010600030101010101" pitchFamily="2" charset="-122"/>
              </a:rPr>
              <a:t>学习英语的技能</a:t>
            </a:r>
            <a:endParaRPr lang="en-US" altLang="zh-CN" sz="2000" b="1" dirty="0" smtClean="0">
              <a:solidFill>
                <a:schemeClr val="tx1"/>
              </a:solidFill>
              <a:latin typeface="宋体" panose="02010600030101010101" pitchFamily="2" charset="-122"/>
              <a:ea typeface="宋体" panose="02010600030101010101" pitchFamily="2" charset="-122"/>
            </a:endParaRPr>
          </a:p>
          <a:p>
            <a:pPr algn="ctr"/>
            <a:r>
              <a:rPr lang="zh-CN" altLang="en-US" sz="2000" b="1" dirty="0" smtClean="0">
                <a:solidFill>
                  <a:schemeClr val="tx1"/>
                </a:solidFill>
                <a:latin typeface="宋体" panose="02010600030101010101" pitchFamily="2" charset="-122"/>
                <a:ea typeface="宋体" panose="02010600030101010101" pitchFamily="2" charset="-122"/>
              </a:rPr>
              <a:t>（接口）</a:t>
            </a:r>
            <a:endParaRPr lang="zh-CN" altLang="en-US" sz="2000" b="1" dirty="0">
              <a:solidFill>
                <a:schemeClr val="tx1"/>
              </a:solidFill>
              <a:latin typeface="宋体" panose="02010600030101010101" pitchFamily="2" charset="-122"/>
              <a:ea typeface="宋体" panose="02010600030101010101" pitchFamily="2" charset="-122"/>
            </a:endParaRPr>
          </a:p>
        </p:txBody>
      </p:sp>
      <p:sp>
        <p:nvSpPr>
          <p:cNvPr id="3" name="TextBox 2"/>
          <p:cNvSpPr txBox="1"/>
          <p:nvPr/>
        </p:nvSpPr>
        <p:spPr>
          <a:xfrm>
            <a:off x="998281" y="3783521"/>
            <a:ext cx="1332148" cy="369332"/>
          </a:xfrm>
          <a:prstGeom prst="rect">
            <a:avLst/>
          </a:prstGeom>
          <a:noFill/>
        </p:spPr>
        <p:txBody>
          <a:bodyPr wrap="square" rtlCol="0">
            <a:spAutoFit/>
          </a:bodyPr>
          <a:lstStyle/>
          <a:p>
            <a:r>
              <a:rPr lang="en-US" altLang="zh-CN" dirty="0" smtClean="0"/>
              <a:t>extends</a:t>
            </a:r>
            <a:endParaRPr lang="zh-CN" altLang="en-US" dirty="0"/>
          </a:p>
        </p:txBody>
      </p:sp>
      <p:sp>
        <p:nvSpPr>
          <p:cNvPr id="5" name="TextBox 4"/>
          <p:cNvSpPr txBox="1"/>
          <p:nvPr/>
        </p:nvSpPr>
        <p:spPr>
          <a:xfrm>
            <a:off x="4669257" y="3284984"/>
            <a:ext cx="1584176" cy="369332"/>
          </a:xfrm>
          <a:prstGeom prst="rect">
            <a:avLst/>
          </a:prstGeom>
          <a:noFill/>
        </p:spPr>
        <p:txBody>
          <a:bodyPr wrap="square" rtlCol="0">
            <a:spAutoFit/>
          </a:bodyPr>
          <a:lstStyle/>
          <a:p>
            <a:r>
              <a:rPr lang="en-US" altLang="zh-CN" dirty="0" smtClean="0"/>
              <a:t>implements</a:t>
            </a:r>
            <a:endParaRPr lang="zh-CN" altLang="en-US" dirty="0"/>
          </a:p>
        </p:txBody>
      </p:sp>
    </p:spTree>
  </p:cSld>
  <p:clrMapOvr>
    <a:masterClrMapping/>
  </p:clrMapOvr>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nvSpPr>
        <p:spPr>
          <a:xfrm>
            <a:off x="3399007" y="118403"/>
            <a:ext cx="3419872" cy="85381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接 口</a:t>
            </a:r>
            <a:r>
              <a:rPr lang="en-US" altLang="zh-CN" b="1" dirty="0" smtClean="0">
                <a:latin typeface="+mn-lt"/>
                <a:ea typeface="宋体" panose="02010600030101010101" pitchFamily="2" charset="-122"/>
                <a:cs typeface="Times New Roman" panose="02020603050405020304" pitchFamily="18" charset="0"/>
              </a:rPr>
              <a:t>(3)</a:t>
            </a:r>
            <a:endParaRPr lang="en-US" altLang="zh-CN" b="1" dirty="0" smtClean="0">
              <a:solidFill>
                <a:srgbClr val="BD6FBF"/>
              </a:solidFill>
              <a:latin typeface="+mn-lt"/>
              <a:ea typeface="宋体" panose="02010600030101010101" pitchFamily="2" charset="-122"/>
              <a:cs typeface="Times New Roman" panose="02020603050405020304" pitchFamily="18" charset="0"/>
            </a:endParaRPr>
          </a:p>
        </p:txBody>
      </p:sp>
      <p:sp>
        <p:nvSpPr>
          <p:cNvPr id="27651" name="Rectangle 3"/>
          <p:cNvSpPr>
            <a:spLocks noGrp="1" noChangeArrowheads="1"/>
          </p:cNvSpPr>
          <p:nvPr/>
        </p:nvSpPr>
        <p:spPr>
          <a:xfrm>
            <a:off x="71755" y="838483"/>
            <a:ext cx="8964488" cy="5112568"/>
          </a:xfrm>
          <a:prstGeom prst="rect">
            <a:avLst/>
          </a:prstGeom>
          <a:noFill/>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eaLnBrk="1" hangingPunct="1">
              <a:lnSpc>
                <a:spcPct val="90000"/>
              </a:lnSpc>
              <a:spcBef>
                <a:spcPct val="40000"/>
              </a:spcBef>
              <a:buFont typeface="Wingdings" panose="05000000000000000000" pitchFamily="2" charset="2"/>
              <a:buChar char="l"/>
            </a:pPr>
            <a:r>
              <a:rPr lang="zh-CN" altLang="en-US" sz="2400" b="1" dirty="0" smtClean="0">
                <a:ea typeface="宋体" panose="02010600030101010101" pitchFamily="2" charset="-122"/>
                <a:cs typeface="Times New Roman" panose="02020603050405020304" pitchFamily="18" charset="0"/>
              </a:rPr>
              <a:t>接口的特点：</a:t>
            </a:r>
          </a:p>
          <a:p>
            <a:pPr lvl="1" algn="just" eaLnBrk="1" hangingPunct="1">
              <a:lnSpc>
                <a:spcPct val="90000"/>
              </a:lnSpc>
              <a:spcBef>
                <a:spcPct val="40000"/>
              </a:spcBef>
              <a:buFont typeface="Wingdings" panose="05000000000000000000" pitchFamily="2" charset="2"/>
              <a:buChar char="Ø"/>
            </a:pPr>
            <a:r>
              <a:rPr lang="zh-CN" altLang="en-US" sz="2200" dirty="0" smtClean="0">
                <a:ea typeface="宋体" panose="02010600030101010101" pitchFamily="2" charset="-122"/>
                <a:cs typeface="Times New Roman" panose="02020603050405020304" pitchFamily="18" charset="0"/>
              </a:rPr>
              <a:t>用</a:t>
            </a:r>
            <a:r>
              <a:rPr lang="en-US" altLang="zh-CN" sz="2200" dirty="0" smtClean="0">
                <a:ea typeface="宋体" panose="02010600030101010101" pitchFamily="2" charset="-122"/>
                <a:cs typeface="Times New Roman" panose="02020603050405020304" pitchFamily="18" charset="0"/>
              </a:rPr>
              <a:t>interface</a:t>
            </a:r>
            <a:r>
              <a:rPr lang="zh-CN" altLang="en-US" sz="2200" dirty="0" smtClean="0">
                <a:ea typeface="宋体" panose="02010600030101010101" pitchFamily="2" charset="-122"/>
                <a:cs typeface="Times New Roman" panose="02020603050405020304" pitchFamily="18" charset="0"/>
              </a:rPr>
              <a:t>来定义。</a:t>
            </a:r>
          </a:p>
          <a:p>
            <a:pPr lvl="1" algn="just" eaLnBrk="1" hangingPunct="1">
              <a:lnSpc>
                <a:spcPct val="90000"/>
              </a:lnSpc>
              <a:spcBef>
                <a:spcPct val="40000"/>
              </a:spcBef>
              <a:buFont typeface="Wingdings" panose="05000000000000000000" pitchFamily="2" charset="2"/>
              <a:buChar char="Ø"/>
            </a:pPr>
            <a:r>
              <a:rPr lang="zh-CN" altLang="en-US" sz="2200" dirty="0" smtClean="0">
                <a:ea typeface="宋体" panose="02010600030101010101" pitchFamily="2" charset="-122"/>
                <a:cs typeface="Times New Roman" panose="02020603050405020304" pitchFamily="18" charset="0"/>
              </a:rPr>
              <a:t>接口中的所有成员变量都</a:t>
            </a:r>
            <a:r>
              <a:rPr lang="zh-CN" altLang="en-US" sz="2200" dirty="0" smtClean="0">
                <a:solidFill>
                  <a:schemeClr val="accent2"/>
                </a:solidFill>
                <a:ea typeface="宋体" panose="02010600030101010101" pitchFamily="2" charset="-122"/>
                <a:cs typeface="Times New Roman" panose="02020603050405020304" pitchFamily="18" charset="0"/>
              </a:rPr>
              <a:t>默认</a:t>
            </a:r>
            <a:r>
              <a:rPr lang="zh-CN" altLang="en-US" sz="2200" dirty="0" smtClean="0">
                <a:ea typeface="宋体" panose="02010600030101010101" pitchFamily="2" charset="-122"/>
                <a:cs typeface="Times New Roman" panose="02020603050405020304" pitchFamily="18" charset="0"/>
              </a:rPr>
              <a:t>是由</a:t>
            </a:r>
            <a:r>
              <a:rPr lang="en-US" altLang="zh-CN" sz="2200" dirty="0" smtClean="0">
                <a:ea typeface="宋体" panose="02010600030101010101" pitchFamily="2" charset="-122"/>
                <a:cs typeface="Times New Roman" panose="02020603050405020304" pitchFamily="18" charset="0"/>
              </a:rPr>
              <a:t>public static final</a:t>
            </a:r>
            <a:r>
              <a:rPr lang="zh-CN" altLang="en-US" sz="2200" dirty="0" smtClean="0">
                <a:ea typeface="宋体" panose="02010600030101010101" pitchFamily="2" charset="-122"/>
                <a:cs typeface="Times New Roman" panose="02020603050405020304" pitchFamily="18" charset="0"/>
              </a:rPr>
              <a:t>修饰的。</a:t>
            </a:r>
          </a:p>
          <a:p>
            <a:pPr lvl="1" algn="just" eaLnBrk="1" hangingPunct="1">
              <a:lnSpc>
                <a:spcPct val="90000"/>
              </a:lnSpc>
              <a:spcBef>
                <a:spcPct val="40000"/>
              </a:spcBef>
              <a:buFont typeface="Wingdings" panose="05000000000000000000" pitchFamily="2" charset="2"/>
              <a:buChar char="Ø"/>
            </a:pPr>
            <a:r>
              <a:rPr lang="zh-CN" altLang="en-US" sz="2200" dirty="0" smtClean="0">
                <a:ea typeface="宋体" panose="02010600030101010101" pitchFamily="2" charset="-122"/>
                <a:cs typeface="Times New Roman" panose="02020603050405020304" pitchFamily="18" charset="0"/>
              </a:rPr>
              <a:t>接口中的所有方法都</a:t>
            </a:r>
            <a:r>
              <a:rPr lang="zh-CN" altLang="en-US" sz="2200" dirty="0" smtClean="0">
                <a:solidFill>
                  <a:schemeClr val="accent2"/>
                </a:solidFill>
                <a:ea typeface="宋体" panose="02010600030101010101" pitchFamily="2" charset="-122"/>
                <a:cs typeface="Times New Roman" panose="02020603050405020304" pitchFamily="18" charset="0"/>
              </a:rPr>
              <a:t>默认</a:t>
            </a:r>
            <a:r>
              <a:rPr lang="zh-CN" altLang="en-US" sz="2200" dirty="0" smtClean="0">
                <a:ea typeface="宋体" panose="02010600030101010101" pitchFamily="2" charset="-122"/>
                <a:cs typeface="Times New Roman" panose="02020603050405020304" pitchFamily="18" charset="0"/>
              </a:rPr>
              <a:t>是由</a:t>
            </a:r>
            <a:r>
              <a:rPr lang="en-US" altLang="zh-CN" sz="2200" dirty="0" smtClean="0">
                <a:ea typeface="宋体" panose="02010600030101010101" pitchFamily="2" charset="-122"/>
                <a:cs typeface="Times New Roman" panose="02020603050405020304" pitchFamily="18" charset="0"/>
              </a:rPr>
              <a:t>public abstract</a:t>
            </a:r>
            <a:r>
              <a:rPr lang="zh-CN" altLang="en-US" sz="2200" dirty="0" smtClean="0">
                <a:ea typeface="宋体" panose="02010600030101010101" pitchFamily="2" charset="-122"/>
                <a:cs typeface="Times New Roman" panose="02020603050405020304" pitchFamily="18" charset="0"/>
              </a:rPr>
              <a:t>修饰的。</a:t>
            </a:r>
            <a:endParaRPr lang="en-US" altLang="zh-CN" sz="2200" dirty="0" smtClean="0">
              <a:ea typeface="宋体" panose="02010600030101010101" pitchFamily="2" charset="-122"/>
              <a:cs typeface="Times New Roman" panose="02020603050405020304" pitchFamily="18" charset="0"/>
            </a:endParaRPr>
          </a:p>
          <a:p>
            <a:pPr lvl="1" algn="just" eaLnBrk="1" hangingPunct="1">
              <a:lnSpc>
                <a:spcPct val="90000"/>
              </a:lnSpc>
              <a:spcBef>
                <a:spcPct val="40000"/>
              </a:spcBef>
              <a:buFont typeface="Wingdings" panose="05000000000000000000" pitchFamily="2" charset="2"/>
              <a:buChar char="Ø"/>
            </a:pPr>
            <a:r>
              <a:rPr lang="zh-CN" altLang="en-US" sz="2200" dirty="0" smtClean="0">
                <a:solidFill>
                  <a:srgbClr val="C00000"/>
                </a:solidFill>
                <a:ea typeface="宋体" panose="02010600030101010101" pitchFamily="2" charset="-122"/>
                <a:cs typeface="Times New Roman" panose="02020603050405020304" pitchFamily="18" charset="0"/>
              </a:rPr>
              <a:t>接口没有构造</a:t>
            </a:r>
            <a:r>
              <a:rPr lang="zh-CN" altLang="en-US" sz="2200" dirty="0">
                <a:solidFill>
                  <a:srgbClr val="C00000"/>
                </a:solidFill>
                <a:ea typeface="宋体" panose="02010600030101010101" pitchFamily="2" charset="-122"/>
                <a:cs typeface="Times New Roman" panose="02020603050405020304" pitchFamily="18" charset="0"/>
              </a:rPr>
              <a:t>器</a:t>
            </a:r>
            <a:r>
              <a:rPr lang="zh-CN" altLang="en-US" sz="2200" dirty="0" smtClean="0">
                <a:solidFill>
                  <a:srgbClr val="C00000"/>
                </a:solidFill>
                <a:ea typeface="宋体" panose="02010600030101010101" pitchFamily="2" charset="-122"/>
                <a:cs typeface="Times New Roman" panose="02020603050405020304" pitchFamily="18" charset="0"/>
              </a:rPr>
              <a:t>。</a:t>
            </a:r>
          </a:p>
          <a:p>
            <a:pPr lvl="1" algn="just" eaLnBrk="1" hangingPunct="1">
              <a:lnSpc>
                <a:spcPct val="90000"/>
              </a:lnSpc>
              <a:spcBef>
                <a:spcPct val="40000"/>
              </a:spcBef>
              <a:buFont typeface="Wingdings" panose="05000000000000000000" pitchFamily="2" charset="2"/>
              <a:buChar char="Ø"/>
            </a:pPr>
            <a:r>
              <a:rPr lang="zh-CN" altLang="en-US" sz="2200" dirty="0" smtClean="0">
                <a:ea typeface="宋体" panose="02010600030101010101" pitchFamily="2" charset="-122"/>
                <a:cs typeface="Times New Roman" panose="02020603050405020304" pitchFamily="18" charset="0"/>
              </a:rPr>
              <a:t>接口采用多继承机制。</a:t>
            </a:r>
          </a:p>
          <a:p>
            <a:pPr algn="just" eaLnBrk="1" hangingPunct="1">
              <a:lnSpc>
                <a:spcPct val="90000"/>
              </a:lnSpc>
              <a:spcBef>
                <a:spcPct val="40000"/>
              </a:spcBef>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接口定义举例</a:t>
            </a:r>
            <a:endParaRPr lang="en-US" altLang="zh-CN" sz="2400" dirty="0" smtClean="0">
              <a:ea typeface="宋体" panose="02010600030101010101" pitchFamily="2" charset="-122"/>
              <a:cs typeface="Times New Roman" panose="02020603050405020304" pitchFamily="18" charset="0"/>
            </a:endParaRPr>
          </a:p>
          <a:p>
            <a:pPr marL="0" indent="0" algn="just">
              <a:lnSpc>
                <a:spcPct val="90000"/>
              </a:lnSpc>
              <a:spcBef>
                <a:spcPct val="40000"/>
              </a:spcBef>
              <a:buNone/>
            </a:pPr>
            <a:r>
              <a:rPr lang="en-US" altLang="zh-CN" sz="2400" dirty="0" smtClean="0">
                <a:solidFill>
                  <a:srgbClr val="C00000"/>
                </a:solidFill>
                <a:ea typeface="宋体" panose="02010600030101010101" pitchFamily="2" charset="-122"/>
                <a:cs typeface="Times New Roman" panose="02020603050405020304" pitchFamily="18" charset="0"/>
              </a:rPr>
              <a:t>    public </a:t>
            </a:r>
            <a:r>
              <a:rPr lang="en-US" altLang="zh-CN" sz="2400" dirty="0">
                <a:solidFill>
                  <a:srgbClr val="0000FF"/>
                </a:solidFill>
                <a:ea typeface="宋体" panose="02010600030101010101" pitchFamily="2" charset="-122"/>
                <a:cs typeface="Times New Roman" panose="02020603050405020304" pitchFamily="18" charset="0"/>
              </a:rPr>
              <a:t>interface</a:t>
            </a:r>
            <a:r>
              <a:rPr lang="en-US" altLang="zh-CN" sz="2400" dirty="0">
                <a:solidFill>
                  <a:srgbClr val="C00000"/>
                </a:solidFill>
                <a:ea typeface="宋体" panose="02010600030101010101" pitchFamily="2" charset="-122"/>
                <a:cs typeface="Times New Roman" panose="02020603050405020304" pitchFamily="18" charset="0"/>
              </a:rPr>
              <a:t> Runner {</a:t>
            </a:r>
          </a:p>
          <a:p>
            <a:pPr marL="0" indent="0" algn="just">
              <a:lnSpc>
                <a:spcPct val="90000"/>
              </a:lnSpc>
              <a:spcBef>
                <a:spcPts val="0"/>
              </a:spcBef>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int</a:t>
            </a:r>
            <a:r>
              <a:rPr lang="en-US" altLang="zh-CN" sz="2400" dirty="0">
                <a:solidFill>
                  <a:srgbClr val="C00000"/>
                </a:solidFill>
                <a:ea typeface="宋体" panose="02010600030101010101" pitchFamily="2" charset="-122"/>
                <a:cs typeface="Times New Roman" panose="02020603050405020304" pitchFamily="18" charset="0"/>
              </a:rPr>
              <a:t> ID = 1;</a:t>
            </a:r>
          </a:p>
          <a:p>
            <a:pPr marL="0" indent="0" algn="just">
              <a:lnSpc>
                <a:spcPct val="90000"/>
              </a:lnSpc>
              <a:spcBef>
                <a:spcPts val="0"/>
              </a:spcBef>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void </a:t>
            </a:r>
            <a:r>
              <a:rPr lang="en-US" altLang="zh-CN" sz="2400" dirty="0">
                <a:solidFill>
                  <a:srgbClr val="C00000"/>
                </a:solidFill>
                <a:ea typeface="宋体" panose="02010600030101010101" pitchFamily="2" charset="-122"/>
                <a:cs typeface="Times New Roman" panose="02020603050405020304" pitchFamily="18" charset="0"/>
              </a:rPr>
              <a:t>start();</a:t>
            </a:r>
          </a:p>
          <a:p>
            <a:pPr marL="0" indent="0" algn="just">
              <a:lnSpc>
                <a:spcPct val="90000"/>
              </a:lnSpc>
              <a:spcBef>
                <a:spcPts val="0"/>
              </a:spcBef>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public void </a:t>
            </a:r>
            <a:r>
              <a:rPr lang="en-US" altLang="zh-CN" sz="2400" dirty="0">
                <a:solidFill>
                  <a:srgbClr val="C00000"/>
                </a:solidFill>
                <a:ea typeface="宋体" panose="02010600030101010101" pitchFamily="2" charset="-122"/>
                <a:cs typeface="Times New Roman" panose="02020603050405020304" pitchFamily="18" charset="0"/>
              </a:rPr>
              <a:t>run();</a:t>
            </a:r>
          </a:p>
          <a:p>
            <a:pPr marL="0" indent="0" algn="just">
              <a:lnSpc>
                <a:spcPct val="90000"/>
              </a:lnSpc>
              <a:spcBef>
                <a:spcPts val="0"/>
              </a:spcBef>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void </a:t>
            </a:r>
            <a:r>
              <a:rPr lang="en-US" altLang="zh-CN" sz="2400" dirty="0">
                <a:solidFill>
                  <a:srgbClr val="C00000"/>
                </a:solidFill>
                <a:ea typeface="宋体" panose="02010600030101010101" pitchFamily="2" charset="-122"/>
                <a:cs typeface="Times New Roman" panose="02020603050405020304" pitchFamily="18" charset="0"/>
              </a:rPr>
              <a:t>stop();</a:t>
            </a:r>
          </a:p>
          <a:p>
            <a:pPr marL="0" indent="0" algn="just">
              <a:lnSpc>
                <a:spcPct val="90000"/>
              </a:lnSpc>
              <a:spcBef>
                <a:spcPts val="0"/>
              </a:spcBef>
              <a:buNone/>
            </a:pPr>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a:p>
            <a:pPr algn="just" eaLnBrk="1" hangingPunct="1">
              <a:lnSpc>
                <a:spcPct val="90000"/>
              </a:lnSpc>
              <a:spcBef>
                <a:spcPct val="40000"/>
              </a:spcBef>
              <a:buFont typeface="Wingdings" panose="05000000000000000000" pitchFamily="2" charset="2"/>
              <a:buChar char="l"/>
            </a:pPr>
            <a:endParaRPr lang="zh-CN" altLang="en-US" sz="2400" dirty="0" smtClean="0">
              <a:solidFill>
                <a:schemeClr val="accent2"/>
              </a:solidFill>
              <a:ea typeface="宋体" panose="02010600030101010101" pitchFamily="2" charset="-122"/>
              <a:cs typeface="Times New Roman" panose="02020603050405020304" pitchFamily="18" charset="0"/>
            </a:endParaRPr>
          </a:p>
        </p:txBody>
      </p:sp>
      <p:sp>
        <p:nvSpPr>
          <p:cNvPr id="4" name="左右箭头 3"/>
          <p:cNvSpPr/>
          <p:nvPr/>
        </p:nvSpPr>
        <p:spPr>
          <a:xfrm>
            <a:off x="3660875" y="4307127"/>
            <a:ext cx="857256" cy="428628"/>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 name="矩形 2"/>
          <p:cNvSpPr/>
          <p:nvPr/>
        </p:nvSpPr>
        <p:spPr>
          <a:xfrm>
            <a:off x="4715763" y="3718803"/>
            <a:ext cx="4160679" cy="223224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931787" y="3862819"/>
            <a:ext cx="3744416" cy="1588127"/>
          </a:xfrm>
          <a:prstGeom prst="rect">
            <a:avLst/>
          </a:prstGeom>
          <a:noFill/>
        </p:spPr>
        <p:txBody>
          <a:bodyPr wrap="square" rtlCol="0">
            <a:spAutoFit/>
          </a:bodyPr>
          <a:lstStyle/>
          <a:p>
            <a:pPr algn="just">
              <a:lnSpc>
                <a:spcPct val="90000"/>
              </a:lnSpc>
              <a:spcBef>
                <a:spcPct val="40000"/>
              </a:spcBef>
            </a:pPr>
            <a:r>
              <a:rPr lang="en-US" altLang="zh-CN" dirty="0">
                <a:solidFill>
                  <a:srgbClr val="C00000"/>
                </a:solidFill>
                <a:ea typeface="宋体" panose="02010600030101010101" pitchFamily="2" charset="-122"/>
                <a:cs typeface="Times New Roman" panose="02020603050405020304" pitchFamily="18" charset="0"/>
              </a:rPr>
              <a:t> public </a:t>
            </a:r>
            <a:r>
              <a:rPr lang="en-US" altLang="zh-CN" dirty="0">
                <a:solidFill>
                  <a:srgbClr val="0000FF"/>
                </a:solidFill>
                <a:ea typeface="宋体" panose="02010600030101010101" pitchFamily="2" charset="-122"/>
                <a:cs typeface="Times New Roman" panose="02020603050405020304" pitchFamily="18" charset="0"/>
              </a:rPr>
              <a:t>interface</a:t>
            </a:r>
            <a:r>
              <a:rPr lang="en-US" altLang="zh-CN" dirty="0">
                <a:solidFill>
                  <a:srgbClr val="C00000"/>
                </a:solidFill>
                <a:ea typeface="宋体" panose="02010600030101010101" pitchFamily="2" charset="-122"/>
                <a:cs typeface="Times New Roman" panose="02020603050405020304" pitchFamily="18" charset="0"/>
              </a:rPr>
              <a:t> Runner {</a:t>
            </a:r>
          </a:p>
          <a:p>
            <a:pPr algn="just">
              <a:lnSpc>
                <a:spcPct val="90000"/>
              </a:lnSpc>
            </a:pPr>
            <a:r>
              <a:rPr lang="en-US" altLang="zh-CN" dirty="0">
                <a:solidFill>
                  <a:srgbClr val="C00000"/>
                </a:solidFill>
                <a:ea typeface="宋体" panose="02010600030101010101" pitchFamily="2" charset="-122"/>
                <a:cs typeface="Times New Roman" panose="02020603050405020304" pitchFamily="18" charset="0"/>
              </a:rPr>
              <a:t> </a:t>
            </a:r>
            <a:r>
              <a:rPr lang="en-US" altLang="zh-CN" dirty="0" smtClean="0">
                <a:solidFill>
                  <a:srgbClr val="C00000"/>
                </a:solidFill>
                <a:ea typeface="宋体" panose="02010600030101010101" pitchFamily="2" charset="-122"/>
                <a:cs typeface="Times New Roman" panose="02020603050405020304" pitchFamily="18" charset="0"/>
              </a:rPr>
              <a:t>   public static final </a:t>
            </a:r>
            <a:r>
              <a:rPr lang="en-US" altLang="zh-CN" dirty="0" err="1" smtClean="0">
                <a:solidFill>
                  <a:srgbClr val="C00000"/>
                </a:solidFill>
                <a:ea typeface="宋体" panose="02010600030101010101" pitchFamily="2" charset="-122"/>
                <a:cs typeface="Times New Roman" panose="02020603050405020304" pitchFamily="18" charset="0"/>
              </a:rPr>
              <a:t>int</a:t>
            </a:r>
            <a:r>
              <a:rPr lang="en-US" altLang="zh-CN" dirty="0" smtClean="0">
                <a:solidFill>
                  <a:srgbClr val="C00000"/>
                </a:solidFill>
                <a:ea typeface="宋体" panose="02010600030101010101" pitchFamily="2" charset="-122"/>
                <a:cs typeface="Times New Roman" panose="02020603050405020304" pitchFamily="18" charset="0"/>
              </a:rPr>
              <a:t> ID = 1;</a:t>
            </a:r>
          </a:p>
          <a:p>
            <a:pPr algn="just">
              <a:lnSpc>
                <a:spcPct val="90000"/>
              </a:lnSpc>
            </a:pPr>
            <a:r>
              <a:rPr lang="en-US" altLang="zh-CN" dirty="0">
                <a:solidFill>
                  <a:srgbClr val="C00000"/>
                </a:solidFill>
                <a:ea typeface="宋体" panose="02010600030101010101" pitchFamily="2" charset="-122"/>
                <a:cs typeface="Times New Roman" panose="02020603050405020304" pitchFamily="18" charset="0"/>
              </a:rPr>
              <a:t> </a:t>
            </a:r>
            <a:r>
              <a:rPr lang="en-US" altLang="zh-CN" dirty="0" smtClean="0">
                <a:solidFill>
                  <a:srgbClr val="C00000"/>
                </a:solidFill>
                <a:ea typeface="宋体" panose="02010600030101010101" pitchFamily="2" charset="-122"/>
                <a:cs typeface="Times New Roman" panose="02020603050405020304" pitchFamily="18" charset="0"/>
              </a:rPr>
              <a:t>   public abstract void start();</a:t>
            </a:r>
          </a:p>
          <a:p>
            <a:pPr algn="just">
              <a:lnSpc>
                <a:spcPct val="90000"/>
              </a:lnSpc>
            </a:pPr>
            <a:r>
              <a:rPr lang="en-US" altLang="zh-CN" dirty="0">
                <a:solidFill>
                  <a:srgbClr val="C00000"/>
                </a:solidFill>
                <a:ea typeface="宋体" panose="02010600030101010101" pitchFamily="2" charset="-122"/>
                <a:cs typeface="Times New Roman" panose="02020603050405020304" pitchFamily="18" charset="0"/>
              </a:rPr>
              <a:t> </a:t>
            </a:r>
            <a:r>
              <a:rPr lang="en-US" altLang="zh-CN" dirty="0" smtClean="0">
                <a:solidFill>
                  <a:srgbClr val="C00000"/>
                </a:solidFill>
                <a:ea typeface="宋体" panose="02010600030101010101" pitchFamily="2" charset="-122"/>
                <a:cs typeface="Times New Roman" panose="02020603050405020304" pitchFamily="18" charset="0"/>
              </a:rPr>
              <a:t>   public abstract void run();</a:t>
            </a:r>
          </a:p>
          <a:p>
            <a:pPr algn="just">
              <a:lnSpc>
                <a:spcPct val="90000"/>
              </a:lnSpc>
            </a:pPr>
            <a:r>
              <a:rPr lang="en-US" altLang="zh-CN" dirty="0">
                <a:solidFill>
                  <a:srgbClr val="C00000"/>
                </a:solidFill>
                <a:ea typeface="宋体" panose="02010600030101010101" pitchFamily="2" charset="-122"/>
                <a:cs typeface="Times New Roman" panose="02020603050405020304" pitchFamily="18" charset="0"/>
              </a:rPr>
              <a:t> </a:t>
            </a:r>
            <a:r>
              <a:rPr lang="en-US" altLang="zh-CN" dirty="0" smtClean="0">
                <a:solidFill>
                  <a:srgbClr val="C00000"/>
                </a:solidFill>
                <a:ea typeface="宋体" panose="02010600030101010101" pitchFamily="2" charset="-122"/>
                <a:cs typeface="Times New Roman" panose="02020603050405020304" pitchFamily="18" charset="0"/>
              </a:rPr>
              <a:t>   public abstract void stop();</a:t>
            </a:r>
            <a:endParaRPr lang="en-US" altLang="zh-CN"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dirty="0" smtClean="0">
                <a:solidFill>
                  <a:srgbClr val="C00000"/>
                </a:solidFill>
                <a:ea typeface="宋体" panose="02010600030101010101" pitchFamily="2" charset="-122"/>
                <a:cs typeface="Times New Roman" panose="02020603050405020304" pitchFamily="18" charset="0"/>
              </a:rPr>
              <a:t>    </a:t>
            </a:r>
            <a:r>
              <a:rPr lang="en-US" altLang="zh-CN" dirty="0">
                <a:solidFill>
                  <a:srgbClr val="C00000"/>
                </a:solidFill>
                <a:ea typeface="宋体" panose="02010600030101010101" pitchFamily="2" charset="-122"/>
                <a:cs typeface="Times New Roman" panose="02020603050405020304" pitchFamily="18" charset="0"/>
              </a:rPr>
              <a:t>}</a:t>
            </a:r>
            <a:endParaRPr lang="zh-CN" altLang="en-US" dirty="0"/>
          </a:p>
        </p:txBody>
      </p:sp>
    </p:spTree>
  </p:cSld>
  <p:clrMapOvr>
    <a:masterClrMapping/>
  </p:clrMapOvr>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nvSpPr>
        <p:spPr>
          <a:xfrm>
            <a:off x="2872835" y="405929"/>
            <a:ext cx="3635928" cy="7097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接 口</a:t>
            </a:r>
            <a:r>
              <a:rPr lang="en-US" altLang="zh-CN" b="1" dirty="0" smtClean="0">
                <a:latin typeface="+mn-lt"/>
                <a:ea typeface="宋体" panose="02010600030101010101" pitchFamily="2" charset="-122"/>
                <a:cs typeface="Times New Roman" panose="02020603050405020304" pitchFamily="18" charset="0"/>
              </a:rPr>
              <a:t>(4)</a:t>
            </a:r>
          </a:p>
        </p:txBody>
      </p:sp>
      <p:sp>
        <p:nvSpPr>
          <p:cNvPr id="28675" name="Rectangle 3"/>
          <p:cNvSpPr>
            <a:spLocks noChangeArrowheads="1"/>
          </p:cNvSpPr>
          <p:nvPr/>
        </p:nvSpPr>
        <p:spPr bwMode="auto">
          <a:xfrm>
            <a:off x="261643" y="1486049"/>
            <a:ext cx="8858312" cy="4154984"/>
          </a:xfrm>
          <a:prstGeom prst="rect">
            <a:avLst/>
          </a:prstGeom>
          <a:noFill/>
          <a:ln w="9525">
            <a:noFill/>
            <a:miter lim="800000"/>
          </a:ln>
        </p:spPr>
        <p:txBody>
          <a:bodyPr wrap="square">
            <a:spAutoFit/>
          </a:bodyPr>
          <a:lstStyle/>
          <a:p>
            <a:pPr marL="342900" indent="-342900">
              <a:spcBef>
                <a:spcPct val="50000"/>
              </a:spcBef>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实现</a:t>
            </a:r>
            <a:r>
              <a:rPr lang="zh-CN" altLang="en-US" sz="2400" dirty="0">
                <a:ea typeface="宋体" panose="02010600030101010101" pitchFamily="2" charset="-122"/>
                <a:cs typeface="Times New Roman" panose="02020603050405020304" pitchFamily="18" charset="0"/>
              </a:rPr>
              <a:t>接口的类中必须提供接口中所有方法的具体实现</a:t>
            </a:r>
            <a:r>
              <a:rPr lang="zh-CN" altLang="en-US" sz="2400" dirty="0" smtClean="0">
                <a:ea typeface="宋体" panose="02010600030101010101" pitchFamily="2" charset="-122"/>
                <a:cs typeface="Times New Roman" panose="02020603050405020304" pitchFamily="18" charset="0"/>
              </a:rPr>
              <a:t>内容，方可实例化。否则，仍为抽象类。</a:t>
            </a:r>
            <a:endParaRPr lang="en-US" altLang="zh-CN" sz="2400" dirty="0" smtClean="0">
              <a:ea typeface="宋体" panose="02010600030101010101" pitchFamily="2" charset="-122"/>
              <a:cs typeface="Times New Roman" panose="02020603050405020304" pitchFamily="18" charset="0"/>
            </a:endParaRPr>
          </a:p>
          <a:p>
            <a:pPr marL="342900" indent="-342900">
              <a:spcBef>
                <a:spcPct val="50000"/>
              </a:spcBef>
              <a:buFont typeface="Wingdings" panose="05000000000000000000" pitchFamily="2" charset="2"/>
              <a:buChar char="l"/>
            </a:pPr>
            <a:r>
              <a:rPr lang="zh-CN" altLang="en-US" sz="2400" b="1" dirty="0" smtClean="0">
                <a:ea typeface="宋体" panose="02010600030101010101" pitchFamily="2" charset="-122"/>
                <a:cs typeface="Times New Roman" panose="02020603050405020304" pitchFamily="18" charset="0"/>
              </a:rPr>
              <a:t>接口的主要用途就是被实现类实现。（面向接口编程）</a:t>
            </a:r>
            <a:endParaRPr lang="zh-CN" altLang="en-US" sz="2400" b="1" dirty="0">
              <a:ea typeface="宋体" panose="02010600030101010101" pitchFamily="2" charset="-122"/>
              <a:cs typeface="Times New Roman" panose="02020603050405020304" pitchFamily="18" charset="0"/>
            </a:endParaRPr>
          </a:p>
          <a:p>
            <a:pPr marL="342900" indent="-342900">
              <a:spcBef>
                <a:spcPct val="50000"/>
              </a:spcBef>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与</a:t>
            </a:r>
            <a:r>
              <a:rPr lang="zh-CN" altLang="en-US" sz="2400" dirty="0">
                <a:ea typeface="宋体" panose="02010600030101010101" pitchFamily="2" charset="-122"/>
                <a:cs typeface="Times New Roman" panose="02020603050405020304" pitchFamily="18" charset="0"/>
              </a:rPr>
              <a:t>继承关系类似，接口与实现类之间存在多态性</a:t>
            </a:r>
          </a:p>
          <a:p>
            <a:pPr marL="342900" indent="-342900">
              <a:spcBef>
                <a:spcPct val="50000"/>
              </a:spcBef>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定义</a:t>
            </a:r>
            <a:r>
              <a:rPr lang="en-US" altLang="zh-CN" sz="2400" dirty="0">
                <a:ea typeface="宋体" panose="02010600030101010101" pitchFamily="2" charset="-122"/>
                <a:cs typeface="Times New Roman" panose="02020603050405020304" pitchFamily="18" charset="0"/>
              </a:rPr>
              <a:t>Java</a:t>
            </a:r>
            <a:r>
              <a:rPr lang="zh-CN" altLang="en-US" sz="2400" dirty="0">
                <a:ea typeface="宋体" panose="02010600030101010101" pitchFamily="2" charset="-122"/>
                <a:cs typeface="Times New Roman" panose="02020603050405020304" pitchFamily="18" charset="0"/>
              </a:rPr>
              <a:t>类的语法</a:t>
            </a:r>
            <a:r>
              <a:rPr lang="zh-CN" altLang="en-US" sz="2400" dirty="0" smtClean="0">
                <a:ea typeface="宋体" panose="02010600030101010101" pitchFamily="2" charset="-122"/>
                <a:cs typeface="Times New Roman" panose="02020603050405020304" pitchFamily="18" charset="0"/>
              </a:rPr>
              <a:t>格式：</a:t>
            </a:r>
            <a:r>
              <a:rPr lang="zh-CN" altLang="en-US" sz="2400" dirty="0" smtClean="0">
                <a:solidFill>
                  <a:srgbClr val="0000FF"/>
                </a:solidFill>
                <a:ea typeface="宋体" panose="02010600030101010101" pitchFamily="2" charset="-122"/>
                <a:cs typeface="Times New Roman" panose="02020603050405020304" pitchFamily="18" charset="0"/>
              </a:rPr>
              <a:t>先写</a:t>
            </a:r>
            <a:r>
              <a:rPr lang="en-US" altLang="zh-CN" sz="2400" dirty="0" smtClean="0">
                <a:solidFill>
                  <a:srgbClr val="0000FF"/>
                </a:solidFill>
                <a:ea typeface="宋体" panose="02010600030101010101" pitchFamily="2" charset="-122"/>
                <a:cs typeface="Times New Roman" panose="02020603050405020304" pitchFamily="18" charset="0"/>
              </a:rPr>
              <a:t>extends</a:t>
            </a:r>
            <a:r>
              <a:rPr lang="zh-CN" altLang="en-US" sz="2400" dirty="0" smtClean="0">
                <a:solidFill>
                  <a:srgbClr val="0000FF"/>
                </a:solidFill>
                <a:ea typeface="宋体" panose="02010600030101010101" pitchFamily="2" charset="-122"/>
                <a:cs typeface="Times New Roman" panose="02020603050405020304" pitchFamily="18" charset="0"/>
              </a:rPr>
              <a:t>，后写</a:t>
            </a:r>
            <a:r>
              <a:rPr lang="en-US" altLang="zh-CN" sz="2400" dirty="0" smtClean="0">
                <a:solidFill>
                  <a:srgbClr val="0000FF"/>
                </a:solidFill>
                <a:ea typeface="宋体" panose="02010600030101010101" pitchFamily="2" charset="-122"/>
                <a:cs typeface="Times New Roman" panose="02020603050405020304" pitchFamily="18" charset="0"/>
              </a:rPr>
              <a:t>implements</a:t>
            </a:r>
          </a:p>
          <a:p>
            <a:pPr>
              <a:spcBef>
                <a:spcPct val="50000"/>
              </a:spcBef>
            </a:pPr>
            <a:r>
              <a:rPr lang="zh-CN" altLang="en-US" sz="2400" dirty="0">
                <a:solidFill>
                  <a:schemeClr val="accent2"/>
                </a:solidFill>
                <a:ea typeface="宋体" panose="02010600030101010101" pitchFamily="2" charset="-122"/>
                <a:cs typeface="Times New Roman" panose="02020603050405020304" pitchFamily="18" charset="0"/>
              </a:rPr>
              <a:t>	</a:t>
            </a:r>
            <a:r>
              <a:rPr lang="en-US" altLang="zh-CN" sz="2400" dirty="0">
                <a:solidFill>
                  <a:schemeClr val="accent2"/>
                </a:solidFill>
                <a:ea typeface="宋体" panose="02010600030101010101" pitchFamily="2" charset="-122"/>
                <a:cs typeface="Times New Roman" panose="02020603050405020304" pitchFamily="18" charset="0"/>
              </a:rPr>
              <a:t>&lt; modifier&gt; class &lt; name&gt; [extends &lt; </a:t>
            </a:r>
            <a:r>
              <a:rPr lang="en-US" altLang="zh-CN" sz="2400" dirty="0" err="1">
                <a:solidFill>
                  <a:schemeClr val="accent2"/>
                </a:solidFill>
                <a:ea typeface="宋体" panose="02010600030101010101" pitchFamily="2" charset="-122"/>
                <a:cs typeface="Times New Roman" panose="02020603050405020304" pitchFamily="18" charset="0"/>
              </a:rPr>
              <a:t>superclass</a:t>
            </a:r>
            <a:r>
              <a:rPr lang="en-US" altLang="zh-CN" sz="2400" dirty="0">
                <a:solidFill>
                  <a:schemeClr val="accent2"/>
                </a:solidFill>
                <a:ea typeface="宋体" panose="02010600030101010101" pitchFamily="2" charset="-122"/>
                <a:cs typeface="Times New Roman" panose="02020603050405020304" pitchFamily="18" charset="0"/>
              </a:rPr>
              <a:t>&gt;]</a:t>
            </a:r>
          </a:p>
          <a:p>
            <a:r>
              <a:rPr lang="en-US" altLang="zh-CN" sz="2400" dirty="0">
                <a:solidFill>
                  <a:schemeClr val="accent2"/>
                </a:solidFill>
                <a:ea typeface="宋体" panose="02010600030101010101" pitchFamily="2" charset="-122"/>
                <a:cs typeface="Times New Roman" panose="02020603050405020304" pitchFamily="18" charset="0"/>
              </a:rPr>
              <a:t>	[</a:t>
            </a:r>
            <a:r>
              <a:rPr lang="en-US" altLang="zh-CN" sz="2400" dirty="0">
                <a:solidFill>
                  <a:srgbClr val="BD6FBF"/>
                </a:solidFill>
                <a:ea typeface="宋体" panose="02010600030101010101" pitchFamily="2" charset="-122"/>
                <a:cs typeface="Times New Roman" panose="02020603050405020304" pitchFamily="18" charset="0"/>
              </a:rPr>
              <a:t>implements</a:t>
            </a:r>
            <a:r>
              <a:rPr lang="en-US" altLang="zh-CN" sz="2400" dirty="0">
                <a:solidFill>
                  <a:schemeClr val="accent2"/>
                </a:solidFill>
                <a:ea typeface="宋体" panose="02010600030101010101" pitchFamily="2" charset="-122"/>
                <a:cs typeface="Times New Roman" panose="02020603050405020304" pitchFamily="18" charset="0"/>
              </a:rPr>
              <a:t> &lt; interface&gt; [,&lt; interface&gt;]* ] {</a:t>
            </a:r>
          </a:p>
          <a:p>
            <a:r>
              <a:rPr lang="en-US" altLang="zh-CN" sz="2400" dirty="0">
                <a:solidFill>
                  <a:schemeClr val="accent2"/>
                </a:solidFill>
                <a:ea typeface="宋体" panose="02010600030101010101" pitchFamily="2" charset="-122"/>
                <a:cs typeface="Times New Roman" panose="02020603050405020304" pitchFamily="18" charset="0"/>
              </a:rPr>
              <a:t>		&lt; declarations&gt;*</a:t>
            </a:r>
          </a:p>
          <a:p>
            <a:r>
              <a:rPr lang="en-US" altLang="zh-CN" sz="2400" dirty="0">
                <a:solidFill>
                  <a:schemeClr val="accent2"/>
                </a:solidFill>
                <a:ea typeface="宋体" panose="02010600030101010101" pitchFamily="2" charset="-122"/>
                <a:cs typeface="Times New Roman" panose="02020603050405020304" pitchFamily="18" charset="0"/>
              </a:rPr>
              <a:t>	}</a:t>
            </a:r>
          </a:p>
        </p:txBody>
      </p:sp>
    </p:spTree>
  </p:cSld>
  <p:clrMapOvr>
    <a:masterClrMapping/>
  </p:clrMapOvr>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nvSpPr>
        <p:spPr>
          <a:xfrm>
            <a:off x="2471718" y="764704"/>
            <a:ext cx="4496512" cy="79061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接口应用举例</a:t>
            </a:r>
            <a:r>
              <a:rPr lang="en-US" altLang="zh-CN" b="1" dirty="0" smtClean="0">
                <a:latin typeface="+mn-lt"/>
                <a:ea typeface="宋体" panose="02010600030101010101" pitchFamily="2" charset="-122"/>
                <a:cs typeface="Times New Roman" panose="02020603050405020304" pitchFamily="18" charset="0"/>
              </a:rPr>
              <a:t>(1)</a:t>
            </a:r>
          </a:p>
        </p:txBody>
      </p:sp>
      <p:graphicFrame>
        <p:nvGraphicFramePr>
          <p:cNvPr id="287747" name="Group 3"/>
          <p:cNvGraphicFramePr>
            <a:graphicFrameLocks noGrp="1"/>
          </p:cNvGraphicFramePr>
          <p:nvPr/>
        </p:nvGraphicFramePr>
        <p:xfrm>
          <a:off x="3919518" y="1931943"/>
          <a:ext cx="1524000" cy="1570419"/>
        </p:xfrm>
        <a:graphic>
          <a:graphicData uri="http://schemas.openxmlformats.org/drawingml/2006/table">
            <a:tbl>
              <a:tblPr/>
              <a:tblGrid>
                <a:gridCol w="1524000"/>
              </a:tblGrid>
              <a:tr h="207963">
                <a:tc>
                  <a:txBody>
                    <a:bodyPr/>
                    <a:lstStyle/>
                    <a:p>
                      <a:pPr marL="0" marR="0" lvl="0" indent="0" algn="ctr" defTabSz="914400" rtl="0" eaLnBrk="1" fontAlgn="base" latinLnBrk="0" hangingPunct="1">
                        <a:lnSpc>
                          <a:spcPct val="80000"/>
                        </a:lnSpc>
                        <a:spcBef>
                          <a:spcPct val="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&lt;&lt;interface&gt;&gt;</a:t>
                      </a:r>
                    </a:p>
                    <a:p>
                      <a:pPr marL="0" marR="0" lvl="0" indent="0" algn="ctr" defTabSz="914400" rtl="0" eaLnBrk="1" fontAlgn="base" latinLnBrk="0" hangingPunct="1">
                        <a:lnSpc>
                          <a:spcPct val="8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Runner</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1" lang="zh-CN" altLang="zh-CN" sz="5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just" defTabSz="914400" rtl="0" eaLnBrk="1" fontAlgn="base" latinLnBrk="0" hangingPunct="1">
                        <a:lnSpc>
                          <a:spcPct val="90000"/>
                        </a:lnSpc>
                        <a:spcBef>
                          <a:spcPct val="0"/>
                        </a:spcBef>
                        <a:spcAft>
                          <a:spcPct val="0"/>
                        </a:spcAft>
                        <a:buClrTx/>
                        <a:buSzTx/>
                        <a:buFontTx/>
                        <a:buNone/>
                      </a:pPr>
                      <a:r>
                        <a:rPr kumimoji="1" lang="en-US" altLang="zh-CN" sz="1800" b="0" i="0" u="none" strike="noStrike" cap="none" normalizeH="0" baseline="0" dirty="0" smtClean="0">
                          <a:ln>
                            <a:noFill/>
                          </a:ln>
                          <a:solidFill>
                            <a:srgbClr val="BD6FBF"/>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start()</a:t>
                      </a:r>
                    </a:p>
                    <a:p>
                      <a:pPr marL="0" marR="0" lvl="0" indent="0" algn="just" defTabSz="914400" rtl="0" eaLnBrk="1" fontAlgn="base" latinLnBrk="0" hangingPunct="1">
                        <a:lnSpc>
                          <a:spcPct val="90000"/>
                        </a:lnSpc>
                        <a:spcBef>
                          <a:spcPct val="0"/>
                        </a:spcBef>
                        <a:spcAft>
                          <a:spcPct val="0"/>
                        </a:spcAft>
                        <a:buClrTx/>
                        <a:buSzTx/>
                        <a:buFontTx/>
                        <a:buNone/>
                      </a:pPr>
                      <a:r>
                        <a:rPr kumimoji="1" lang="en-US" altLang="zh-CN" sz="1800" b="0" i="0" u="none" strike="noStrike" cap="none" normalizeH="0" baseline="0" dirty="0" smtClean="0">
                          <a:ln>
                            <a:noFill/>
                          </a:ln>
                          <a:solidFill>
                            <a:srgbClr val="BD6FBF"/>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run()</a:t>
                      </a:r>
                    </a:p>
                    <a:p>
                      <a:pPr marL="0" marR="0" lvl="0" indent="0" algn="just" defTabSz="914400" rtl="0" eaLnBrk="1" fontAlgn="base" latinLnBrk="0" hangingPunct="1">
                        <a:lnSpc>
                          <a:spcPct val="90000"/>
                        </a:lnSpc>
                        <a:spcBef>
                          <a:spcPct val="0"/>
                        </a:spcBef>
                        <a:spcAft>
                          <a:spcPct val="0"/>
                        </a:spcAft>
                        <a:buClrTx/>
                        <a:buSzTx/>
                        <a:buFontTx/>
                        <a:buNone/>
                      </a:pPr>
                      <a:r>
                        <a:rPr kumimoji="1" lang="en-US" altLang="zh-CN" sz="1800" b="0" i="0" u="none" strike="noStrike" cap="none" normalizeH="0" baseline="0" dirty="0" smtClean="0">
                          <a:ln>
                            <a:noFill/>
                          </a:ln>
                          <a:solidFill>
                            <a:srgbClr val="BD6FBF"/>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stop()</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287757" name="Group 13"/>
          <p:cNvGraphicFramePr>
            <a:graphicFrameLocks noGrp="1"/>
          </p:cNvGraphicFramePr>
          <p:nvPr/>
        </p:nvGraphicFramePr>
        <p:xfrm>
          <a:off x="1785918" y="4370343"/>
          <a:ext cx="1524000" cy="1597851"/>
        </p:xfrm>
        <a:graphic>
          <a:graphicData uri="http://schemas.openxmlformats.org/drawingml/2006/table">
            <a:tbl>
              <a:tblPr/>
              <a:tblGrid>
                <a:gridCol w="1524000"/>
              </a:tblGrid>
              <a:tr h="207963">
                <a:tc>
                  <a:txBody>
                    <a:bodyPr/>
                    <a:lstStyle/>
                    <a:p>
                      <a:pPr marL="0" marR="0" lvl="0" indent="0" algn="ctr" defTabSz="914400" rtl="0" eaLnBrk="1" fontAlgn="base" latinLnBrk="0" hangingPunct="1">
                        <a:lnSpc>
                          <a:spcPct val="8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1" lang="zh-CN" altLang="zh-CN" sz="5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just" defTabSz="914400" rtl="0" eaLnBrk="1" fontAlgn="base" latinLnBrk="0" hangingPunct="1">
                        <a:lnSpc>
                          <a:spcPct val="90000"/>
                        </a:lnSpc>
                        <a:spcBef>
                          <a:spcPct val="0"/>
                        </a:spcBef>
                        <a:spcAft>
                          <a:spcPct val="0"/>
                        </a:spcAft>
                        <a:buClrTx/>
                        <a:buSzTx/>
                        <a:buFontTx/>
                        <a:buNone/>
                      </a:pPr>
                      <a:r>
                        <a:rPr kumimoji="1" lang="en-US" altLang="zh-CN" sz="1800" b="0" i="0" u="none" strike="noStrike" cap="none" normalizeH="0" baseline="0" dirty="0" smtClean="0">
                          <a:ln>
                            <a:noFill/>
                          </a:ln>
                          <a:solidFill>
                            <a:srgbClr val="BD6FBF"/>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start()</a:t>
                      </a:r>
                    </a:p>
                    <a:p>
                      <a:pPr marL="0" marR="0" lvl="0" indent="0" algn="just" defTabSz="914400" rtl="0" eaLnBrk="1" fontAlgn="base" latinLnBrk="0" hangingPunct="1">
                        <a:lnSpc>
                          <a:spcPct val="90000"/>
                        </a:lnSpc>
                        <a:spcBef>
                          <a:spcPct val="0"/>
                        </a:spcBef>
                        <a:spcAft>
                          <a:spcPct val="0"/>
                        </a:spcAft>
                        <a:buClrTx/>
                        <a:buSzTx/>
                        <a:buFontTx/>
                        <a:buNone/>
                      </a:pPr>
                      <a:r>
                        <a:rPr kumimoji="1" lang="en-US" altLang="zh-CN" sz="1800" b="0" i="0" u="none" strike="noStrike" cap="none" normalizeH="0" baseline="0" dirty="0" smtClean="0">
                          <a:ln>
                            <a:noFill/>
                          </a:ln>
                          <a:solidFill>
                            <a:srgbClr val="BD6FBF"/>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run()</a:t>
                      </a:r>
                    </a:p>
                    <a:p>
                      <a:pPr marL="0" marR="0" lvl="0" indent="0" algn="just" defTabSz="914400" rtl="0" eaLnBrk="1" fontAlgn="base" latinLnBrk="0" hangingPunct="1">
                        <a:lnSpc>
                          <a:spcPct val="90000"/>
                        </a:lnSpc>
                        <a:spcBef>
                          <a:spcPct val="0"/>
                        </a:spcBef>
                        <a:spcAft>
                          <a:spcPct val="0"/>
                        </a:spcAft>
                        <a:buClrTx/>
                        <a:buSzTx/>
                        <a:buFontTx/>
                        <a:buNone/>
                      </a:pPr>
                      <a:r>
                        <a:rPr kumimoji="1" lang="en-US" altLang="zh-CN" sz="1800" b="0" i="0" u="none" strike="noStrike" cap="none" normalizeH="0" baseline="0" dirty="0" smtClean="0">
                          <a:ln>
                            <a:noFill/>
                          </a:ln>
                          <a:solidFill>
                            <a:srgbClr val="BD6FBF"/>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stop()</a:t>
                      </a:r>
                    </a:p>
                    <a:p>
                      <a:pPr marL="0" marR="0" lvl="0" indent="0" algn="just" defTabSz="914400" rtl="0" eaLnBrk="1" fontAlgn="base" latinLnBrk="0" hangingPunct="1">
                        <a:lnSpc>
                          <a:spcPct val="90000"/>
                        </a:lnSpc>
                        <a:spcBef>
                          <a:spcPct val="0"/>
                        </a:spcBef>
                        <a:spcAft>
                          <a:spcPct val="0"/>
                        </a:spcAft>
                        <a:buClrTx/>
                        <a:buSzTx/>
                        <a:buFontTx/>
                        <a:buNone/>
                      </a:pPr>
                      <a:r>
                        <a:rPr kumimoji="1" lang="en-US" altLang="zh-CN" sz="1800" b="0" i="0" u="none" strike="noStrike" cap="none" normalizeH="0" baseline="0" dirty="0" smtClean="0">
                          <a:ln>
                            <a:noFill/>
                          </a:ln>
                          <a:solidFill>
                            <a:srgbClr val="BD6FBF"/>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dance()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287767" name="Group 23"/>
          <p:cNvGraphicFramePr>
            <a:graphicFrameLocks noGrp="1"/>
          </p:cNvGraphicFramePr>
          <p:nvPr/>
        </p:nvGraphicFramePr>
        <p:xfrm>
          <a:off x="3919518" y="4370343"/>
          <a:ext cx="1524000" cy="1844739"/>
        </p:xfrm>
        <a:graphic>
          <a:graphicData uri="http://schemas.openxmlformats.org/drawingml/2006/table">
            <a:tbl>
              <a:tblPr/>
              <a:tblGrid>
                <a:gridCol w="1524000"/>
              </a:tblGrid>
              <a:tr h="207963">
                <a:tc>
                  <a:txBody>
                    <a:bodyPr/>
                    <a:lstStyle/>
                    <a:p>
                      <a:pPr marL="0" marR="0" lvl="0" indent="0" algn="ctr" defTabSz="914400" rtl="0" eaLnBrk="1" fontAlgn="base" latinLnBrk="0" hangingPunct="1">
                        <a:lnSpc>
                          <a:spcPct val="8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Car</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1" lang="zh-CN" altLang="zh-CN" sz="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just" defTabSz="914400" rtl="0" eaLnBrk="1" fontAlgn="base" latinLnBrk="0" hangingPunct="1">
                        <a:lnSpc>
                          <a:spcPct val="90000"/>
                        </a:lnSpc>
                        <a:spcBef>
                          <a:spcPct val="0"/>
                        </a:spcBef>
                        <a:spcAft>
                          <a:spcPct val="0"/>
                        </a:spcAft>
                        <a:buClrTx/>
                        <a:buSzTx/>
                        <a:buFontTx/>
                        <a:buNone/>
                      </a:pPr>
                      <a:r>
                        <a:rPr kumimoji="1" lang="en-US" altLang="zh-CN" sz="1800" b="0" i="0" u="none" strike="noStrike" cap="none" normalizeH="0" baseline="0" dirty="0" smtClean="0">
                          <a:ln>
                            <a:noFill/>
                          </a:ln>
                          <a:solidFill>
                            <a:srgbClr val="BD6FBF"/>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start()</a:t>
                      </a:r>
                    </a:p>
                    <a:p>
                      <a:pPr marL="0" marR="0" lvl="0" indent="0" algn="just" defTabSz="914400" rtl="0" eaLnBrk="1" fontAlgn="base" latinLnBrk="0" hangingPunct="1">
                        <a:lnSpc>
                          <a:spcPct val="90000"/>
                        </a:lnSpc>
                        <a:spcBef>
                          <a:spcPct val="0"/>
                        </a:spcBef>
                        <a:spcAft>
                          <a:spcPct val="0"/>
                        </a:spcAft>
                        <a:buClrTx/>
                        <a:buSzTx/>
                        <a:buFontTx/>
                        <a:buNone/>
                      </a:pPr>
                      <a:r>
                        <a:rPr kumimoji="1" lang="en-US" altLang="zh-CN" sz="1800" b="0" i="0" u="none" strike="noStrike" cap="none" normalizeH="0" baseline="0" dirty="0" smtClean="0">
                          <a:ln>
                            <a:noFill/>
                          </a:ln>
                          <a:solidFill>
                            <a:srgbClr val="BD6FBF"/>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run()</a:t>
                      </a:r>
                    </a:p>
                    <a:p>
                      <a:pPr marL="0" marR="0" lvl="0" indent="0" algn="just" defTabSz="914400" rtl="0" eaLnBrk="1" fontAlgn="base" latinLnBrk="0" hangingPunct="1">
                        <a:lnSpc>
                          <a:spcPct val="90000"/>
                        </a:lnSpc>
                        <a:spcBef>
                          <a:spcPct val="0"/>
                        </a:spcBef>
                        <a:spcAft>
                          <a:spcPct val="0"/>
                        </a:spcAft>
                        <a:buClrTx/>
                        <a:buSzTx/>
                        <a:buFontTx/>
                        <a:buNone/>
                      </a:pPr>
                      <a:r>
                        <a:rPr kumimoji="1" lang="en-US" altLang="zh-CN" sz="1800" b="0" i="0" u="none" strike="noStrike" cap="none" normalizeH="0" baseline="0" dirty="0" smtClean="0">
                          <a:ln>
                            <a:noFill/>
                          </a:ln>
                          <a:solidFill>
                            <a:srgbClr val="BD6FBF"/>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stop()</a:t>
                      </a:r>
                    </a:p>
                    <a:p>
                      <a:pPr marL="0" marR="0" lvl="0" indent="0" algn="just" defTabSz="914400" rtl="0" eaLnBrk="1" fontAlgn="base" latinLnBrk="0" hangingPunct="1">
                        <a:lnSpc>
                          <a:spcPct val="90000"/>
                        </a:lnSpc>
                        <a:spcBef>
                          <a:spcPct val="0"/>
                        </a:spcBef>
                        <a:spcAft>
                          <a:spcPct val="0"/>
                        </a:spcAft>
                        <a:buClrTx/>
                        <a:buSzTx/>
                        <a:buFontTx/>
                        <a:buNone/>
                      </a:pPr>
                      <a:r>
                        <a:rPr kumimoji="1" lang="en-US" altLang="zh-CN" sz="1800" b="0" i="0" u="none" strike="noStrike" cap="none" normalizeH="0" baseline="0" dirty="0" smtClean="0">
                          <a:ln>
                            <a:noFill/>
                          </a:ln>
                          <a:solidFill>
                            <a:srgbClr val="BD6FBF"/>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rPr>
                        <a:t>fillFuel</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p>
                    <a:p>
                      <a:pPr marL="0" marR="0" lvl="0" indent="0" algn="just" defTabSz="914400" rtl="0" eaLnBrk="1" fontAlgn="base" latinLnBrk="0" hangingPunct="1">
                        <a:lnSpc>
                          <a:spcPct val="90000"/>
                        </a:lnSpc>
                        <a:spcBef>
                          <a:spcPct val="0"/>
                        </a:spcBef>
                        <a:spcAft>
                          <a:spcPct val="0"/>
                        </a:spcAft>
                        <a:buClrTx/>
                        <a:buSzTx/>
                        <a:buFontTx/>
                        <a:buNone/>
                      </a:pPr>
                      <a:r>
                        <a:rPr kumimoji="1" lang="en-US" altLang="zh-CN" sz="1800" b="0" i="0" u="none" strike="noStrike" cap="none" normalizeH="0" baseline="0" dirty="0" smtClean="0">
                          <a:ln>
                            <a:noFill/>
                          </a:ln>
                          <a:solidFill>
                            <a:srgbClr val="BD6FBF"/>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crack()</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287777" name="Group 33"/>
          <p:cNvGraphicFramePr>
            <a:graphicFrameLocks noGrp="1"/>
          </p:cNvGraphicFramePr>
          <p:nvPr/>
        </p:nvGraphicFramePr>
        <p:xfrm>
          <a:off x="5976918" y="4390981"/>
          <a:ext cx="1752600" cy="1597851"/>
        </p:xfrm>
        <a:graphic>
          <a:graphicData uri="http://schemas.openxmlformats.org/drawingml/2006/table">
            <a:tbl>
              <a:tblPr/>
              <a:tblGrid>
                <a:gridCol w="1752600"/>
              </a:tblGrid>
              <a:tr h="207963">
                <a:tc>
                  <a:txBody>
                    <a:bodyPr/>
                    <a:lstStyle/>
                    <a:p>
                      <a:pPr marL="0" marR="0" lvl="0" indent="0" algn="ctr" defTabSz="914400" rtl="0" eaLnBrk="1" fontAlgn="base" latinLnBrk="0" hangingPunct="1">
                        <a:lnSpc>
                          <a:spcPct val="8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Bird</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1" lang="zh-CN" altLang="zh-CN" sz="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just" defTabSz="914400" rtl="0" eaLnBrk="1" fontAlgn="base" latinLnBrk="0" hangingPunct="1">
                        <a:lnSpc>
                          <a:spcPct val="90000"/>
                        </a:lnSpc>
                        <a:spcBef>
                          <a:spcPct val="0"/>
                        </a:spcBef>
                        <a:spcAft>
                          <a:spcPct val="0"/>
                        </a:spcAft>
                        <a:buClrTx/>
                        <a:buSzTx/>
                        <a:buFontTx/>
                        <a:buNone/>
                      </a:pPr>
                      <a:r>
                        <a:rPr kumimoji="1" lang="en-US" altLang="zh-CN" sz="1800" b="0" i="0" u="none" strike="noStrike" cap="none" normalizeH="0" baseline="0" dirty="0" smtClean="0">
                          <a:ln>
                            <a:noFill/>
                          </a:ln>
                          <a:solidFill>
                            <a:srgbClr val="BD6FBF"/>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start()</a:t>
                      </a:r>
                    </a:p>
                    <a:p>
                      <a:pPr marL="0" marR="0" lvl="0" indent="0" algn="just" defTabSz="914400" rtl="0" eaLnBrk="1" fontAlgn="base" latinLnBrk="0" hangingPunct="1">
                        <a:lnSpc>
                          <a:spcPct val="90000"/>
                        </a:lnSpc>
                        <a:spcBef>
                          <a:spcPct val="0"/>
                        </a:spcBef>
                        <a:spcAft>
                          <a:spcPct val="0"/>
                        </a:spcAft>
                        <a:buClrTx/>
                        <a:buSzTx/>
                        <a:buFontTx/>
                        <a:buNone/>
                      </a:pPr>
                      <a:r>
                        <a:rPr kumimoji="1" lang="en-US" altLang="zh-CN" sz="1800" b="0" i="0" u="none" strike="noStrike" cap="none" normalizeH="0" baseline="0" dirty="0" smtClean="0">
                          <a:ln>
                            <a:noFill/>
                          </a:ln>
                          <a:solidFill>
                            <a:srgbClr val="BD6FBF"/>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run()</a:t>
                      </a:r>
                    </a:p>
                    <a:p>
                      <a:pPr marL="0" marR="0" lvl="0" indent="0" algn="just" defTabSz="914400" rtl="0" eaLnBrk="1" fontAlgn="base" latinLnBrk="0" hangingPunct="1">
                        <a:lnSpc>
                          <a:spcPct val="90000"/>
                        </a:lnSpc>
                        <a:spcBef>
                          <a:spcPct val="0"/>
                        </a:spcBef>
                        <a:spcAft>
                          <a:spcPct val="0"/>
                        </a:spcAft>
                        <a:buClrTx/>
                        <a:buSzTx/>
                        <a:buFontTx/>
                        <a:buNone/>
                      </a:pPr>
                      <a:r>
                        <a:rPr kumimoji="1" lang="en-US" altLang="zh-CN" sz="1800" b="0" i="0" u="none" strike="noStrike" cap="none" normalizeH="0" baseline="0" dirty="0" smtClean="0">
                          <a:ln>
                            <a:noFill/>
                          </a:ln>
                          <a:solidFill>
                            <a:srgbClr val="BD6FBF"/>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stop()</a:t>
                      </a:r>
                    </a:p>
                    <a:p>
                      <a:pPr marL="0" marR="0" lvl="0" indent="0" algn="just" defTabSz="914400" rtl="0" eaLnBrk="1" fontAlgn="base" latinLnBrk="0" hangingPunct="1">
                        <a:lnSpc>
                          <a:spcPct val="90000"/>
                        </a:lnSpc>
                        <a:spcBef>
                          <a:spcPct val="0"/>
                        </a:spcBef>
                        <a:spcAft>
                          <a:spcPct val="0"/>
                        </a:spcAft>
                        <a:buClrTx/>
                        <a:buSzTx/>
                        <a:buFontTx/>
                        <a:buNone/>
                      </a:pPr>
                      <a:r>
                        <a:rPr kumimoji="1" lang="en-US" altLang="zh-CN" sz="1800" b="0" i="0" u="none" strike="noStrike" cap="none" normalizeH="0" baseline="0" dirty="0" smtClean="0">
                          <a:ln>
                            <a:noFill/>
                          </a:ln>
                          <a:solidFill>
                            <a:srgbClr val="BD6FBF"/>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fly()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30763" name="Line 43"/>
          <p:cNvSpPr>
            <a:spLocks noChangeShapeType="1"/>
          </p:cNvSpPr>
          <p:nvPr/>
        </p:nvSpPr>
        <p:spPr bwMode="auto">
          <a:xfrm>
            <a:off x="2471718" y="3989343"/>
            <a:ext cx="4267200" cy="0"/>
          </a:xfrm>
          <a:prstGeom prst="line">
            <a:avLst/>
          </a:prstGeom>
          <a:noFill/>
          <a:ln w="9525">
            <a:solidFill>
              <a:schemeClr val="tx1"/>
            </a:solidFill>
            <a:prstDash val="sysDot"/>
            <a:round/>
          </a:ln>
        </p:spPr>
        <p:txBody>
          <a:bodyPr/>
          <a:lstStyle/>
          <a:p>
            <a:endParaRPr lang="zh-CN" altLang="en-US">
              <a:cs typeface="Times New Roman" panose="02020603050405020304" pitchFamily="18" charset="0"/>
            </a:endParaRPr>
          </a:p>
        </p:txBody>
      </p:sp>
      <p:sp>
        <p:nvSpPr>
          <p:cNvPr id="30764" name="Line 44"/>
          <p:cNvSpPr>
            <a:spLocks noChangeShapeType="1"/>
          </p:cNvSpPr>
          <p:nvPr/>
        </p:nvSpPr>
        <p:spPr bwMode="auto">
          <a:xfrm>
            <a:off x="2471718" y="3989343"/>
            <a:ext cx="0" cy="381000"/>
          </a:xfrm>
          <a:prstGeom prst="line">
            <a:avLst/>
          </a:prstGeom>
          <a:noFill/>
          <a:ln w="9525">
            <a:solidFill>
              <a:schemeClr val="tx1"/>
            </a:solidFill>
            <a:prstDash val="sysDot"/>
            <a:round/>
          </a:ln>
        </p:spPr>
        <p:txBody>
          <a:bodyPr/>
          <a:lstStyle/>
          <a:p>
            <a:endParaRPr lang="zh-CN" altLang="en-US">
              <a:cs typeface="Times New Roman" panose="02020603050405020304" pitchFamily="18" charset="0"/>
            </a:endParaRPr>
          </a:p>
        </p:txBody>
      </p:sp>
      <p:sp>
        <p:nvSpPr>
          <p:cNvPr id="30765" name="Line 45"/>
          <p:cNvSpPr>
            <a:spLocks noChangeShapeType="1"/>
          </p:cNvSpPr>
          <p:nvPr/>
        </p:nvSpPr>
        <p:spPr bwMode="auto">
          <a:xfrm>
            <a:off x="6738918" y="3989343"/>
            <a:ext cx="0" cy="381000"/>
          </a:xfrm>
          <a:prstGeom prst="line">
            <a:avLst/>
          </a:prstGeom>
          <a:noFill/>
          <a:ln w="9525">
            <a:solidFill>
              <a:schemeClr val="tx1"/>
            </a:solidFill>
            <a:prstDash val="sysDot"/>
            <a:round/>
          </a:ln>
        </p:spPr>
        <p:txBody>
          <a:bodyPr/>
          <a:lstStyle/>
          <a:p>
            <a:endParaRPr lang="zh-CN" altLang="en-US">
              <a:cs typeface="Times New Roman" panose="02020603050405020304" pitchFamily="18" charset="0"/>
            </a:endParaRPr>
          </a:p>
        </p:txBody>
      </p:sp>
      <p:sp>
        <p:nvSpPr>
          <p:cNvPr id="30766" name="Line 46"/>
          <p:cNvSpPr>
            <a:spLocks noChangeShapeType="1"/>
          </p:cNvSpPr>
          <p:nvPr/>
        </p:nvSpPr>
        <p:spPr bwMode="auto">
          <a:xfrm flipV="1">
            <a:off x="4605318" y="3455943"/>
            <a:ext cx="0" cy="914400"/>
          </a:xfrm>
          <a:prstGeom prst="line">
            <a:avLst/>
          </a:prstGeom>
          <a:noFill/>
          <a:ln w="9525">
            <a:solidFill>
              <a:schemeClr val="tx1"/>
            </a:solidFill>
            <a:prstDash val="sysDot"/>
            <a:round/>
            <a:tailEnd type="triangle" w="lg" len="lg"/>
          </a:ln>
        </p:spPr>
        <p:txBody>
          <a:bodyPr/>
          <a:lstStyle/>
          <a:p>
            <a:endParaRPr lang="zh-CN" altLang="en-US">
              <a:cs typeface="Times New Roman" panose="02020603050405020304" pitchFamily="18" charset="0"/>
            </a:endParaRPr>
          </a:p>
        </p:txBody>
      </p:sp>
    </p:spTree>
  </p:cSld>
  <p:clrMapOvr>
    <a:masterClrMapping/>
  </p:clrMapOvr>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nvSpPr>
        <p:spPr>
          <a:xfrm>
            <a:off x="3131840" y="488646"/>
            <a:ext cx="5218964" cy="84014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接口应用举例</a:t>
            </a:r>
            <a:r>
              <a:rPr lang="en-US" altLang="zh-CN" b="1" dirty="0" smtClean="0">
                <a:latin typeface="+mn-lt"/>
                <a:ea typeface="宋体" panose="02010600030101010101" pitchFamily="2" charset="-122"/>
                <a:cs typeface="Times New Roman" panose="02020603050405020304" pitchFamily="18" charset="0"/>
              </a:rPr>
              <a:t>(1)</a:t>
            </a:r>
          </a:p>
        </p:txBody>
      </p:sp>
      <p:sp>
        <p:nvSpPr>
          <p:cNvPr id="29699" name="Rectangle 3"/>
          <p:cNvSpPr>
            <a:spLocks noChangeArrowheads="1"/>
          </p:cNvSpPr>
          <p:nvPr/>
        </p:nvSpPr>
        <p:spPr bwMode="auto">
          <a:xfrm>
            <a:off x="323528" y="908720"/>
            <a:ext cx="8568952" cy="4799965"/>
          </a:xfrm>
          <a:prstGeom prst="rect">
            <a:avLst/>
          </a:prstGeom>
          <a:noFill/>
          <a:ln w="9525">
            <a:noFill/>
            <a:miter lim="800000"/>
          </a:ln>
        </p:spPr>
        <p:txBody>
          <a:bodyPr wrap="square">
            <a:spAutoFit/>
          </a:bodyPr>
          <a:lstStyle/>
          <a:p>
            <a:pPr>
              <a:lnSpc>
                <a:spcPct val="90000"/>
              </a:lnSpc>
            </a:pPr>
            <a:r>
              <a:rPr lang="en-US" altLang="zh-CN" sz="2000" dirty="0">
                <a:solidFill>
                  <a:srgbClr val="C00000"/>
                </a:solidFill>
                <a:ea typeface="宋体" panose="02010600030101010101" pitchFamily="2" charset="-122"/>
                <a:cs typeface="Times New Roman" panose="02020603050405020304" pitchFamily="18" charset="0"/>
              </a:rPr>
              <a:t>public interface Runner {</a:t>
            </a:r>
          </a:p>
          <a:p>
            <a:pPr>
              <a:lnSpc>
                <a:spcPct val="90000"/>
              </a:lnSpc>
            </a:pPr>
            <a:r>
              <a:rPr lang="en-US" altLang="zh-CN" sz="2000" dirty="0">
                <a:solidFill>
                  <a:srgbClr val="C00000"/>
                </a:solidFill>
                <a:ea typeface="宋体" panose="02010600030101010101" pitchFamily="2" charset="-122"/>
                <a:cs typeface="Times New Roman" panose="02020603050405020304" pitchFamily="18" charset="0"/>
              </a:rPr>
              <a:t>	public void start();</a:t>
            </a:r>
          </a:p>
          <a:p>
            <a:pPr>
              <a:lnSpc>
                <a:spcPct val="90000"/>
              </a:lnSpc>
            </a:pPr>
            <a:r>
              <a:rPr lang="en-US" altLang="zh-CN" sz="2000" dirty="0">
                <a:solidFill>
                  <a:srgbClr val="C00000"/>
                </a:solidFill>
                <a:ea typeface="宋体" panose="02010600030101010101" pitchFamily="2" charset="-122"/>
                <a:cs typeface="Times New Roman" panose="02020603050405020304" pitchFamily="18" charset="0"/>
              </a:rPr>
              <a:t>	public void run();</a:t>
            </a:r>
          </a:p>
          <a:p>
            <a:pPr>
              <a:lnSpc>
                <a:spcPct val="90000"/>
              </a:lnSpc>
            </a:pPr>
            <a:r>
              <a:rPr lang="en-US" altLang="zh-CN" sz="2000" dirty="0">
                <a:solidFill>
                  <a:srgbClr val="C00000"/>
                </a:solidFill>
                <a:ea typeface="宋体" panose="02010600030101010101" pitchFamily="2" charset="-122"/>
                <a:cs typeface="Times New Roman" panose="02020603050405020304" pitchFamily="18" charset="0"/>
              </a:rPr>
              <a:t>	public void stop();</a:t>
            </a:r>
          </a:p>
          <a:p>
            <a:pPr>
              <a:lnSpc>
                <a:spcPct val="90000"/>
              </a:lnSpc>
            </a:pPr>
            <a:r>
              <a:rPr lang="en-US" altLang="zh-CN" sz="2000" dirty="0">
                <a:solidFill>
                  <a:srgbClr val="C00000"/>
                </a:solidFill>
                <a:ea typeface="宋体" panose="02010600030101010101" pitchFamily="2" charset="-122"/>
                <a:cs typeface="Times New Roman" panose="02020603050405020304" pitchFamily="18" charset="0"/>
              </a:rPr>
              <a:t>}</a:t>
            </a:r>
          </a:p>
          <a:p>
            <a:pPr>
              <a:lnSpc>
                <a:spcPct val="90000"/>
              </a:lnSpc>
            </a:pPr>
            <a:r>
              <a:rPr lang="en-US" altLang="zh-CN" sz="2000" dirty="0">
                <a:solidFill>
                  <a:srgbClr val="C00000"/>
                </a:solidFill>
                <a:ea typeface="宋体" panose="02010600030101010101" pitchFamily="2" charset="-122"/>
                <a:cs typeface="Times New Roman" panose="02020603050405020304" pitchFamily="18" charset="0"/>
              </a:rPr>
              <a:t>public class Person implements Runner {</a:t>
            </a:r>
          </a:p>
          <a:p>
            <a:pPr>
              <a:lnSpc>
                <a:spcPct val="90000"/>
              </a:lnSpc>
            </a:pPr>
            <a:r>
              <a:rPr lang="en-US" altLang="zh-CN" sz="2000" dirty="0">
                <a:solidFill>
                  <a:srgbClr val="C00000"/>
                </a:solidFill>
                <a:ea typeface="宋体" panose="02010600030101010101" pitchFamily="2" charset="-122"/>
                <a:cs typeface="Times New Roman" panose="02020603050405020304" pitchFamily="18" charset="0"/>
              </a:rPr>
              <a:t>	public void start() {</a:t>
            </a:r>
          </a:p>
          <a:p>
            <a:pPr>
              <a:lnSpc>
                <a:spcPct val="90000"/>
              </a:lnSpc>
            </a:pPr>
            <a:r>
              <a:rPr lang="en-US" altLang="zh-CN" sz="2000" dirty="0">
                <a:solidFill>
                  <a:schemeClr val="accent2"/>
                </a:solidFill>
                <a:ea typeface="宋体" panose="02010600030101010101" pitchFamily="2" charset="-122"/>
                <a:cs typeface="Times New Roman" panose="02020603050405020304" pitchFamily="18" charset="0"/>
              </a:rPr>
              <a:t>		</a:t>
            </a:r>
            <a:r>
              <a:rPr lang="en-US" altLang="zh-CN" sz="2000" dirty="0">
                <a:solidFill>
                  <a:srgbClr val="0000FF"/>
                </a:solidFill>
                <a:ea typeface="宋体" panose="02010600030101010101" pitchFamily="2" charset="-122"/>
                <a:cs typeface="Times New Roman" panose="02020603050405020304" pitchFamily="18" charset="0"/>
              </a:rPr>
              <a:t>// </a:t>
            </a:r>
            <a:r>
              <a:rPr lang="zh-CN" altLang="en-US" sz="2000" dirty="0">
                <a:solidFill>
                  <a:srgbClr val="0000FF"/>
                </a:solidFill>
                <a:ea typeface="宋体" panose="02010600030101010101" pitchFamily="2" charset="-122"/>
                <a:cs typeface="Times New Roman" panose="02020603050405020304" pitchFamily="18" charset="0"/>
              </a:rPr>
              <a:t>准备工作：弯腰、蹬腿、咬牙、瞪眼			</a:t>
            </a:r>
            <a:r>
              <a:rPr lang="en-US" altLang="zh-CN" sz="2000" dirty="0" smtClean="0">
                <a:solidFill>
                  <a:srgbClr val="0000FF"/>
                </a:solidFill>
                <a:ea typeface="宋体" panose="02010600030101010101" pitchFamily="2" charset="-122"/>
                <a:cs typeface="Times New Roman" panose="02020603050405020304" pitchFamily="18" charset="0"/>
              </a:rPr>
              <a:t>	// </a:t>
            </a:r>
            <a:r>
              <a:rPr lang="zh-CN" altLang="en-US" sz="2000" dirty="0">
                <a:solidFill>
                  <a:srgbClr val="0000FF"/>
                </a:solidFill>
                <a:ea typeface="宋体" panose="02010600030101010101" pitchFamily="2" charset="-122"/>
                <a:cs typeface="Times New Roman" panose="02020603050405020304" pitchFamily="18" charset="0"/>
              </a:rPr>
              <a:t>开跑</a:t>
            </a:r>
          </a:p>
          <a:p>
            <a:pPr>
              <a:lnSpc>
                <a:spcPct val="90000"/>
              </a:lnSpc>
            </a:pPr>
            <a:r>
              <a:rPr lang="zh-CN" altLang="en-US" sz="2000" dirty="0">
                <a:solidFill>
                  <a:schemeClr val="accent2"/>
                </a:solidFill>
                <a:ea typeface="宋体" panose="02010600030101010101" pitchFamily="2" charset="-122"/>
                <a:cs typeface="Times New Roman" panose="02020603050405020304" pitchFamily="18" charset="0"/>
              </a:rPr>
              <a:t>	</a:t>
            </a:r>
            <a:r>
              <a:rPr lang="en-US" altLang="zh-CN" sz="2000" dirty="0">
                <a:solidFill>
                  <a:srgbClr val="C00000"/>
                </a:solidFill>
                <a:ea typeface="宋体" panose="02010600030101010101" pitchFamily="2" charset="-122"/>
                <a:cs typeface="Times New Roman" panose="02020603050405020304" pitchFamily="18" charset="0"/>
              </a:rPr>
              <a:t>}</a:t>
            </a:r>
          </a:p>
          <a:p>
            <a:pPr>
              <a:lnSpc>
                <a:spcPct val="90000"/>
              </a:lnSpc>
            </a:pPr>
            <a:r>
              <a:rPr lang="en-US" altLang="zh-CN" sz="2000" dirty="0">
                <a:solidFill>
                  <a:srgbClr val="C00000"/>
                </a:solidFill>
                <a:ea typeface="宋体" panose="02010600030101010101" pitchFamily="2" charset="-122"/>
                <a:cs typeface="Times New Roman" panose="02020603050405020304" pitchFamily="18" charset="0"/>
              </a:rPr>
              <a:t>	public void run() {</a:t>
            </a:r>
          </a:p>
          <a:p>
            <a:pPr>
              <a:lnSpc>
                <a:spcPct val="90000"/>
              </a:lnSpc>
            </a:pPr>
            <a:r>
              <a:rPr lang="en-US" altLang="zh-CN" sz="2000" dirty="0">
                <a:solidFill>
                  <a:schemeClr val="accent2"/>
                </a:solidFill>
                <a:ea typeface="宋体" panose="02010600030101010101" pitchFamily="2" charset="-122"/>
                <a:cs typeface="Times New Roman" panose="02020603050405020304" pitchFamily="18" charset="0"/>
              </a:rPr>
              <a:t>		</a:t>
            </a:r>
            <a:r>
              <a:rPr lang="en-US" altLang="zh-CN" sz="2000" dirty="0">
                <a:solidFill>
                  <a:srgbClr val="0000FF"/>
                </a:solidFill>
                <a:ea typeface="宋体" panose="02010600030101010101" pitchFamily="2" charset="-122"/>
                <a:cs typeface="Times New Roman" panose="02020603050405020304" pitchFamily="18" charset="0"/>
              </a:rPr>
              <a:t>// </a:t>
            </a:r>
            <a:r>
              <a:rPr lang="zh-CN" altLang="en-US" sz="2000" dirty="0">
                <a:solidFill>
                  <a:srgbClr val="0000FF"/>
                </a:solidFill>
                <a:ea typeface="宋体" panose="02010600030101010101" pitchFamily="2" charset="-122"/>
                <a:cs typeface="Times New Roman" panose="02020603050405020304" pitchFamily="18" charset="0"/>
              </a:rPr>
              <a:t>摆动手臂</a:t>
            </a:r>
          </a:p>
          <a:p>
            <a:pPr>
              <a:lnSpc>
                <a:spcPct val="90000"/>
              </a:lnSpc>
            </a:pPr>
            <a:r>
              <a:rPr lang="zh-CN" altLang="en-US" sz="2000" dirty="0">
                <a:solidFill>
                  <a:srgbClr val="0000FF"/>
                </a:solidFill>
                <a:ea typeface="宋体" panose="02010600030101010101" pitchFamily="2" charset="-122"/>
                <a:cs typeface="Times New Roman" panose="02020603050405020304" pitchFamily="18" charset="0"/>
              </a:rPr>
              <a:t>		</a:t>
            </a:r>
            <a:r>
              <a:rPr lang="en-US" altLang="zh-CN" sz="2000" dirty="0">
                <a:solidFill>
                  <a:srgbClr val="0000FF"/>
                </a:solidFill>
                <a:ea typeface="宋体" panose="02010600030101010101" pitchFamily="2" charset="-122"/>
                <a:cs typeface="Times New Roman" panose="02020603050405020304" pitchFamily="18" charset="0"/>
              </a:rPr>
              <a:t>// </a:t>
            </a:r>
            <a:r>
              <a:rPr lang="zh-CN" altLang="en-US" sz="2000" dirty="0">
                <a:solidFill>
                  <a:srgbClr val="0000FF"/>
                </a:solidFill>
                <a:ea typeface="宋体" panose="02010600030101010101" pitchFamily="2" charset="-122"/>
                <a:cs typeface="Times New Roman" panose="02020603050405020304" pitchFamily="18" charset="0"/>
              </a:rPr>
              <a:t>维持直线方向</a:t>
            </a:r>
          </a:p>
          <a:p>
            <a:pPr>
              <a:lnSpc>
                <a:spcPct val="90000"/>
              </a:lnSpc>
            </a:pPr>
            <a:r>
              <a:rPr lang="zh-CN" altLang="en-US" sz="2000" dirty="0">
                <a:solidFill>
                  <a:schemeClr val="accent2"/>
                </a:solidFill>
                <a:ea typeface="宋体" panose="02010600030101010101" pitchFamily="2" charset="-122"/>
                <a:cs typeface="Times New Roman" panose="02020603050405020304" pitchFamily="18" charset="0"/>
              </a:rPr>
              <a:t>	</a:t>
            </a:r>
            <a:r>
              <a:rPr lang="en-US" altLang="zh-CN" sz="2000" dirty="0">
                <a:solidFill>
                  <a:srgbClr val="C00000"/>
                </a:solidFill>
                <a:ea typeface="宋体" panose="02010600030101010101" pitchFamily="2" charset="-122"/>
                <a:cs typeface="Times New Roman" panose="02020603050405020304" pitchFamily="18" charset="0"/>
              </a:rPr>
              <a:t>}</a:t>
            </a:r>
          </a:p>
          <a:p>
            <a:pPr>
              <a:lnSpc>
                <a:spcPct val="90000"/>
              </a:lnSpc>
            </a:pPr>
            <a:r>
              <a:rPr lang="en-US" altLang="zh-CN" sz="2000" dirty="0">
                <a:solidFill>
                  <a:srgbClr val="C00000"/>
                </a:solidFill>
                <a:ea typeface="宋体" panose="02010600030101010101" pitchFamily="2" charset="-122"/>
                <a:cs typeface="Times New Roman" panose="02020603050405020304" pitchFamily="18" charset="0"/>
              </a:rPr>
              <a:t>	public void stop() {</a:t>
            </a:r>
          </a:p>
          <a:p>
            <a:pPr>
              <a:lnSpc>
                <a:spcPct val="90000"/>
              </a:lnSpc>
            </a:pPr>
            <a:r>
              <a:rPr lang="en-US" altLang="zh-CN" sz="2000" dirty="0">
                <a:solidFill>
                  <a:schemeClr val="accent2"/>
                </a:solidFill>
                <a:ea typeface="宋体" panose="02010600030101010101" pitchFamily="2" charset="-122"/>
                <a:cs typeface="Times New Roman" panose="02020603050405020304" pitchFamily="18" charset="0"/>
              </a:rPr>
              <a:t>		</a:t>
            </a:r>
            <a:r>
              <a:rPr lang="en-US" altLang="zh-CN" sz="2000" dirty="0">
                <a:solidFill>
                  <a:srgbClr val="0000FF"/>
                </a:solidFill>
                <a:ea typeface="宋体" panose="02010600030101010101" pitchFamily="2" charset="-122"/>
                <a:cs typeface="Times New Roman" panose="02020603050405020304" pitchFamily="18" charset="0"/>
              </a:rPr>
              <a:t>// </a:t>
            </a:r>
            <a:r>
              <a:rPr lang="zh-CN" altLang="en-US" sz="2000" dirty="0">
                <a:solidFill>
                  <a:srgbClr val="0000FF"/>
                </a:solidFill>
                <a:ea typeface="宋体" panose="02010600030101010101" pitchFamily="2" charset="-122"/>
                <a:cs typeface="Times New Roman" panose="02020603050405020304" pitchFamily="18" charset="0"/>
              </a:rPr>
              <a:t>减速直至停止、喝水。</a:t>
            </a:r>
          </a:p>
          <a:p>
            <a:pPr>
              <a:lnSpc>
                <a:spcPct val="90000"/>
              </a:lnSpc>
            </a:pPr>
            <a:r>
              <a:rPr lang="zh-CN" altLang="en-US" sz="2000" dirty="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C00000"/>
                </a:solidFill>
                <a:ea typeface="宋体" panose="02010600030101010101" pitchFamily="2" charset="-122"/>
                <a:cs typeface="Times New Roman" panose="02020603050405020304" pitchFamily="18" charset="0"/>
              </a:rPr>
              <a:t>}  }</a:t>
            </a:r>
            <a:endParaRPr lang="en-US" altLang="zh-CN" sz="2000"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nvSpPr>
        <p:spPr>
          <a:xfrm>
            <a:off x="228600" y="762000"/>
            <a:ext cx="838200" cy="5029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接口应用举例</a:t>
            </a:r>
            <a:r>
              <a:rPr lang="en-US" altLang="zh-CN" b="1" dirty="0" smtClean="0">
                <a:latin typeface="+mn-lt"/>
                <a:ea typeface="宋体" panose="02010600030101010101" pitchFamily="2" charset="-122"/>
                <a:cs typeface="Times New Roman" panose="02020603050405020304" pitchFamily="18" charset="0"/>
              </a:rPr>
              <a:t>(2)</a:t>
            </a:r>
          </a:p>
        </p:txBody>
      </p:sp>
      <p:sp>
        <p:nvSpPr>
          <p:cNvPr id="31747" name="Rectangle 3"/>
          <p:cNvSpPr>
            <a:spLocks noGrp="1" noChangeArrowheads="1"/>
          </p:cNvSpPr>
          <p:nvPr/>
        </p:nvSpPr>
        <p:spPr>
          <a:xfrm>
            <a:off x="1403648" y="892014"/>
            <a:ext cx="7086600" cy="5417306"/>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spcBef>
                <a:spcPct val="50000"/>
              </a:spcBef>
              <a:buFont typeface="Wingdings" panose="05000000000000000000" pitchFamily="2" charset="2"/>
              <a:buChar char="l"/>
            </a:pPr>
            <a:r>
              <a:rPr lang="en-US" altLang="zh-CN" sz="1800" dirty="0" smtClean="0">
                <a:ea typeface="宋体" panose="02010600030101010101" pitchFamily="2" charset="-122"/>
                <a:cs typeface="Times New Roman" panose="02020603050405020304" pitchFamily="18" charset="0"/>
              </a:rPr>
              <a:t> </a:t>
            </a:r>
            <a:r>
              <a:rPr lang="zh-CN" altLang="en-US" sz="1800" dirty="0" smtClean="0">
                <a:ea typeface="宋体" panose="02010600030101010101" pitchFamily="2" charset="-122"/>
                <a:cs typeface="Times New Roman" panose="02020603050405020304" pitchFamily="18" charset="0"/>
              </a:rPr>
              <a:t>一个类可以实现多个无关的接口</a:t>
            </a:r>
            <a:endParaRPr lang="zh-CN" altLang="en-US" sz="1800" dirty="0" smtClean="0">
              <a:solidFill>
                <a:schemeClr val="accent2"/>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1800" dirty="0" smtClean="0">
                <a:solidFill>
                  <a:srgbClr val="C00000"/>
                </a:solidFill>
                <a:ea typeface="宋体" panose="02010600030101010101" pitchFamily="2" charset="-122"/>
                <a:cs typeface="Times New Roman" panose="02020603050405020304" pitchFamily="18" charset="0"/>
              </a:rPr>
              <a:t>interface Runner { public void run();}</a:t>
            </a:r>
          </a:p>
          <a:p>
            <a:pPr eaLnBrk="1" hangingPunct="1">
              <a:lnSpc>
                <a:spcPct val="90000"/>
              </a:lnSpc>
              <a:buFontTx/>
              <a:buNone/>
            </a:pPr>
            <a:r>
              <a:rPr lang="en-US" altLang="zh-CN" sz="1800" dirty="0" smtClean="0">
                <a:solidFill>
                  <a:srgbClr val="C00000"/>
                </a:solidFill>
                <a:ea typeface="宋体" panose="02010600030101010101" pitchFamily="2" charset="-122"/>
                <a:cs typeface="Times New Roman" panose="02020603050405020304" pitchFamily="18" charset="0"/>
              </a:rPr>
              <a:t>interface Swimmer {public double swim();}</a:t>
            </a:r>
          </a:p>
          <a:p>
            <a:pPr eaLnBrk="1" hangingPunct="1">
              <a:lnSpc>
                <a:spcPct val="90000"/>
              </a:lnSpc>
              <a:buFontTx/>
              <a:buNone/>
            </a:pPr>
            <a:r>
              <a:rPr lang="en-US" altLang="zh-CN" sz="1800" dirty="0" smtClean="0">
                <a:solidFill>
                  <a:srgbClr val="C00000"/>
                </a:solidFill>
                <a:ea typeface="宋体" panose="02010600030101010101" pitchFamily="2" charset="-122"/>
                <a:cs typeface="Times New Roman" panose="02020603050405020304" pitchFamily="18" charset="0"/>
              </a:rPr>
              <a:t>class Creator{public </a:t>
            </a:r>
            <a:r>
              <a:rPr lang="en-US" altLang="zh-CN" sz="1800" dirty="0" err="1" smtClean="0">
                <a:solidFill>
                  <a:srgbClr val="C00000"/>
                </a:solidFill>
                <a:ea typeface="宋体" panose="02010600030101010101" pitchFamily="2" charset="-122"/>
                <a:cs typeface="Times New Roman" panose="02020603050405020304" pitchFamily="18" charset="0"/>
              </a:rPr>
              <a:t>int</a:t>
            </a:r>
            <a:r>
              <a:rPr lang="en-US" altLang="zh-CN" sz="1800" dirty="0" smtClean="0">
                <a:solidFill>
                  <a:srgbClr val="C00000"/>
                </a:solidFill>
                <a:ea typeface="宋体" panose="02010600030101010101" pitchFamily="2" charset="-122"/>
                <a:cs typeface="Times New Roman" panose="02020603050405020304" pitchFamily="18" charset="0"/>
              </a:rPr>
              <a:t> eat(){…}} </a:t>
            </a:r>
          </a:p>
          <a:p>
            <a:pPr eaLnBrk="1" hangingPunct="1">
              <a:lnSpc>
                <a:spcPct val="90000"/>
              </a:lnSpc>
              <a:buFontTx/>
              <a:buNone/>
            </a:pPr>
            <a:r>
              <a:rPr lang="en-US" altLang="zh-CN" sz="1800" dirty="0">
                <a:solidFill>
                  <a:srgbClr val="C00000"/>
                </a:solidFill>
                <a:ea typeface="宋体" panose="02010600030101010101" pitchFamily="2" charset="-122"/>
                <a:cs typeface="Times New Roman" panose="02020603050405020304" pitchFamily="18" charset="0"/>
              </a:rPr>
              <a:t>c</a:t>
            </a:r>
            <a:r>
              <a:rPr lang="en-US" altLang="zh-CN" sz="1800" dirty="0" smtClean="0">
                <a:solidFill>
                  <a:srgbClr val="C00000"/>
                </a:solidFill>
                <a:ea typeface="宋体" panose="02010600030101010101" pitchFamily="2" charset="-122"/>
                <a:cs typeface="Times New Roman" panose="02020603050405020304" pitchFamily="18" charset="0"/>
              </a:rPr>
              <a:t>lass Man </a:t>
            </a:r>
            <a:r>
              <a:rPr lang="en-US" altLang="zh-CN" sz="1800" b="1" dirty="0" smtClean="0">
                <a:solidFill>
                  <a:srgbClr val="C00000"/>
                </a:solidFill>
                <a:ea typeface="宋体" panose="02010600030101010101" pitchFamily="2" charset="-122"/>
                <a:cs typeface="Times New Roman" panose="02020603050405020304" pitchFamily="18" charset="0"/>
              </a:rPr>
              <a:t>extends Creator implements</a:t>
            </a:r>
            <a:r>
              <a:rPr lang="en-US" altLang="zh-CN" sz="1800" dirty="0" smtClean="0">
                <a:solidFill>
                  <a:srgbClr val="C00000"/>
                </a:solidFill>
                <a:ea typeface="宋体" panose="02010600030101010101" pitchFamily="2" charset="-122"/>
                <a:cs typeface="Times New Roman" panose="02020603050405020304" pitchFamily="18" charset="0"/>
              </a:rPr>
              <a:t> Runner </a:t>
            </a:r>
            <a:r>
              <a:rPr lang="en-US" altLang="zh-CN" sz="1800" dirty="0">
                <a:solidFill>
                  <a:srgbClr val="C00000"/>
                </a:solidFill>
                <a:ea typeface="宋体" panose="02010600030101010101" pitchFamily="2" charset="-122"/>
                <a:cs typeface="Times New Roman" panose="02020603050405020304" pitchFamily="18" charset="0"/>
              </a:rPr>
              <a:t>,</a:t>
            </a:r>
            <a:r>
              <a:rPr lang="en-US" altLang="zh-CN" sz="1800" dirty="0" smtClean="0">
                <a:solidFill>
                  <a:srgbClr val="C00000"/>
                </a:solidFill>
                <a:ea typeface="宋体" panose="02010600030101010101" pitchFamily="2" charset="-122"/>
                <a:cs typeface="Times New Roman" panose="02020603050405020304" pitchFamily="18" charset="0"/>
              </a:rPr>
              <a:t>Swimmer{</a:t>
            </a:r>
          </a:p>
          <a:p>
            <a:pPr eaLnBrk="1" hangingPunct="1">
              <a:lnSpc>
                <a:spcPct val="90000"/>
              </a:lnSpc>
              <a:spcBef>
                <a:spcPct val="0"/>
              </a:spcBef>
              <a:buFontTx/>
              <a:buNone/>
            </a:pPr>
            <a:r>
              <a:rPr lang="en-US" altLang="zh-CN" sz="1800" dirty="0" smtClean="0">
                <a:solidFill>
                  <a:srgbClr val="C00000"/>
                </a:solidFill>
                <a:ea typeface="宋体" panose="02010600030101010101" pitchFamily="2" charset="-122"/>
                <a:cs typeface="Times New Roman" panose="02020603050405020304" pitchFamily="18" charset="0"/>
              </a:rPr>
              <a:t>		public void run() {……}</a:t>
            </a:r>
          </a:p>
          <a:p>
            <a:pPr eaLnBrk="1" hangingPunct="1">
              <a:lnSpc>
                <a:spcPct val="90000"/>
              </a:lnSpc>
              <a:spcBef>
                <a:spcPct val="0"/>
              </a:spcBef>
              <a:buFontTx/>
              <a:buNone/>
            </a:pPr>
            <a:r>
              <a:rPr lang="en-US" altLang="zh-CN" sz="1800" dirty="0" smtClean="0">
                <a:solidFill>
                  <a:srgbClr val="C00000"/>
                </a:solidFill>
                <a:ea typeface="宋体" panose="02010600030101010101" pitchFamily="2" charset="-122"/>
                <a:cs typeface="Times New Roman" panose="02020603050405020304" pitchFamily="18" charset="0"/>
              </a:rPr>
              <a:t>		public double swim()  {……}</a:t>
            </a:r>
          </a:p>
          <a:p>
            <a:pPr eaLnBrk="1" hangingPunct="1">
              <a:lnSpc>
                <a:spcPct val="90000"/>
              </a:lnSpc>
              <a:spcBef>
                <a:spcPct val="0"/>
              </a:spcBef>
              <a:buFontTx/>
              <a:buNone/>
            </a:pPr>
            <a:r>
              <a:rPr lang="en-US" altLang="zh-CN" sz="1800" dirty="0" smtClean="0">
                <a:solidFill>
                  <a:srgbClr val="C00000"/>
                </a:solidFill>
                <a:ea typeface="宋体" panose="02010600030101010101" pitchFamily="2" charset="-122"/>
                <a:cs typeface="Times New Roman" panose="02020603050405020304" pitchFamily="18" charset="0"/>
              </a:rPr>
              <a:t>		public </a:t>
            </a:r>
            <a:r>
              <a:rPr lang="en-US" altLang="zh-CN" sz="1800" dirty="0" err="1" smtClean="0">
                <a:solidFill>
                  <a:srgbClr val="C00000"/>
                </a:solidFill>
                <a:ea typeface="宋体" panose="02010600030101010101" pitchFamily="2" charset="-122"/>
                <a:cs typeface="Times New Roman" panose="02020603050405020304" pitchFamily="18" charset="0"/>
              </a:rPr>
              <a:t>int</a:t>
            </a:r>
            <a:r>
              <a:rPr lang="en-US" altLang="zh-CN" sz="1800" dirty="0" smtClean="0">
                <a:solidFill>
                  <a:srgbClr val="C00000"/>
                </a:solidFill>
                <a:ea typeface="宋体" panose="02010600030101010101" pitchFamily="2" charset="-122"/>
                <a:cs typeface="Times New Roman" panose="02020603050405020304" pitchFamily="18" charset="0"/>
              </a:rPr>
              <a:t> eat() {……}</a:t>
            </a:r>
          </a:p>
          <a:p>
            <a:pPr eaLnBrk="1" hangingPunct="1">
              <a:lnSpc>
                <a:spcPct val="90000"/>
              </a:lnSpc>
              <a:spcBef>
                <a:spcPct val="0"/>
              </a:spcBef>
              <a:buFontTx/>
              <a:buNone/>
            </a:pPr>
            <a:r>
              <a:rPr lang="en-US" altLang="zh-CN" sz="1800" dirty="0" smtClean="0">
                <a:solidFill>
                  <a:srgbClr val="C00000"/>
                </a:solidFill>
                <a:ea typeface="宋体" panose="02010600030101010101" pitchFamily="2" charset="-122"/>
                <a:cs typeface="Times New Roman" panose="02020603050405020304" pitchFamily="18" charset="0"/>
              </a:rPr>
              <a:t>}</a:t>
            </a:r>
          </a:p>
          <a:p>
            <a:pPr eaLnBrk="1" hangingPunct="1">
              <a:lnSpc>
                <a:spcPct val="90000"/>
              </a:lnSpc>
              <a:spcBef>
                <a:spcPct val="50000"/>
              </a:spcBef>
              <a:buFont typeface="Wingdings" panose="05000000000000000000" pitchFamily="2" charset="2"/>
              <a:buChar char="l"/>
            </a:pPr>
            <a:r>
              <a:rPr lang="zh-CN" altLang="en-US" sz="2000" b="1" dirty="0" smtClean="0">
                <a:solidFill>
                  <a:srgbClr val="0000FF"/>
                </a:solidFill>
                <a:ea typeface="宋体" panose="02010600030101010101" pitchFamily="2" charset="-122"/>
                <a:cs typeface="Times New Roman" panose="02020603050405020304" pitchFamily="18" charset="0"/>
              </a:rPr>
              <a:t>与继承关系类似，接口与实现类之间存在多态性</a:t>
            </a:r>
          </a:p>
          <a:p>
            <a:pPr eaLnBrk="1" hangingPunct="1">
              <a:lnSpc>
                <a:spcPct val="90000"/>
              </a:lnSpc>
              <a:buFontTx/>
              <a:buNone/>
            </a:pPr>
            <a:r>
              <a:rPr lang="en-US" altLang="zh-CN" sz="1800" dirty="0" smtClean="0">
                <a:solidFill>
                  <a:srgbClr val="C00000"/>
                </a:solidFill>
                <a:ea typeface="宋体" panose="02010600030101010101" pitchFamily="2" charset="-122"/>
                <a:cs typeface="Times New Roman" panose="02020603050405020304" pitchFamily="18" charset="0"/>
              </a:rPr>
              <a:t>public class Test{</a:t>
            </a:r>
          </a:p>
          <a:p>
            <a:pPr eaLnBrk="1" hangingPunct="1">
              <a:lnSpc>
                <a:spcPct val="90000"/>
              </a:lnSpc>
              <a:spcBef>
                <a:spcPct val="0"/>
              </a:spcBef>
              <a:buFontTx/>
              <a:buNone/>
            </a:pPr>
            <a:r>
              <a:rPr lang="en-US" altLang="zh-CN" sz="1800" dirty="0" smtClean="0">
                <a:solidFill>
                  <a:srgbClr val="C00000"/>
                </a:solidFill>
                <a:ea typeface="宋体" panose="02010600030101010101" pitchFamily="2" charset="-122"/>
                <a:cs typeface="Times New Roman" panose="02020603050405020304" pitchFamily="18" charset="0"/>
              </a:rPr>
              <a:t>	public static void main(String </a:t>
            </a:r>
            <a:r>
              <a:rPr lang="en-US" altLang="zh-CN" sz="1800" dirty="0" err="1" smtClean="0">
                <a:solidFill>
                  <a:srgbClr val="C00000"/>
                </a:solidFill>
                <a:ea typeface="宋体" panose="02010600030101010101" pitchFamily="2" charset="-122"/>
                <a:cs typeface="Times New Roman" panose="02020603050405020304" pitchFamily="18" charset="0"/>
              </a:rPr>
              <a:t>args</a:t>
            </a:r>
            <a:r>
              <a:rPr lang="en-US" altLang="zh-CN" sz="1800" dirty="0" smtClean="0">
                <a:solidFill>
                  <a:srgbClr val="C00000"/>
                </a:solidFill>
                <a:ea typeface="宋体" panose="02010600030101010101" pitchFamily="2" charset="-122"/>
                <a:cs typeface="Times New Roman" panose="02020603050405020304" pitchFamily="18" charset="0"/>
              </a:rPr>
              <a:t>[]){</a:t>
            </a:r>
          </a:p>
          <a:p>
            <a:pPr eaLnBrk="1" hangingPunct="1">
              <a:lnSpc>
                <a:spcPct val="90000"/>
              </a:lnSpc>
              <a:spcBef>
                <a:spcPct val="0"/>
              </a:spcBef>
              <a:buFontTx/>
              <a:buNone/>
            </a:pPr>
            <a:r>
              <a:rPr lang="en-US" altLang="zh-CN" sz="1800" dirty="0" smtClean="0">
                <a:solidFill>
                  <a:srgbClr val="C00000"/>
                </a:solidFill>
                <a:ea typeface="宋体" panose="02010600030101010101" pitchFamily="2" charset="-122"/>
                <a:cs typeface="Times New Roman" panose="02020603050405020304" pitchFamily="18" charset="0"/>
              </a:rPr>
              <a:t>		Test t = new Test();</a:t>
            </a:r>
          </a:p>
          <a:p>
            <a:pPr eaLnBrk="1" hangingPunct="1">
              <a:lnSpc>
                <a:spcPct val="90000"/>
              </a:lnSpc>
              <a:spcBef>
                <a:spcPct val="0"/>
              </a:spcBef>
              <a:buFontTx/>
              <a:buNone/>
            </a:pPr>
            <a:r>
              <a:rPr lang="en-US" altLang="zh-CN" sz="1800" dirty="0" smtClean="0">
                <a:solidFill>
                  <a:srgbClr val="C00000"/>
                </a:solidFill>
                <a:ea typeface="宋体" panose="02010600030101010101" pitchFamily="2" charset="-122"/>
                <a:cs typeface="Times New Roman" panose="02020603050405020304" pitchFamily="18" charset="0"/>
              </a:rPr>
              <a:t>		Man m = new Man();</a:t>
            </a:r>
          </a:p>
          <a:p>
            <a:pPr eaLnBrk="1" hangingPunct="1">
              <a:lnSpc>
                <a:spcPct val="90000"/>
              </a:lnSpc>
              <a:spcBef>
                <a:spcPct val="0"/>
              </a:spcBef>
              <a:buFontTx/>
              <a:buNone/>
            </a:pPr>
            <a:r>
              <a:rPr lang="en-US" altLang="zh-CN" sz="1800" dirty="0" smtClean="0">
                <a:solidFill>
                  <a:srgbClr val="C00000"/>
                </a:solidFill>
                <a:ea typeface="宋体" panose="02010600030101010101" pitchFamily="2" charset="-122"/>
                <a:cs typeface="Times New Roman" panose="02020603050405020304" pitchFamily="18" charset="0"/>
              </a:rPr>
              <a:t>		t.m1(m);</a:t>
            </a:r>
          </a:p>
          <a:p>
            <a:pPr eaLnBrk="1" hangingPunct="1">
              <a:lnSpc>
                <a:spcPct val="90000"/>
              </a:lnSpc>
              <a:spcBef>
                <a:spcPct val="0"/>
              </a:spcBef>
              <a:buFontTx/>
              <a:buNone/>
            </a:pPr>
            <a:r>
              <a:rPr lang="en-US" altLang="zh-CN" sz="1800" dirty="0" smtClean="0">
                <a:solidFill>
                  <a:srgbClr val="C00000"/>
                </a:solidFill>
                <a:ea typeface="宋体" panose="02010600030101010101" pitchFamily="2" charset="-122"/>
                <a:cs typeface="Times New Roman" panose="02020603050405020304" pitchFamily="18" charset="0"/>
              </a:rPr>
              <a:t>		t.m2(m);</a:t>
            </a:r>
          </a:p>
          <a:p>
            <a:pPr eaLnBrk="1" hangingPunct="1">
              <a:lnSpc>
                <a:spcPct val="90000"/>
              </a:lnSpc>
              <a:spcBef>
                <a:spcPct val="0"/>
              </a:spcBef>
              <a:buFontTx/>
              <a:buNone/>
            </a:pPr>
            <a:r>
              <a:rPr lang="en-US" altLang="zh-CN" sz="1800" dirty="0" smtClean="0">
                <a:solidFill>
                  <a:srgbClr val="C00000"/>
                </a:solidFill>
                <a:ea typeface="宋体" panose="02010600030101010101" pitchFamily="2" charset="-122"/>
                <a:cs typeface="Times New Roman" panose="02020603050405020304" pitchFamily="18" charset="0"/>
              </a:rPr>
              <a:t>		t.m3(m);</a:t>
            </a:r>
          </a:p>
          <a:p>
            <a:pPr eaLnBrk="1" hangingPunct="1">
              <a:lnSpc>
                <a:spcPct val="90000"/>
              </a:lnSpc>
              <a:spcBef>
                <a:spcPct val="0"/>
              </a:spcBef>
              <a:buFontTx/>
              <a:buNone/>
            </a:pPr>
            <a:r>
              <a:rPr lang="en-US" altLang="zh-CN" sz="1800" dirty="0" smtClean="0">
                <a:solidFill>
                  <a:srgbClr val="C00000"/>
                </a:solidFill>
                <a:ea typeface="宋体" panose="02010600030101010101" pitchFamily="2" charset="-122"/>
                <a:cs typeface="Times New Roman" panose="02020603050405020304" pitchFamily="18" charset="0"/>
              </a:rPr>
              <a:t>	}</a:t>
            </a:r>
          </a:p>
          <a:p>
            <a:pPr eaLnBrk="1" hangingPunct="1">
              <a:lnSpc>
                <a:spcPct val="90000"/>
              </a:lnSpc>
              <a:spcBef>
                <a:spcPct val="0"/>
              </a:spcBef>
              <a:buFontTx/>
              <a:buNone/>
            </a:pPr>
            <a:r>
              <a:rPr lang="en-US" altLang="zh-CN" sz="1800" dirty="0" smtClean="0">
                <a:solidFill>
                  <a:srgbClr val="C00000"/>
                </a:solidFill>
                <a:ea typeface="宋体" panose="02010600030101010101" pitchFamily="2" charset="-122"/>
                <a:cs typeface="Times New Roman" panose="02020603050405020304" pitchFamily="18" charset="0"/>
              </a:rPr>
              <a:t>	public String m1(Runner f) { </a:t>
            </a:r>
            <a:r>
              <a:rPr lang="en-US" altLang="zh-CN" sz="1800" dirty="0" err="1" smtClean="0">
                <a:solidFill>
                  <a:srgbClr val="C00000"/>
                </a:solidFill>
                <a:ea typeface="宋体" panose="02010600030101010101" pitchFamily="2" charset="-122"/>
                <a:cs typeface="Times New Roman" panose="02020603050405020304" pitchFamily="18" charset="0"/>
              </a:rPr>
              <a:t>f.run</a:t>
            </a:r>
            <a:r>
              <a:rPr lang="en-US" altLang="zh-CN" sz="1800" dirty="0" smtClean="0">
                <a:solidFill>
                  <a:srgbClr val="C00000"/>
                </a:solidFill>
                <a:ea typeface="宋体" panose="02010600030101010101" pitchFamily="2" charset="-122"/>
                <a:cs typeface="Times New Roman" panose="02020603050405020304" pitchFamily="18" charset="0"/>
              </a:rPr>
              <a:t>(); }</a:t>
            </a:r>
          </a:p>
          <a:p>
            <a:pPr eaLnBrk="1" hangingPunct="1">
              <a:lnSpc>
                <a:spcPct val="90000"/>
              </a:lnSpc>
              <a:spcBef>
                <a:spcPct val="0"/>
              </a:spcBef>
              <a:buFontTx/>
              <a:buNone/>
            </a:pPr>
            <a:r>
              <a:rPr lang="en-US" altLang="zh-CN" sz="1800" dirty="0" smtClean="0">
                <a:solidFill>
                  <a:srgbClr val="C00000"/>
                </a:solidFill>
                <a:ea typeface="宋体" panose="02010600030101010101" pitchFamily="2" charset="-122"/>
                <a:cs typeface="Times New Roman" panose="02020603050405020304" pitchFamily="18" charset="0"/>
              </a:rPr>
              <a:t>	public void  m2(Swimmer s) {</a:t>
            </a:r>
            <a:r>
              <a:rPr lang="en-US" altLang="zh-CN" sz="1800" dirty="0" err="1" smtClean="0">
                <a:solidFill>
                  <a:srgbClr val="C00000"/>
                </a:solidFill>
                <a:ea typeface="宋体" panose="02010600030101010101" pitchFamily="2" charset="-122"/>
                <a:cs typeface="Times New Roman" panose="02020603050405020304" pitchFamily="18" charset="0"/>
              </a:rPr>
              <a:t>s.swim</a:t>
            </a:r>
            <a:r>
              <a:rPr lang="en-US" altLang="zh-CN" sz="1800" dirty="0" smtClean="0">
                <a:solidFill>
                  <a:srgbClr val="C00000"/>
                </a:solidFill>
                <a:ea typeface="宋体" panose="02010600030101010101" pitchFamily="2" charset="-122"/>
                <a:cs typeface="Times New Roman" panose="02020603050405020304" pitchFamily="18" charset="0"/>
              </a:rPr>
              <a:t>();}</a:t>
            </a:r>
          </a:p>
          <a:p>
            <a:pPr eaLnBrk="1" hangingPunct="1">
              <a:lnSpc>
                <a:spcPct val="90000"/>
              </a:lnSpc>
              <a:spcBef>
                <a:spcPct val="0"/>
              </a:spcBef>
              <a:buFontTx/>
              <a:buNone/>
            </a:pPr>
            <a:r>
              <a:rPr lang="en-US" altLang="zh-CN" sz="1800" dirty="0" smtClean="0">
                <a:solidFill>
                  <a:srgbClr val="C00000"/>
                </a:solidFill>
                <a:ea typeface="宋体" panose="02010600030101010101" pitchFamily="2" charset="-122"/>
                <a:cs typeface="Times New Roman" panose="02020603050405020304" pitchFamily="18" charset="0"/>
              </a:rPr>
              <a:t>	public void  m3(Creator a) {a.eat();}</a:t>
            </a:r>
          </a:p>
          <a:p>
            <a:pPr eaLnBrk="1" hangingPunct="1">
              <a:lnSpc>
                <a:spcPct val="90000"/>
              </a:lnSpc>
              <a:spcBef>
                <a:spcPct val="0"/>
              </a:spcBef>
              <a:buFontTx/>
              <a:buNone/>
            </a:pPr>
            <a:r>
              <a:rPr lang="en-US" altLang="zh-CN" sz="1800" dirty="0" smtClean="0">
                <a:solidFill>
                  <a:srgbClr val="C00000"/>
                </a:solidFill>
                <a:ea typeface="宋体" panose="02010600030101010101" pitchFamily="2" charset="-122"/>
                <a:cs typeface="Times New Roman" panose="02020603050405020304" pitchFamily="18" charset="0"/>
              </a:rPr>
              <a:t>}</a:t>
            </a:r>
          </a:p>
        </p:txBody>
      </p:sp>
    </p:spTree>
  </p:cSld>
  <p:clrMapOvr>
    <a:masterClrMapping/>
  </p:clrMapOvr>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nvSpPr>
        <p:spPr>
          <a:xfrm>
            <a:off x="2771800" y="0"/>
            <a:ext cx="5616624" cy="7647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b="1" dirty="0" smtClean="0">
                <a:solidFill>
                  <a:srgbClr val="C00000"/>
                </a:solidFill>
                <a:latin typeface="+mn-lt"/>
                <a:ea typeface="宋体" panose="02010600030101010101" pitchFamily="2" charset="-122"/>
                <a:cs typeface="Times New Roman" panose="02020603050405020304" pitchFamily="18" charset="0"/>
              </a:rPr>
              <a:t>接口的其他问题</a:t>
            </a:r>
          </a:p>
        </p:txBody>
      </p:sp>
      <p:sp>
        <p:nvSpPr>
          <p:cNvPr id="32771" name="Rectangle 3"/>
          <p:cNvSpPr>
            <a:spLocks noGrp="1" noChangeArrowheads="1"/>
          </p:cNvSpPr>
          <p:nvPr/>
        </p:nvSpPr>
        <p:spPr>
          <a:xfrm>
            <a:off x="100244" y="1124744"/>
            <a:ext cx="9036496" cy="52565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eaLnBrk="1" hangingPunct="1">
              <a:lnSpc>
                <a:spcPct val="90000"/>
              </a:lnSpc>
              <a:spcBef>
                <a:spcPct val="50000"/>
              </a:spcBef>
              <a:buFont typeface="Wingdings" panose="05000000000000000000" pitchFamily="2" charset="2"/>
              <a:buChar char="l"/>
            </a:pPr>
            <a:r>
              <a:rPr lang="zh-CN" altLang="en-US" sz="2000" dirty="0" smtClean="0">
                <a:ea typeface="宋体" panose="02010600030101010101" pitchFamily="2" charset="-122"/>
                <a:cs typeface="Times New Roman" panose="02020603050405020304" pitchFamily="18" charset="0"/>
              </a:rPr>
              <a:t>如果实现接口的类中没有实现接口中的全部方法，必须将此类定义为抽象类 </a:t>
            </a:r>
          </a:p>
          <a:p>
            <a:pPr eaLnBrk="1" hangingPunct="1">
              <a:lnSpc>
                <a:spcPct val="90000"/>
              </a:lnSpc>
              <a:spcBef>
                <a:spcPct val="50000"/>
              </a:spcBef>
              <a:buClr>
                <a:schemeClr val="accent2"/>
              </a:buClr>
              <a:buFont typeface="Wingdings" panose="05000000000000000000" pitchFamily="2" charset="2"/>
              <a:buChar char="l"/>
            </a:pPr>
            <a:r>
              <a:rPr lang="zh-CN" altLang="en-US" sz="2000" dirty="0" smtClean="0">
                <a:ea typeface="宋体" panose="02010600030101010101" pitchFamily="2" charset="-122"/>
                <a:cs typeface="Times New Roman" panose="02020603050405020304" pitchFamily="18" charset="0"/>
              </a:rPr>
              <a:t>接口也可以继承另一个接口，使用</a:t>
            </a:r>
            <a:r>
              <a:rPr lang="en-US" altLang="zh-CN" sz="2000" dirty="0" smtClean="0">
                <a:ea typeface="宋体" panose="02010600030101010101" pitchFamily="2" charset="-122"/>
                <a:cs typeface="Times New Roman" panose="02020603050405020304" pitchFamily="18" charset="0"/>
              </a:rPr>
              <a:t>extends</a:t>
            </a:r>
            <a:r>
              <a:rPr lang="zh-CN" altLang="en-US" sz="2000" dirty="0" smtClean="0">
                <a:ea typeface="宋体" panose="02010600030101010101" pitchFamily="2" charset="-122"/>
                <a:cs typeface="Times New Roman" panose="02020603050405020304" pitchFamily="18" charset="0"/>
              </a:rPr>
              <a:t>关键字。</a:t>
            </a:r>
          </a:p>
          <a:p>
            <a:pPr eaLnBrk="1" hangingPunct="1">
              <a:lnSpc>
                <a:spcPct val="70000"/>
              </a:lnSpc>
              <a:spcBef>
                <a:spcPct val="50000"/>
              </a:spcBef>
              <a:buClr>
                <a:schemeClr val="accent2"/>
              </a:buClr>
              <a:buFont typeface="Wingdings" panose="05000000000000000000" pitchFamily="2" charset="2"/>
              <a:buChar char="l"/>
            </a:pPr>
            <a:r>
              <a:rPr lang="en-US" altLang="zh-CN" sz="2000" dirty="0" smtClean="0">
                <a:solidFill>
                  <a:srgbClr val="C00000"/>
                </a:solidFill>
                <a:ea typeface="宋体" panose="02010600030101010101" pitchFamily="2" charset="-122"/>
                <a:cs typeface="Times New Roman" panose="02020603050405020304" pitchFamily="18" charset="0"/>
              </a:rPr>
              <a:t>interface </a:t>
            </a:r>
            <a:r>
              <a:rPr lang="en-US" altLang="zh-CN" sz="2000" dirty="0" err="1" smtClean="0">
                <a:solidFill>
                  <a:srgbClr val="C00000"/>
                </a:solidFill>
                <a:ea typeface="宋体" panose="02010600030101010101" pitchFamily="2" charset="-122"/>
                <a:cs typeface="Times New Roman" panose="02020603050405020304" pitchFamily="18" charset="0"/>
              </a:rPr>
              <a:t>MyInterface</a:t>
            </a:r>
            <a:r>
              <a:rPr lang="en-US" altLang="zh-CN" sz="2000" dirty="0" smtClean="0">
                <a:solidFill>
                  <a:srgbClr val="C00000"/>
                </a:solidFill>
                <a:ea typeface="宋体" panose="02010600030101010101" pitchFamily="2" charset="-122"/>
                <a:cs typeface="Times New Roman" panose="02020603050405020304" pitchFamily="18" charset="0"/>
              </a:rPr>
              <a:t>{</a:t>
            </a:r>
          </a:p>
          <a:p>
            <a:pPr eaLnBrk="1" hangingPunct="1">
              <a:lnSpc>
                <a:spcPct val="60000"/>
              </a:lnSpc>
              <a:spcBef>
                <a:spcPct val="50000"/>
              </a:spcBef>
              <a:buClr>
                <a:schemeClr val="accent2"/>
              </a:buClr>
              <a:buFont typeface="Wingdings" panose="05000000000000000000" pitchFamily="2" charset="2"/>
              <a:buNone/>
            </a:pPr>
            <a:r>
              <a:rPr lang="en-US" altLang="zh-CN" sz="2000" dirty="0" smtClean="0">
                <a:solidFill>
                  <a:srgbClr val="C00000"/>
                </a:solidFill>
                <a:ea typeface="宋体" panose="02010600030101010101" pitchFamily="2" charset="-122"/>
                <a:cs typeface="Times New Roman" panose="02020603050405020304" pitchFamily="18" charset="0"/>
              </a:rPr>
              <a:t>		String s=“</a:t>
            </a:r>
            <a:r>
              <a:rPr lang="en-US" altLang="zh-CN" sz="2000" dirty="0" err="1" smtClean="0">
                <a:solidFill>
                  <a:srgbClr val="C00000"/>
                </a:solidFill>
                <a:ea typeface="宋体" panose="02010600030101010101" pitchFamily="2" charset="-122"/>
                <a:cs typeface="Times New Roman" panose="02020603050405020304" pitchFamily="18" charset="0"/>
              </a:rPr>
              <a:t>MyInterface</a:t>
            </a:r>
            <a:r>
              <a:rPr lang="en-US" altLang="zh-CN" sz="2000" dirty="0" smtClean="0">
                <a:solidFill>
                  <a:srgbClr val="C00000"/>
                </a:solidFill>
                <a:ea typeface="宋体" panose="02010600030101010101" pitchFamily="2" charset="-122"/>
                <a:cs typeface="Times New Roman" panose="02020603050405020304" pitchFamily="18" charset="0"/>
              </a:rPr>
              <a:t>”;</a:t>
            </a:r>
          </a:p>
          <a:p>
            <a:pPr eaLnBrk="1" hangingPunct="1">
              <a:lnSpc>
                <a:spcPct val="60000"/>
              </a:lnSpc>
              <a:spcBef>
                <a:spcPct val="50000"/>
              </a:spcBef>
              <a:buClr>
                <a:schemeClr val="accent2"/>
              </a:buClr>
              <a:buFont typeface="Wingdings" panose="05000000000000000000" pitchFamily="2" charset="2"/>
              <a:buNone/>
            </a:pPr>
            <a:r>
              <a:rPr lang="en-US" altLang="zh-CN" sz="2000" dirty="0" smtClean="0">
                <a:solidFill>
                  <a:srgbClr val="C00000"/>
                </a:solidFill>
                <a:ea typeface="宋体" panose="02010600030101010101" pitchFamily="2" charset="-122"/>
                <a:cs typeface="Times New Roman" panose="02020603050405020304" pitchFamily="18" charset="0"/>
              </a:rPr>
              <a:t>		public void absM1();</a:t>
            </a:r>
          </a:p>
          <a:p>
            <a:pPr eaLnBrk="1" hangingPunct="1">
              <a:lnSpc>
                <a:spcPct val="60000"/>
              </a:lnSpc>
              <a:spcBef>
                <a:spcPct val="50000"/>
              </a:spcBef>
              <a:buClr>
                <a:schemeClr val="accent2"/>
              </a:buClr>
              <a:buFont typeface="Wingdings" panose="05000000000000000000" pitchFamily="2" charset="2"/>
              <a:buNone/>
            </a:pPr>
            <a:r>
              <a:rPr lang="en-US" altLang="zh-CN" sz="2000" dirty="0" smtClean="0">
                <a:solidFill>
                  <a:srgbClr val="C00000"/>
                </a:solidFill>
                <a:ea typeface="宋体" panose="02010600030101010101" pitchFamily="2" charset="-122"/>
                <a:cs typeface="Times New Roman" panose="02020603050405020304" pitchFamily="18" charset="0"/>
              </a:rPr>
              <a:t>	}</a:t>
            </a:r>
          </a:p>
          <a:p>
            <a:pPr eaLnBrk="1" hangingPunct="1">
              <a:lnSpc>
                <a:spcPct val="60000"/>
              </a:lnSpc>
              <a:spcBef>
                <a:spcPct val="50000"/>
              </a:spcBef>
              <a:buClr>
                <a:schemeClr val="accent2"/>
              </a:buClr>
              <a:buFont typeface="Wingdings" panose="05000000000000000000" pitchFamily="2" charset="2"/>
              <a:buNone/>
            </a:pPr>
            <a:r>
              <a:rPr lang="en-US" altLang="zh-CN" sz="2000" dirty="0" smtClean="0">
                <a:solidFill>
                  <a:srgbClr val="C00000"/>
                </a:solidFill>
                <a:ea typeface="宋体" panose="02010600030101010101" pitchFamily="2" charset="-122"/>
                <a:cs typeface="Times New Roman" panose="02020603050405020304" pitchFamily="18" charset="0"/>
              </a:rPr>
              <a:t>	interface </a:t>
            </a:r>
            <a:r>
              <a:rPr lang="en-US" altLang="zh-CN" sz="2000" dirty="0" err="1" smtClean="0">
                <a:solidFill>
                  <a:srgbClr val="C00000"/>
                </a:solidFill>
                <a:ea typeface="宋体" panose="02010600030101010101" pitchFamily="2" charset="-122"/>
                <a:cs typeface="Times New Roman" panose="02020603050405020304" pitchFamily="18" charset="0"/>
              </a:rPr>
              <a:t>SubInterface</a:t>
            </a:r>
            <a:r>
              <a:rPr lang="en-US" altLang="zh-CN" sz="2000" dirty="0" smtClean="0">
                <a:solidFill>
                  <a:srgbClr val="C00000"/>
                </a:solidFill>
                <a:ea typeface="宋体" panose="02010600030101010101" pitchFamily="2" charset="-122"/>
                <a:cs typeface="Times New Roman" panose="02020603050405020304" pitchFamily="18" charset="0"/>
              </a:rPr>
              <a:t> extends </a:t>
            </a:r>
            <a:r>
              <a:rPr lang="en-US" altLang="zh-CN" sz="2000" dirty="0" err="1" smtClean="0">
                <a:solidFill>
                  <a:srgbClr val="C00000"/>
                </a:solidFill>
                <a:ea typeface="宋体" panose="02010600030101010101" pitchFamily="2" charset="-122"/>
                <a:cs typeface="Times New Roman" panose="02020603050405020304" pitchFamily="18" charset="0"/>
              </a:rPr>
              <a:t>MyInterface</a:t>
            </a:r>
            <a:r>
              <a:rPr lang="en-US" altLang="zh-CN" sz="2000" dirty="0" smtClean="0">
                <a:solidFill>
                  <a:srgbClr val="C00000"/>
                </a:solidFill>
                <a:ea typeface="宋体" panose="02010600030101010101" pitchFamily="2" charset="-122"/>
                <a:cs typeface="Times New Roman" panose="02020603050405020304" pitchFamily="18" charset="0"/>
              </a:rPr>
              <a:t>{</a:t>
            </a:r>
          </a:p>
          <a:p>
            <a:pPr eaLnBrk="1" hangingPunct="1">
              <a:lnSpc>
                <a:spcPct val="60000"/>
              </a:lnSpc>
              <a:spcBef>
                <a:spcPct val="50000"/>
              </a:spcBef>
              <a:buClr>
                <a:schemeClr val="accent2"/>
              </a:buClr>
              <a:buFont typeface="Wingdings" panose="05000000000000000000" pitchFamily="2" charset="2"/>
              <a:buNone/>
            </a:pPr>
            <a:r>
              <a:rPr lang="en-US" altLang="zh-CN" sz="2000" dirty="0" smtClean="0">
                <a:solidFill>
                  <a:srgbClr val="C00000"/>
                </a:solidFill>
                <a:ea typeface="宋体" panose="02010600030101010101" pitchFamily="2" charset="-122"/>
                <a:cs typeface="Times New Roman" panose="02020603050405020304" pitchFamily="18" charset="0"/>
              </a:rPr>
              <a:t>		public void absM2();</a:t>
            </a:r>
          </a:p>
          <a:p>
            <a:pPr eaLnBrk="1" hangingPunct="1">
              <a:lnSpc>
                <a:spcPct val="60000"/>
              </a:lnSpc>
              <a:spcBef>
                <a:spcPct val="50000"/>
              </a:spcBef>
              <a:buClr>
                <a:schemeClr val="accent2"/>
              </a:buClr>
              <a:buFont typeface="Wingdings" panose="05000000000000000000" pitchFamily="2" charset="2"/>
              <a:buNone/>
            </a:pPr>
            <a:r>
              <a:rPr lang="en-US" altLang="zh-CN" sz="2000" dirty="0" smtClean="0">
                <a:solidFill>
                  <a:srgbClr val="C00000"/>
                </a:solidFill>
                <a:ea typeface="宋体" panose="02010600030101010101" pitchFamily="2" charset="-122"/>
                <a:cs typeface="Times New Roman" panose="02020603050405020304" pitchFamily="18" charset="0"/>
              </a:rPr>
              <a:t>	}</a:t>
            </a:r>
          </a:p>
          <a:p>
            <a:pPr eaLnBrk="1" hangingPunct="1">
              <a:lnSpc>
                <a:spcPct val="60000"/>
              </a:lnSpc>
              <a:spcBef>
                <a:spcPct val="50000"/>
              </a:spcBef>
              <a:buClr>
                <a:schemeClr val="accent2"/>
              </a:buClr>
              <a:buFont typeface="Wingdings" panose="05000000000000000000" pitchFamily="2" charset="2"/>
              <a:buNone/>
            </a:pPr>
            <a:r>
              <a:rPr lang="en-US" altLang="zh-CN" sz="2000" dirty="0" smtClean="0">
                <a:solidFill>
                  <a:srgbClr val="C00000"/>
                </a:solidFill>
                <a:ea typeface="宋体" panose="02010600030101010101" pitchFamily="2" charset="-122"/>
                <a:cs typeface="Times New Roman" panose="02020603050405020304" pitchFamily="18" charset="0"/>
              </a:rPr>
              <a:t>	public class </a:t>
            </a:r>
            <a:r>
              <a:rPr lang="en-US" altLang="zh-CN" sz="2000" dirty="0" err="1" smtClean="0">
                <a:solidFill>
                  <a:srgbClr val="C00000"/>
                </a:solidFill>
                <a:ea typeface="宋体" panose="02010600030101010101" pitchFamily="2" charset="-122"/>
                <a:cs typeface="Times New Roman" panose="02020603050405020304" pitchFamily="18" charset="0"/>
              </a:rPr>
              <a:t>SubAdapter</a:t>
            </a:r>
            <a:r>
              <a:rPr lang="en-US" altLang="zh-CN" sz="2000" dirty="0" smtClean="0">
                <a:solidFill>
                  <a:srgbClr val="C00000"/>
                </a:solidFill>
                <a:ea typeface="宋体" panose="02010600030101010101" pitchFamily="2" charset="-122"/>
                <a:cs typeface="Times New Roman" panose="02020603050405020304" pitchFamily="18" charset="0"/>
              </a:rPr>
              <a:t> implements </a:t>
            </a:r>
            <a:r>
              <a:rPr lang="en-US" altLang="zh-CN" sz="2000" dirty="0" err="1" smtClean="0">
                <a:solidFill>
                  <a:srgbClr val="C00000"/>
                </a:solidFill>
                <a:ea typeface="宋体" panose="02010600030101010101" pitchFamily="2" charset="-122"/>
                <a:cs typeface="Times New Roman" panose="02020603050405020304" pitchFamily="18" charset="0"/>
              </a:rPr>
              <a:t>SubInterface</a:t>
            </a:r>
            <a:r>
              <a:rPr lang="en-US" altLang="zh-CN" sz="2000" dirty="0" smtClean="0">
                <a:solidFill>
                  <a:srgbClr val="C00000"/>
                </a:solidFill>
                <a:ea typeface="宋体" panose="02010600030101010101" pitchFamily="2" charset="-122"/>
                <a:cs typeface="Times New Roman" panose="02020603050405020304" pitchFamily="18" charset="0"/>
              </a:rPr>
              <a:t>{</a:t>
            </a:r>
          </a:p>
          <a:p>
            <a:pPr eaLnBrk="1" hangingPunct="1">
              <a:lnSpc>
                <a:spcPct val="60000"/>
              </a:lnSpc>
              <a:spcBef>
                <a:spcPct val="50000"/>
              </a:spcBef>
              <a:buClr>
                <a:schemeClr val="accent2"/>
              </a:buClr>
              <a:buFont typeface="Wingdings" panose="05000000000000000000" pitchFamily="2" charset="2"/>
              <a:buNone/>
            </a:pPr>
            <a:r>
              <a:rPr lang="en-US" altLang="zh-CN" sz="2000" dirty="0" smtClean="0">
                <a:solidFill>
                  <a:srgbClr val="C00000"/>
                </a:solidFill>
                <a:ea typeface="宋体" panose="02010600030101010101" pitchFamily="2" charset="-122"/>
                <a:cs typeface="Times New Roman" panose="02020603050405020304" pitchFamily="18" charset="0"/>
              </a:rPr>
              <a:t>		public void absM1(){</a:t>
            </a:r>
            <a:r>
              <a:rPr lang="en-US" altLang="zh-CN" sz="2000" dirty="0" err="1" smtClean="0">
                <a:solidFill>
                  <a:srgbClr val="C00000"/>
                </a:solidFill>
                <a:ea typeface="宋体" panose="02010600030101010101" pitchFamily="2" charset="-122"/>
                <a:cs typeface="Times New Roman" panose="02020603050405020304" pitchFamily="18" charset="0"/>
              </a:rPr>
              <a:t>System.out.println</a:t>
            </a:r>
            <a:r>
              <a:rPr lang="en-US" altLang="zh-CN" sz="2000" dirty="0" smtClean="0">
                <a:solidFill>
                  <a:srgbClr val="C00000"/>
                </a:solidFill>
                <a:ea typeface="宋体" panose="02010600030101010101" pitchFamily="2" charset="-122"/>
                <a:cs typeface="Times New Roman" panose="02020603050405020304" pitchFamily="18" charset="0"/>
              </a:rPr>
              <a:t>(“absM1”);}</a:t>
            </a:r>
          </a:p>
          <a:p>
            <a:pPr eaLnBrk="1" hangingPunct="1">
              <a:lnSpc>
                <a:spcPct val="60000"/>
              </a:lnSpc>
              <a:spcBef>
                <a:spcPct val="50000"/>
              </a:spcBef>
              <a:buClr>
                <a:schemeClr val="accent2"/>
              </a:buClr>
              <a:buFont typeface="Wingdings" panose="05000000000000000000" pitchFamily="2" charset="2"/>
              <a:buNone/>
            </a:pPr>
            <a:r>
              <a:rPr lang="en-US" altLang="zh-CN" sz="2000" dirty="0" smtClean="0">
                <a:solidFill>
                  <a:srgbClr val="C00000"/>
                </a:solidFill>
                <a:ea typeface="宋体" panose="02010600030101010101" pitchFamily="2" charset="-122"/>
                <a:cs typeface="Times New Roman" panose="02020603050405020304" pitchFamily="18" charset="0"/>
              </a:rPr>
              <a:t>		public void absM2(){</a:t>
            </a:r>
            <a:r>
              <a:rPr lang="en-US" altLang="zh-CN" sz="2000" dirty="0" err="1" smtClean="0">
                <a:solidFill>
                  <a:srgbClr val="C00000"/>
                </a:solidFill>
                <a:ea typeface="宋体" panose="02010600030101010101" pitchFamily="2" charset="-122"/>
                <a:cs typeface="Times New Roman" panose="02020603050405020304" pitchFamily="18" charset="0"/>
              </a:rPr>
              <a:t>System.out.println</a:t>
            </a:r>
            <a:r>
              <a:rPr lang="en-US" altLang="zh-CN" sz="2000" dirty="0" smtClean="0">
                <a:solidFill>
                  <a:srgbClr val="C00000"/>
                </a:solidFill>
                <a:ea typeface="宋体" panose="02010600030101010101" pitchFamily="2" charset="-122"/>
                <a:cs typeface="Times New Roman" panose="02020603050405020304" pitchFamily="18" charset="0"/>
              </a:rPr>
              <a:t>(“absM2”);}</a:t>
            </a:r>
          </a:p>
          <a:p>
            <a:pPr eaLnBrk="1" hangingPunct="1">
              <a:lnSpc>
                <a:spcPct val="60000"/>
              </a:lnSpc>
              <a:spcBef>
                <a:spcPct val="50000"/>
              </a:spcBef>
              <a:buClr>
                <a:schemeClr val="accent2"/>
              </a:buClr>
              <a:buFont typeface="Wingdings" panose="05000000000000000000" pitchFamily="2" charset="2"/>
              <a:buNone/>
            </a:pPr>
            <a:r>
              <a:rPr lang="en-US" altLang="zh-CN" sz="2000" dirty="0" smtClean="0">
                <a:solidFill>
                  <a:srgbClr val="C00000"/>
                </a:solidFill>
                <a:ea typeface="宋体" panose="02010600030101010101" pitchFamily="2" charset="-122"/>
                <a:cs typeface="Times New Roman" panose="02020603050405020304" pitchFamily="18" charset="0"/>
              </a:rPr>
              <a:t>	}</a:t>
            </a:r>
            <a:endParaRPr lang="en-US" altLang="zh-CN" sz="1800" dirty="0" smtClean="0">
              <a:solidFill>
                <a:srgbClr val="FF0000"/>
              </a:solidFill>
              <a:ea typeface="宋体" panose="02010600030101010101" pitchFamily="2" charset="-122"/>
              <a:cs typeface="Times New Roman" panose="02020603050405020304" pitchFamily="18" charset="0"/>
            </a:endParaRPr>
          </a:p>
          <a:p>
            <a:pPr marL="0" eaLnBrk="1" hangingPunct="1">
              <a:lnSpc>
                <a:spcPct val="85000"/>
              </a:lnSpc>
              <a:spcBef>
                <a:spcPct val="50000"/>
              </a:spcBef>
              <a:buClr>
                <a:schemeClr val="accent2"/>
              </a:buClr>
              <a:buFont typeface="Wingdings" panose="05000000000000000000" pitchFamily="2" charset="2"/>
              <a:buNone/>
            </a:pPr>
            <a:r>
              <a:rPr lang="zh-CN" altLang="en-US" sz="2000" dirty="0" smtClean="0">
                <a:ea typeface="宋体" panose="02010600030101010101" pitchFamily="2" charset="-122"/>
                <a:cs typeface="Times New Roman" panose="02020603050405020304" pitchFamily="18" charset="0"/>
              </a:rPr>
              <a:t>实现类</a:t>
            </a:r>
            <a:r>
              <a:rPr lang="en-US" altLang="zh-CN" sz="2000" dirty="0" err="1" smtClean="0">
                <a:ea typeface="宋体" panose="02010600030101010101" pitchFamily="2" charset="-122"/>
                <a:cs typeface="Times New Roman" panose="02020603050405020304" pitchFamily="18" charset="0"/>
              </a:rPr>
              <a:t>SubAdapter</a:t>
            </a:r>
            <a:r>
              <a:rPr lang="zh-CN" altLang="en-US" sz="2000" dirty="0" smtClean="0">
                <a:ea typeface="宋体" panose="02010600030101010101" pitchFamily="2" charset="-122"/>
                <a:cs typeface="Times New Roman" panose="02020603050405020304" pitchFamily="18" charset="0"/>
              </a:rPr>
              <a:t>必须给出接口</a:t>
            </a:r>
            <a:r>
              <a:rPr lang="en-US" altLang="zh-CN" sz="2000" dirty="0" err="1" smtClean="0">
                <a:ea typeface="宋体" panose="02010600030101010101" pitchFamily="2" charset="-122"/>
                <a:cs typeface="Times New Roman" panose="02020603050405020304" pitchFamily="18" charset="0"/>
              </a:rPr>
              <a:t>SubInterface</a:t>
            </a:r>
            <a:r>
              <a:rPr lang="zh-CN" altLang="en-US" sz="2000" dirty="0" smtClean="0">
                <a:ea typeface="宋体" panose="02010600030101010101" pitchFamily="2" charset="-122"/>
                <a:cs typeface="Times New Roman" panose="02020603050405020304" pitchFamily="18" charset="0"/>
              </a:rPr>
              <a:t>以及父接口</a:t>
            </a:r>
            <a:r>
              <a:rPr lang="en-US" altLang="zh-CN" sz="2000" dirty="0" err="1" smtClean="0">
                <a:ea typeface="宋体" panose="02010600030101010101" pitchFamily="2" charset="-122"/>
                <a:cs typeface="Times New Roman" panose="02020603050405020304" pitchFamily="18" charset="0"/>
              </a:rPr>
              <a:t>MyInterface</a:t>
            </a:r>
            <a:r>
              <a:rPr lang="zh-CN" altLang="en-US" sz="2000" dirty="0" smtClean="0">
                <a:ea typeface="宋体" panose="02010600030101010101" pitchFamily="2" charset="-122"/>
                <a:cs typeface="Times New Roman" panose="02020603050405020304" pitchFamily="18" charset="0"/>
              </a:rPr>
              <a:t>中所有方法的实现。</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393711" y="263560"/>
            <a:ext cx="3340486" cy="709806"/>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marL="457200" indent="-457200">
              <a:buFont typeface="Wingdings" panose="05000000000000000000" pitchFamily="2" charset="2"/>
              <a:buChar char="u"/>
            </a:pPr>
            <a:r>
              <a:rPr lang="zh-CN" altLang="en-US" sz="2800" b="1" dirty="0" smtClean="0">
                <a:solidFill>
                  <a:srgbClr val="C00000"/>
                </a:solidFill>
                <a:latin typeface="+mn-lt"/>
                <a:ea typeface="宋体" panose="02010600030101010101" pitchFamily="2" charset="-122"/>
                <a:cs typeface="Times New Roman" panose="02020603050405020304" pitchFamily="18" charset="0"/>
              </a:rPr>
              <a:t>什么是</a:t>
            </a:r>
            <a:r>
              <a:rPr lang="en-US" altLang="zh-CN" sz="2800" b="1" dirty="0" smtClean="0">
                <a:solidFill>
                  <a:srgbClr val="C00000"/>
                </a:solidFill>
                <a:latin typeface="+mn-lt"/>
                <a:ea typeface="宋体" panose="02010600030101010101" pitchFamily="2" charset="-122"/>
                <a:cs typeface="Times New Roman" panose="02020603050405020304" pitchFamily="18" charset="0"/>
              </a:rPr>
              <a:t>JDK</a:t>
            </a:r>
            <a:r>
              <a:rPr lang="zh-CN" altLang="en-US" sz="2800" b="1" dirty="0" smtClean="0">
                <a:solidFill>
                  <a:srgbClr val="C00000"/>
                </a:solidFill>
                <a:latin typeface="+mn-lt"/>
                <a:ea typeface="宋体" panose="02010600030101010101" pitchFamily="2" charset="-122"/>
                <a:cs typeface="Times New Roman" panose="02020603050405020304" pitchFamily="18" charset="0"/>
              </a:rPr>
              <a:t>，</a:t>
            </a:r>
            <a:r>
              <a:rPr lang="en-US" altLang="zh-CN" sz="2800" b="1" dirty="0" smtClean="0">
                <a:solidFill>
                  <a:srgbClr val="C00000"/>
                </a:solidFill>
                <a:latin typeface="+mn-lt"/>
                <a:ea typeface="宋体" panose="02010600030101010101" pitchFamily="2" charset="-122"/>
                <a:cs typeface="Times New Roman" panose="02020603050405020304" pitchFamily="18" charset="0"/>
              </a:rPr>
              <a:t>JRE</a:t>
            </a:r>
            <a:endParaRPr lang="zh-CN" altLang="en-US" sz="2800" b="1" dirty="0">
              <a:solidFill>
                <a:srgbClr val="C00000"/>
              </a:solidFill>
              <a:latin typeface="+mn-lt"/>
              <a:ea typeface="宋体" panose="02010600030101010101" pitchFamily="2" charset="-122"/>
              <a:cs typeface="Times New Roman" panose="02020603050405020304" pitchFamily="18" charset="0"/>
            </a:endParaRPr>
          </a:p>
        </p:txBody>
      </p:sp>
      <p:graphicFrame>
        <p:nvGraphicFramePr>
          <p:cNvPr id="5" name="Group 5"/>
          <p:cNvGraphicFramePr>
            <a:graphicFrameLocks noGrp="1"/>
          </p:cNvGraphicFramePr>
          <p:nvPr>
            <p:custDataLst>
              <p:tags r:id="rId1"/>
            </p:custDataLst>
          </p:nvPr>
        </p:nvGraphicFramePr>
        <p:xfrm>
          <a:off x="478790" y="973455"/>
          <a:ext cx="8425755" cy="3885482"/>
        </p:xfrm>
        <a:graphic>
          <a:graphicData uri="http://schemas.openxmlformats.org/drawingml/2006/table">
            <a:tbl>
              <a:tblPr/>
              <a:tblGrid>
                <a:gridCol w="8425755"/>
              </a:tblGrid>
              <a:tr h="487045">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1"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Arial Unicode MS" panose="020B0604020202020204" charset="-122"/>
                          <a:sym typeface="Calibri" panose="020F0502020204030204" charset="0"/>
                        </a:rPr>
                        <a:t>JDK(</a:t>
                      </a:r>
                      <a:r>
                        <a:rPr kumimoji="0" lang="zh-CN" altLang="en-US" sz="2400" b="1" i="0" u="none" strike="noStrike" cap="none" normalizeH="0" baseline="0" dirty="0" smtClean="0">
                          <a:ln>
                            <a:noFill/>
                          </a:ln>
                          <a:solidFill>
                            <a:srgbClr val="FF0000"/>
                          </a:solidFill>
                          <a:effectLst/>
                          <a:latin typeface="Calibri" panose="020F0502020204030204" charset="0"/>
                          <a:ea typeface="宋体" panose="02010600030101010101" pitchFamily="2" charset="-122"/>
                          <a:cs typeface="Arial Unicode MS" panose="020B0604020202020204" charset="-122"/>
                          <a:sym typeface="Calibri" panose="020F0502020204030204" charset="0"/>
                        </a:rPr>
                        <a:t>J</a:t>
                      </a:r>
                      <a:r>
                        <a:rPr kumimoji="0" lang="zh-CN" altLang="en-US" sz="2400" b="1"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Arial Unicode MS" panose="020B0604020202020204" charset="-122"/>
                          <a:sym typeface="Calibri" panose="020F0502020204030204" charset="0"/>
                        </a:rPr>
                        <a:t>ava </a:t>
                      </a:r>
                      <a:r>
                        <a:rPr kumimoji="0" lang="zh-CN" altLang="en-US" sz="2400" b="1" i="0" u="none" strike="noStrike" cap="none" normalizeH="0" baseline="0" dirty="0" smtClean="0">
                          <a:ln>
                            <a:noFill/>
                          </a:ln>
                          <a:solidFill>
                            <a:srgbClr val="FF0000"/>
                          </a:solidFill>
                          <a:effectLst/>
                          <a:latin typeface="Calibri" panose="020F0502020204030204" charset="0"/>
                          <a:ea typeface="宋体" panose="02010600030101010101" pitchFamily="2" charset="-122"/>
                          <a:cs typeface="Arial Unicode MS" panose="020B0604020202020204" charset="-122"/>
                          <a:sym typeface="Calibri" panose="020F0502020204030204" charset="0"/>
                        </a:rPr>
                        <a:t>D</a:t>
                      </a:r>
                      <a:r>
                        <a:rPr kumimoji="0" lang="zh-CN" altLang="en-US" sz="2400" b="1"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Arial Unicode MS" panose="020B0604020202020204" charset="-122"/>
                          <a:sym typeface="Calibri" panose="020F0502020204030204" charset="0"/>
                        </a:rPr>
                        <a:t>evelopment </a:t>
                      </a:r>
                      <a:r>
                        <a:rPr kumimoji="0" lang="zh-CN" altLang="en-US" sz="2400" b="1" i="0" u="none" strike="noStrike" cap="none" normalizeH="0" baseline="0" dirty="0" smtClean="0">
                          <a:ln>
                            <a:noFill/>
                          </a:ln>
                          <a:solidFill>
                            <a:srgbClr val="FF0000"/>
                          </a:solidFill>
                          <a:effectLst/>
                          <a:latin typeface="Calibri" panose="020F0502020204030204" charset="0"/>
                          <a:ea typeface="宋体" panose="02010600030101010101" pitchFamily="2" charset="-122"/>
                          <a:cs typeface="Arial Unicode MS" panose="020B0604020202020204" charset="-122"/>
                          <a:sym typeface="Calibri" panose="020F0502020204030204" charset="0"/>
                        </a:rPr>
                        <a:t>K</a:t>
                      </a:r>
                      <a:r>
                        <a:rPr kumimoji="0" lang="zh-CN" altLang="en-US" sz="2400" b="1"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Arial Unicode MS" panose="020B0604020202020204" charset="-122"/>
                          <a:sym typeface="Calibri" panose="020F0502020204030204" charset="0"/>
                        </a:rPr>
                        <a:t>it    Java开发工具包)</a:t>
                      </a:r>
                      <a:endParaRPr kumimoji="0" lang="zh-CN" altLang="en-US" sz="2400" b="1"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endParaRPr>
                    </a:p>
                  </a:txBody>
                  <a:tcPr marT="45722" marB="45722"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E9EDF4"/>
                    </a:solidFill>
                  </a:tcPr>
                </a:tc>
              </a:tr>
              <a:tr h="1344035">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4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Arial Unicode MS" panose="020B0604020202020204" charset="-122"/>
                          <a:sym typeface="Calibri" panose="020F0502020204030204" charset="0"/>
                        </a:rPr>
                        <a:t>JDK是提供给Java开发人员使用的，其中包含了java的开发工具，也包括了JRE。所以安装了JDK，就不用在单独安装JRE了。</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Ø"/>
                      </a:pPr>
                      <a:r>
                        <a:rPr kumimoji="0" lang="zh-CN" altLang="en-US" sz="24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Arial Unicode MS" panose="020B0604020202020204" charset="-122"/>
                          <a:sym typeface="Calibri" panose="020F0502020204030204" charset="0"/>
                        </a:rPr>
                        <a:t>其中的开发工具：编译工具(javac.exe)  打包工具(jar.exe)等</a:t>
                      </a:r>
                      <a:endParaRPr kumimoji="0" lang="zh-CN" altLang="en-US" sz="24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endParaRPr>
                    </a:p>
                  </a:txBody>
                  <a:tcPr marT="45722" marB="45722"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0D8E8"/>
                    </a:solidFill>
                  </a:tcPr>
                </a:tc>
              </a:tr>
              <a:tr h="486969">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400" b="1"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Arial Unicode MS" panose="020B0604020202020204" charset="-122"/>
                          <a:sym typeface="Calibri" panose="020F0502020204030204" charset="0"/>
                        </a:rPr>
                        <a:t>JRE(</a:t>
                      </a:r>
                      <a:r>
                        <a:rPr kumimoji="0" lang="zh-CN" altLang="en-US" sz="2400" b="1" i="0" u="none" strike="noStrike" cap="none" normalizeH="0" baseline="0" dirty="0" smtClean="0">
                          <a:ln>
                            <a:noFill/>
                          </a:ln>
                          <a:solidFill>
                            <a:srgbClr val="FF0000"/>
                          </a:solidFill>
                          <a:effectLst/>
                          <a:latin typeface="Calibri" panose="020F0502020204030204" charset="0"/>
                          <a:ea typeface="宋体" panose="02010600030101010101" pitchFamily="2" charset="-122"/>
                          <a:cs typeface="Arial Unicode MS" panose="020B0604020202020204" charset="-122"/>
                          <a:sym typeface="Calibri" panose="020F0502020204030204" charset="0"/>
                        </a:rPr>
                        <a:t>J</a:t>
                      </a:r>
                      <a:r>
                        <a:rPr kumimoji="0" lang="zh-CN" altLang="en-US" sz="2400" b="1"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Arial Unicode MS" panose="020B0604020202020204" charset="-122"/>
                          <a:sym typeface="Calibri" panose="020F0502020204030204" charset="0"/>
                        </a:rPr>
                        <a:t>ava </a:t>
                      </a:r>
                      <a:r>
                        <a:rPr kumimoji="0" lang="zh-CN" altLang="en-US" sz="2400" b="1" i="0" u="none" strike="noStrike" cap="none" normalizeH="0" baseline="0" dirty="0" smtClean="0">
                          <a:ln>
                            <a:noFill/>
                          </a:ln>
                          <a:solidFill>
                            <a:srgbClr val="FF0000"/>
                          </a:solidFill>
                          <a:effectLst/>
                          <a:latin typeface="Calibri" panose="020F0502020204030204" charset="0"/>
                          <a:ea typeface="宋体" panose="02010600030101010101" pitchFamily="2" charset="-122"/>
                          <a:cs typeface="Arial Unicode MS" panose="020B0604020202020204" charset="-122"/>
                          <a:sym typeface="Calibri" panose="020F0502020204030204" charset="0"/>
                        </a:rPr>
                        <a:t>R</a:t>
                      </a:r>
                      <a:r>
                        <a:rPr kumimoji="0" lang="zh-CN" altLang="en-US" sz="2400" b="1"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Arial Unicode MS" panose="020B0604020202020204" charset="-122"/>
                          <a:sym typeface="Calibri" panose="020F0502020204030204" charset="0"/>
                        </a:rPr>
                        <a:t>untime </a:t>
                      </a:r>
                      <a:r>
                        <a:rPr kumimoji="0" lang="zh-CN" altLang="en-US" sz="2400" b="1" i="0" u="none" strike="noStrike" cap="none" normalizeH="0" baseline="0" dirty="0" smtClean="0">
                          <a:ln>
                            <a:noFill/>
                          </a:ln>
                          <a:solidFill>
                            <a:srgbClr val="FF0000"/>
                          </a:solidFill>
                          <a:effectLst/>
                          <a:latin typeface="Calibri" panose="020F0502020204030204" charset="0"/>
                          <a:ea typeface="宋体" panose="02010600030101010101" pitchFamily="2" charset="-122"/>
                          <a:cs typeface="Arial Unicode MS" panose="020B0604020202020204" charset="-122"/>
                          <a:sym typeface="Calibri" panose="020F0502020204030204" charset="0"/>
                        </a:rPr>
                        <a:t>E</a:t>
                      </a:r>
                      <a:r>
                        <a:rPr kumimoji="0" lang="zh-CN" altLang="en-US" sz="2400" b="1"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Arial Unicode MS" panose="020B0604020202020204" charset="-122"/>
                          <a:sym typeface="Calibri" panose="020F0502020204030204" charset="0"/>
                        </a:rPr>
                        <a:t>nvironment    Java运行环境) </a:t>
                      </a:r>
                      <a:endParaRPr kumimoji="0" lang="zh-CN" altLang="en-US" sz="2400" b="1"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endParaRPr>
                    </a:p>
                  </a:txBody>
                  <a:tcPr marT="45722" marB="45722"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E9EDF4"/>
                    </a:solidFill>
                  </a:tcPr>
                </a:tc>
              </a:tr>
              <a:tr h="1567433">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Arial Unicode MS" panose="020B0604020202020204" charset="-122"/>
                          <a:sym typeface="Calibri" panose="020F0502020204030204" charset="0"/>
                        </a:rPr>
                        <a:t>包括Java虚拟机(JVM </a:t>
                      </a:r>
                      <a:r>
                        <a:rPr kumimoji="0" lang="zh-CN" altLang="en-US" sz="2400" b="0" i="0" u="none" strike="noStrike" cap="none" normalizeH="0" baseline="0" dirty="0" smtClean="0">
                          <a:ln>
                            <a:noFill/>
                          </a:ln>
                          <a:solidFill>
                            <a:srgbClr val="FF0000"/>
                          </a:solidFill>
                          <a:effectLst/>
                          <a:latin typeface="Calibri" panose="020F0502020204030204" charset="0"/>
                          <a:ea typeface="宋体" panose="02010600030101010101" pitchFamily="2" charset="-122"/>
                          <a:cs typeface="Arial Unicode MS" panose="020B0604020202020204" charset="-122"/>
                          <a:sym typeface="Calibri" panose="020F0502020204030204" charset="0"/>
                        </a:rPr>
                        <a:t>J</a:t>
                      </a:r>
                      <a:r>
                        <a:rPr kumimoji="0" lang="zh-CN" altLang="en-US" sz="24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Arial Unicode MS" panose="020B0604020202020204" charset="-122"/>
                          <a:sym typeface="Calibri" panose="020F0502020204030204" charset="0"/>
                        </a:rPr>
                        <a:t>ava </a:t>
                      </a:r>
                      <a:r>
                        <a:rPr kumimoji="0" lang="zh-CN" altLang="en-US" sz="2400" b="0" i="0" u="none" strike="noStrike" cap="none" normalizeH="0" baseline="0" dirty="0" smtClean="0">
                          <a:ln>
                            <a:noFill/>
                          </a:ln>
                          <a:solidFill>
                            <a:srgbClr val="FF0000"/>
                          </a:solidFill>
                          <a:effectLst/>
                          <a:latin typeface="Calibri" panose="020F0502020204030204" charset="0"/>
                          <a:ea typeface="宋体" panose="02010600030101010101" pitchFamily="2" charset="-122"/>
                          <a:cs typeface="Arial Unicode MS" panose="020B0604020202020204" charset="-122"/>
                          <a:sym typeface="Calibri" panose="020F0502020204030204" charset="0"/>
                        </a:rPr>
                        <a:t>V</a:t>
                      </a:r>
                      <a:r>
                        <a:rPr kumimoji="0" lang="zh-CN" altLang="en-US" sz="24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Arial Unicode MS" panose="020B0604020202020204" charset="-122"/>
                          <a:sym typeface="Calibri" panose="020F0502020204030204" charset="0"/>
                        </a:rPr>
                        <a:t>irtual </a:t>
                      </a:r>
                      <a:r>
                        <a:rPr kumimoji="0" lang="zh-CN" altLang="en-US" sz="2400" b="0" i="0" u="none" strike="noStrike" cap="none" normalizeH="0" baseline="0" dirty="0" smtClean="0">
                          <a:ln>
                            <a:noFill/>
                          </a:ln>
                          <a:solidFill>
                            <a:srgbClr val="FF0000"/>
                          </a:solidFill>
                          <a:effectLst/>
                          <a:latin typeface="Calibri" panose="020F0502020204030204" charset="0"/>
                          <a:ea typeface="宋体" panose="02010600030101010101" pitchFamily="2" charset="-122"/>
                          <a:cs typeface="Arial Unicode MS" panose="020B0604020202020204" charset="-122"/>
                          <a:sym typeface="Calibri" panose="020F0502020204030204" charset="0"/>
                        </a:rPr>
                        <a:t>M</a:t>
                      </a:r>
                      <a:r>
                        <a:rPr kumimoji="0" lang="zh-CN" altLang="en-US" sz="24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Arial Unicode MS" panose="020B0604020202020204" charset="-122"/>
                          <a:sym typeface="Calibri" panose="020F0502020204030204" charset="0"/>
                        </a:rPr>
                        <a:t>achine)和Java程序所需的核心类库等，如果想要</a:t>
                      </a:r>
                      <a:r>
                        <a:rPr kumimoji="0" lang="zh-CN" altLang="en-US" sz="2400" b="1" i="0" u="none" strike="noStrike" cap="none" normalizeH="0" baseline="0" dirty="0" smtClean="0">
                          <a:ln>
                            <a:noFill/>
                          </a:ln>
                          <a:solidFill>
                            <a:srgbClr val="FF0000"/>
                          </a:solidFill>
                          <a:effectLst/>
                          <a:latin typeface="Calibri" panose="020F0502020204030204" charset="0"/>
                          <a:ea typeface="宋体" panose="02010600030101010101" pitchFamily="2" charset="-122"/>
                          <a:cs typeface="Arial Unicode MS" panose="020B0604020202020204" charset="-122"/>
                          <a:sym typeface="Calibri" panose="020F0502020204030204" charset="0"/>
                        </a:rPr>
                        <a:t>运行</a:t>
                      </a:r>
                      <a:r>
                        <a:rPr kumimoji="0" lang="zh-CN" altLang="en-US" sz="24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Arial Unicode MS" panose="020B0604020202020204" charset="-122"/>
                          <a:sym typeface="Calibri" panose="020F0502020204030204" charset="0"/>
                        </a:rPr>
                        <a:t>一个开发好的Java程序，计算机中只需要安装JRE即可。</a:t>
                      </a:r>
                      <a:endParaRPr kumimoji="0" lang="zh-CN" altLang="en-US" sz="2400" b="0" i="0" u="none" strike="noStrike" cap="none" normalizeH="0" baseline="0" dirty="0" smtClean="0">
                        <a:ln>
                          <a:noFill/>
                        </a:ln>
                        <a:solidFill>
                          <a:schemeClr val="tx1"/>
                        </a:solidFill>
                        <a:effectLst/>
                        <a:latin typeface="Calibri" panose="020F0502020204030204" charset="0"/>
                        <a:ea typeface="Arial Unicode MS" panose="020B0604020202020204" charset="-122"/>
                        <a:cs typeface="Arial Unicode MS" panose="020B0604020202020204" charset="-122"/>
                        <a:sym typeface="Calibri" panose="020F0502020204030204" charset="0"/>
                      </a:endParaRPr>
                    </a:p>
                  </a:txBody>
                  <a:tcPr marT="45722" marB="45722"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0D8E8"/>
                    </a:solidFill>
                  </a:tcPr>
                </a:tc>
              </a:tr>
            </a:tbl>
          </a:graphicData>
        </a:graphic>
      </p:graphicFrame>
      <p:sp>
        <p:nvSpPr>
          <p:cNvPr id="6" name="Text Box 23"/>
          <p:cNvSpPr txBox="1">
            <a:spLocks noChangeArrowheads="1"/>
          </p:cNvSpPr>
          <p:nvPr/>
        </p:nvSpPr>
        <p:spPr bwMode="auto">
          <a:xfrm>
            <a:off x="478790" y="5286320"/>
            <a:ext cx="7850708" cy="401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1pPr>
            <a:lvl2pPr marL="742950" indent="-28575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2pPr>
            <a:lvl3pPr marL="11430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3pPr>
            <a:lvl4pPr marL="16002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4pPr>
            <a:lvl5pPr marL="20574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9pPr>
          </a:lstStyle>
          <a:p>
            <a:pPr eaLnBrk="1" hangingPunct="1"/>
            <a:r>
              <a:rPr lang="zh-CN" altLang="en-US" sz="2000" b="1" dirty="0">
                <a:solidFill>
                  <a:srgbClr val="0000FF"/>
                </a:solidFill>
                <a:latin typeface="+mn-lt"/>
                <a:ea typeface="宋体" panose="02010600030101010101" pitchFamily="2" charset="-122"/>
                <a:cs typeface="Times New Roman" panose="02020603050405020304" pitchFamily="18" charset="0"/>
              </a:rPr>
              <a:t>简单而言，使用JDK的开发工具完成的java程序，交给JRE去运行。</a:t>
            </a:r>
          </a:p>
        </p:txBody>
      </p:sp>
    </p:spTree>
  </p:cSld>
  <p:clrMapOvr>
    <a:masterClrMapping/>
  </p:clrMapOvr>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2843808" y="87258"/>
            <a:ext cx="5616624" cy="646331"/>
          </a:xfrm>
          <a:prstGeom prst="rect">
            <a:avLst/>
          </a:prstGeom>
          <a:noFill/>
        </p:spPr>
        <p:txBody>
          <a:bodyPr wrap="square" rtlCol="0">
            <a:spAutoFit/>
          </a:bodyPr>
          <a:lstStyle/>
          <a:p>
            <a:r>
              <a:rPr lang="zh-CN" altLang="en-US" sz="3600" b="1" dirty="0" smtClean="0">
                <a:solidFill>
                  <a:srgbClr val="C00000"/>
                </a:solidFill>
                <a:latin typeface="宋体" panose="02010600030101010101" pitchFamily="2" charset="-122"/>
                <a:ea typeface="宋体" panose="02010600030101010101" pitchFamily="2" charset="-122"/>
              </a:rPr>
              <a:t>接口和抽象类之间的关系</a:t>
            </a:r>
          </a:p>
        </p:txBody>
      </p:sp>
      <p:sp>
        <p:nvSpPr>
          <p:cNvPr id="6" name="TextBox 3"/>
          <p:cNvSpPr txBox="1"/>
          <p:nvPr/>
        </p:nvSpPr>
        <p:spPr>
          <a:xfrm>
            <a:off x="464999" y="5371072"/>
            <a:ext cx="8358246" cy="337185"/>
          </a:xfrm>
          <a:prstGeom prst="rect">
            <a:avLst/>
          </a:prstGeom>
          <a:noFill/>
        </p:spPr>
        <p:txBody>
          <a:bodyPr wrap="square" rtlCol="0">
            <a:spAutoFit/>
          </a:bodyPr>
          <a:lstStyle/>
          <a:p>
            <a:r>
              <a:rPr lang="zh-CN" altLang="en-US" sz="1600" dirty="0" smtClean="0">
                <a:latin typeface="宋体" panose="02010600030101010101" pitchFamily="2" charset="-122"/>
                <a:ea typeface="宋体" panose="02010600030101010101" pitchFamily="2" charset="-122"/>
              </a:rPr>
              <a:t>在开发中，一个类不要去继承一个已经实现好的类，要么继承抽象类，要么实现接口。</a:t>
            </a:r>
            <a:endParaRPr lang="zh-CN" altLang="en-US" sz="1600" dirty="0">
              <a:latin typeface="宋体" panose="02010600030101010101" pitchFamily="2" charset="-122"/>
              <a:ea typeface="宋体" panose="02010600030101010101" pitchFamily="2" charset="-122"/>
            </a:endParaRPr>
          </a:p>
        </p:txBody>
      </p:sp>
      <p:pic>
        <p:nvPicPr>
          <p:cNvPr id="8" name="图片 7"/>
          <p:cNvPicPr>
            <a:picLocks noChangeAspect="1"/>
          </p:cNvPicPr>
          <p:nvPr/>
        </p:nvPicPr>
        <p:blipFill>
          <a:blip r:embed="rId2"/>
          <a:stretch>
            <a:fillRect/>
          </a:stretch>
        </p:blipFill>
        <p:spPr>
          <a:xfrm>
            <a:off x="538480" y="733425"/>
            <a:ext cx="8066405" cy="4565650"/>
          </a:xfrm>
          <a:prstGeom prst="rect">
            <a:avLst/>
          </a:prstGeom>
        </p:spPr>
      </p:pic>
    </p:spTree>
  </p:cSld>
  <p:clrMapOvr>
    <a:masterClrMapping/>
  </p:clrMapOvr>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nvSpPr>
        <p:spPr>
          <a:xfrm>
            <a:off x="1707515" y="261620"/>
            <a:ext cx="6104890" cy="8540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en-US" altLang="zh-CN" b="1" dirty="0" smtClean="0">
                <a:latin typeface="+mn-lt"/>
                <a:ea typeface="宋体" panose="02010600030101010101" pitchFamily="2" charset="-122"/>
                <a:cs typeface="Times New Roman" panose="02020603050405020304" pitchFamily="18" charset="0"/>
              </a:rPr>
              <a:t>4.13  </a:t>
            </a:r>
            <a:r>
              <a:rPr lang="zh-CN" altLang="en-US" b="1" dirty="0" smtClean="0">
                <a:latin typeface="+mn-lt"/>
                <a:ea typeface="宋体" panose="02010600030101010101" pitchFamily="2" charset="-122"/>
                <a:cs typeface="Times New Roman" panose="02020603050405020304" pitchFamily="18" charset="0"/>
              </a:rPr>
              <a:t>类的成员之五：内部类</a:t>
            </a:r>
          </a:p>
        </p:txBody>
      </p:sp>
      <p:sp>
        <p:nvSpPr>
          <p:cNvPr id="35843" name="Rectangle 3"/>
          <p:cNvSpPr>
            <a:spLocks noGrp="1" noChangeArrowheads="1"/>
          </p:cNvSpPr>
          <p:nvPr/>
        </p:nvSpPr>
        <p:spPr>
          <a:xfrm>
            <a:off x="89504" y="1198017"/>
            <a:ext cx="8972520" cy="50405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在</a:t>
            </a:r>
            <a:r>
              <a:rPr lang="en-US" altLang="zh-CN" sz="2400" dirty="0" smtClean="0">
                <a:ea typeface="宋体" panose="02010600030101010101" pitchFamily="2" charset="-122"/>
                <a:cs typeface="Times New Roman" panose="02020603050405020304" pitchFamily="18" charset="0"/>
              </a:rPr>
              <a:t>Java</a:t>
            </a:r>
            <a:r>
              <a:rPr lang="zh-CN" altLang="en-US" sz="2400" dirty="0" smtClean="0">
                <a:ea typeface="宋体" panose="02010600030101010101" pitchFamily="2" charset="-122"/>
                <a:cs typeface="Times New Roman" panose="02020603050405020304" pitchFamily="18" charset="0"/>
              </a:rPr>
              <a:t>中，允许一个类的定义位于另一个类的内部，前者称为内部类，后者称为外部类。</a:t>
            </a:r>
          </a:p>
          <a:p>
            <a:pPr eaLnBrk="1" hangingPunct="1">
              <a:spcBef>
                <a:spcPct val="50000"/>
              </a:spcBef>
              <a:buFont typeface="Wingdings" panose="05000000000000000000" pitchFamily="2" charset="2"/>
              <a:buChar char="l"/>
            </a:pPr>
            <a:r>
              <a:rPr lang="en-US" altLang="zh-CN" sz="2400" dirty="0" smtClean="0">
                <a:ea typeface="宋体" panose="02010600030101010101" pitchFamily="2" charset="-122"/>
                <a:cs typeface="Times New Roman" panose="02020603050405020304" pitchFamily="18" charset="0"/>
              </a:rPr>
              <a:t>Inner class</a:t>
            </a:r>
            <a:r>
              <a:rPr lang="zh-CN" altLang="en-US" sz="2400" dirty="0" smtClean="0">
                <a:ea typeface="宋体" panose="02010600030101010101" pitchFamily="2" charset="-122"/>
                <a:cs typeface="Times New Roman" panose="02020603050405020304" pitchFamily="18" charset="0"/>
              </a:rPr>
              <a:t>一般用在定义它的类或语句块之内，在外部引用它时必须给出完整的名称。</a:t>
            </a:r>
            <a:endParaRPr lang="en-US" altLang="zh-CN" sz="2400" dirty="0" smtClean="0">
              <a:ea typeface="宋体" panose="02010600030101010101" pitchFamily="2" charset="-122"/>
              <a:cs typeface="Times New Roman" panose="02020603050405020304" pitchFamily="18" charset="0"/>
            </a:endParaRPr>
          </a:p>
          <a:p>
            <a:pPr lvl="1">
              <a:spcBef>
                <a:spcPct val="50000"/>
              </a:spcBef>
              <a:buFont typeface="Wingdings" panose="05000000000000000000" pitchFamily="2" charset="2"/>
              <a:buChar char="Ø"/>
            </a:pPr>
            <a:r>
              <a:rPr lang="en-US" altLang="zh-CN" sz="2000" dirty="0" smtClean="0">
                <a:solidFill>
                  <a:srgbClr val="0000FF"/>
                </a:solidFill>
                <a:ea typeface="宋体" panose="02010600030101010101" pitchFamily="2" charset="-122"/>
                <a:cs typeface="Times New Roman" panose="02020603050405020304" pitchFamily="18" charset="0"/>
              </a:rPr>
              <a:t>Inner class</a:t>
            </a:r>
            <a:r>
              <a:rPr lang="zh-CN" altLang="en-US" sz="2000" dirty="0" smtClean="0">
                <a:solidFill>
                  <a:srgbClr val="0000FF"/>
                </a:solidFill>
                <a:ea typeface="宋体" panose="02010600030101010101" pitchFamily="2" charset="-122"/>
                <a:cs typeface="Times New Roman" panose="02020603050405020304" pitchFamily="18" charset="0"/>
              </a:rPr>
              <a:t>的名字不能与包含它的类名相同；</a:t>
            </a:r>
          </a:p>
          <a:p>
            <a:pPr>
              <a:spcBef>
                <a:spcPts val="1200"/>
              </a:spcBef>
              <a:buFont typeface="Wingdings" panose="05000000000000000000" pitchFamily="2" charset="2"/>
              <a:buChar char="l"/>
            </a:pPr>
            <a:r>
              <a:rPr lang="en-US" altLang="zh-CN" sz="2400" dirty="0" smtClean="0">
                <a:solidFill>
                  <a:srgbClr val="C00000"/>
                </a:solidFill>
                <a:ea typeface="宋体" panose="02010600030101010101" pitchFamily="2" charset="-122"/>
                <a:cs typeface="Times New Roman" panose="02020603050405020304" pitchFamily="18" charset="0"/>
              </a:rPr>
              <a:t>Inner class</a:t>
            </a:r>
            <a:r>
              <a:rPr lang="zh-CN" altLang="en-US" sz="2400" dirty="0" smtClean="0">
                <a:solidFill>
                  <a:srgbClr val="C00000"/>
                </a:solidFill>
                <a:ea typeface="宋体" panose="02010600030101010101" pitchFamily="2" charset="-122"/>
                <a:cs typeface="Times New Roman" panose="02020603050405020304" pitchFamily="18" charset="0"/>
              </a:rPr>
              <a:t>可以使用外部类的私有数据</a:t>
            </a:r>
            <a:r>
              <a:rPr lang="zh-CN" altLang="en-US" sz="2400" dirty="0" smtClean="0">
                <a:ea typeface="宋体" panose="02010600030101010101" pitchFamily="2" charset="-122"/>
                <a:cs typeface="Times New Roman" panose="02020603050405020304" pitchFamily="18" charset="0"/>
              </a:rPr>
              <a:t>，因为它是外部类的成员，同一个类的成员之间可相互</a:t>
            </a:r>
            <a:r>
              <a:rPr lang="zh-CN" altLang="en-US" sz="2400" dirty="0">
                <a:ea typeface="宋体" panose="02010600030101010101" pitchFamily="2" charset="-122"/>
                <a:cs typeface="Times New Roman" panose="02020603050405020304" pitchFamily="18" charset="0"/>
              </a:rPr>
              <a:t>访问</a:t>
            </a:r>
            <a:r>
              <a:rPr lang="zh-CN" altLang="en-US" sz="2400" dirty="0" smtClean="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而</a:t>
            </a:r>
            <a:r>
              <a:rPr lang="zh-CN" altLang="en-US" sz="2400" dirty="0">
                <a:solidFill>
                  <a:srgbClr val="C00000"/>
                </a:solidFill>
                <a:ea typeface="宋体" panose="02010600030101010101" pitchFamily="2" charset="-122"/>
                <a:cs typeface="Times New Roman" panose="02020603050405020304" pitchFamily="18" charset="0"/>
              </a:rPr>
              <a:t>外部类要访问内部类中的</a:t>
            </a:r>
            <a:r>
              <a:rPr lang="zh-CN" altLang="en-US" sz="2400" dirty="0" smtClean="0">
                <a:solidFill>
                  <a:srgbClr val="C00000"/>
                </a:solidFill>
                <a:ea typeface="宋体" panose="02010600030101010101" pitchFamily="2" charset="-122"/>
                <a:cs typeface="Times New Roman" panose="02020603050405020304" pitchFamily="18" charset="0"/>
              </a:rPr>
              <a:t>成员需要</a:t>
            </a:r>
            <a:r>
              <a:rPr lang="zh-CN" altLang="en-US" sz="2400" b="1" dirty="0" smtClean="0">
                <a:solidFill>
                  <a:srgbClr val="C00000"/>
                </a:solidFill>
                <a:ea typeface="宋体" panose="02010600030101010101" pitchFamily="2" charset="-122"/>
                <a:cs typeface="Times New Roman" panose="02020603050405020304" pitchFamily="18" charset="0"/>
              </a:rPr>
              <a:t>:</a:t>
            </a:r>
            <a:r>
              <a:rPr lang="zh-CN" altLang="en-US" sz="2400" dirty="0">
                <a:solidFill>
                  <a:srgbClr val="C00000"/>
                </a:solidFill>
                <a:ea typeface="宋体" panose="02010600030101010101" pitchFamily="2" charset="-122"/>
                <a:cs typeface="Times New Roman" panose="02020603050405020304" pitchFamily="18" charset="0"/>
              </a:rPr>
              <a:t>内部类.</a:t>
            </a:r>
            <a:r>
              <a:rPr lang="zh-CN" altLang="en-US" sz="2400" dirty="0" smtClean="0">
                <a:solidFill>
                  <a:srgbClr val="C00000"/>
                </a:solidFill>
                <a:ea typeface="宋体" panose="02010600030101010101" pitchFamily="2" charset="-122"/>
                <a:cs typeface="Times New Roman" panose="02020603050405020304" pitchFamily="18" charset="0"/>
              </a:rPr>
              <a:t>成员或者内部类对象</a:t>
            </a:r>
            <a:r>
              <a:rPr lang="zh-CN" altLang="en-US" sz="2400" dirty="0">
                <a:solidFill>
                  <a:srgbClr val="C00000"/>
                </a:solidFill>
                <a:ea typeface="宋体" panose="02010600030101010101" pitchFamily="2" charset="-122"/>
                <a:cs typeface="Times New Roman" panose="02020603050405020304" pitchFamily="18" charset="0"/>
              </a:rPr>
              <a:t>.成员</a:t>
            </a:r>
            <a:r>
              <a:rPr lang="zh-CN" altLang="en-US" sz="2400" dirty="0" smtClean="0">
                <a:solidFill>
                  <a:srgbClr val="C00000"/>
                </a:solidFill>
                <a:ea typeface="宋体" panose="02010600030101010101" pitchFamily="2" charset="-122"/>
                <a:cs typeface="Times New Roman" panose="02020603050405020304" pitchFamily="18" charset="0"/>
              </a:rPr>
              <a:t>。</a:t>
            </a:r>
            <a:endParaRPr lang="en-US" altLang="zh-CN" sz="2400" dirty="0" smtClean="0">
              <a:solidFill>
                <a:srgbClr val="C00000"/>
              </a:solidFill>
              <a:ea typeface="宋体" panose="02010600030101010101" pitchFamily="2" charset="-122"/>
              <a:cs typeface="Times New Roman" panose="02020603050405020304" pitchFamily="18" charset="0"/>
            </a:endParaRPr>
          </a:p>
          <a:p>
            <a:pPr>
              <a:spcBef>
                <a:spcPts val="1200"/>
              </a:spcBef>
              <a:buFont typeface="Wingdings" panose="05000000000000000000" pitchFamily="2" charset="2"/>
              <a:buChar char="l"/>
            </a:pPr>
            <a:r>
              <a:rPr lang="zh-CN" altLang="en-US" sz="2400" b="1" dirty="0">
                <a:ea typeface="宋体" panose="02010600030101010101" pitchFamily="2" charset="-122"/>
                <a:cs typeface="Times New Roman" panose="02020603050405020304" pitchFamily="18" charset="0"/>
              </a:rPr>
              <a:t>分类：成员内部类</a:t>
            </a:r>
            <a:r>
              <a:rPr lang="zh-CN" altLang="en-US" sz="2400" dirty="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static成员内部类和</a:t>
            </a:r>
            <a:r>
              <a:rPr lang="zh-CN" altLang="en-US" sz="2400" dirty="0">
                <a:ea typeface="宋体" panose="02010600030101010101" pitchFamily="2" charset="-122"/>
                <a:cs typeface="Times New Roman" panose="02020603050405020304" pitchFamily="18" charset="0"/>
              </a:rPr>
              <a:t>非</a:t>
            </a:r>
            <a:r>
              <a:rPr lang="zh-CN" altLang="en-US" sz="2400" dirty="0" smtClean="0">
                <a:ea typeface="宋体" panose="02010600030101010101" pitchFamily="2" charset="-122"/>
                <a:cs typeface="Times New Roman" panose="02020603050405020304" pitchFamily="18" charset="0"/>
              </a:rPr>
              <a:t>static成员内部类）</a:t>
            </a:r>
            <a:endParaRPr lang="zh-CN" altLang="en-US" sz="2400" dirty="0">
              <a:ea typeface="宋体" panose="02010600030101010101" pitchFamily="2" charset="-122"/>
              <a:cs typeface="Times New Roman" panose="02020603050405020304" pitchFamily="18" charset="0"/>
            </a:endParaRPr>
          </a:p>
          <a:p>
            <a:pPr marL="0" indent="0">
              <a:buNone/>
            </a:pPr>
            <a:r>
              <a:rPr lang="en-US" altLang="zh-CN" sz="2400" dirty="0" smtClean="0">
                <a:ea typeface="宋体" panose="02010600030101010101" pitchFamily="2" charset="-122"/>
                <a:cs typeface="Times New Roman" panose="02020603050405020304" pitchFamily="18" charset="0"/>
              </a:rPr>
              <a:t>	     </a:t>
            </a:r>
            <a:r>
              <a:rPr lang="zh-CN" altLang="en-US" sz="2400" b="1" dirty="0" smtClean="0">
                <a:ea typeface="宋体" panose="02010600030101010101" pitchFamily="2" charset="-122"/>
                <a:cs typeface="Times New Roman" panose="02020603050405020304" pitchFamily="18" charset="0"/>
              </a:rPr>
              <a:t>局部</a:t>
            </a:r>
            <a:r>
              <a:rPr lang="zh-CN" altLang="en-US" sz="2400" b="1" dirty="0">
                <a:ea typeface="宋体" panose="02010600030101010101" pitchFamily="2" charset="-122"/>
                <a:cs typeface="Times New Roman" panose="02020603050405020304" pitchFamily="18" charset="0"/>
              </a:rPr>
              <a:t>内</a:t>
            </a:r>
            <a:r>
              <a:rPr lang="zh-CN" altLang="en-US" sz="2400" b="1" dirty="0" smtClean="0">
                <a:ea typeface="宋体" panose="02010600030101010101" pitchFamily="2" charset="-122"/>
                <a:cs typeface="Times New Roman" panose="02020603050405020304" pitchFamily="18" charset="0"/>
              </a:rPr>
              <a:t>部类</a:t>
            </a:r>
            <a:r>
              <a:rPr lang="zh-CN" altLang="en-US" sz="2400" dirty="0" smtClean="0">
                <a:ea typeface="宋体" panose="02010600030101010101" pitchFamily="2" charset="-122"/>
                <a:cs typeface="Times New Roman" panose="02020603050405020304" pitchFamily="18" charset="0"/>
              </a:rPr>
              <a:t>（不</a:t>
            </a:r>
            <a:r>
              <a:rPr lang="zh-CN" altLang="en-US" sz="2400" dirty="0">
                <a:ea typeface="宋体" panose="02010600030101010101" pitchFamily="2" charset="-122"/>
                <a:cs typeface="Times New Roman" panose="02020603050405020304" pitchFamily="18" charset="0"/>
              </a:rPr>
              <a:t>谈</a:t>
            </a:r>
            <a:r>
              <a:rPr lang="zh-CN" altLang="en-US" sz="2400" dirty="0" smtClean="0">
                <a:ea typeface="宋体" panose="02010600030101010101" pitchFamily="2" charset="-122"/>
                <a:cs typeface="Times New Roman" panose="02020603050405020304" pitchFamily="18" charset="0"/>
              </a:rPr>
              <a:t>修饰符）、匿名内部类</a:t>
            </a:r>
            <a:endParaRPr lang="zh-CN" altLang="en-US" sz="2400"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nvSpPr>
        <p:spPr>
          <a:xfrm>
            <a:off x="2627784" y="46395"/>
            <a:ext cx="5508104" cy="8401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内部类举例 </a:t>
            </a:r>
            <a:r>
              <a:rPr lang="en-US" altLang="zh-CN" b="1" dirty="0" smtClean="0">
                <a:latin typeface="+mn-lt"/>
                <a:ea typeface="宋体" panose="02010600030101010101" pitchFamily="2" charset="-122"/>
                <a:cs typeface="Times New Roman" panose="02020603050405020304" pitchFamily="18" charset="0"/>
              </a:rPr>
              <a:t>(1)</a:t>
            </a:r>
          </a:p>
        </p:txBody>
      </p:sp>
      <p:sp>
        <p:nvSpPr>
          <p:cNvPr id="36867" name="Rectangle 3"/>
          <p:cNvSpPr>
            <a:spLocks noChangeArrowheads="1"/>
          </p:cNvSpPr>
          <p:nvPr/>
        </p:nvSpPr>
        <p:spPr bwMode="auto">
          <a:xfrm>
            <a:off x="323528" y="622459"/>
            <a:ext cx="8280920" cy="5122621"/>
          </a:xfrm>
          <a:prstGeom prst="rect">
            <a:avLst/>
          </a:prstGeom>
          <a:noFill/>
          <a:ln w="9525">
            <a:noFill/>
            <a:miter lim="800000"/>
          </a:ln>
        </p:spPr>
        <p:txBody>
          <a:bodyPr wrap="square">
            <a:spAutoFit/>
          </a:bodyPr>
          <a:lstStyle/>
          <a:p>
            <a:pPr>
              <a:lnSpc>
                <a:spcPct val="80000"/>
              </a:lnSpc>
            </a:pPr>
            <a:r>
              <a:rPr lang="en-US" altLang="zh-CN" sz="2200" dirty="0">
                <a:solidFill>
                  <a:srgbClr val="C00000"/>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 class A {</a:t>
            </a: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private </a:t>
            </a:r>
            <a:r>
              <a:rPr lang="en-US" altLang="zh-CN" sz="2400" dirty="0" err="1">
                <a:solidFill>
                  <a:srgbClr val="C00000"/>
                </a:solidFill>
                <a:ea typeface="宋体" panose="02010600030101010101" pitchFamily="2" charset="-122"/>
                <a:cs typeface="Times New Roman" panose="02020603050405020304" pitchFamily="18" charset="0"/>
              </a:rPr>
              <a:t>int</a:t>
            </a:r>
            <a:r>
              <a:rPr lang="en-US" altLang="zh-CN" sz="2400" dirty="0">
                <a:solidFill>
                  <a:srgbClr val="C00000"/>
                </a:solidFill>
                <a:ea typeface="宋体" panose="02010600030101010101" pitchFamily="2" charset="-122"/>
                <a:cs typeface="Times New Roman" panose="02020603050405020304" pitchFamily="18" charset="0"/>
              </a:rPr>
              <a:t> s;</a:t>
            </a: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public class B{</a:t>
            </a: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public void </a:t>
            </a:r>
            <a:r>
              <a:rPr lang="en-US" altLang="zh-CN" sz="2400" dirty="0" err="1">
                <a:solidFill>
                  <a:srgbClr val="C00000"/>
                </a:solidFill>
                <a:ea typeface="宋体" panose="02010600030101010101" pitchFamily="2" charset="-122"/>
                <a:cs typeface="Times New Roman" panose="02020603050405020304" pitchFamily="18" charset="0"/>
              </a:rPr>
              <a:t>mb</a:t>
            </a:r>
            <a:r>
              <a:rPr lang="en-US" altLang="zh-CN" sz="2400" dirty="0">
                <a:solidFill>
                  <a:srgbClr val="C00000"/>
                </a:solidFill>
                <a:ea typeface="宋体" panose="02010600030101010101" pitchFamily="2" charset="-122"/>
                <a:cs typeface="Times New Roman" panose="02020603050405020304" pitchFamily="18" charset="0"/>
              </a:rPr>
              <a:t>() {</a:t>
            </a: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s = 100;     </a:t>
            </a: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System.out.println</a:t>
            </a:r>
            <a:r>
              <a:rPr lang="en-US" altLang="zh-CN" sz="2400" dirty="0">
                <a:solidFill>
                  <a:srgbClr val="C00000"/>
                </a:solidFill>
                <a:ea typeface="宋体" panose="02010600030101010101" pitchFamily="2" charset="-122"/>
                <a:cs typeface="Times New Roman" panose="02020603050405020304" pitchFamily="18" charset="0"/>
              </a:rPr>
              <a:t>("</a:t>
            </a:r>
            <a:r>
              <a:rPr lang="zh-CN" altLang="en-US" sz="2400" dirty="0">
                <a:solidFill>
                  <a:srgbClr val="C00000"/>
                </a:solidFill>
                <a:ea typeface="宋体" panose="02010600030101010101" pitchFamily="2" charset="-122"/>
                <a:cs typeface="Times New Roman" panose="02020603050405020304" pitchFamily="18" charset="0"/>
              </a:rPr>
              <a:t>在内部类</a:t>
            </a:r>
            <a:r>
              <a:rPr lang="en-US" altLang="zh-CN" sz="2400" dirty="0">
                <a:solidFill>
                  <a:srgbClr val="C00000"/>
                </a:solidFill>
                <a:ea typeface="宋体" panose="02010600030101010101" pitchFamily="2" charset="-122"/>
                <a:cs typeface="Times New Roman" panose="02020603050405020304" pitchFamily="18" charset="0"/>
              </a:rPr>
              <a:t>B</a:t>
            </a:r>
            <a:r>
              <a:rPr lang="zh-CN" altLang="en-US" sz="2400" dirty="0">
                <a:solidFill>
                  <a:srgbClr val="C00000"/>
                </a:solidFill>
                <a:ea typeface="宋体" panose="02010600030101010101" pitchFamily="2" charset="-122"/>
                <a:cs typeface="Times New Roman" panose="02020603050405020304" pitchFamily="18" charset="0"/>
              </a:rPr>
              <a:t>中</a:t>
            </a:r>
            <a:r>
              <a:rPr lang="en-US" altLang="zh-CN" sz="2400" dirty="0">
                <a:solidFill>
                  <a:srgbClr val="C00000"/>
                </a:solidFill>
                <a:ea typeface="宋体" panose="02010600030101010101" pitchFamily="2" charset="-122"/>
                <a:cs typeface="Times New Roman" panose="02020603050405020304" pitchFamily="18" charset="0"/>
              </a:rPr>
              <a:t>s=" + s);</a:t>
            </a: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public void ma() {</a:t>
            </a: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B </a:t>
            </a:r>
            <a:r>
              <a:rPr lang="en-US" altLang="zh-CN" sz="2400" dirty="0" err="1">
                <a:solidFill>
                  <a:srgbClr val="C00000"/>
                </a:solidFill>
                <a:ea typeface="宋体" panose="02010600030101010101" pitchFamily="2" charset="-122"/>
                <a:cs typeface="Times New Roman" panose="02020603050405020304" pitchFamily="18" charset="0"/>
              </a:rPr>
              <a:t>i</a:t>
            </a:r>
            <a:r>
              <a:rPr lang="en-US" altLang="zh-CN" sz="2400" dirty="0">
                <a:solidFill>
                  <a:srgbClr val="C00000"/>
                </a:solidFill>
                <a:ea typeface="宋体" panose="02010600030101010101" pitchFamily="2" charset="-122"/>
                <a:cs typeface="Times New Roman" panose="02020603050405020304" pitchFamily="18" charset="0"/>
              </a:rPr>
              <a:t> = new B();</a:t>
            </a: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i.mb</a:t>
            </a:r>
            <a:r>
              <a:rPr lang="en-US" altLang="zh-CN" sz="2400" dirty="0">
                <a:solidFill>
                  <a:srgbClr val="C00000"/>
                </a:solidFill>
                <a:ea typeface="宋体" panose="02010600030101010101" pitchFamily="2" charset="-122"/>
                <a:cs typeface="Times New Roman" panose="02020603050405020304" pitchFamily="18" charset="0"/>
              </a:rPr>
              <a:t>();</a:t>
            </a: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public class Test {	</a:t>
            </a: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public static void main(String </a:t>
            </a:r>
            <a:r>
              <a:rPr lang="en-US" altLang="zh-CN" sz="2400" dirty="0" err="1">
                <a:solidFill>
                  <a:srgbClr val="C00000"/>
                </a:solidFill>
                <a:ea typeface="宋体" panose="02010600030101010101" pitchFamily="2" charset="-122"/>
                <a:cs typeface="Times New Roman" panose="02020603050405020304" pitchFamily="18" charset="0"/>
              </a:rPr>
              <a:t>args</a:t>
            </a:r>
            <a:r>
              <a:rPr lang="en-US" altLang="zh-CN" sz="2400" dirty="0">
                <a:solidFill>
                  <a:srgbClr val="C00000"/>
                </a:solidFill>
                <a:ea typeface="宋体" panose="02010600030101010101" pitchFamily="2" charset="-122"/>
                <a:cs typeface="Times New Roman" panose="02020603050405020304" pitchFamily="18" charset="0"/>
              </a:rPr>
              <a:t>[]){</a:t>
            </a: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A o = new A();</a:t>
            </a: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o.ma();</a:t>
            </a: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 </a:t>
            </a:r>
            <a:endParaRPr lang="en-US" altLang="zh-CN" sz="2400"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nvSpPr>
        <p:spPr>
          <a:xfrm>
            <a:off x="3059832" y="236388"/>
            <a:ext cx="4716048" cy="8401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内部类举例 </a:t>
            </a:r>
            <a:r>
              <a:rPr lang="en-US" altLang="zh-CN" b="1" dirty="0" smtClean="0">
                <a:latin typeface="+mn-lt"/>
                <a:ea typeface="宋体" panose="02010600030101010101" pitchFamily="2" charset="-122"/>
                <a:cs typeface="Times New Roman" panose="02020603050405020304" pitchFamily="18" charset="0"/>
              </a:rPr>
              <a:t>(2)</a:t>
            </a:r>
          </a:p>
        </p:txBody>
      </p:sp>
      <p:sp>
        <p:nvSpPr>
          <p:cNvPr id="37891" name="Rectangle 3"/>
          <p:cNvSpPr>
            <a:spLocks noChangeArrowheads="1"/>
          </p:cNvSpPr>
          <p:nvPr/>
        </p:nvSpPr>
        <p:spPr bwMode="auto">
          <a:xfrm>
            <a:off x="251520" y="765969"/>
            <a:ext cx="8640960" cy="4707890"/>
          </a:xfrm>
          <a:prstGeom prst="rect">
            <a:avLst/>
          </a:prstGeom>
          <a:noFill/>
          <a:ln w="9525">
            <a:noFill/>
            <a:miter lim="800000"/>
          </a:ln>
        </p:spPr>
        <p:txBody>
          <a:bodyPr wrap="square">
            <a:spAutoFit/>
          </a:bodyPr>
          <a:lstStyle/>
          <a:p>
            <a:r>
              <a:rPr lang="en-US" altLang="zh-CN" sz="2000" dirty="0">
                <a:solidFill>
                  <a:srgbClr val="C00000"/>
                </a:solidFill>
                <a:ea typeface="宋体" panose="02010600030101010101" pitchFamily="2" charset="-122"/>
                <a:cs typeface="Times New Roman" panose="02020603050405020304" pitchFamily="18" charset="0"/>
              </a:rPr>
              <a:t>public class A{</a:t>
            </a:r>
          </a:p>
          <a:p>
            <a:r>
              <a:rPr lang="en-US" altLang="zh-CN" sz="2000" dirty="0">
                <a:solidFill>
                  <a:srgbClr val="C00000"/>
                </a:solidFill>
                <a:ea typeface="宋体" panose="02010600030101010101" pitchFamily="2" charset="-122"/>
                <a:cs typeface="Times New Roman" panose="02020603050405020304" pitchFamily="18" charset="0"/>
              </a:rPr>
              <a:t>        private </a:t>
            </a:r>
            <a:r>
              <a:rPr lang="en-US" altLang="zh-CN" sz="2000" dirty="0" err="1">
                <a:solidFill>
                  <a:srgbClr val="C00000"/>
                </a:solidFill>
                <a:ea typeface="宋体" panose="02010600030101010101" pitchFamily="2" charset="-122"/>
                <a:cs typeface="Times New Roman" panose="02020603050405020304" pitchFamily="18" charset="0"/>
              </a:rPr>
              <a:t>int</a:t>
            </a:r>
            <a:r>
              <a:rPr lang="en-US" altLang="zh-CN" sz="2000" dirty="0">
                <a:solidFill>
                  <a:srgbClr val="C00000"/>
                </a:solidFill>
                <a:ea typeface="宋体" panose="02010600030101010101" pitchFamily="2" charset="-122"/>
                <a:cs typeface="Times New Roman" panose="02020603050405020304" pitchFamily="18" charset="0"/>
              </a:rPr>
              <a:t> s = 111;</a:t>
            </a:r>
          </a:p>
          <a:p>
            <a:r>
              <a:rPr lang="en-US" altLang="zh-CN" sz="2000" dirty="0">
                <a:solidFill>
                  <a:srgbClr val="C00000"/>
                </a:solidFill>
                <a:ea typeface="宋体" panose="02010600030101010101" pitchFamily="2" charset="-122"/>
                <a:cs typeface="Times New Roman" panose="02020603050405020304" pitchFamily="18" charset="0"/>
              </a:rPr>
              <a:t>        public class B {</a:t>
            </a:r>
          </a:p>
          <a:p>
            <a:r>
              <a:rPr lang="en-US" altLang="zh-CN" sz="2000" dirty="0">
                <a:solidFill>
                  <a:srgbClr val="C00000"/>
                </a:solidFill>
                <a:ea typeface="宋体" panose="02010600030101010101" pitchFamily="2" charset="-122"/>
                <a:cs typeface="Times New Roman" panose="02020603050405020304" pitchFamily="18" charset="0"/>
              </a:rPr>
              <a:t>	private </a:t>
            </a:r>
            <a:r>
              <a:rPr lang="en-US" altLang="zh-CN" sz="2000" dirty="0" err="1">
                <a:solidFill>
                  <a:srgbClr val="C00000"/>
                </a:solidFill>
                <a:ea typeface="宋体" panose="02010600030101010101" pitchFamily="2" charset="-122"/>
                <a:cs typeface="Times New Roman" panose="02020603050405020304" pitchFamily="18" charset="0"/>
              </a:rPr>
              <a:t>int</a:t>
            </a:r>
            <a:r>
              <a:rPr lang="en-US" altLang="zh-CN" sz="2000" dirty="0">
                <a:solidFill>
                  <a:srgbClr val="C00000"/>
                </a:solidFill>
                <a:ea typeface="宋体" panose="02010600030101010101" pitchFamily="2" charset="-122"/>
                <a:cs typeface="Times New Roman" panose="02020603050405020304" pitchFamily="18" charset="0"/>
              </a:rPr>
              <a:t> s = 222;</a:t>
            </a:r>
          </a:p>
          <a:p>
            <a:pPr lvl="1"/>
            <a:r>
              <a:rPr lang="en-US" altLang="zh-CN" sz="2000" dirty="0">
                <a:solidFill>
                  <a:srgbClr val="C00000"/>
                </a:solidFill>
                <a:ea typeface="宋体" panose="02010600030101010101" pitchFamily="2" charset="-122"/>
                <a:cs typeface="Times New Roman" panose="02020603050405020304" pitchFamily="18" charset="0"/>
              </a:rPr>
              <a:t>	public void </a:t>
            </a:r>
            <a:r>
              <a:rPr lang="en-US" altLang="zh-CN" sz="2000" dirty="0" err="1">
                <a:solidFill>
                  <a:srgbClr val="C00000"/>
                </a:solidFill>
                <a:ea typeface="宋体" panose="02010600030101010101" pitchFamily="2" charset="-122"/>
                <a:cs typeface="Times New Roman" panose="02020603050405020304" pitchFamily="18" charset="0"/>
              </a:rPr>
              <a:t>mb</a:t>
            </a:r>
            <a:r>
              <a:rPr lang="en-US" altLang="zh-CN" sz="2000" dirty="0">
                <a:solidFill>
                  <a:srgbClr val="C00000"/>
                </a:solidFill>
                <a:ea typeface="宋体" panose="02010600030101010101" pitchFamily="2" charset="-122"/>
                <a:cs typeface="Times New Roman" panose="02020603050405020304" pitchFamily="18" charset="0"/>
              </a:rPr>
              <a:t>(</a:t>
            </a:r>
            <a:r>
              <a:rPr lang="en-US" altLang="zh-CN" sz="2000" dirty="0" err="1">
                <a:solidFill>
                  <a:srgbClr val="C00000"/>
                </a:solidFill>
                <a:ea typeface="宋体" panose="02010600030101010101" pitchFamily="2" charset="-122"/>
                <a:cs typeface="Times New Roman" panose="02020603050405020304" pitchFamily="18" charset="0"/>
              </a:rPr>
              <a:t>int</a:t>
            </a:r>
            <a:r>
              <a:rPr lang="en-US" altLang="zh-CN" sz="2000" dirty="0">
                <a:solidFill>
                  <a:srgbClr val="C00000"/>
                </a:solidFill>
                <a:ea typeface="宋体" panose="02010600030101010101" pitchFamily="2" charset="-122"/>
                <a:cs typeface="Times New Roman" panose="02020603050405020304" pitchFamily="18" charset="0"/>
              </a:rPr>
              <a:t> s) {</a:t>
            </a:r>
          </a:p>
          <a:p>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dirty="0" err="1">
                <a:solidFill>
                  <a:srgbClr val="C00000"/>
                </a:solidFill>
                <a:ea typeface="宋体" panose="02010600030101010101" pitchFamily="2" charset="-122"/>
                <a:cs typeface="Times New Roman" panose="02020603050405020304" pitchFamily="18" charset="0"/>
              </a:rPr>
              <a:t>System.out.println</a:t>
            </a:r>
            <a:r>
              <a:rPr lang="en-US" altLang="zh-CN" sz="2000" dirty="0">
                <a:solidFill>
                  <a:srgbClr val="C00000"/>
                </a:solidFill>
                <a:ea typeface="宋体" panose="02010600030101010101" pitchFamily="2" charset="-122"/>
                <a:cs typeface="Times New Roman" panose="02020603050405020304" pitchFamily="18" charset="0"/>
              </a:rPr>
              <a:t>(</a:t>
            </a:r>
            <a:r>
              <a:rPr lang="en-US" altLang="zh-CN" sz="2000" b="1" dirty="0">
                <a:solidFill>
                  <a:srgbClr val="C00000"/>
                </a:solidFill>
                <a:ea typeface="宋体" panose="02010600030101010101" pitchFamily="2" charset="-122"/>
                <a:cs typeface="Times New Roman" panose="02020603050405020304" pitchFamily="18" charset="0"/>
              </a:rPr>
              <a:t>s</a:t>
            </a: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dirty="0">
                <a:solidFill>
                  <a:srgbClr val="0000FF"/>
                </a:solidFill>
                <a:ea typeface="宋体" panose="02010600030101010101" pitchFamily="2" charset="-122"/>
                <a:cs typeface="Times New Roman" panose="02020603050405020304" pitchFamily="18" charset="0"/>
              </a:rPr>
              <a:t>// </a:t>
            </a:r>
            <a:r>
              <a:rPr lang="zh-CN" altLang="en-US" sz="2000" dirty="0">
                <a:solidFill>
                  <a:srgbClr val="0000FF"/>
                </a:solidFill>
                <a:ea typeface="宋体" panose="02010600030101010101" pitchFamily="2" charset="-122"/>
                <a:cs typeface="Times New Roman" panose="02020603050405020304" pitchFamily="18" charset="0"/>
              </a:rPr>
              <a:t>局部变量</a:t>
            </a:r>
            <a:r>
              <a:rPr lang="en-US" altLang="zh-CN" sz="2000" dirty="0">
                <a:solidFill>
                  <a:srgbClr val="0000FF"/>
                </a:solidFill>
                <a:ea typeface="宋体" panose="02010600030101010101" pitchFamily="2" charset="-122"/>
                <a:cs typeface="Times New Roman" panose="02020603050405020304" pitchFamily="18" charset="0"/>
              </a:rPr>
              <a:t>s</a:t>
            </a:r>
          </a:p>
          <a:p>
            <a:r>
              <a:rPr lang="en-US" altLang="zh-CN" sz="2000" b="1" dirty="0">
                <a:solidFill>
                  <a:schemeClr val="accent2"/>
                </a:solidFill>
                <a:ea typeface="宋体" panose="02010600030101010101" pitchFamily="2" charset="-122"/>
                <a:cs typeface="Times New Roman" panose="02020603050405020304" pitchFamily="18" charset="0"/>
              </a:rPr>
              <a:t>	        </a:t>
            </a:r>
            <a:r>
              <a:rPr lang="en-US" altLang="zh-CN" sz="2000" dirty="0" err="1">
                <a:solidFill>
                  <a:srgbClr val="C00000"/>
                </a:solidFill>
                <a:ea typeface="宋体" panose="02010600030101010101" pitchFamily="2" charset="-122"/>
                <a:cs typeface="Times New Roman" panose="02020603050405020304" pitchFamily="18" charset="0"/>
              </a:rPr>
              <a:t>System.out.println</a:t>
            </a:r>
            <a:r>
              <a:rPr lang="en-US" altLang="zh-CN" sz="2000" dirty="0">
                <a:solidFill>
                  <a:srgbClr val="C00000"/>
                </a:solidFill>
                <a:ea typeface="宋体" panose="02010600030101010101" pitchFamily="2" charset="-122"/>
                <a:cs typeface="Times New Roman" panose="02020603050405020304" pitchFamily="18" charset="0"/>
              </a:rPr>
              <a:t>(</a:t>
            </a:r>
            <a:r>
              <a:rPr lang="en-US" altLang="zh-CN" sz="2000" b="1" dirty="0" err="1">
                <a:solidFill>
                  <a:srgbClr val="C00000"/>
                </a:solidFill>
                <a:ea typeface="宋体" panose="02010600030101010101" pitchFamily="2" charset="-122"/>
                <a:cs typeface="Times New Roman" panose="02020603050405020304" pitchFamily="18" charset="0"/>
              </a:rPr>
              <a:t>this.s</a:t>
            </a: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dirty="0">
                <a:solidFill>
                  <a:srgbClr val="0000FF"/>
                </a:solidFill>
                <a:ea typeface="宋体" panose="02010600030101010101" pitchFamily="2" charset="-122"/>
                <a:cs typeface="Times New Roman" panose="02020603050405020304" pitchFamily="18" charset="0"/>
              </a:rPr>
              <a:t>// </a:t>
            </a:r>
            <a:r>
              <a:rPr lang="zh-CN" altLang="en-US" sz="2000" dirty="0">
                <a:solidFill>
                  <a:srgbClr val="0000FF"/>
                </a:solidFill>
                <a:ea typeface="宋体" panose="02010600030101010101" pitchFamily="2" charset="-122"/>
                <a:cs typeface="Times New Roman" panose="02020603050405020304" pitchFamily="18" charset="0"/>
              </a:rPr>
              <a:t>内部类对象的属性</a:t>
            </a:r>
            <a:r>
              <a:rPr lang="en-US" altLang="zh-CN" sz="2000" dirty="0">
                <a:solidFill>
                  <a:srgbClr val="0000FF"/>
                </a:solidFill>
                <a:ea typeface="宋体" panose="02010600030101010101" pitchFamily="2" charset="-122"/>
                <a:cs typeface="Times New Roman" panose="02020603050405020304" pitchFamily="18" charset="0"/>
              </a:rPr>
              <a:t>s</a:t>
            </a:r>
          </a:p>
          <a:p>
            <a:r>
              <a:rPr lang="en-US" altLang="zh-CN" sz="2000" b="1" dirty="0">
                <a:solidFill>
                  <a:schemeClr val="accent2"/>
                </a:solidFill>
                <a:ea typeface="宋体" panose="02010600030101010101" pitchFamily="2" charset="-122"/>
                <a:cs typeface="Times New Roman" panose="02020603050405020304" pitchFamily="18" charset="0"/>
              </a:rPr>
              <a:t>	        </a:t>
            </a:r>
            <a:r>
              <a:rPr lang="en-US" altLang="zh-CN" sz="2000" dirty="0" err="1">
                <a:solidFill>
                  <a:srgbClr val="C00000"/>
                </a:solidFill>
                <a:ea typeface="宋体" panose="02010600030101010101" pitchFamily="2" charset="-122"/>
                <a:cs typeface="Times New Roman" panose="02020603050405020304" pitchFamily="18" charset="0"/>
              </a:rPr>
              <a:t>System.out.println</a:t>
            </a:r>
            <a:r>
              <a:rPr lang="en-US" altLang="zh-CN" sz="2000" dirty="0">
                <a:solidFill>
                  <a:srgbClr val="C00000"/>
                </a:solidFill>
                <a:ea typeface="宋体" panose="02010600030101010101" pitchFamily="2" charset="-122"/>
                <a:cs typeface="Times New Roman" panose="02020603050405020304" pitchFamily="18" charset="0"/>
              </a:rPr>
              <a:t>(</a:t>
            </a:r>
            <a:r>
              <a:rPr lang="en-US" altLang="zh-CN" sz="2000" b="1" dirty="0" err="1">
                <a:solidFill>
                  <a:srgbClr val="C00000"/>
                </a:solidFill>
                <a:ea typeface="宋体" panose="02010600030101010101" pitchFamily="2" charset="-122"/>
                <a:cs typeface="Times New Roman" panose="02020603050405020304" pitchFamily="18" charset="0"/>
              </a:rPr>
              <a:t>A.this.s</a:t>
            </a: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dirty="0">
                <a:solidFill>
                  <a:srgbClr val="0000FF"/>
                </a:solidFill>
                <a:ea typeface="宋体" panose="02010600030101010101" pitchFamily="2" charset="-122"/>
                <a:cs typeface="Times New Roman" panose="02020603050405020304" pitchFamily="18" charset="0"/>
              </a:rPr>
              <a:t>// </a:t>
            </a:r>
            <a:r>
              <a:rPr lang="zh-CN" altLang="en-US" sz="2000" dirty="0">
                <a:solidFill>
                  <a:srgbClr val="0000FF"/>
                </a:solidFill>
                <a:ea typeface="宋体" panose="02010600030101010101" pitchFamily="2" charset="-122"/>
                <a:cs typeface="Times New Roman" panose="02020603050405020304" pitchFamily="18" charset="0"/>
              </a:rPr>
              <a:t>外层类对象属性</a:t>
            </a:r>
            <a:r>
              <a:rPr lang="en-US" altLang="zh-CN" sz="2000" dirty="0">
                <a:solidFill>
                  <a:srgbClr val="0000FF"/>
                </a:solidFill>
                <a:ea typeface="宋体" panose="02010600030101010101" pitchFamily="2" charset="-122"/>
                <a:cs typeface="Times New Roman" panose="02020603050405020304" pitchFamily="18" charset="0"/>
              </a:rPr>
              <a:t>s</a:t>
            </a:r>
          </a:p>
          <a:p>
            <a:r>
              <a:rPr lang="en-US" altLang="zh-CN" sz="2000" dirty="0">
                <a:solidFill>
                  <a:schemeClr val="accent2"/>
                </a:solidFill>
                <a:ea typeface="宋体" panose="02010600030101010101" pitchFamily="2" charset="-122"/>
                <a:cs typeface="Times New Roman" panose="02020603050405020304" pitchFamily="18" charset="0"/>
              </a:rPr>
              <a:t>	</a:t>
            </a:r>
            <a:r>
              <a:rPr lang="en-US" altLang="zh-CN" sz="2000" dirty="0">
                <a:solidFill>
                  <a:srgbClr val="C00000"/>
                </a:solidFill>
                <a:ea typeface="宋体" panose="02010600030101010101" pitchFamily="2" charset="-122"/>
                <a:cs typeface="Times New Roman" panose="02020603050405020304" pitchFamily="18" charset="0"/>
              </a:rPr>
              <a:t>}</a:t>
            </a:r>
          </a:p>
          <a:p>
            <a:r>
              <a:rPr lang="en-US" altLang="zh-CN" sz="2000" dirty="0">
                <a:solidFill>
                  <a:srgbClr val="C00000"/>
                </a:solidFill>
                <a:ea typeface="宋体" panose="02010600030101010101" pitchFamily="2" charset="-122"/>
                <a:cs typeface="Times New Roman" panose="02020603050405020304" pitchFamily="18" charset="0"/>
              </a:rPr>
              <a:t>       }</a:t>
            </a:r>
          </a:p>
          <a:p>
            <a:r>
              <a:rPr lang="en-US" altLang="zh-CN" sz="2000" dirty="0">
                <a:solidFill>
                  <a:schemeClr val="accent2"/>
                </a:solidFill>
                <a:ea typeface="宋体" panose="02010600030101010101" pitchFamily="2" charset="-122"/>
                <a:cs typeface="Times New Roman" panose="02020603050405020304" pitchFamily="18" charset="0"/>
              </a:rPr>
              <a:t>       </a:t>
            </a:r>
            <a:r>
              <a:rPr lang="en-US" altLang="zh-CN" sz="2000" dirty="0">
                <a:solidFill>
                  <a:srgbClr val="C00000"/>
                </a:solidFill>
                <a:ea typeface="宋体" panose="02010600030101010101" pitchFamily="2" charset="-122"/>
                <a:cs typeface="Times New Roman" panose="02020603050405020304" pitchFamily="18" charset="0"/>
              </a:rPr>
              <a:t>public static void main(String </a:t>
            </a:r>
            <a:r>
              <a:rPr lang="en-US" altLang="zh-CN" sz="2000" dirty="0" err="1">
                <a:solidFill>
                  <a:srgbClr val="C00000"/>
                </a:solidFill>
                <a:ea typeface="宋体" panose="02010600030101010101" pitchFamily="2" charset="-122"/>
                <a:cs typeface="Times New Roman" panose="02020603050405020304" pitchFamily="18" charset="0"/>
              </a:rPr>
              <a:t>args</a:t>
            </a:r>
            <a:r>
              <a:rPr lang="en-US" altLang="zh-CN" sz="2000" dirty="0">
                <a:solidFill>
                  <a:srgbClr val="C00000"/>
                </a:solidFill>
                <a:ea typeface="宋体" panose="02010600030101010101" pitchFamily="2" charset="-122"/>
                <a:cs typeface="Times New Roman" panose="02020603050405020304" pitchFamily="18" charset="0"/>
              </a:rPr>
              <a:t>[]){</a:t>
            </a:r>
          </a:p>
          <a:p>
            <a:r>
              <a:rPr lang="en-US" altLang="zh-CN" sz="2000" dirty="0">
                <a:solidFill>
                  <a:schemeClr val="accent2"/>
                </a:solidFill>
                <a:ea typeface="宋体" panose="02010600030101010101" pitchFamily="2" charset="-122"/>
                <a:cs typeface="Times New Roman" panose="02020603050405020304" pitchFamily="18" charset="0"/>
              </a:rPr>
              <a:t>	</a:t>
            </a:r>
            <a:r>
              <a:rPr lang="en-US" altLang="zh-CN" sz="2000" b="1" dirty="0">
                <a:solidFill>
                  <a:srgbClr val="00B0F0"/>
                </a:solidFill>
                <a:ea typeface="宋体" panose="02010600030101010101" pitchFamily="2" charset="-122"/>
                <a:cs typeface="Times New Roman" panose="02020603050405020304" pitchFamily="18" charset="0"/>
              </a:rPr>
              <a:t>A </a:t>
            </a:r>
            <a:r>
              <a:rPr lang="en-US" altLang="zh-CN" sz="2000" b="1" dirty="0" err="1">
                <a:solidFill>
                  <a:srgbClr val="00B0F0"/>
                </a:solidFill>
                <a:ea typeface="宋体" panose="02010600030101010101" pitchFamily="2" charset="-122"/>
                <a:cs typeface="Times New Roman" panose="02020603050405020304" pitchFamily="18" charset="0"/>
              </a:rPr>
              <a:t>a</a:t>
            </a:r>
            <a:r>
              <a:rPr lang="en-US" altLang="zh-CN" sz="2000" b="1" dirty="0">
                <a:solidFill>
                  <a:srgbClr val="00B0F0"/>
                </a:solidFill>
                <a:ea typeface="宋体" panose="02010600030101010101" pitchFamily="2" charset="-122"/>
                <a:cs typeface="Times New Roman" panose="02020603050405020304" pitchFamily="18" charset="0"/>
              </a:rPr>
              <a:t> = new A();</a:t>
            </a:r>
          </a:p>
          <a:p>
            <a:r>
              <a:rPr lang="en-US" altLang="zh-CN" sz="2000" b="1" dirty="0">
                <a:solidFill>
                  <a:srgbClr val="00B0F0"/>
                </a:solidFill>
                <a:ea typeface="宋体" panose="02010600030101010101" pitchFamily="2" charset="-122"/>
                <a:cs typeface="Times New Roman" panose="02020603050405020304" pitchFamily="18" charset="0"/>
              </a:rPr>
              <a:t>	A.B b = </a:t>
            </a:r>
            <a:r>
              <a:rPr lang="en-US" altLang="zh-CN" sz="2000" b="1" dirty="0" err="1">
                <a:solidFill>
                  <a:srgbClr val="00B0F0"/>
                </a:solidFill>
                <a:ea typeface="宋体" panose="02010600030101010101" pitchFamily="2" charset="-122"/>
                <a:cs typeface="Times New Roman" panose="02020603050405020304" pitchFamily="18" charset="0"/>
              </a:rPr>
              <a:t>a.new</a:t>
            </a:r>
            <a:r>
              <a:rPr lang="en-US" altLang="zh-CN" sz="2000" b="1" dirty="0">
                <a:solidFill>
                  <a:srgbClr val="00B0F0"/>
                </a:solidFill>
                <a:ea typeface="宋体" panose="02010600030101010101" pitchFamily="2" charset="-122"/>
                <a:cs typeface="Times New Roman" panose="02020603050405020304" pitchFamily="18" charset="0"/>
              </a:rPr>
              <a:t> B();</a:t>
            </a:r>
          </a:p>
          <a:p>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dirty="0" err="1">
                <a:solidFill>
                  <a:srgbClr val="C00000"/>
                </a:solidFill>
                <a:ea typeface="宋体" panose="02010600030101010101" pitchFamily="2" charset="-122"/>
                <a:cs typeface="Times New Roman" panose="02020603050405020304" pitchFamily="18" charset="0"/>
              </a:rPr>
              <a:t>b.mb</a:t>
            </a:r>
            <a:r>
              <a:rPr lang="en-US" altLang="zh-CN" sz="2000" dirty="0">
                <a:solidFill>
                  <a:srgbClr val="C00000"/>
                </a:solidFill>
                <a:ea typeface="宋体" panose="02010600030101010101" pitchFamily="2" charset="-122"/>
                <a:cs typeface="Times New Roman" panose="02020603050405020304" pitchFamily="18" charset="0"/>
              </a:rPr>
              <a:t>(333); </a:t>
            </a:r>
          </a:p>
          <a:p>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C00000"/>
                </a:solidFill>
                <a:ea typeface="宋体" panose="02010600030101010101" pitchFamily="2" charset="-122"/>
                <a:cs typeface="Times New Roman" panose="02020603050405020304" pitchFamily="18" charset="0"/>
              </a:rPr>
              <a:t>}}</a:t>
            </a:r>
            <a:endParaRPr lang="en-US" altLang="zh-CN" sz="2000"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nvSpPr>
        <p:spPr>
          <a:xfrm>
            <a:off x="2627784" y="548680"/>
            <a:ext cx="4932072" cy="9978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内部类特性</a:t>
            </a:r>
          </a:p>
        </p:txBody>
      </p:sp>
      <p:sp>
        <p:nvSpPr>
          <p:cNvPr id="38915" name="Rectangle 3"/>
          <p:cNvSpPr>
            <a:spLocks noChangeArrowheads="1"/>
          </p:cNvSpPr>
          <p:nvPr/>
        </p:nvSpPr>
        <p:spPr bwMode="auto">
          <a:xfrm>
            <a:off x="335824" y="1785926"/>
            <a:ext cx="8429684" cy="3784600"/>
          </a:xfrm>
          <a:prstGeom prst="rect">
            <a:avLst/>
          </a:prstGeom>
          <a:noFill/>
          <a:ln w="9525">
            <a:noFill/>
            <a:miter lim="800000"/>
          </a:ln>
        </p:spPr>
        <p:txBody>
          <a:bodyPr wrap="square">
            <a:spAutoFit/>
          </a:bodyPr>
          <a:lstStyle/>
          <a:p>
            <a:pPr marL="457200" indent="-457200" algn="just">
              <a:spcBef>
                <a:spcPct val="50000"/>
              </a:spcBef>
              <a:buFont typeface="Wingdings" panose="05000000000000000000" pitchFamily="2" charset="2"/>
              <a:buChar char="l"/>
            </a:pPr>
            <a:r>
              <a:rPr lang="en-US" altLang="zh-CN" sz="2000" b="1" dirty="0">
                <a:solidFill>
                  <a:srgbClr val="C00000"/>
                </a:solidFill>
                <a:ea typeface="宋体" panose="02010600030101010101" pitchFamily="2" charset="-122"/>
                <a:cs typeface="Times New Roman" panose="02020603050405020304" pitchFamily="18" charset="0"/>
              </a:rPr>
              <a:t>Inner </a:t>
            </a:r>
            <a:r>
              <a:rPr lang="en-US" altLang="zh-CN" sz="2000" b="1" dirty="0" smtClean="0">
                <a:solidFill>
                  <a:srgbClr val="C00000"/>
                </a:solidFill>
                <a:ea typeface="宋体" panose="02010600030101010101" pitchFamily="2" charset="-122"/>
                <a:cs typeface="Times New Roman" panose="02020603050405020304" pitchFamily="18" charset="0"/>
              </a:rPr>
              <a:t>class</a:t>
            </a:r>
            <a:r>
              <a:rPr lang="zh-CN" altLang="en-US" sz="2000" b="1" dirty="0" smtClean="0">
                <a:solidFill>
                  <a:srgbClr val="C00000"/>
                </a:solidFill>
                <a:ea typeface="宋体" panose="02010600030101010101" pitchFamily="2" charset="-122"/>
                <a:cs typeface="Times New Roman" panose="02020603050405020304" pitchFamily="18" charset="0"/>
              </a:rPr>
              <a:t>作为类的成员：</a:t>
            </a:r>
            <a:endParaRPr lang="en-US" altLang="zh-CN" sz="2000" b="1" dirty="0" smtClean="0">
              <a:solidFill>
                <a:srgbClr val="C00000"/>
              </a:solidFill>
              <a:ea typeface="宋体" panose="02010600030101010101" pitchFamily="2" charset="-122"/>
              <a:cs typeface="Times New Roman" panose="02020603050405020304" pitchFamily="18" charset="0"/>
            </a:endParaRPr>
          </a:p>
          <a:p>
            <a:pPr marL="914400" lvl="1" indent="-457200" algn="just">
              <a:spcBef>
                <a:spcPct val="50000"/>
              </a:spcBef>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可以</a:t>
            </a:r>
            <a:r>
              <a:rPr lang="zh-CN" altLang="en-US" sz="2000" dirty="0">
                <a:ea typeface="宋体" panose="02010600030101010101" pitchFamily="2" charset="-122"/>
                <a:cs typeface="Times New Roman" panose="02020603050405020304" pitchFamily="18" charset="0"/>
              </a:rPr>
              <a:t>声明为</a:t>
            </a:r>
            <a:r>
              <a:rPr lang="en-US" altLang="zh-CN" sz="2000" b="1" dirty="0" smtClean="0">
                <a:solidFill>
                  <a:srgbClr val="0000FF"/>
                </a:solidFill>
                <a:ea typeface="宋体" panose="02010600030101010101" pitchFamily="2" charset="-122"/>
                <a:cs typeface="Times New Roman" panose="02020603050405020304" pitchFamily="18" charset="0"/>
              </a:rPr>
              <a:t>final</a:t>
            </a:r>
            <a:r>
              <a:rPr lang="zh-CN" altLang="en-US" sz="2000" dirty="0" smtClean="0">
                <a:ea typeface="宋体" panose="02010600030101010101" pitchFamily="2" charset="-122"/>
                <a:cs typeface="Times New Roman" panose="02020603050405020304" pitchFamily="18" charset="0"/>
              </a:rPr>
              <a:t>的</a:t>
            </a:r>
            <a:endParaRPr lang="en-US" altLang="zh-CN" sz="2000" dirty="0">
              <a:ea typeface="宋体" panose="02010600030101010101" pitchFamily="2" charset="-122"/>
              <a:cs typeface="Times New Roman" panose="02020603050405020304" pitchFamily="18" charset="0"/>
            </a:endParaRPr>
          </a:p>
          <a:p>
            <a:pPr marL="914400" lvl="1" indent="-457200" algn="just">
              <a:spcBef>
                <a:spcPct val="50000"/>
              </a:spcBef>
              <a:buFont typeface="Wingdings" panose="05000000000000000000" pitchFamily="2" charset="2"/>
              <a:buChar char="Ø"/>
            </a:pPr>
            <a:r>
              <a:rPr lang="zh-CN" altLang="en-US" sz="2000" dirty="0">
                <a:ea typeface="宋体" panose="02010600030101010101" pitchFamily="2" charset="-122"/>
                <a:cs typeface="Times New Roman" panose="02020603050405020304" pitchFamily="18" charset="0"/>
              </a:rPr>
              <a:t>和外部类不同，</a:t>
            </a:r>
            <a:r>
              <a:rPr lang="en-US" altLang="zh-CN" sz="2000" dirty="0">
                <a:ea typeface="宋体" panose="02010600030101010101" pitchFamily="2" charset="-122"/>
                <a:cs typeface="Times New Roman" panose="02020603050405020304" pitchFamily="18" charset="0"/>
              </a:rPr>
              <a:t>Inner class</a:t>
            </a:r>
            <a:r>
              <a:rPr lang="zh-CN" altLang="en-US" sz="2000" dirty="0" smtClean="0">
                <a:ea typeface="宋体" panose="02010600030101010101" pitchFamily="2" charset="-122"/>
                <a:cs typeface="Times New Roman" panose="02020603050405020304" pitchFamily="18" charset="0"/>
              </a:rPr>
              <a:t>可声明</a:t>
            </a:r>
            <a:r>
              <a:rPr lang="zh-CN" altLang="en-US" sz="2000" dirty="0">
                <a:ea typeface="宋体" panose="02010600030101010101" pitchFamily="2" charset="-122"/>
                <a:cs typeface="Times New Roman" panose="02020603050405020304" pitchFamily="18" charset="0"/>
              </a:rPr>
              <a:t>为</a:t>
            </a:r>
            <a:r>
              <a:rPr lang="en-US" altLang="zh-CN" sz="2000" b="1" dirty="0">
                <a:solidFill>
                  <a:srgbClr val="0000FF"/>
                </a:solidFill>
                <a:ea typeface="宋体" panose="02010600030101010101" pitchFamily="2" charset="-122"/>
                <a:cs typeface="Times New Roman" panose="02020603050405020304" pitchFamily="18" charset="0"/>
              </a:rPr>
              <a:t>private</a:t>
            </a:r>
            <a:r>
              <a:rPr lang="zh-CN" altLang="en-US" sz="2000" dirty="0">
                <a:ea typeface="宋体" panose="02010600030101010101" pitchFamily="2" charset="-122"/>
                <a:cs typeface="Times New Roman" panose="02020603050405020304" pitchFamily="18" charset="0"/>
              </a:rPr>
              <a:t>或</a:t>
            </a:r>
            <a:r>
              <a:rPr lang="en-US" altLang="zh-CN" sz="2000" b="1" dirty="0">
                <a:solidFill>
                  <a:srgbClr val="0000FF"/>
                </a:solidFill>
                <a:ea typeface="宋体" panose="02010600030101010101" pitchFamily="2" charset="-122"/>
                <a:cs typeface="Times New Roman" panose="02020603050405020304" pitchFamily="18" charset="0"/>
              </a:rPr>
              <a:t>protected</a:t>
            </a:r>
            <a:r>
              <a:rPr lang="zh-CN" altLang="en-US" sz="2000" dirty="0">
                <a:ea typeface="宋体" panose="02010600030101010101" pitchFamily="2" charset="-122"/>
                <a:cs typeface="Times New Roman" panose="02020603050405020304" pitchFamily="18" charset="0"/>
              </a:rPr>
              <a:t>；</a:t>
            </a:r>
          </a:p>
          <a:p>
            <a:pPr marL="914400" lvl="1" indent="-457200" algn="just">
              <a:spcBef>
                <a:spcPct val="50000"/>
              </a:spcBef>
              <a:buFont typeface="Wingdings" panose="05000000000000000000" pitchFamily="2" charset="2"/>
              <a:buChar char="Ø"/>
            </a:pPr>
            <a:r>
              <a:rPr lang="en-US" altLang="zh-CN" sz="2000" dirty="0">
                <a:ea typeface="宋体" panose="02010600030101010101" pitchFamily="2" charset="-122"/>
                <a:cs typeface="Times New Roman" panose="02020603050405020304" pitchFamily="18" charset="0"/>
              </a:rPr>
              <a:t>Inner class </a:t>
            </a:r>
            <a:r>
              <a:rPr lang="zh-CN" altLang="en-US" sz="2000" dirty="0">
                <a:ea typeface="宋体" panose="02010600030101010101" pitchFamily="2" charset="-122"/>
                <a:cs typeface="Times New Roman" panose="02020603050405020304" pitchFamily="18" charset="0"/>
              </a:rPr>
              <a:t>可以声明为</a:t>
            </a:r>
            <a:r>
              <a:rPr lang="en-US" altLang="zh-CN" sz="2000" b="1" dirty="0">
                <a:solidFill>
                  <a:srgbClr val="0000FF"/>
                </a:solidFill>
                <a:ea typeface="宋体" panose="02010600030101010101" pitchFamily="2" charset="-122"/>
                <a:cs typeface="Times New Roman" panose="02020603050405020304" pitchFamily="18" charset="0"/>
              </a:rPr>
              <a:t>static</a:t>
            </a:r>
            <a:r>
              <a:rPr lang="zh-CN" altLang="en-US" sz="2000" dirty="0">
                <a:ea typeface="宋体" panose="02010600030101010101" pitchFamily="2" charset="-122"/>
                <a:cs typeface="Times New Roman" panose="02020603050405020304" pitchFamily="18" charset="0"/>
              </a:rPr>
              <a:t>的，但此时就不能再使用外层类的非</a:t>
            </a:r>
            <a:r>
              <a:rPr lang="en-US" altLang="zh-CN" sz="2000" dirty="0">
                <a:ea typeface="宋体" panose="02010600030101010101" pitchFamily="2" charset="-122"/>
                <a:cs typeface="Times New Roman" panose="02020603050405020304" pitchFamily="18" charset="0"/>
              </a:rPr>
              <a:t>static</a:t>
            </a:r>
            <a:r>
              <a:rPr lang="zh-CN" altLang="en-US" sz="2000" dirty="0">
                <a:ea typeface="宋体" panose="02010600030101010101" pitchFamily="2" charset="-122"/>
                <a:cs typeface="Times New Roman" panose="02020603050405020304" pitchFamily="18" charset="0"/>
              </a:rPr>
              <a:t>的成员变量；</a:t>
            </a:r>
          </a:p>
          <a:p>
            <a:pPr marL="0" lvl="1" indent="-457200" algn="just">
              <a:spcBef>
                <a:spcPct val="50000"/>
              </a:spcBef>
              <a:buFont typeface="Wingdings" panose="05000000000000000000" pitchFamily="2" charset="2"/>
              <a:buChar char="l"/>
            </a:pPr>
            <a:r>
              <a:rPr lang="en-US" altLang="zh-CN" sz="2000" b="1" dirty="0" smtClean="0">
                <a:solidFill>
                  <a:srgbClr val="C00000"/>
                </a:solidFill>
                <a:ea typeface="宋体" panose="02010600030101010101" pitchFamily="2" charset="-122"/>
                <a:cs typeface="Times New Roman" panose="02020603050405020304" pitchFamily="18" charset="0"/>
              </a:rPr>
              <a:t>Inner class</a:t>
            </a:r>
            <a:r>
              <a:rPr lang="zh-CN" altLang="en-US" sz="2000" b="1" dirty="0" smtClean="0">
                <a:solidFill>
                  <a:srgbClr val="C00000"/>
                </a:solidFill>
                <a:ea typeface="宋体" panose="02010600030101010101" pitchFamily="2" charset="-122"/>
                <a:cs typeface="Times New Roman" panose="02020603050405020304" pitchFamily="18" charset="0"/>
              </a:rPr>
              <a:t>作为类：</a:t>
            </a:r>
            <a:endParaRPr lang="en-US" altLang="zh-CN" sz="2000" b="1" dirty="0" smtClean="0">
              <a:solidFill>
                <a:srgbClr val="C00000"/>
              </a:solidFill>
              <a:ea typeface="宋体" panose="02010600030101010101" pitchFamily="2" charset="-122"/>
              <a:cs typeface="Times New Roman" panose="02020603050405020304" pitchFamily="18" charset="0"/>
            </a:endParaRPr>
          </a:p>
          <a:p>
            <a:pPr marL="914400" lvl="3" indent="-457200" algn="just">
              <a:spcBef>
                <a:spcPct val="50000"/>
              </a:spcBef>
              <a:buFont typeface="Wingdings" panose="05000000000000000000" pitchFamily="2" charset="2"/>
              <a:buChar char="Ø"/>
            </a:pPr>
            <a:r>
              <a:rPr lang="zh-CN" altLang="en-US" sz="2000" dirty="0">
                <a:ea typeface="宋体" panose="02010600030101010101" pitchFamily="2" charset="-122"/>
                <a:cs typeface="Times New Roman" panose="02020603050405020304" pitchFamily="18" charset="0"/>
              </a:rPr>
              <a:t>可以声明为</a:t>
            </a:r>
            <a:r>
              <a:rPr lang="en-US" altLang="zh-CN" sz="2000" b="1" dirty="0">
                <a:solidFill>
                  <a:srgbClr val="0000FF"/>
                </a:solidFill>
                <a:ea typeface="宋体" panose="02010600030101010101" pitchFamily="2" charset="-122"/>
                <a:cs typeface="Times New Roman" panose="02020603050405020304" pitchFamily="18" charset="0"/>
              </a:rPr>
              <a:t>abstract</a:t>
            </a:r>
            <a:r>
              <a:rPr lang="zh-CN" altLang="en-US" sz="2000" dirty="0">
                <a:ea typeface="宋体" panose="02010600030101010101" pitchFamily="2" charset="-122"/>
                <a:cs typeface="Times New Roman" panose="02020603050405020304" pitchFamily="18" charset="0"/>
              </a:rPr>
              <a:t>类 ，因此可以被其它的内部类继承</a:t>
            </a:r>
          </a:p>
          <a:p>
            <a:pPr algn="just">
              <a:spcBef>
                <a:spcPct val="50000"/>
              </a:spcBef>
            </a:pPr>
            <a:r>
              <a:rPr lang="en-US" altLang="zh-CN" sz="2000" dirty="0" smtClean="0">
                <a:ea typeface="宋体" panose="02010600030101010101" pitchFamily="2" charset="-122"/>
                <a:cs typeface="Times New Roman" panose="02020603050405020304" pitchFamily="18" charset="0"/>
              </a:rPr>
              <a:t>【</a:t>
            </a:r>
            <a:r>
              <a:rPr lang="zh-CN" altLang="en-US" sz="2000" dirty="0" smtClean="0">
                <a:ea typeface="宋体" panose="02010600030101010101" pitchFamily="2" charset="-122"/>
                <a:cs typeface="Times New Roman" panose="02020603050405020304" pitchFamily="18" charset="0"/>
              </a:rPr>
              <a:t>注意</a:t>
            </a:r>
            <a:r>
              <a:rPr lang="en-US" altLang="zh-CN" sz="2000" dirty="0" smtClean="0">
                <a:ea typeface="宋体" panose="02010600030101010101" pitchFamily="2" charset="-122"/>
                <a:cs typeface="Times New Roman" panose="02020603050405020304" pitchFamily="18" charset="0"/>
              </a:rPr>
              <a:t>】</a:t>
            </a:r>
            <a:r>
              <a:rPr lang="zh-CN" altLang="en-US" sz="2000" dirty="0" smtClean="0">
                <a:ea typeface="宋体" panose="02010600030101010101" pitchFamily="2" charset="-122"/>
                <a:cs typeface="Times New Roman" panose="02020603050405020304" pitchFamily="18" charset="0"/>
              </a:rPr>
              <a:t>非</a:t>
            </a:r>
            <a:r>
              <a:rPr lang="en-US" altLang="zh-CN" sz="2000" dirty="0">
                <a:ea typeface="宋体" panose="02010600030101010101" pitchFamily="2" charset="-122"/>
                <a:cs typeface="Times New Roman" panose="02020603050405020304" pitchFamily="18" charset="0"/>
              </a:rPr>
              <a:t>static</a:t>
            </a:r>
            <a:r>
              <a:rPr lang="zh-CN" altLang="en-US" sz="2000" dirty="0" smtClean="0">
                <a:ea typeface="宋体" panose="02010600030101010101" pitchFamily="2" charset="-122"/>
                <a:cs typeface="Times New Roman" panose="02020603050405020304" pitchFamily="18" charset="0"/>
              </a:rPr>
              <a:t>的内</a:t>
            </a:r>
            <a:r>
              <a:rPr lang="zh-CN" altLang="en-US" sz="2000" dirty="0">
                <a:ea typeface="宋体" panose="02010600030101010101" pitchFamily="2" charset="-122"/>
                <a:cs typeface="Times New Roman" panose="02020603050405020304" pitchFamily="18" charset="0"/>
              </a:rPr>
              <a:t>部类中的成员不能声明为</a:t>
            </a:r>
            <a:r>
              <a:rPr lang="en-US" altLang="zh-CN" sz="2000" dirty="0">
                <a:ea typeface="宋体" panose="02010600030101010101" pitchFamily="2" charset="-122"/>
                <a:cs typeface="Times New Roman" panose="02020603050405020304" pitchFamily="18" charset="0"/>
              </a:rPr>
              <a:t>static</a:t>
            </a:r>
            <a:r>
              <a:rPr lang="zh-CN" altLang="en-US" sz="2000" dirty="0">
                <a:ea typeface="宋体" panose="02010600030101010101" pitchFamily="2" charset="-122"/>
                <a:cs typeface="Times New Roman" panose="02020603050405020304" pitchFamily="18" charset="0"/>
              </a:rPr>
              <a:t>的，只有</a:t>
            </a:r>
            <a:r>
              <a:rPr lang="zh-CN" altLang="en-US" sz="2000" dirty="0" smtClean="0">
                <a:ea typeface="宋体" panose="02010600030101010101" pitchFamily="2" charset="-122"/>
                <a:cs typeface="Times New Roman" panose="02020603050405020304" pitchFamily="18" charset="0"/>
              </a:rPr>
              <a:t>在</a:t>
            </a:r>
            <a:r>
              <a:rPr lang="zh-CN" altLang="en-US" sz="2000" dirty="0">
                <a:ea typeface="宋体" panose="02010600030101010101" pitchFamily="2" charset="-122"/>
                <a:cs typeface="Times New Roman" panose="02020603050405020304" pitchFamily="18" charset="0"/>
              </a:rPr>
              <a:t>外部</a:t>
            </a:r>
            <a:r>
              <a:rPr lang="zh-CN" altLang="en-US" sz="2000" dirty="0" smtClean="0">
                <a:ea typeface="宋体" panose="02010600030101010101" pitchFamily="2" charset="-122"/>
                <a:cs typeface="Times New Roman" panose="02020603050405020304" pitchFamily="18" charset="0"/>
              </a:rPr>
              <a:t>类</a:t>
            </a:r>
            <a:r>
              <a:rPr lang="zh-CN" altLang="en-US" sz="2000" dirty="0">
                <a:ea typeface="宋体" panose="02010600030101010101" pitchFamily="2" charset="-122"/>
                <a:cs typeface="Times New Roman" panose="02020603050405020304" pitchFamily="18" charset="0"/>
              </a:rPr>
              <a:t>或</a:t>
            </a:r>
            <a:r>
              <a:rPr lang="en-US" altLang="zh-CN" sz="2000" dirty="0">
                <a:ea typeface="宋体" panose="02010600030101010101" pitchFamily="2" charset="-122"/>
                <a:cs typeface="Times New Roman" panose="02020603050405020304" pitchFamily="18" charset="0"/>
              </a:rPr>
              <a:t>static</a:t>
            </a:r>
            <a:r>
              <a:rPr lang="zh-CN" altLang="en-US" sz="2000" dirty="0">
                <a:ea typeface="宋体" panose="02010600030101010101" pitchFamily="2" charset="-122"/>
                <a:cs typeface="Times New Roman" panose="02020603050405020304" pitchFamily="18" charset="0"/>
              </a:rPr>
              <a:t>的内部类中才可声明</a:t>
            </a:r>
            <a:r>
              <a:rPr lang="en-US" altLang="zh-CN" sz="2000" dirty="0">
                <a:ea typeface="宋体" panose="02010600030101010101" pitchFamily="2" charset="-122"/>
                <a:cs typeface="Times New Roman" panose="02020603050405020304" pitchFamily="18" charset="0"/>
              </a:rPr>
              <a:t>static</a:t>
            </a:r>
            <a:r>
              <a:rPr lang="zh-CN" altLang="en-US" sz="2000" dirty="0" smtClean="0">
                <a:ea typeface="宋体" panose="02010600030101010101" pitchFamily="2" charset="-122"/>
                <a:cs typeface="Times New Roman" panose="02020603050405020304" pitchFamily="18" charset="0"/>
              </a:rPr>
              <a:t>成员。</a:t>
            </a:r>
          </a:p>
        </p:txBody>
      </p:sp>
    </p:spTree>
  </p:cSld>
  <p:clrMapOvr>
    <a:masterClrMapping/>
  </p:clrMapOvr>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600200" y="1654175"/>
            <a:ext cx="606901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mn-lt"/>
              <a:ea typeface="宋体" panose="02010600030101010101" pitchFamily="2" charset="-122"/>
            </a:endParaRPr>
          </a:p>
        </p:txBody>
      </p:sp>
      <p:sp>
        <p:nvSpPr>
          <p:cNvPr id="33795" name="Text Box 3"/>
          <p:cNvSpPr txBox="1">
            <a:spLocks noChangeArrowheads="1"/>
          </p:cNvSpPr>
          <p:nvPr/>
        </p:nvSpPr>
        <p:spPr bwMode="auto">
          <a:xfrm>
            <a:off x="1546225" y="1844675"/>
            <a:ext cx="50466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mn-lt"/>
              <a:ea typeface="宋体" panose="02010600030101010101" pitchFamily="2" charset="-122"/>
            </a:endParaRPr>
          </a:p>
        </p:txBody>
      </p:sp>
      <p:sp>
        <p:nvSpPr>
          <p:cNvPr id="33796" name="Text Box 4"/>
          <p:cNvSpPr txBox="1">
            <a:spLocks noChangeArrowheads="1"/>
          </p:cNvSpPr>
          <p:nvPr/>
        </p:nvSpPr>
        <p:spPr bwMode="auto">
          <a:xfrm>
            <a:off x="315441" y="2019300"/>
            <a:ext cx="8638530" cy="41549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smtClean="0">
                <a:latin typeface="+mn-lt"/>
                <a:ea typeface="宋体" panose="02010600030101010101" pitchFamily="2" charset="-122"/>
                <a:cs typeface="Times New Roman" panose="02020603050405020304" pitchFamily="18" charset="0"/>
              </a:rPr>
              <a:t>匿名内部类不能定义任何静态成员、方法和类，只能创建匿名内部类的一个实例。一个匿名内部类一定是在</a:t>
            </a:r>
            <a:r>
              <a:rPr lang="en-US" altLang="zh-CN" sz="2800" dirty="0" smtClean="0">
                <a:latin typeface="+mn-lt"/>
                <a:ea typeface="宋体" panose="02010600030101010101" pitchFamily="2" charset="-122"/>
                <a:cs typeface="Times New Roman" panose="02020603050405020304" pitchFamily="18" charset="0"/>
              </a:rPr>
              <a:t>new</a:t>
            </a:r>
            <a:r>
              <a:rPr lang="zh-CN" altLang="en-US" sz="2800" dirty="0" smtClean="0">
                <a:latin typeface="+mn-lt"/>
                <a:ea typeface="宋体" panose="02010600030101010101" pitchFamily="2" charset="-122"/>
                <a:cs typeface="Times New Roman" panose="02020603050405020304" pitchFamily="18" charset="0"/>
              </a:rPr>
              <a:t>的后面，用其隐含实现一个接口或实现一个类。</a:t>
            </a:r>
            <a:endParaRPr lang="zh-CN" altLang="en-US" sz="2800" dirty="0">
              <a:latin typeface="+mn-lt"/>
              <a:ea typeface="宋体" panose="02010600030101010101" pitchFamily="2" charset="-122"/>
              <a:cs typeface="Times New Roman" panose="02020603050405020304" pitchFamily="18" charset="0"/>
            </a:endParaRPr>
          </a:p>
          <a:p>
            <a:pPr eaLnBrk="1" hangingPunct="1"/>
            <a:endParaRPr lang="en-US" altLang="zh-CN" sz="2400" b="1" dirty="0" smtClean="0">
              <a:latin typeface="+mn-lt"/>
              <a:ea typeface="宋体" panose="02010600030101010101" pitchFamily="2" charset="-122"/>
              <a:cs typeface="Times New Roman" panose="02020603050405020304" pitchFamily="18" charset="0"/>
            </a:endParaRPr>
          </a:p>
          <a:p>
            <a:pPr eaLnBrk="1" hangingPunct="1"/>
            <a:r>
              <a:rPr lang="zh-CN" altLang="en-US" sz="2400" b="1" dirty="0" smtClean="0">
                <a:solidFill>
                  <a:srgbClr val="C00000"/>
                </a:solidFill>
                <a:latin typeface="+mn-lt"/>
                <a:ea typeface="宋体" panose="02010600030101010101" pitchFamily="2" charset="-122"/>
                <a:cs typeface="Times New Roman" panose="02020603050405020304" pitchFamily="18" charset="0"/>
              </a:rPr>
              <a:t>new </a:t>
            </a:r>
            <a:r>
              <a:rPr lang="zh-CN" altLang="en-US" sz="2400" b="1" dirty="0">
                <a:solidFill>
                  <a:srgbClr val="C00000"/>
                </a:solidFill>
                <a:latin typeface="+mn-lt"/>
                <a:ea typeface="宋体" panose="02010600030101010101" pitchFamily="2" charset="-122"/>
                <a:cs typeface="Times New Roman" panose="02020603050405020304" pitchFamily="18" charset="0"/>
              </a:rPr>
              <a:t>父类构造器（实参列表）|实现接口(){</a:t>
            </a:r>
          </a:p>
          <a:p>
            <a:pPr eaLnBrk="1" hangingPunct="1"/>
            <a:r>
              <a:rPr lang="zh-CN" altLang="en-US" sz="2400" b="1" dirty="0" smtClean="0">
                <a:solidFill>
                  <a:srgbClr val="C00000"/>
                </a:solidFill>
                <a:latin typeface="+mn-lt"/>
                <a:ea typeface="宋体" panose="02010600030101010101" pitchFamily="2" charset="-122"/>
                <a:cs typeface="Times New Roman" panose="02020603050405020304" pitchFamily="18" charset="0"/>
              </a:rPr>
              <a:t>    </a:t>
            </a:r>
            <a:r>
              <a:rPr lang="zh-CN" altLang="en-US" sz="2100" b="1" dirty="0" smtClean="0">
                <a:solidFill>
                  <a:srgbClr val="C00000"/>
                </a:solidFill>
                <a:latin typeface="+mn-lt"/>
                <a:ea typeface="宋体" panose="02010600030101010101" pitchFamily="2" charset="-122"/>
                <a:cs typeface="Times New Roman" panose="02020603050405020304" pitchFamily="18" charset="0"/>
              </a:rPr>
              <a:t>//</a:t>
            </a:r>
            <a:r>
              <a:rPr lang="zh-CN" altLang="en-US" sz="2100" b="1" dirty="0">
                <a:solidFill>
                  <a:srgbClr val="C00000"/>
                </a:solidFill>
                <a:latin typeface="+mn-lt"/>
                <a:ea typeface="宋体" panose="02010600030101010101" pitchFamily="2" charset="-122"/>
                <a:cs typeface="Times New Roman" panose="02020603050405020304" pitchFamily="18" charset="0"/>
              </a:rPr>
              <a:t>匿名内部类的类体部分</a:t>
            </a:r>
          </a:p>
          <a:p>
            <a:pPr eaLnBrk="1" hangingPunct="1"/>
            <a:r>
              <a:rPr lang="zh-CN" altLang="en-US" sz="2400" b="1" dirty="0">
                <a:solidFill>
                  <a:srgbClr val="C00000"/>
                </a:solidFill>
                <a:latin typeface="+mn-lt"/>
                <a:ea typeface="宋体" panose="02010600030101010101" pitchFamily="2" charset="-122"/>
                <a:cs typeface="Times New Roman" panose="02020603050405020304" pitchFamily="18" charset="0"/>
              </a:rPr>
              <a:t>}</a:t>
            </a:r>
          </a:p>
          <a:p>
            <a:pPr eaLnBrk="1" hangingPunct="1"/>
            <a:endParaRPr lang="zh-CN" altLang="en-US" sz="2800" b="1" dirty="0">
              <a:latin typeface="+mn-lt"/>
              <a:ea typeface="宋体" panose="02010600030101010101" pitchFamily="2" charset="-122"/>
              <a:cs typeface="Times New Roman" panose="02020603050405020304" pitchFamily="18" charset="0"/>
            </a:endParaRPr>
          </a:p>
          <a:p>
            <a:pPr eaLnBrk="1" hangingPunct="1"/>
            <a:endParaRPr lang="zh-CN" altLang="en-US" sz="2800" b="1" dirty="0">
              <a:latin typeface="+mn-lt"/>
              <a:ea typeface="宋体" panose="02010600030101010101" pitchFamily="2" charset="-122"/>
              <a:cs typeface="Times New Roman" panose="02020603050405020304" pitchFamily="18" charset="0"/>
            </a:endParaRPr>
          </a:p>
          <a:p>
            <a:pPr eaLnBrk="1" hangingPunct="1"/>
            <a:endParaRPr lang="zh-CN" altLang="en-US" sz="2800" b="1" dirty="0">
              <a:latin typeface="+mn-lt"/>
              <a:ea typeface="宋体" panose="02010600030101010101" pitchFamily="2" charset="-122"/>
              <a:cs typeface="Times New Roman" panose="02020603050405020304" pitchFamily="18" charset="0"/>
            </a:endParaRPr>
          </a:p>
        </p:txBody>
      </p:sp>
      <p:sp>
        <p:nvSpPr>
          <p:cNvPr id="2" name="TextBox 1"/>
          <p:cNvSpPr txBox="1"/>
          <p:nvPr/>
        </p:nvSpPr>
        <p:spPr>
          <a:xfrm>
            <a:off x="3635896" y="836712"/>
            <a:ext cx="2736304" cy="646331"/>
          </a:xfrm>
          <a:prstGeom prst="rect">
            <a:avLst/>
          </a:prstGeom>
          <a:noFill/>
        </p:spPr>
        <p:txBody>
          <a:bodyPr wrap="square" rtlCol="0">
            <a:spAutoFit/>
          </a:bodyPr>
          <a:lstStyle/>
          <a:p>
            <a:r>
              <a:rPr lang="zh-CN" altLang="en-US" sz="3600" b="1" dirty="0">
                <a:ea typeface="宋体" panose="02010600030101010101" pitchFamily="2" charset="-122"/>
                <a:cs typeface="Times New Roman" panose="02020603050405020304" pitchFamily="18" charset="0"/>
              </a:rPr>
              <a:t>匿名内</a:t>
            </a:r>
            <a:r>
              <a:rPr lang="zh-CN" altLang="en-US" sz="3600" b="1" dirty="0" smtClean="0">
                <a:ea typeface="宋体" panose="02010600030101010101" pitchFamily="2" charset="-122"/>
                <a:cs typeface="Times New Roman" panose="02020603050405020304" pitchFamily="18" charset="0"/>
              </a:rPr>
              <a:t>部类</a:t>
            </a:r>
            <a:endParaRPr lang="en-US" altLang="zh-CN" sz="3600" b="1"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477684"/>
            <a:ext cx="9036496" cy="5323205"/>
          </a:xfrm>
          <a:prstGeom prst="rect">
            <a:avLst/>
          </a:prstGeom>
          <a:noFill/>
        </p:spPr>
        <p:txBody>
          <a:bodyPr wrap="square" rtlCol="0">
            <a:spAutoFit/>
          </a:bodyPr>
          <a:lstStyle/>
          <a:p>
            <a:r>
              <a:rPr lang="en-US" altLang="zh-CN" sz="2000" dirty="0">
                <a:solidFill>
                  <a:srgbClr val="C00000"/>
                </a:solidFill>
                <a:ea typeface="宋体" panose="02010600030101010101" pitchFamily="2" charset="-122"/>
              </a:rPr>
              <a:t>interface  A{</a:t>
            </a:r>
          </a:p>
          <a:p>
            <a:r>
              <a:rPr lang="en-US" altLang="zh-CN" sz="2000" dirty="0">
                <a:solidFill>
                  <a:srgbClr val="C00000"/>
                </a:solidFill>
                <a:ea typeface="宋体" panose="02010600030101010101" pitchFamily="2" charset="-122"/>
              </a:rPr>
              <a:t>	public </a:t>
            </a:r>
            <a:r>
              <a:rPr lang="en-US" altLang="zh-CN" sz="2000" dirty="0" smtClean="0">
                <a:solidFill>
                  <a:srgbClr val="C00000"/>
                </a:solidFill>
                <a:ea typeface="宋体" panose="02010600030101010101" pitchFamily="2" charset="-122"/>
              </a:rPr>
              <a:t> abstract </a:t>
            </a:r>
            <a:r>
              <a:rPr lang="en-US" altLang="zh-CN" sz="2000" dirty="0">
                <a:solidFill>
                  <a:srgbClr val="C00000"/>
                </a:solidFill>
                <a:ea typeface="宋体" panose="02010600030101010101" pitchFamily="2" charset="-122"/>
              </a:rPr>
              <a:t>void fun1();</a:t>
            </a:r>
          </a:p>
          <a:p>
            <a:r>
              <a:rPr lang="en-US" altLang="zh-CN" sz="2000" dirty="0">
                <a:solidFill>
                  <a:srgbClr val="C00000"/>
                </a:solidFill>
                <a:ea typeface="宋体" panose="02010600030101010101" pitchFamily="2" charset="-122"/>
              </a:rPr>
              <a:t>}</a:t>
            </a:r>
          </a:p>
          <a:p>
            <a:r>
              <a:rPr lang="en-US" altLang="zh-CN" sz="2000" dirty="0">
                <a:solidFill>
                  <a:srgbClr val="C00000"/>
                </a:solidFill>
                <a:ea typeface="宋体" panose="02010600030101010101" pitchFamily="2" charset="-122"/>
              </a:rPr>
              <a:t>public class </a:t>
            </a:r>
            <a:r>
              <a:rPr lang="en-US" altLang="zh-CN" sz="2000" dirty="0" smtClean="0">
                <a:solidFill>
                  <a:srgbClr val="C00000"/>
                </a:solidFill>
                <a:ea typeface="宋体" panose="02010600030101010101" pitchFamily="2" charset="-122"/>
              </a:rPr>
              <a:t>Outer{</a:t>
            </a:r>
            <a:endParaRPr lang="en-US" altLang="zh-CN" sz="2000" dirty="0">
              <a:solidFill>
                <a:srgbClr val="C00000"/>
              </a:solidFill>
              <a:ea typeface="宋体" panose="02010600030101010101" pitchFamily="2" charset="-122"/>
            </a:endParaRPr>
          </a:p>
          <a:p>
            <a:r>
              <a:rPr lang="en-US" altLang="zh-CN" sz="2000" dirty="0">
                <a:solidFill>
                  <a:srgbClr val="C00000"/>
                </a:solidFill>
                <a:ea typeface="宋体" panose="02010600030101010101" pitchFamily="2" charset="-122"/>
              </a:rPr>
              <a:t>	public static void main(String[] </a:t>
            </a:r>
            <a:r>
              <a:rPr lang="en-US" altLang="zh-CN" sz="2000" dirty="0" err="1">
                <a:solidFill>
                  <a:srgbClr val="C00000"/>
                </a:solidFill>
                <a:ea typeface="宋体" panose="02010600030101010101" pitchFamily="2" charset="-122"/>
              </a:rPr>
              <a:t>args</a:t>
            </a:r>
            <a:r>
              <a:rPr lang="en-US" altLang="zh-CN" sz="2000" dirty="0">
                <a:solidFill>
                  <a:srgbClr val="C00000"/>
                </a:solidFill>
                <a:ea typeface="宋体" panose="02010600030101010101" pitchFamily="2" charset="-122"/>
              </a:rPr>
              <a:t>) {</a:t>
            </a:r>
          </a:p>
          <a:p>
            <a:r>
              <a:rPr lang="en-US" altLang="zh-CN" sz="2000" dirty="0">
                <a:solidFill>
                  <a:srgbClr val="C00000"/>
                </a:solidFill>
                <a:ea typeface="宋体" panose="02010600030101010101" pitchFamily="2" charset="-122"/>
              </a:rPr>
              <a:t>		new </a:t>
            </a:r>
            <a:r>
              <a:rPr lang="en-US" altLang="zh-CN" sz="2000" dirty="0" smtClean="0">
                <a:solidFill>
                  <a:srgbClr val="C00000"/>
                </a:solidFill>
                <a:ea typeface="宋体" panose="02010600030101010101" pitchFamily="2" charset="-122"/>
              </a:rPr>
              <a:t>Outer().</a:t>
            </a:r>
            <a:r>
              <a:rPr lang="en-US" altLang="zh-CN" sz="2000" dirty="0" err="1">
                <a:solidFill>
                  <a:srgbClr val="C00000"/>
                </a:solidFill>
                <a:ea typeface="宋体" panose="02010600030101010101" pitchFamily="2" charset="-122"/>
              </a:rPr>
              <a:t>callInner</a:t>
            </a:r>
            <a:r>
              <a:rPr lang="en-US" altLang="zh-CN" sz="2000" dirty="0">
                <a:solidFill>
                  <a:srgbClr val="C00000"/>
                </a:solidFill>
                <a:ea typeface="宋体" panose="02010600030101010101" pitchFamily="2" charset="-122"/>
              </a:rPr>
              <a:t>(new A(){</a:t>
            </a:r>
          </a:p>
          <a:p>
            <a:r>
              <a:rPr lang="en-US" altLang="zh-CN" sz="2000" dirty="0" smtClean="0">
                <a:solidFill>
                  <a:srgbClr val="0000FF"/>
                </a:solidFill>
                <a:ea typeface="宋体" panose="02010600030101010101" pitchFamily="2" charset="-122"/>
              </a:rPr>
              <a:t>               //</a:t>
            </a:r>
            <a:r>
              <a:rPr lang="zh-CN" altLang="en-US" sz="2000" dirty="0">
                <a:solidFill>
                  <a:srgbClr val="0000FF"/>
                </a:solidFill>
                <a:ea typeface="宋体" panose="02010600030101010101" pitchFamily="2" charset="-122"/>
              </a:rPr>
              <a:t>接口是不能</a:t>
            </a:r>
            <a:r>
              <a:rPr lang="en-US" altLang="zh-CN" sz="2000" dirty="0">
                <a:solidFill>
                  <a:srgbClr val="0000FF"/>
                </a:solidFill>
                <a:ea typeface="宋体" panose="02010600030101010101" pitchFamily="2" charset="-122"/>
              </a:rPr>
              <a:t>new</a:t>
            </a:r>
            <a:r>
              <a:rPr lang="zh-CN" altLang="en-US" sz="2000" dirty="0">
                <a:solidFill>
                  <a:srgbClr val="0000FF"/>
                </a:solidFill>
                <a:ea typeface="宋体" panose="02010600030101010101" pitchFamily="2" charset="-122"/>
              </a:rPr>
              <a:t>但此处比较特殊是子类对象实现接口，只不过没有为对象取名</a:t>
            </a:r>
          </a:p>
          <a:p>
            <a:r>
              <a:rPr lang="zh-CN" altLang="en-US" sz="2000" dirty="0">
                <a:solidFill>
                  <a:srgbClr val="C00000"/>
                </a:solidFill>
                <a:ea typeface="宋体" panose="02010600030101010101" pitchFamily="2" charset="-122"/>
              </a:rPr>
              <a:t>			</a:t>
            </a:r>
            <a:r>
              <a:rPr lang="en-US" altLang="zh-CN" sz="2000" dirty="0">
                <a:solidFill>
                  <a:srgbClr val="C00000"/>
                </a:solidFill>
                <a:ea typeface="宋体" panose="02010600030101010101" pitchFamily="2" charset="-122"/>
              </a:rPr>
              <a:t>public void fun1() {</a:t>
            </a:r>
          </a:p>
          <a:p>
            <a:r>
              <a:rPr lang="en-US" altLang="zh-CN" sz="2000" dirty="0">
                <a:solidFill>
                  <a:srgbClr val="C00000"/>
                </a:solidFill>
                <a:ea typeface="宋体" panose="02010600030101010101" pitchFamily="2" charset="-122"/>
              </a:rPr>
              <a:t>				</a:t>
            </a:r>
            <a:r>
              <a:rPr lang="en-US" altLang="zh-CN" sz="2000" dirty="0" err="1">
                <a:solidFill>
                  <a:srgbClr val="C00000"/>
                </a:solidFill>
                <a:ea typeface="宋体" panose="02010600030101010101" pitchFamily="2" charset="-122"/>
              </a:rPr>
              <a:t>System.out.println</a:t>
            </a:r>
            <a:r>
              <a:rPr lang="en-US" altLang="zh-CN" sz="2000" dirty="0" smtClean="0">
                <a:solidFill>
                  <a:srgbClr val="C00000"/>
                </a:solidFill>
                <a:ea typeface="宋体" panose="02010600030101010101" pitchFamily="2" charset="-122"/>
              </a:rPr>
              <a:t>(“implement for fun1</a:t>
            </a:r>
            <a:r>
              <a:rPr lang="en-US" altLang="zh-CN" sz="2000" dirty="0">
                <a:solidFill>
                  <a:srgbClr val="C00000"/>
                </a:solidFill>
                <a:ea typeface="宋体" panose="02010600030101010101" pitchFamily="2" charset="-122"/>
              </a:rPr>
              <a:t>");</a:t>
            </a:r>
          </a:p>
          <a:p>
            <a:r>
              <a:rPr lang="en-US" altLang="zh-CN" sz="2000" dirty="0">
                <a:solidFill>
                  <a:srgbClr val="C00000"/>
                </a:solidFill>
                <a:ea typeface="宋体" panose="02010600030101010101" pitchFamily="2" charset="-122"/>
              </a:rPr>
              <a:t>			}</a:t>
            </a:r>
          </a:p>
          <a:p>
            <a:r>
              <a:rPr lang="en-US" altLang="zh-CN" sz="2000" dirty="0">
                <a:solidFill>
                  <a:srgbClr val="C00000"/>
                </a:solidFill>
                <a:ea typeface="宋体" panose="02010600030101010101" pitchFamily="2" charset="-122"/>
              </a:rPr>
              <a:t>		});</a:t>
            </a:r>
            <a:r>
              <a:rPr lang="en-US" altLang="zh-CN" sz="2000" dirty="0">
                <a:solidFill>
                  <a:srgbClr val="0000FF"/>
                </a:solidFill>
                <a:ea typeface="宋体" panose="02010600030101010101" pitchFamily="2" charset="-122"/>
              </a:rPr>
              <a:t>// </a:t>
            </a:r>
            <a:r>
              <a:rPr lang="zh-CN" altLang="en-US" sz="2000" dirty="0" smtClean="0">
                <a:solidFill>
                  <a:srgbClr val="0000FF"/>
                </a:solidFill>
                <a:ea typeface="宋体" panose="02010600030101010101" pitchFamily="2" charset="-122"/>
              </a:rPr>
              <a:t>两步写</a:t>
            </a:r>
            <a:r>
              <a:rPr lang="zh-CN" altLang="en-US" sz="2000" dirty="0">
                <a:solidFill>
                  <a:srgbClr val="0000FF"/>
                </a:solidFill>
                <a:ea typeface="宋体" panose="02010600030101010101" pitchFamily="2" charset="-122"/>
              </a:rPr>
              <a:t>成一步了</a:t>
            </a:r>
          </a:p>
          <a:p>
            <a:r>
              <a:rPr lang="zh-CN" altLang="en-US" sz="2000" dirty="0">
                <a:solidFill>
                  <a:srgbClr val="C00000"/>
                </a:solidFill>
                <a:ea typeface="宋体" panose="02010600030101010101" pitchFamily="2" charset="-122"/>
              </a:rPr>
              <a:t>	</a:t>
            </a:r>
            <a:r>
              <a:rPr lang="en-US" altLang="zh-CN" sz="2000" dirty="0">
                <a:solidFill>
                  <a:srgbClr val="C00000"/>
                </a:solidFill>
                <a:ea typeface="宋体" panose="02010600030101010101" pitchFamily="2" charset="-122"/>
              </a:rPr>
              <a:t>}</a:t>
            </a:r>
          </a:p>
          <a:p>
            <a:r>
              <a:rPr lang="en-US" altLang="zh-CN" sz="2000" dirty="0">
                <a:solidFill>
                  <a:srgbClr val="C00000"/>
                </a:solidFill>
                <a:ea typeface="宋体" panose="02010600030101010101" pitchFamily="2" charset="-122"/>
              </a:rPr>
              <a:t>	public void </a:t>
            </a:r>
            <a:r>
              <a:rPr lang="en-US" altLang="zh-CN" sz="2000" dirty="0" err="1">
                <a:solidFill>
                  <a:srgbClr val="C00000"/>
                </a:solidFill>
                <a:ea typeface="宋体" panose="02010600030101010101" pitchFamily="2" charset="-122"/>
              </a:rPr>
              <a:t>callInner</a:t>
            </a:r>
            <a:r>
              <a:rPr lang="en-US" altLang="zh-CN" sz="2000" dirty="0">
                <a:solidFill>
                  <a:srgbClr val="C00000"/>
                </a:solidFill>
                <a:ea typeface="宋体" panose="02010600030101010101" pitchFamily="2" charset="-122"/>
              </a:rPr>
              <a:t>(A a) {</a:t>
            </a:r>
          </a:p>
          <a:p>
            <a:r>
              <a:rPr lang="en-US" altLang="zh-CN" sz="2000" dirty="0">
                <a:solidFill>
                  <a:srgbClr val="C00000"/>
                </a:solidFill>
                <a:ea typeface="宋体" panose="02010600030101010101" pitchFamily="2" charset="-122"/>
              </a:rPr>
              <a:t>		a.fun1();</a:t>
            </a:r>
          </a:p>
          <a:p>
            <a:r>
              <a:rPr lang="en-US" altLang="zh-CN" sz="2000" dirty="0">
                <a:solidFill>
                  <a:srgbClr val="C00000"/>
                </a:solidFill>
                <a:ea typeface="宋体" panose="02010600030101010101" pitchFamily="2" charset="-122"/>
              </a:rPr>
              <a:t>	}</a:t>
            </a:r>
          </a:p>
          <a:p>
            <a:r>
              <a:rPr lang="en-US" altLang="zh-CN" sz="2000" dirty="0" smtClean="0">
                <a:solidFill>
                  <a:srgbClr val="C00000"/>
                </a:solidFill>
                <a:ea typeface="宋体" panose="02010600030101010101" pitchFamily="2" charset="-122"/>
              </a:rPr>
              <a:t>}  </a:t>
            </a:r>
          </a:p>
        </p:txBody>
      </p:sp>
    </p:spTree>
  </p:cSld>
  <p:clrMapOvr>
    <a:masterClrMapping/>
  </p:clrMapOvr>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907704" y="764704"/>
            <a:ext cx="5112568" cy="70980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5.Java </a:t>
            </a:r>
            <a:r>
              <a:rPr lang="zh-CN" altLang="en-US" b="1" dirty="0" smtClean="0">
                <a:latin typeface="+mn-lt"/>
                <a:ea typeface="宋体" panose="02010600030101010101" pitchFamily="2" charset="-122"/>
                <a:cs typeface="Times New Roman" panose="02020603050405020304" pitchFamily="18" charset="0"/>
              </a:rPr>
              <a:t>集合概述</a:t>
            </a:r>
            <a:endParaRPr lang="zh-CN" altLang="en-US" b="1" dirty="0">
              <a:latin typeface="+mn-lt"/>
              <a:ea typeface="宋体" panose="02010600030101010101" pitchFamily="2" charset="-122"/>
              <a:cs typeface="Times New Roman" panose="02020603050405020304" pitchFamily="18" charset="0"/>
            </a:endParaRPr>
          </a:p>
        </p:txBody>
      </p:sp>
      <p:sp>
        <p:nvSpPr>
          <p:cNvPr id="5" name="内容占位符 2"/>
          <p:cNvSpPr>
            <a:spLocks noGrp="1"/>
          </p:cNvSpPr>
          <p:nvPr/>
        </p:nvSpPr>
        <p:spPr>
          <a:xfrm>
            <a:off x="467544" y="1700808"/>
            <a:ext cx="8229600" cy="38884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一方面，</a:t>
            </a:r>
            <a:r>
              <a:rPr lang="zh-CN" altLang="en-US" sz="2400" dirty="0">
                <a:ea typeface="宋体" panose="02010600030101010101" pitchFamily="2" charset="-122"/>
                <a:cs typeface="Times New Roman" panose="02020603050405020304" pitchFamily="18" charset="0"/>
              </a:rPr>
              <a:t> 面向对象语言对事物的体现都是以对象的形式</a:t>
            </a:r>
            <a:r>
              <a:rPr lang="zh-CN" altLang="en-US" sz="2400" dirty="0" smtClean="0">
                <a:ea typeface="宋体" panose="02010600030101010101" pitchFamily="2" charset="-122"/>
                <a:cs typeface="Times New Roman" panose="02020603050405020304" pitchFamily="18" charset="0"/>
              </a:rPr>
              <a:t>，为了</a:t>
            </a:r>
            <a:r>
              <a:rPr lang="zh-CN" altLang="en-US" sz="2400" dirty="0">
                <a:ea typeface="宋体" panose="02010600030101010101" pitchFamily="2" charset="-122"/>
                <a:cs typeface="Times New Roman" panose="02020603050405020304" pitchFamily="18" charset="0"/>
              </a:rPr>
              <a:t>方便对多个对象的操作，</a:t>
            </a:r>
            <a:r>
              <a:rPr lang="zh-CN" altLang="en-US" sz="2400" dirty="0" smtClean="0">
                <a:ea typeface="宋体" panose="02010600030101010101" pitchFamily="2" charset="-122"/>
                <a:cs typeface="Times New Roman" panose="02020603050405020304" pitchFamily="18" charset="0"/>
              </a:rPr>
              <a:t>就要对</a:t>
            </a:r>
            <a:r>
              <a:rPr lang="zh-CN" altLang="en-US" sz="2400" dirty="0">
                <a:ea typeface="宋体" panose="02010600030101010101" pitchFamily="2" charset="-122"/>
                <a:cs typeface="Times New Roman" panose="02020603050405020304" pitchFamily="18" charset="0"/>
              </a:rPr>
              <a:t>对象进行</a:t>
            </a:r>
            <a:r>
              <a:rPr lang="zh-CN" altLang="en-US" sz="2400" dirty="0" smtClean="0">
                <a:ea typeface="宋体" panose="02010600030101010101" pitchFamily="2" charset="-122"/>
                <a:cs typeface="Times New Roman" panose="02020603050405020304" pitchFamily="18" charset="0"/>
              </a:rPr>
              <a:t>存储。另一方面，使用</a:t>
            </a:r>
            <a:r>
              <a:rPr lang="en-US" altLang="zh-CN" sz="2400" dirty="0" smtClean="0">
                <a:ea typeface="宋体" panose="02010600030101010101" pitchFamily="2" charset="-122"/>
                <a:cs typeface="Times New Roman" panose="02020603050405020304" pitchFamily="18" charset="0"/>
              </a:rPr>
              <a:t>Array</a:t>
            </a:r>
            <a:r>
              <a:rPr lang="zh-CN" altLang="en-US" sz="2400" dirty="0" smtClean="0">
                <a:ea typeface="宋体" panose="02010600030101010101" pitchFamily="2" charset="-122"/>
                <a:cs typeface="Times New Roman" panose="02020603050405020304" pitchFamily="18" charset="0"/>
              </a:rPr>
              <a:t>存储对象方面具有一些弊端，而</a:t>
            </a:r>
            <a:r>
              <a:rPr lang="en-US" altLang="zh-CN" sz="2400" dirty="0" smtClean="0">
                <a:ea typeface="宋体" panose="02010600030101010101" pitchFamily="2" charset="-122"/>
                <a:cs typeface="Times New Roman" panose="02020603050405020304" pitchFamily="18" charset="0"/>
              </a:rPr>
              <a:t>Java </a:t>
            </a:r>
            <a:r>
              <a:rPr lang="zh-CN" altLang="en-US" sz="2400" dirty="0" smtClean="0">
                <a:ea typeface="宋体" panose="02010600030101010101" pitchFamily="2" charset="-122"/>
                <a:cs typeface="Times New Roman" panose="02020603050405020304" pitchFamily="18" charset="0"/>
              </a:rPr>
              <a:t>集合就像一种容器，可以动态地把多个对象的引用放入容器中。</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sz="2400" dirty="0" smtClean="0">
                <a:ea typeface="宋体" panose="02010600030101010101" pitchFamily="2" charset="-122"/>
                <a:cs typeface="Times New Roman" panose="02020603050405020304" pitchFamily="18" charset="0"/>
              </a:rPr>
              <a:t>Java </a:t>
            </a:r>
            <a:r>
              <a:rPr lang="zh-CN" altLang="en-US" sz="2400" dirty="0" smtClean="0">
                <a:ea typeface="宋体" panose="02010600030101010101" pitchFamily="2" charset="-122"/>
                <a:cs typeface="Times New Roman" panose="02020603050405020304" pitchFamily="18" charset="0"/>
              </a:rPr>
              <a:t>集合类可以用于存储数量不等的多个</a:t>
            </a:r>
            <a:r>
              <a:rPr lang="zh-CN" altLang="en-US" sz="2400" b="1" dirty="0" smtClean="0">
                <a:solidFill>
                  <a:srgbClr val="C00000"/>
                </a:solidFill>
                <a:ea typeface="宋体" panose="02010600030101010101" pitchFamily="2" charset="-122"/>
                <a:cs typeface="Times New Roman" panose="02020603050405020304" pitchFamily="18" charset="0"/>
              </a:rPr>
              <a:t>对象</a:t>
            </a:r>
            <a:r>
              <a:rPr lang="zh-CN" altLang="en-US" sz="2400" dirty="0" smtClean="0">
                <a:ea typeface="宋体" panose="02010600030101010101" pitchFamily="2" charset="-122"/>
                <a:cs typeface="Times New Roman" panose="02020603050405020304" pitchFamily="18" charset="0"/>
              </a:rPr>
              <a:t>，还可用于保存具有映射关系的关联数组。</a:t>
            </a:r>
            <a:endParaRPr lang="en-US" altLang="zh-CN" sz="2400" dirty="0" smtClean="0">
              <a:ea typeface="宋体" panose="02010600030101010101" pitchFamily="2" charset="-122"/>
              <a:cs typeface="Times New Roman" panose="02020603050405020304" pitchFamily="18" charset="0"/>
            </a:endParaRPr>
          </a:p>
          <a:p>
            <a:pPr marL="0" indent="0">
              <a:buNone/>
            </a:pPr>
            <a:endParaRPr lang="en-US" altLang="zh-CN" sz="2400" dirty="0" smtClean="0">
              <a:ea typeface="宋体" panose="02010600030101010101" pitchFamily="2" charset="-122"/>
              <a:cs typeface="Times New Roman" panose="02020603050405020304" pitchFamily="18" charset="0"/>
            </a:endParaRPr>
          </a:p>
        </p:txBody>
      </p:sp>
    </p:spTree>
  </p:cSld>
  <p:clrMapOvr>
    <a:masterClrMapping/>
  </p:clrMapOvr>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2267744" y="764704"/>
            <a:ext cx="5112568" cy="70980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Java </a:t>
            </a:r>
            <a:r>
              <a:rPr lang="zh-CN" altLang="en-US" b="1" dirty="0" smtClean="0">
                <a:latin typeface="+mn-lt"/>
                <a:ea typeface="宋体" panose="02010600030101010101" pitchFamily="2" charset="-122"/>
                <a:cs typeface="Times New Roman" panose="02020603050405020304" pitchFamily="18" charset="0"/>
              </a:rPr>
              <a:t>集合概述</a:t>
            </a:r>
            <a:endParaRPr lang="zh-CN" altLang="en-US" b="1" dirty="0">
              <a:latin typeface="+mn-lt"/>
              <a:ea typeface="宋体" panose="02010600030101010101" pitchFamily="2" charset="-122"/>
              <a:cs typeface="Times New Roman" panose="02020603050405020304" pitchFamily="18" charset="0"/>
            </a:endParaRPr>
          </a:p>
        </p:txBody>
      </p:sp>
      <p:sp>
        <p:nvSpPr>
          <p:cNvPr id="5" name="内容占位符 2"/>
          <p:cNvSpPr>
            <a:spLocks noGrp="1"/>
          </p:cNvSpPr>
          <p:nvPr/>
        </p:nvSpPr>
        <p:spPr>
          <a:xfrm>
            <a:off x="395536" y="1412776"/>
            <a:ext cx="8280920" cy="439248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Java </a:t>
            </a:r>
            <a:r>
              <a:rPr lang="zh-CN" altLang="en-US" dirty="0" smtClean="0">
                <a:ea typeface="宋体" panose="02010600030101010101" pitchFamily="2" charset="-122"/>
                <a:cs typeface="Times New Roman" panose="02020603050405020304" pitchFamily="18" charset="0"/>
              </a:rPr>
              <a:t>集合可分为 </a:t>
            </a:r>
            <a:r>
              <a:rPr lang="en-US" altLang="zh-CN" dirty="0" smtClean="0">
                <a:ea typeface="宋体" panose="02010600030101010101" pitchFamily="2" charset="-122"/>
                <a:cs typeface="Times New Roman" panose="02020603050405020304" pitchFamily="18" charset="0"/>
              </a:rPr>
              <a:t>Collection </a:t>
            </a:r>
            <a:r>
              <a:rPr lang="zh-CN" altLang="en-US" dirty="0" smtClean="0">
                <a:ea typeface="宋体" panose="02010600030101010101" pitchFamily="2" charset="-122"/>
                <a:cs typeface="Times New Roman" panose="02020603050405020304" pitchFamily="18" charset="0"/>
              </a:rPr>
              <a:t>和 </a:t>
            </a:r>
            <a:r>
              <a:rPr lang="en-US" altLang="zh-CN" dirty="0" smtClean="0">
                <a:ea typeface="宋体" panose="02010600030101010101" pitchFamily="2" charset="-122"/>
                <a:cs typeface="Times New Roman" panose="02020603050405020304" pitchFamily="18" charset="0"/>
              </a:rPr>
              <a:t>Map </a:t>
            </a:r>
            <a:r>
              <a:rPr lang="zh-CN" altLang="en-US" dirty="0" smtClean="0">
                <a:ea typeface="宋体" panose="02010600030101010101" pitchFamily="2" charset="-122"/>
                <a:cs typeface="Times New Roman" panose="02020603050405020304" pitchFamily="18" charset="0"/>
              </a:rPr>
              <a:t>两种体系</a:t>
            </a:r>
            <a:endParaRPr lang="en-US" altLang="zh-CN" dirty="0" smtClean="0">
              <a:ea typeface="宋体" panose="02010600030101010101" pitchFamily="2" charset="-122"/>
              <a:cs typeface="Times New Roman" panose="02020603050405020304" pitchFamily="18" charset="0"/>
            </a:endParaRPr>
          </a:p>
          <a:p>
            <a:pPr lvl="1">
              <a:lnSpc>
                <a:spcPct val="150000"/>
              </a:lnSpc>
              <a:buFont typeface="Wingdings" panose="05000000000000000000" pitchFamily="2" charset="2"/>
              <a:buChar char="Ø"/>
            </a:pPr>
            <a:r>
              <a:rPr lang="en-US" altLang="zh-CN" b="1" dirty="0" smtClean="0">
                <a:solidFill>
                  <a:srgbClr val="FF0000"/>
                </a:solidFill>
                <a:ea typeface="宋体" panose="02010600030101010101" pitchFamily="2" charset="-122"/>
                <a:cs typeface="Times New Roman" panose="02020603050405020304" pitchFamily="18" charset="0"/>
              </a:rPr>
              <a:t>Collection</a:t>
            </a:r>
            <a:r>
              <a:rPr lang="zh-CN" altLang="en-US" b="1" dirty="0" smtClean="0">
                <a:solidFill>
                  <a:srgbClr val="FF0000"/>
                </a:solidFill>
                <a:ea typeface="宋体" panose="02010600030101010101" pitchFamily="2" charset="-122"/>
                <a:cs typeface="Times New Roman" panose="02020603050405020304" pitchFamily="18" charset="0"/>
              </a:rPr>
              <a:t>接口：</a:t>
            </a:r>
            <a:endParaRPr lang="en-US" altLang="zh-CN" b="1" dirty="0" smtClean="0">
              <a:solidFill>
                <a:srgbClr val="FF0000"/>
              </a:solidFill>
              <a:ea typeface="宋体" panose="02010600030101010101" pitchFamily="2" charset="-122"/>
              <a:cs typeface="Times New Roman" panose="02020603050405020304" pitchFamily="18" charset="0"/>
            </a:endParaRPr>
          </a:p>
          <a:p>
            <a:pPr lvl="2">
              <a:lnSpc>
                <a:spcPct val="150000"/>
              </a:lnSpc>
              <a:buFont typeface="Wingdings" panose="05000000000000000000" pitchFamily="2" charset="2"/>
              <a:buChar char="Ø"/>
            </a:pPr>
            <a:r>
              <a:rPr lang="en-US" altLang="zh-CN" sz="2400" b="1" dirty="0" smtClean="0">
                <a:solidFill>
                  <a:srgbClr val="FF0000"/>
                </a:solidFill>
                <a:ea typeface="宋体" panose="02010600030101010101" pitchFamily="2" charset="-122"/>
                <a:cs typeface="Times New Roman" panose="02020603050405020304" pitchFamily="18" charset="0"/>
              </a:rPr>
              <a:t>Set</a:t>
            </a:r>
            <a:r>
              <a:rPr lang="zh-CN" altLang="en-US" sz="2400" b="1" dirty="0" smtClean="0">
                <a:solidFill>
                  <a:srgbClr val="FF0000"/>
                </a:solidFill>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元素</a:t>
            </a:r>
            <a:r>
              <a:rPr lang="zh-CN" altLang="en-US" sz="2400" dirty="0" smtClean="0">
                <a:ea typeface="宋体" panose="02010600030101010101" pitchFamily="2" charset="-122"/>
                <a:cs typeface="Times New Roman" panose="02020603050405020304" pitchFamily="18" charset="0"/>
              </a:rPr>
              <a:t>无序、不可重复的集合 </a:t>
            </a:r>
            <a:r>
              <a:rPr lang="en-US" altLang="zh-CN" dirty="0" smtClean="0">
                <a:solidFill>
                  <a:srgbClr val="FF0000"/>
                </a:solidFill>
                <a:ea typeface="宋体" panose="02010600030101010101" pitchFamily="2" charset="-122"/>
                <a:cs typeface="Times New Roman" panose="02020603050405020304" pitchFamily="18" charset="0"/>
              </a:rPr>
              <a:t>---</a:t>
            </a:r>
            <a:r>
              <a:rPr lang="zh-CN" altLang="en-US" dirty="0" smtClean="0">
                <a:solidFill>
                  <a:srgbClr val="FF0000"/>
                </a:solidFill>
                <a:ea typeface="宋体" panose="02010600030101010101" pitchFamily="2" charset="-122"/>
                <a:cs typeface="Times New Roman" panose="02020603050405020304" pitchFamily="18" charset="0"/>
              </a:rPr>
              <a:t>类似高中的“</a:t>
            </a:r>
            <a:r>
              <a:rPr lang="zh-CN" altLang="en-US" dirty="0">
                <a:solidFill>
                  <a:srgbClr val="FF0000"/>
                </a:solidFill>
                <a:ea typeface="宋体" panose="02010600030101010101" pitchFamily="2" charset="-122"/>
                <a:cs typeface="Times New Roman" panose="02020603050405020304" pitchFamily="18" charset="0"/>
              </a:rPr>
              <a:t>集合</a:t>
            </a:r>
            <a:r>
              <a:rPr lang="zh-CN" altLang="en-US" dirty="0" smtClean="0">
                <a:solidFill>
                  <a:srgbClr val="FF0000"/>
                </a:solidFill>
                <a:ea typeface="宋体" panose="02010600030101010101" pitchFamily="2" charset="-122"/>
                <a:cs typeface="Times New Roman" panose="02020603050405020304" pitchFamily="18" charset="0"/>
              </a:rPr>
              <a:t>”</a:t>
            </a:r>
            <a:endParaRPr lang="en-US" altLang="zh-CN" dirty="0" smtClean="0">
              <a:solidFill>
                <a:srgbClr val="FF0000"/>
              </a:solidFill>
              <a:ea typeface="宋体" panose="02010600030101010101" pitchFamily="2" charset="-122"/>
              <a:cs typeface="Times New Roman" panose="02020603050405020304" pitchFamily="18" charset="0"/>
            </a:endParaRPr>
          </a:p>
          <a:p>
            <a:pPr lvl="2">
              <a:lnSpc>
                <a:spcPct val="150000"/>
              </a:lnSpc>
              <a:buFont typeface="Wingdings" panose="05000000000000000000" pitchFamily="2" charset="2"/>
              <a:buChar char="Ø"/>
            </a:pPr>
            <a:r>
              <a:rPr lang="en-US" altLang="zh-CN" sz="2400" b="1" dirty="0" smtClean="0">
                <a:solidFill>
                  <a:srgbClr val="FF0000"/>
                </a:solidFill>
                <a:ea typeface="宋体" panose="02010600030101010101" pitchFamily="2" charset="-122"/>
                <a:cs typeface="Times New Roman" panose="02020603050405020304" pitchFamily="18" charset="0"/>
              </a:rPr>
              <a:t>List</a:t>
            </a:r>
            <a:r>
              <a:rPr lang="zh-CN" altLang="en-US" sz="2400" b="1" dirty="0" smtClean="0">
                <a:solidFill>
                  <a:srgbClr val="FF0000"/>
                </a:solidFill>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元素有序，可重复的集合  </a:t>
            </a:r>
            <a:r>
              <a:rPr lang="en-US" altLang="zh-CN" sz="2400" dirty="0" smtClean="0">
                <a:ea typeface="宋体" panose="02010600030101010101" pitchFamily="2" charset="-122"/>
                <a:cs typeface="Times New Roman" panose="02020603050405020304" pitchFamily="18" charset="0"/>
              </a:rPr>
              <a:t>---</a:t>
            </a:r>
            <a:r>
              <a:rPr lang="en-US" altLang="zh-CN" dirty="0" smtClean="0">
                <a:solidFill>
                  <a:srgbClr val="FF0000"/>
                </a:solidFill>
                <a:ea typeface="宋体" panose="02010600030101010101" pitchFamily="2" charset="-122"/>
                <a:cs typeface="Times New Roman" panose="02020603050405020304" pitchFamily="18" charset="0"/>
              </a:rPr>
              <a:t>”</a:t>
            </a:r>
            <a:r>
              <a:rPr lang="zh-CN" altLang="en-US" dirty="0" smtClean="0">
                <a:solidFill>
                  <a:srgbClr val="FF0000"/>
                </a:solidFill>
                <a:ea typeface="宋体" panose="02010600030101010101" pitchFamily="2" charset="-122"/>
                <a:cs typeface="Times New Roman" panose="02020603050405020304" pitchFamily="18" charset="0"/>
              </a:rPr>
              <a:t>动态</a:t>
            </a:r>
            <a:r>
              <a:rPr lang="en-US" altLang="zh-CN" dirty="0" smtClean="0">
                <a:solidFill>
                  <a:srgbClr val="FF0000"/>
                </a:solidFill>
                <a:ea typeface="宋体" panose="02010600030101010101" pitchFamily="2" charset="-122"/>
                <a:cs typeface="Times New Roman" panose="02020603050405020304" pitchFamily="18" charset="0"/>
              </a:rPr>
              <a:t>”</a:t>
            </a:r>
            <a:r>
              <a:rPr lang="zh-CN" altLang="en-US" dirty="0" smtClean="0">
                <a:solidFill>
                  <a:srgbClr val="FF0000"/>
                </a:solidFill>
                <a:ea typeface="宋体" panose="02010600030101010101" pitchFamily="2" charset="-122"/>
                <a:cs typeface="Times New Roman" panose="02020603050405020304" pitchFamily="18" charset="0"/>
              </a:rPr>
              <a:t>数组</a:t>
            </a:r>
            <a:endParaRPr lang="en-US" altLang="zh-CN" dirty="0">
              <a:solidFill>
                <a:srgbClr val="FF0000"/>
              </a:solidFill>
              <a:ea typeface="宋体" panose="02010600030101010101" pitchFamily="2" charset="-122"/>
              <a:cs typeface="Times New Roman" panose="02020603050405020304" pitchFamily="18" charset="0"/>
            </a:endParaRPr>
          </a:p>
          <a:p>
            <a:pPr marL="741680" lvl="3">
              <a:lnSpc>
                <a:spcPct val="150000"/>
              </a:lnSpc>
              <a:buFont typeface="Wingdings" panose="05000000000000000000" pitchFamily="2" charset="2"/>
              <a:buChar char="Ø"/>
            </a:pPr>
            <a:r>
              <a:rPr lang="en-US" altLang="zh-CN" sz="2400" b="1" dirty="0" smtClean="0">
                <a:solidFill>
                  <a:srgbClr val="FF0000"/>
                </a:solidFill>
                <a:ea typeface="宋体" panose="02010600030101010101" pitchFamily="2" charset="-122"/>
                <a:cs typeface="Times New Roman" panose="02020603050405020304" pitchFamily="18" charset="0"/>
              </a:rPr>
              <a:t> Map</a:t>
            </a:r>
            <a:r>
              <a:rPr lang="zh-CN" altLang="en-US" sz="2400" b="1" dirty="0" smtClean="0">
                <a:solidFill>
                  <a:srgbClr val="FF0000"/>
                </a:solidFill>
                <a:ea typeface="宋体" panose="02010600030101010101" pitchFamily="2" charset="-122"/>
                <a:cs typeface="Times New Roman" panose="02020603050405020304" pitchFamily="18" charset="0"/>
              </a:rPr>
              <a:t>接口：</a:t>
            </a:r>
            <a:r>
              <a:rPr lang="zh-CN" altLang="en-US" sz="2400" dirty="0" smtClean="0">
                <a:ea typeface="宋体" panose="02010600030101010101" pitchFamily="2" charset="-122"/>
                <a:cs typeface="Times New Roman" panose="02020603050405020304" pitchFamily="18" charset="0"/>
              </a:rPr>
              <a:t>具有映射关系“</a:t>
            </a:r>
            <a:r>
              <a:rPr lang="en-US" altLang="zh-CN" sz="2400" dirty="0" smtClean="0">
                <a:ea typeface="宋体" panose="02010600030101010101" pitchFamily="2" charset="-122"/>
                <a:cs typeface="Times New Roman" panose="02020603050405020304" pitchFamily="18" charset="0"/>
              </a:rPr>
              <a:t>key-value</a:t>
            </a:r>
            <a:r>
              <a:rPr lang="zh-CN" altLang="en-US" sz="2400" dirty="0" smtClean="0">
                <a:ea typeface="宋体" panose="02010600030101010101" pitchFamily="2" charset="-122"/>
                <a:cs typeface="Times New Roman" panose="02020603050405020304" pitchFamily="18" charset="0"/>
              </a:rPr>
              <a:t>对”的集合 </a:t>
            </a:r>
            <a:r>
              <a:rPr lang="en-US" altLang="zh-CN" sz="2000" dirty="0" smtClean="0">
                <a:solidFill>
                  <a:srgbClr val="FF0000"/>
                </a:solidFill>
                <a:ea typeface="宋体" panose="02010600030101010101" pitchFamily="2" charset="-122"/>
                <a:cs typeface="Times New Roman" panose="02020603050405020304" pitchFamily="18" charset="0"/>
              </a:rPr>
              <a:t>---</a:t>
            </a:r>
            <a:r>
              <a:rPr lang="zh-CN" altLang="en-US" sz="2000" dirty="0" smtClean="0">
                <a:solidFill>
                  <a:srgbClr val="FF0000"/>
                </a:solidFill>
                <a:ea typeface="宋体" panose="02010600030101010101" pitchFamily="2" charset="-122"/>
                <a:cs typeface="Times New Roman" panose="02020603050405020304" pitchFamily="18" charset="0"/>
              </a:rPr>
              <a:t>类似于高中的“函数” </a:t>
            </a:r>
            <a:r>
              <a:rPr lang="en-US" altLang="zh-CN" sz="2000" dirty="0" smtClean="0">
                <a:solidFill>
                  <a:srgbClr val="FF0000"/>
                </a:solidFill>
                <a:ea typeface="宋体" panose="02010600030101010101" pitchFamily="2" charset="-122"/>
                <a:cs typeface="Times New Roman" panose="02020603050405020304" pitchFamily="18" charset="0"/>
              </a:rPr>
              <a:t>y = f(x)   (x1,y1) (x2,y2)</a:t>
            </a:r>
            <a:endParaRPr lang="en-US" altLang="zh-CN" sz="2400" dirty="0" smtClean="0">
              <a:solidFill>
                <a:srgbClr val="FF0000"/>
              </a:solidFill>
              <a:ea typeface="宋体" panose="02010600030101010101" pitchFamily="2" charset="-122"/>
              <a:cs typeface="Times New Roman" panose="02020603050405020304" pitchFamily="18" charset="0"/>
            </a:endParaRPr>
          </a:p>
        </p:txBody>
      </p:sp>
    </p:spTree>
  </p:cSld>
  <p:clrMapOvr>
    <a:masterClrMapping/>
  </p:clrMapOvr>
  <p:transition/>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123763" y="767233"/>
            <a:ext cx="1816641" cy="54006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Collection</a:t>
            </a:r>
          </a:p>
        </p:txBody>
      </p:sp>
      <p:sp>
        <p:nvSpPr>
          <p:cNvPr id="23" name="圆角矩形 22"/>
          <p:cNvSpPr/>
          <p:nvPr/>
        </p:nvSpPr>
        <p:spPr>
          <a:xfrm>
            <a:off x="3036847" y="1667334"/>
            <a:ext cx="887334" cy="46805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List</a:t>
            </a:r>
          </a:p>
        </p:txBody>
      </p:sp>
      <p:sp>
        <p:nvSpPr>
          <p:cNvPr id="24" name="圆角矩形 23"/>
          <p:cNvSpPr/>
          <p:nvPr/>
        </p:nvSpPr>
        <p:spPr>
          <a:xfrm>
            <a:off x="7164540" y="1667334"/>
            <a:ext cx="864099" cy="46805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Set</a:t>
            </a:r>
          </a:p>
        </p:txBody>
      </p:sp>
      <p:sp>
        <p:nvSpPr>
          <p:cNvPr id="27" name="圆角矩形 26"/>
          <p:cNvSpPr/>
          <p:nvPr/>
        </p:nvSpPr>
        <p:spPr>
          <a:xfrm>
            <a:off x="730296" y="2647849"/>
            <a:ext cx="1106280" cy="48769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Vector</a:t>
            </a:r>
          </a:p>
        </p:txBody>
      </p:sp>
      <p:sp>
        <p:nvSpPr>
          <p:cNvPr id="28" name="圆角矩形 27"/>
          <p:cNvSpPr/>
          <p:nvPr/>
        </p:nvSpPr>
        <p:spPr>
          <a:xfrm>
            <a:off x="2005499" y="2637425"/>
            <a:ext cx="1198602" cy="49811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smtClean="0">
                <a:solidFill>
                  <a:schemeClr val="tx1"/>
                </a:solidFill>
              </a:rPr>
              <a:t>ArrayList</a:t>
            </a:r>
          </a:p>
        </p:txBody>
      </p:sp>
      <p:sp>
        <p:nvSpPr>
          <p:cNvPr id="29" name="圆角矩形 28"/>
          <p:cNvSpPr/>
          <p:nvPr/>
        </p:nvSpPr>
        <p:spPr>
          <a:xfrm>
            <a:off x="3708157" y="2647077"/>
            <a:ext cx="1524271" cy="48846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smtClean="0">
                <a:solidFill>
                  <a:schemeClr val="tx1"/>
                </a:solidFill>
              </a:rPr>
              <a:t>LinkedList</a:t>
            </a:r>
          </a:p>
        </p:txBody>
      </p:sp>
      <p:sp>
        <p:nvSpPr>
          <p:cNvPr id="30" name="圆角矩形 29"/>
          <p:cNvSpPr/>
          <p:nvPr/>
        </p:nvSpPr>
        <p:spPr>
          <a:xfrm>
            <a:off x="5652374" y="2567434"/>
            <a:ext cx="1316968" cy="56810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smtClean="0">
                <a:solidFill>
                  <a:schemeClr val="tx1"/>
                </a:solidFill>
              </a:rPr>
              <a:t>HashSet</a:t>
            </a:r>
          </a:p>
        </p:txBody>
      </p:sp>
      <p:sp>
        <p:nvSpPr>
          <p:cNvPr id="31" name="圆角矩形 30"/>
          <p:cNvSpPr/>
          <p:nvPr/>
        </p:nvSpPr>
        <p:spPr>
          <a:xfrm>
            <a:off x="7452573" y="2567434"/>
            <a:ext cx="1296143" cy="56810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smtClean="0">
                <a:solidFill>
                  <a:schemeClr val="bg1">
                    <a:lumMod val="65000"/>
                  </a:schemeClr>
                </a:solidFill>
              </a:rPr>
              <a:t>SortedSet</a:t>
            </a:r>
          </a:p>
        </p:txBody>
      </p:sp>
      <p:sp>
        <p:nvSpPr>
          <p:cNvPr id="32" name="圆角矩形 31"/>
          <p:cNvSpPr/>
          <p:nvPr/>
        </p:nvSpPr>
        <p:spPr>
          <a:xfrm>
            <a:off x="4788277" y="3512320"/>
            <a:ext cx="2220145" cy="49527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smtClean="0">
                <a:solidFill>
                  <a:schemeClr val="tx1"/>
                </a:solidFill>
              </a:rPr>
              <a:t>LinkedHashSet</a:t>
            </a:r>
          </a:p>
        </p:txBody>
      </p:sp>
      <p:sp>
        <p:nvSpPr>
          <p:cNvPr id="33" name="圆角矩形 32"/>
          <p:cNvSpPr/>
          <p:nvPr/>
        </p:nvSpPr>
        <p:spPr>
          <a:xfrm>
            <a:off x="683821" y="4439642"/>
            <a:ext cx="1512168" cy="36004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Comparable</a:t>
            </a:r>
          </a:p>
        </p:txBody>
      </p:sp>
      <p:sp>
        <p:nvSpPr>
          <p:cNvPr id="34" name="圆角矩形 33"/>
          <p:cNvSpPr/>
          <p:nvPr/>
        </p:nvSpPr>
        <p:spPr>
          <a:xfrm>
            <a:off x="2340005" y="4439642"/>
            <a:ext cx="1476164" cy="36004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Comparator</a:t>
            </a:r>
          </a:p>
        </p:txBody>
      </p:sp>
      <p:sp>
        <p:nvSpPr>
          <p:cNvPr id="41" name="圆角矩形 40"/>
          <p:cNvSpPr/>
          <p:nvPr/>
        </p:nvSpPr>
        <p:spPr>
          <a:xfrm>
            <a:off x="6213257" y="4523227"/>
            <a:ext cx="1368152" cy="36004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Collections</a:t>
            </a:r>
          </a:p>
        </p:txBody>
      </p:sp>
      <p:sp>
        <p:nvSpPr>
          <p:cNvPr id="42" name="圆角矩形 41"/>
          <p:cNvSpPr/>
          <p:nvPr/>
        </p:nvSpPr>
        <p:spPr>
          <a:xfrm>
            <a:off x="586909" y="819085"/>
            <a:ext cx="1260137" cy="48604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Iterator</a:t>
            </a:r>
          </a:p>
        </p:txBody>
      </p:sp>
      <p:sp>
        <p:nvSpPr>
          <p:cNvPr id="45" name="圆角矩形 44"/>
          <p:cNvSpPr/>
          <p:nvPr/>
        </p:nvSpPr>
        <p:spPr>
          <a:xfrm>
            <a:off x="467797" y="1631331"/>
            <a:ext cx="1537702" cy="36003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smtClean="0">
                <a:solidFill>
                  <a:schemeClr val="tx1"/>
                </a:solidFill>
              </a:rPr>
              <a:t>ListIterator</a:t>
            </a:r>
          </a:p>
        </p:txBody>
      </p:sp>
      <p:cxnSp>
        <p:nvCxnSpPr>
          <p:cNvPr id="55" name="肘形连接符 54"/>
          <p:cNvCxnSpPr>
            <a:stCxn id="23" idx="0"/>
            <a:endCxn id="4" idx="2"/>
          </p:cNvCxnSpPr>
          <p:nvPr/>
        </p:nvCxnSpPr>
        <p:spPr>
          <a:xfrm rot="16200000">
            <a:off x="4076065" y="639445"/>
            <a:ext cx="360680" cy="1551940"/>
          </a:xfrm>
          <a:prstGeom prst="bentConnector3">
            <a:avLst>
              <a:gd name="adj1" fmla="val 49824"/>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肘形连接符 56"/>
          <p:cNvCxnSpPr>
            <a:stCxn id="24" idx="0"/>
            <a:endCxn id="4" idx="2"/>
          </p:cNvCxnSpPr>
          <p:nvPr/>
        </p:nvCxnSpPr>
        <p:spPr>
          <a:xfrm rot="16200000" flipV="1">
            <a:off x="6134418" y="133033"/>
            <a:ext cx="360680" cy="2564765"/>
          </a:xfrm>
          <a:prstGeom prst="bentConnector3">
            <a:avLst>
              <a:gd name="adj1" fmla="val 4991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肘形连接符 58"/>
          <p:cNvCxnSpPr>
            <a:stCxn id="27" idx="0"/>
            <a:endCxn id="23" idx="2"/>
          </p:cNvCxnSpPr>
          <p:nvPr/>
        </p:nvCxnSpPr>
        <p:spPr>
          <a:xfrm rot="16200000">
            <a:off x="2125663" y="1221423"/>
            <a:ext cx="512445" cy="2197100"/>
          </a:xfrm>
          <a:prstGeom prst="bentConnector3">
            <a:avLst>
              <a:gd name="adj1" fmla="val 50000"/>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28" idx="0"/>
            <a:endCxn id="23" idx="2"/>
          </p:cNvCxnSpPr>
          <p:nvPr/>
        </p:nvCxnSpPr>
        <p:spPr>
          <a:xfrm rot="16200000">
            <a:off x="2791778" y="1876743"/>
            <a:ext cx="501650" cy="875665"/>
          </a:xfrm>
          <a:prstGeom prst="bentConnector3">
            <a:avLst>
              <a:gd name="adj1" fmla="val 50063"/>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29" idx="0"/>
            <a:endCxn id="23" idx="2"/>
          </p:cNvCxnSpPr>
          <p:nvPr/>
        </p:nvCxnSpPr>
        <p:spPr>
          <a:xfrm rot="16200000" flipV="1">
            <a:off x="3719513" y="1824673"/>
            <a:ext cx="511810" cy="989965"/>
          </a:xfrm>
          <a:prstGeom prst="bentConnector3">
            <a:avLst>
              <a:gd name="adj1" fmla="val 50062"/>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025" name="肘形连接符 1024"/>
          <p:cNvCxnSpPr>
            <a:stCxn id="30" idx="0"/>
            <a:endCxn id="24" idx="2"/>
          </p:cNvCxnSpPr>
          <p:nvPr/>
        </p:nvCxnSpPr>
        <p:spPr>
          <a:xfrm rot="16200000">
            <a:off x="6737985" y="1636395"/>
            <a:ext cx="431800" cy="1286510"/>
          </a:xfrm>
          <a:prstGeom prst="bentConnector3">
            <a:avLst>
              <a:gd name="adj1" fmla="val 50000"/>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028" name="肘形连接符 1027"/>
          <p:cNvCxnSpPr>
            <a:stCxn id="31" idx="0"/>
            <a:endCxn id="24" idx="2"/>
          </p:cNvCxnSpPr>
          <p:nvPr/>
        </p:nvCxnSpPr>
        <p:spPr>
          <a:xfrm rot="16200000" flipV="1">
            <a:off x="7633018" y="2027873"/>
            <a:ext cx="431800" cy="503555"/>
          </a:xfrm>
          <a:prstGeom prst="bentConnector3">
            <a:avLst>
              <a:gd name="adj1" fmla="val 50074"/>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32" name="直接箭头连接符 1031"/>
          <p:cNvCxnSpPr>
            <a:stCxn id="32" idx="0"/>
            <a:endCxn id="30" idx="2"/>
          </p:cNvCxnSpPr>
          <p:nvPr/>
        </p:nvCxnSpPr>
        <p:spPr>
          <a:xfrm flipV="1">
            <a:off x="5898350" y="3064010"/>
            <a:ext cx="412115" cy="376555"/>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44" name="直接箭头连接符 1043"/>
          <p:cNvCxnSpPr>
            <a:stCxn id="4" idx="1"/>
            <a:endCxn id="42" idx="3"/>
          </p:cNvCxnSpPr>
          <p:nvPr/>
        </p:nvCxnSpPr>
        <p:spPr>
          <a:xfrm flipH="1">
            <a:off x="1846653" y="965509"/>
            <a:ext cx="2277110" cy="254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45" name="矩形 1044"/>
          <p:cNvSpPr/>
          <p:nvPr/>
        </p:nvSpPr>
        <p:spPr>
          <a:xfrm>
            <a:off x="298248" y="585055"/>
            <a:ext cx="1872208" cy="1550330"/>
          </a:xfrm>
          <a:prstGeom prst="rect">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dirty="0" err="1" smtClean="0">
              <a:solidFill>
                <a:schemeClr val="tx1"/>
              </a:solidFill>
            </a:endParaRPr>
          </a:p>
        </p:txBody>
      </p:sp>
      <p:sp>
        <p:nvSpPr>
          <p:cNvPr id="86" name="矩形 85"/>
          <p:cNvSpPr/>
          <p:nvPr/>
        </p:nvSpPr>
        <p:spPr>
          <a:xfrm>
            <a:off x="395789" y="4223618"/>
            <a:ext cx="3727975" cy="864096"/>
          </a:xfrm>
          <a:prstGeom prst="rect">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dirty="0" err="1" smtClean="0">
              <a:solidFill>
                <a:schemeClr val="tx1"/>
              </a:solidFill>
            </a:endParaRPr>
          </a:p>
        </p:txBody>
      </p:sp>
      <p:sp>
        <p:nvSpPr>
          <p:cNvPr id="87" name="矩形 86"/>
          <p:cNvSpPr/>
          <p:nvPr/>
        </p:nvSpPr>
        <p:spPr>
          <a:xfrm>
            <a:off x="5940405" y="4335076"/>
            <a:ext cx="2057872" cy="864096"/>
          </a:xfrm>
          <a:prstGeom prst="rect">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dirty="0" err="1" smtClean="0">
              <a:solidFill>
                <a:srgbClr val="00B0F0"/>
              </a:solidFill>
            </a:endParaRPr>
          </a:p>
        </p:txBody>
      </p:sp>
      <p:sp>
        <p:nvSpPr>
          <p:cNvPr id="1046" name="TextBox 1045"/>
          <p:cNvSpPr txBox="1"/>
          <p:nvPr/>
        </p:nvSpPr>
        <p:spPr>
          <a:xfrm>
            <a:off x="730296" y="369031"/>
            <a:ext cx="1116751" cy="337185"/>
          </a:xfrm>
          <a:prstGeom prst="rect">
            <a:avLst/>
          </a:prstGeom>
          <a:noFill/>
        </p:spPr>
        <p:txBody>
          <a:bodyPr wrap="square" rtlCol="0">
            <a:spAutoFit/>
          </a:bodyPr>
          <a:lstStyle/>
          <a:p>
            <a:r>
              <a:rPr lang="zh-CN" altLang="en-US" sz="1600" b="1" dirty="0">
                <a:ea typeface="宋体" panose="02010600030101010101" pitchFamily="2" charset="-122"/>
              </a:rPr>
              <a:t>迭代器</a:t>
            </a:r>
          </a:p>
        </p:txBody>
      </p:sp>
      <p:sp>
        <p:nvSpPr>
          <p:cNvPr id="1047" name="TextBox 1046"/>
          <p:cNvSpPr txBox="1"/>
          <p:nvPr/>
        </p:nvSpPr>
        <p:spPr>
          <a:xfrm>
            <a:off x="1427138" y="4922793"/>
            <a:ext cx="1609709" cy="337185"/>
          </a:xfrm>
          <a:prstGeom prst="rect">
            <a:avLst/>
          </a:prstGeom>
          <a:noFill/>
        </p:spPr>
        <p:txBody>
          <a:bodyPr wrap="square" rtlCol="0">
            <a:spAutoFit/>
          </a:bodyPr>
          <a:lstStyle/>
          <a:p>
            <a:r>
              <a:rPr lang="zh-CN" altLang="en-US" sz="1600" b="1" dirty="0" smtClean="0">
                <a:ea typeface="宋体" panose="02010600030101010101" pitchFamily="2" charset="-122"/>
              </a:rPr>
              <a:t>对象排序接口</a:t>
            </a:r>
          </a:p>
        </p:txBody>
      </p:sp>
      <p:sp>
        <p:nvSpPr>
          <p:cNvPr id="1048" name="TextBox 1047"/>
          <p:cNvSpPr txBox="1"/>
          <p:nvPr/>
        </p:nvSpPr>
        <p:spPr>
          <a:xfrm>
            <a:off x="6285266" y="5078422"/>
            <a:ext cx="1368152" cy="337185"/>
          </a:xfrm>
          <a:prstGeom prst="rect">
            <a:avLst/>
          </a:prstGeom>
          <a:noFill/>
        </p:spPr>
        <p:txBody>
          <a:bodyPr wrap="square" rtlCol="0">
            <a:spAutoFit/>
          </a:bodyPr>
          <a:lstStyle/>
          <a:p>
            <a:r>
              <a:rPr lang="zh-CN" altLang="en-US" sz="1600" b="1" dirty="0" smtClean="0">
                <a:ea typeface="宋体" panose="02010600030101010101" pitchFamily="2" charset="-122"/>
              </a:rPr>
              <a:t>容器工具类</a:t>
            </a:r>
          </a:p>
        </p:txBody>
      </p:sp>
      <p:sp>
        <p:nvSpPr>
          <p:cNvPr id="1049" name="TextBox 1048"/>
          <p:cNvSpPr txBox="1"/>
          <p:nvPr/>
        </p:nvSpPr>
        <p:spPr>
          <a:xfrm>
            <a:off x="2985405" y="-5107"/>
            <a:ext cx="4863214" cy="584775"/>
          </a:xfrm>
          <a:prstGeom prst="rect">
            <a:avLst/>
          </a:prstGeom>
          <a:noFill/>
        </p:spPr>
        <p:txBody>
          <a:bodyPr wrap="square" rtlCol="0">
            <a:spAutoFit/>
          </a:bodyPr>
          <a:lstStyle/>
          <a:p>
            <a:r>
              <a:rPr lang="en-US" altLang="zh-CN" sz="3200" b="1" dirty="0" smtClean="0">
                <a:ea typeface="宋体" panose="02010600030101010101" pitchFamily="2" charset="-122"/>
                <a:cs typeface="Times New Roman" panose="02020603050405020304" pitchFamily="18" charset="0"/>
              </a:rPr>
              <a:t>Collection</a:t>
            </a:r>
            <a:r>
              <a:rPr lang="zh-CN" altLang="en-US" sz="3200" b="1" dirty="0">
                <a:ea typeface="宋体" panose="02010600030101010101" pitchFamily="2" charset="-122"/>
                <a:cs typeface="Times New Roman" panose="02020603050405020304" pitchFamily="18" charset="0"/>
              </a:rPr>
              <a:t>接口</a:t>
            </a:r>
            <a:r>
              <a:rPr lang="zh-CN" altLang="en-US" sz="3200" b="1" dirty="0" smtClean="0">
                <a:ea typeface="宋体" panose="02010600030101010101" pitchFamily="2" charset="-122"/>
                <a:cs typeface="Times New Roman" panose="02020603050405020304" pitchFamily="18" charset="0"/>
              </a:rPr>
              <a:t>继承树</a:t>
            </a:r>
            <a:endParaRPr lang="zh-CN" altLang="en-US" sz="3200" b="1" dirty="0">
              <a:ea typeface="宋体" panose="02010600030101010101" pitchFamily="2" charset="-122"/>
              <a:cs typeface="Times New Roman" panose="02020603050405020304" pitchFamily="18" charset="0"/>
            </a:endParaRPr>
          </a:p>
        </p:txBody>
      </p:sp>
      <p:sp>
        <p:nvSpPr>
          <p:cNvPr id="1050" name="TextBox 1049"/>
          <p:cNvSpPr txBox="1"/>
          <p:nvPr/>
        </p:nvSpPr>
        <p:spPr>
          <a:xfrm>
            <a:off x="2355590" y="641224"/>
            <a:ext cx="745613" cy="337185"/>
          </a:xfrm>
          <a:prstGeom prst="rect">
            <a:avLst/>
          </a:prstGeom>
          <a:noFill/>
        </p:spPr>
        <p:txBody>
          <a:bodyPr wrap="square" rtlCol="0">
            <a:spAutoFit/>
          </a:bodyPr>
          <a:lstStyle/>
          <a:p>
            <a:r>
              <a:rPr lang="zh-CN" altLang="en-US" sz="1600" b="1" dirty="0" smtClean="0">
                <a:ea typeface="宋体" panose="02010600030101010101" pitchFamily="2" charset="-122"/>
              </a:rPr>
              <a:t>获取</a:t>
            </a:r>
          </a:p>
        </p:txBody>
      </p:sp>
      <p:sp>
        <p:nvSpPr>
          <p:cNvPr id="44" name="Text Box 10"/>
          <p:cNvSpPr txBox="1">
            <a:spLocks noChangeArrowheads="1"/>
          </p:cNvSpPr>
          <p:nvPr/>
        </p:nvSpPr>
        <p:spPr bwMode="auto">
          <a:xfrm>
            <a:off x="4690745" y="5420461"/>
            <a:ext cx="4381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FF0000"/>
                </a:solidFill>
                <a:latin typeface="+mn-lt"/>
              </a:rPr>
              <a:t>JDK提供的集合API位于java.util包内</a:t>
            </a:r>
          </a:p>
        </p:txBody>
      </p:sp>
      <p:sp>
        <p:nvSpPr>
          <p:cNvPr id="92" name="圆角矩形 91"/>
          <p:cNvSpPr/>
          <p:nvPr/>
        </p:nvSpPr>
        <p:spPr>
          <a:xfrm>
            <a:off x="7481927" y="3583503"/>
            <a:ext cx="1296143" cy="56810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smtClean="0">
                <a:solidFill>
                  <a:schemeClr val="tx1"/>
                </a:solidFill>
              </a:rPr>
              <a:t>TreeSet</a:t>
            </a:r>
          </a:p>
        </p:txBody>
      </p:sp>
      <p:cxnSp>
        <p:nvCxnSpPr>
          <p:cNvPr id="76" name="直接箭头连接符 75"/>
          <p:cNvCxnSpPr>
            <a:stCxn id="92" idx="0"/>
            <a:endCxn id="31" idx="2"/>
          </p:cNvCxnSpPr>
          <p:nvPr/>
        </p:nvCxnSpPr>
        <p:spPr>
          <a:xfrm flipH="1" flipV="1">
            <a:off x="8100789" y="3064073"/>
            <a:ext cx="29845" cy="447675"/>
          </a:xfrm>
          <a:prstGeom prst="straightConnector1">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flipV="1">
            <a:off x="1216978" y="1305134"/>
            <a:ext cx="19670" cy="32619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2015644" y="215047"/>
            <a:ext cx="5112568" cy="78181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JVM</a:t>
            </a:r>
            <a:r>
              <a:rPr lang="zh-CN" altLang="en-US" b="1" dirty="0" smtClean="0">
                <a:latin typeface="+mn-lt"/>
                <a:ea typeface="宋体" panose="02010600030101010101" pitchFamily="2" charset="-122"/>
                <a:cs typeface="Times New Roman" panose="02020603050405020304" pitchFamily="18" charset="0"/>
              </a:rPr>
              <a:t>、</a:t>
            </a:r>
            <a:r>
              <a:rPr lang="en-US" altLang="zh-CN" b="1" dirty="0" smtClean="0">
                <a:latin typeface="+mn-lt"/>
                <a:ea typeface="宋体" panose="02010600030101010101" pitchFamily="2" charset="-122"/>
                <a:cs typeface="Times New Roman" panose="02020603050405020304" pitchFamily="18" charset="0"/>
              </a:rPr>
              <a:t>JRE</a:t>
            </a:r>
            <a:r>
              <a:rPr lang="zh-CN" altLang="en-US" b="1" dirty="0" smtClean="0">
                <a:latin typeface="+mn-lt"/>
                <a:ea typeface="宋体" panose="02010600030101010101" pitchFamily="2" charset="-122"/>
                <a:cs typeface="Times New Roman" panose="02020603050405020304" pitchFamily="18" charset="0"/>
              </a:rPr>
              <a:t>、</a:t>
            </a:r>
            <a:r>
              <a:rPr lang="en-US" altLang="zh-CN" b="1" dirty="0" smtClean="0">
                <a:latin typeface="+mn-lt"/>
                <a:ea typeface="宋体" panose="02010600030101010101" pitchFamily="2" charset="-122"/>
                <a:cs typeface="Times New Roman" panose="02020603050405020304" pitchFamily="18" charset="0"/>
              </a:rPr>
              <a:t>JDK </a:t>
            </a:r>
            <a:r>
              <a:rPr lang="zh-CN" altLang="en-US" b="1" dirty="0" smtClean="0">
                <a:latin typeface="+mn-lt"/>
                <a:ea typeface="宋体" panose="02010600030101010101" pitchFamily="2" charset="-122"/>
                <a:cs typeface="Times New Roman" panose="02020603050405020304" pitchFamily="18" charset="0"/>
              </a:rPr>
              <a:t>关系</a:t>
            </a:r>
            <a:endParaRPr lang="zh-CN" altLang="en-US" b="1" dirty="0">
              <a:latin typeface="+mn-lt"/>
              <a:ea typeface="宋体" panose="02010600030101010101" pitchFamily="2" charset="-122"/>
              <a:cs typeface="Times New Roman" panose="02020603050405020304" pitchFamily="18" charset="0"/>
            </a:endParaRPr>
          </a:p>
        </p:txBody>
      </p:sp>
      <p:pic>
        <p:nvPicPr>
          <p:cNvPr id="4" name="图片 1"/>
          <p:cNvPicPr>
            <a:picLocks noChangeAspect="1"/>
          </p:cNvPicPr>
          <p:nvPr/>
        </p:nvPicPr>
        <p:blipFill>
          <a:blip r:embed="rId2"/>
          <a:srcRect/>
          <a:stretch>
            <a:fillRect/>
          </a:stretch>
        </p:blipFill>
        <p:spPr bwMode="auto">
          <a:xfrm>
            <a:off x="-12526" y="1199360"/>
            <a:ext cx="9144000" cy="3814763"/>
          </a:xfrm>
          <a:prstGeom prst="rect">
            <a:avLst/>
          </a:prstGeom>
          <a:noFill/>
          <a:ln w="9525">
            <a:noFill/>
            <a:miter lim="800000"/>
            <a:headEnd/>
            <a:tailEnd/>
          </a:ln>
        </p:spPr>
      </p:pic>
      <p:sp>
        <p:nvSpPr>
          <p:cNvPr id="5" name="矩形 4"/>
          <p:cNvSpPr/>
          <p:nvPr/>
        </p:nvSpPr>
        <p:spPr>
          <a:xfrm>
            <a:off x="-12526" y="2853535"/>
            <a:ext cx="393700" cy="254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p:cNvSpPr/>
          <p:nvPr/>
        </p:nvSpPr>
        <p:spPr>
          <a:xfrm>
            <a:off x="276399" y="3291685"/>
            <a:ext cx="393700" cy="254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p:cNvSpPr/>
          <p:nvPr/>
        </p:nvSpPr>
        <p:spPr>
          <a:xfrm>
            <a:off x="924099" y="4401348"/>
            <a:ext cx="609600" cy="254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TextBox 7"/>
          <p:cNvSpPr txBox="1">
            <a:spLocks noRot="1" noChangeAspect="1" noMove="1" noResize="1" noEditPoints="1" noAdjustHandles="1" noChangeArrowheads="1" noChangeShapeType="1" noTextEdit="1"/>
          </p:cNvSpPr>
          <p:nvPr/>
        </p:nvSpPr>
        <p:spPr>
          <a:xfrm>
            <a:off x="3347436" y="5228918"/>
            <a:ext cx="2665221" cy="461665"/>
          </a:xfrm>
          <a:prstGeom prst="rect">
            <a:avLst/>
          </a:prstGeom>
          <a:blipFill rotWithShape="1">
            <a:blip r:embed="rId3"/>
            <a:stretch>
              <a:fillRect l="-3432" t="-10526" b="-28947"/>
            </a:stretch>
          </a:blipFill>
        </p:spPr>
        <p:txBody>
          <a:bodyPr/>
          <a:lstStyle/>
          <a:p>
            <a:pPr>
              <a:defRPr/>
            </a:pPr>
            <a:r>
              <a:rPr lang="zh-CN" altLang="en-US">
                <a:noFill/>
              </a:rPr>
              <a:t> </a:t>
            </a:r>
          </a:p>
        </p:txBody>
      </p:sp>
    </p:spTree>
  </p:cSld>
  <p:clrMapOvr>
    <a:masterClrMapping/>
  </p:clrMapOvr>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2627784" y="548680"/>
            <a:ext cx="4276590" cy="9258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Map</a:t>
            </a:r>
            <a:r>
              <a:rPr lang="zh-CN" altLang="en-US" b="1" dirty="0" smtClean="0">
                <a:latin typeface="+mn-lt"/>
                <a:ea typeface="宋体" panose="02010600030101010101" pitchFamily="2" charset="-122"/>
                <a:cs typeface="Times New Roman" panose="02020603050405020304" pitchFamily="18" charset="0"/>
              </a:rPr>
              <a:t>接口继承树</a:t>
            </a:r>
            <a:endParaRPr lang="zh-CN" altLang="en-US" b="1" dirty="0">
              <a:latin typeface="+mn-lt"/>
              <a:ea typeface="宋体" panose="02010600030101010101" pitchFamily="2" charset="-122"/>
              <a:cs typeface="Times New Roman" panose="02020603050405020304" pitchFamily="18" charset="0"/>
            </a:endParaRPr>
          </a:p>
        </p:txBody>
      </p:sp>
      <p:sp>
        <p:nvSpPr>
          <p:cNvPr id="5" name="圆角矩形 4"/>
          <p:cNvSpPr/>
          <p:nvPr/>
        </p:nvSpPr>
        <p:spPr>
          <a:xfrm>
            <a:off x="3240360" y="1556792"/>
            <a:ext cx="2555776" cy="64807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Map</a:t>
            </a:r>
          </a:p>
        </p:txBody>
      </p:sp>
      <p:sp>
        <p:nvSpPr>
          <p:cNvPr id="6" name="圆角矩形 5"/>
          <p:cNvSpPr/>
          <p:nvPr/>
        </p:nvSpPr>
        <p:spPr>
          <a:xfrm>
            <a:off x="971600" y="3072197"/>
            <a:ext cx="1800709" cy="5739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solidFill>
                  <a:schemeClr val="tx1"/>
                </a:solidFill>
              </a:rPr>
              <a:t>Hashtable</a:t>
            </a:r>
          </a:p>
        </p:txBody>
      </p:sp>
      <p:sp>
        <p:nvSpPr>
          <p:cNvPr id="7" name="圆角矩形 6"/>
          <p:cNvSpPr/>
          <p:nvPr/>
        </p:nvSpPr>
        <p:spPr>
          <a:xfrm>
            <a:off x="3686989" y="3072199"/>
            <a:ext cx="1662518" cy="5739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solidFill>
                  <a:schemeClr val="tx1"/>
                </a:solidFill>
              </a:rPr>
              <a:t>HashMap</a:t>
            </a:r>
          </a:p>
        </p:txBody>
      </p:sp>
      <p:sp>
        <p:nvSpPr>
          <p:cNvPr id="8" name="圆角矩形 7"/>
          <p:cNvSpPr/>
          <p:nvPr/>
        </p:nvSpPr>
        <p:spPr>
          <a:xfrm>
            <a:off x="6588224" y="3072199"/>
            <a:ext cx="1728192" cy="57390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a:solidFill>
                  <a:schemeClr val="bg1">
                    <a:lumMod val="65000"/>
                  </a:schemeClr>
                </a:solidFill>
              </a:rPr>
              <a:t>Sorted</a:t>
            </a:r>
            <a:r>
              <a:rPr lang="en-US" altLang="zh-CN" sz="2000" b="1" dirty="0" err="1" smtClean="0">
                <a:solidFill>
                  <a:schemeClr val="bg1">
                    <a:lumMod val="65000"/>
                  </a:schemeClr>
                </a:solidFill>
              </a:rPr>
              <a:t>Map</a:t>
            </a:r>
            <a:endParaRPr lang="zh-CN" altLang="en-US" sz="2000" b="1" dirty="0">
              <a:solidFill>
                <a:schemeClr val="bg1">
                  <a:lumMod val="65000"/>
                </a:schemeClr>
              </a:solidFill>
            </a:endParaRPr>
          </a:p>
        </p:txBody>
      </p:sp>
      <p:sp>
        <p:nvSpPr>
          <p:cNvPr id="9" name="圆角矩形 8"/>
          <p:cNvSpPr/>
          <p:nvPr/>
        </p:nvSpPr>
        <p:spPr>
          <a:xfrm>
            <a:off x="1041358" y="4798231"/>
            <a:ext cx="1661193" cy="5429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Properties</a:t>
            </a:r>
          </a:p>
        </p:txBody>
      </p:sp>
      <p:sp>
        <p:nvSpPr>
          <p:cNvPr id="10" name="圆角矩形 9"/>
          <p:cNvSpPr/>
          <p:nvPr/>
        </p:nvSpPr>
        <p:spPr>
          <a:xfrm>
            <a:off x="3321972" y="4798231"/>
            <a:ext cx="2392552" cy="6091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solidFill>
                  <a:schemeClr val="tx1"/>
                </a:solidFill>
              </a:rPr>
              <a:t>LinkedHashMap</a:t>
            </a:r>
          </a:p>
        </p:txBody>
      </p:sp>
      <p:cxnSp>
        <p:nvCxnSpPr>
          <p:cNvPr id="11" name="肘形连接符 10"/>
          <p:cNvCxnSpPr>
            <a:stCxn id="6" idx="0"/>
            <a:endCxn id="5" idx="2"/>
          </p:cNvCxnSpPr>
          <p:nvPr/>
        </p:nvCxnSpPr>
        <p:spPr>
          <a:xfrm rot="5400000" flipH="1" flipV="1">
            <a:off x="2761435" y="1315385"/>
            <a:ext cx="867333" cy="2646293"/>
          </a:xfrm>
          <a:prstGeom prst="bentConnector3">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8" idx="0"/>
            <a:endCxn id="5" idx="2"/>
          </p:cNvCxnSpPr>
          <p:nvPr/>
        </p:nvCxnSpPr>
        <p:spPr>
          <a:xfrm rot="16200000" flipV="1">
            <a:off x="5551617" y="1171496"/>
            <a:ext cx="867335" cy="293407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6588224" y="4871318"/>
            <a:ext cx="1728192" cy="57390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solidFill>
                  <a:schemeClr val="tx1"/>
                </a:solidFill>
              </a:rPr>
              <a:t>TreeMap</a:t>
            </a:r>
          </a:p>
        </p:txBody>
      </p:sp>
      <p:cxnSp>
        <p:nvCxnSpPr>
          <p:cNvPr id="39" name="直接箭头连接符 38"/>
          <p:cNvCxnSpPr>
            <a:stCxn id="37" idx="0"/>
          </p:cNvCxnSpPr>
          <p:nvPr/>
        </p:nvCxnSpPr>
        <p:spPr>
          <a:xfrm flipV="1">
            <a:off x="7452320" y="3646104"/>
            <a:ext cx="3318" cy="1225214"/>
          </a:xfrm>
          <a:prstGeom prst="straightConnector1">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9" idx="0"/>
            <a:endCxn id="6" idx="2"/>
          </p:cNvCxnSpPr>
          <p:nvPr/>
        </p:nvCxnSpPr>
        <p:spPr>
          <a:xfrm flipV="1">
            <a:off x="1871955" y="3646102"/>
            <a:ext cx="0" cy="1152129"/>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0" idx="0"/>
            <a:endCxn id="7" idx="2"/>
          </p:cNvCxnSpPr>
          <p:nvPr/>
        </p:nvCxnSpPr>
        <p:spPr>
          <a:xfrm flipV="1">
            <a:off x="4518248" y="3646104"/>
            <a:ext cx="0" cy="115212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7" idx="0"/>
            <a:endCxn id="5" idx="2"/>
          </p:cNvCxnSpPr>
          <p:nvPr/>
        </p:nvCxnSpPr>
        <p:spPr>
          <a:xfrm flipV="1">
            <a:off x="4518248" y="2204864"/>
            <a:ext cx="0" cy="867335"/>
          </a:xfrm>
          <a:prstGeom prst="line">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2195736" y="262419"/>
            <a:ext cx="5284702" cy="8538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Collection </a:t>
            </a:r>
            <a:r>
              <a:rPr lang="zh-CN" altLang="en-US" b="1" dirty="0" smtClean="0">
                <a:latin typeface="+mn-lt"/>
                <a:ea typeface="宋体" panose="02010600030101010101" pitchFamily="2" charset="-122"/>
                <a:cs typeface="Times New Roman" panose="02020603050405020304" pitchFamily="18" charset="0"/>
              </a:rPr>
              <a:t>接口</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467544" y="1126515"/>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en-US" altLang="zh-CN" sz="2400" dirty="0" smtClean="0">
                <a:ea typeface="宋体" panose="02010600030101010101" pitchFamily="2" charset="-122"/>
                <a:cs typeface="Times New Roman" panose="02020603050405020304" pitchFamily="18" charset="0"/>
              </a:rPr>
              <a:t>Collection </a:t>
            </a:r>
            <a:r>
              <a:rPr lang="zh-CN" altLang="en-US" sz="2400" dirty="0" smtClean="0">
                <a:ea typeface="宋体" panose="02010600030101010101" pitchFamily="2" charset="-122"/>
                <a:cs typeface="Times New Roman" panose="02020603050405020304" pitchFamily="18" charset="0"/>
              </a:rPr>
              <a:t>接口是 </a:t>
            </a:r>
            <a:r>
              <a:rPr lang="en-US" altLang="zh-CN" sz="2400" dirty="0" smtClean="0">
                <a:ea typeface="宋体" panose="02010600030101010101" pitchFamily="2" charset="-122"/>
                <a:cs typeface="Times New Roman" panose="02020603050405020304" pitchFamily="18" charset="0"/>
              </a:rPr>
              <a:t>List</a:t>
            </a:r>
            <a:r>
              <a:rPr lang="zh-CN" altLang="en-US" sz="2400" dirty="0" smtClean="0">
                <a:ea typeface="宋体" panose="02010600030101010101" pitchFamily="2" charset="-122"/>
                <a:cs typeface="Times New Roman" panose="02020603050405020304" pitchFamily="18" charset="0"/>
              </a:rPr>
              <a:t>、</a:t>
            </a:r>
            <a:r>
              <a:rPr lang="en-US" altLang="zh-CN" sz="2400" dirty="0" smtClean="0">
                <a:ea typeface="宋体" panose="02010600030101010101" pitchFamily="2" charset="-122"/>
                <a:cs typeface="Times New Roman" panose="02020603050405020304" pitchFamily="18" charset="0"/>
              </a:rPr>
              <a:t>Set </a:t>
            </a:r>
            <a:r>
              <a:rPr lang="zh-CN" altLang="en-US" sz="2400" dirty="0" smtClean="0">
                <a:ea typeface="宋体" panose="02010600030101010101" pitchFamily="2" charset="-122"/>
                <a:cs typeface="Times New Roman" panose="02020603050405020304" pitchFamily="18" charset="0"/>
              </a:rPr>
              <a:t>和 </a:t>
            </a:r>
            <a:r>
              <a:rPr lang="en-US" altLang="zh-CN" sz="2400" dirty="0" smtClean="0">
                <a:ea typeface="宋体" panose="02010600030101010101" pitchFamily="2" charset="-122"/>
                <a:cs typeface="Times New Roman" panose="02020603050405020304" pitchFamily="18" charset="0"/>
              </a:rPr>
              <a:t>Queue </a:t>
            </a:r>
            <a:r>
              <a:rPr lang="zh-CN" altLang="en-US" sz="2400" dirty="0" smtClean="0">
                <a:ea typeface="宋体" panose="02010600030101010101" pitchFamily="2" charset="-122"/>
                <a:cs typeface="Times New Roman" panose="02020603050405020304" pitchFamily="18" charset="0"/>
              </a:rPr>
              <a:t>接口的父接口，该接口里定义的方法既可用于操作 </a:t>
            </a:r>
            <a:r>
              <a:rPr lang="en-US" altLang="zh-CN" sz="2400" dirty="0" smtClean="0">
                <a:ea typeface="宋体" panose="02010600030101010101" pitchFamily="2" charset="-122"/>
                <a:cs typeface="Times New Roman" panose="02020603050405020304" pitchFamily="18" charset="0"/>
              </a:rPr>
              <a:t>Set </a:t>
            </a:r>
            <a:r>
              <a:rPr lang="zh-CN" altLang="en-US" sz="2400" dirty="0" smtClean="0">
                <a:ea typeface="宋体" panose="02010600030101010101" pitchFamily="2" charset="-122"/>
                <a:cs typeface="Times New Roman" panose="02020603050405020304" pitchFamily="18" charset="0"/>
              </a:rPr>
              <a:t>集合，也可用于操作 </a:t>
            </a:r>
            <a:r>
              <a:rPr lang="en-US" altLang="zh-CN" sz="2400" dirty="0" smtClean="0">
                <a:ea typeface="宋体" panose="02010600030101010101" pitchFamily="2" charset="-122"/>
                <a:cs typeface="Times New Roman" panose="02020603050405020304" pitchFamily="18" charset="0"/>
              </a:rPr>
              <a:t>List </a:t>
            </a:r>
            <a:r>
              <a:rPr lang="zh-CN" altLang="en-US" sz="2400" dirty="0" smtClean="0">
                <a:ea typeface="宋体" panose="02010600030101010101" pitchFamily="2" charset="-122"/>
                <a:cs typeface="Times New Roman" panose="02020603050405020304" pitchFamily="18" charset="0"/>
              </a:rPr>
              <a:t>和 </a:t>
            </a:r>
            <a:r>
              <a:rPr lang="en-US" altLang="zh-CN" sz="2400" dirty="0" smtClean="0">
                <a:ea typeface="宋体" panose="02010600030101010101" pitchFamily="2" charset="-122"/>
                <a:cs typeface="Times New Roman" panose="02020603050405020304" pitchFamily="18" charset="0"/>
              </a:rPr>
              <a:t>Queue </a:t>
            </a:r>
            <a:r>
              <a:rPr lang="zh-CN" altLang="en-US" sz="2400" dirty="0" smtClean="0">
                <a:ea typeface="宋体" panose="02010600030101010101" pitchFamily="2" charset="-122"/>
                <a:cs typeface="Times New Roman" panose="02020603050405020304" pitchFamily="18" charset="0"/>
              </a:rPr>
              <a:t>集合。</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sz="2400" dirty="0" smtClean="0">
                <a:ea typeface="宋体" panose="02010600030101010101" pitchFamily="2" charset="-122"/>
                <a:cs typeface="Times New Roman" panose="02020603050405020304" pitchFamily="18" charset="0"/>
              </a:rPr>
              <a:t>JDK</a:t>
            </a:r>
            <a:r>
              <a:rPr lang="zh-CN" altLang="en-US" sz="2400" dirty="0" smtClean="0">
                <a:ea typeface="宋体" panose="02010600030101010101" pitchFamily="2" charset="-122"/>
                <a:cs typeface="Times New Roman" panose="02020603050405020304" pitchFamily="18" charset="0"/>
              </a:rPr>
              <a:t>不提供此接口的任何直接实现，而是提供更具体的子接口</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如：</a:t>
            </a:r>
            <a:r>
              <a:rPr lang="en-US" altLang="zh-CN" sz="2400" dirty="0" smtClean="0">
                <a:ea typeface="宋体" panose="02010600030101010101" pitchFamily="2" charset="-122"/>
                <a:cs typeface="Times New Roman" panose="02020603050405020304" pitchFamily="18" charset="0"/>
              </a:rPr>
              <a:t>Set</a:t>
            </a:r>
            <a:r>
              <a:rPr lang="zh-CN" altLang="en-US" sz="2400" dirty="0" smtClean="0">
                <a:ea typeface="宋体" panose="02010600030101010101" pitchFamily="2" charset="-122"/>
                <a:cs typeface="Times New Roman" panose="02020603050405020304" pitchFamily="18" charset="0"/>
              </a:rPr>
              <a:t>和</a:t>
            </a:r>
            <a:r>
              <a:rPr lang="en-US" altLang="zh-CN" sz="2400" dirty="0" smtClean="0">
                <a:ea typeface="宋体" panose="02010600030101010101" pitchFamily="2" charset="-122"/>
                <a:cs typeface="Times New Roman" panose="02020603050405020304" pitchFamily="18" charset="0"/>
              </a:rPr>
              <a:t>List)</a:t>
            </a:r>
            <a:r>
              <a:rPr lang="zh-CN" altLang="en-US" sz="2400" dirty="0" smtClean="0">
                <a:ea typeface="宋体" panose="02010600030101010101" pitchFamily="2" charset="-122"/>
                <a:cs typeface="Times New Roman" panose="02020603050405020304" pitchFamily="18" charset="0"/>
              </a:rPr>
              <a:t>实现。</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endParaRPr lang="en-US" altLang="zh-CN" sz="2400" dirty="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2400" dirty="0">
                <a:ea typeface="宋体" panose="02010600030101010101" pitchFamily="2" charset="-122"/>
                <a:cs typeface="Times New Roman" panose="02020603050405020304" pitchFamily="18" charset="0"/>
              </a:rPr>
              <a:t>在 </a:t>
            </a:r>
            <a:r>
              <a:rPr lang="en-US" altLang="zh-CN" sz="2400" dirty="0">
                <a:ea typeface="宋体" panose="02010600030101010101" pitchFamily="2" charset="-122"/>
                <a:cs typeface="Times New Roman" panose="02020603050405020304" pitchFamily="18" charset="0"/>
              </a:rPr>
              <a:t>Java5 </a:t>
            </a:r>
            <a:r>
              <a:rPr lang="zh-CN" altLang="en-US" sz="2400" dirty="0">
                <a:ea typeface="宋体" panose="02010600030101010101" pitchFamily="2" charset="-122"/>
                <a:cs typeface="Times New Roman" panose="02020603050405020304" pitchFamily="18" charset="0"/>
              </a:rPr>
              <a:t>之前，</a:t>
            </a:r>
            <a:r>
              <a:rPr lang="en-US" altLang="zh-CN" sz="2400" dirty="0">
                <a:ea typeface="宋体" panose="02010600030101010101" pitchFamily="2" charset="-122"/>
                <a:cs typeface="Times New Roman" panose="02020603050405020304" pitchFamily="18" charset="0"/>
              </a:rPr>
              <a:t>Java </a:t>
            </a:r>
            <a:r>
              <a:rPr lang="zh-CN" altLang="en-US" sz="2400" dirty="0">
                <a:ea typeface="宋体" panose="02010600030101010101" pitchFamily="2" charset="-122"/>
                <a:cs typeface="Times New Roman" panose="02020603050405020304" pitchFamily="18" charset="0"/>
              </a:rPr>
              <a:t>集合会丢失容器中所有对象的数据类型，把所有对象都当成 </a:t>
            </a:r>
            <a:r>
              <a:rPr lang="en-US" altLang="zh-CN" sz="2400" dirty="0">
                <a:ea typeface="宋体" panose="02010600030101010101" pitchFamily="2" charset="-122"/>
                <a:cs typeface="Times New Roman" panose="02020603050405020304" pitchFamily="18" charset="0"/>
              </a:rPr>
              <a:t>Object </a:t>
            </a:r>
            <a:r>
              <a:rPr lang="zh-CN" altLang="en-US" sz="2400" dirty="0">
                <a:ea typeface="宋体" panose="02010600030101010101" pitchFamily="2" charset="-122"/>
                <a:cs typeface="Times New Roman" panose="02020603050405020304" pitchFamily="18" charset="0"/>
              </a:rPr>
              <a:t>类型处理；从 </a:t>
            </a:r>
            <a:r>
              <a:rPr lang="en-US" altLang="zh-CN" sz="2400" dirty="0">
                <a:ea typeface="宋体" panose="02010600030101010101" pitchFamily="2" charset="-122"/>
                <a:cs typeface="Times New Roman" panose="02020603050405020304" pitchFamily="18" charset="0"/>
              </a:rPr>
              <a:t>Java5 </a:t>
            </a:r>
            <a:r>
              <a:rPr lang="zh-CN" altLang="en-US" sz="2400" dirty="0">
                <a:ea typeface="宋体" panose="02010600030101010101" pitchFamily="2" charset="-122"/>
                <a:cs typeface="Times New Roman" panose="02020603050405020304" pitchFamily="18" charset="0"/>
              </a:rPr>
              <a:t>增加了</a:t>
            </a:r>
            <a:r>
              <a:rPr lang="zh-CN" altLang="en-US" sz="2400" b="1" dirty="0">
                <a:solidFill>
                  <a:srgbClr val="FF0000"/>
                </a:solidFill>
                <a:ea typeface="宋体" panose="02010600030101010101" pitchFamily="2" charset="-122"/>
                <a:cs typeface="Times New Roman" panose="02020603050405020304" pitchFamily="18" charset="0"/>
              </a:rPr>
              <a:t>泛型</a:t>
            </a:r>
            <a:r>
              <a:rPr lang="zh-CN" altLang="en-US" sz="2400" dirty="0">
                <a:ea typeface="宋体" panose="02010600030101010101" pitchFamily="2" charset="-122"/>
                <a:cs typeface="Times New Roman" panose="02020603050405020304" pitchFamily="18" charset="0"/>
              </a:rPr>
              <a:t>以后，</a:t>
            </a:r>
            <a:r>
              <a:rPr lang="en-US" altLang="zh-CN" sz="2400" dirty="0">
                <a:ea typeface="宋体" panose="02010600030101010101" pitchFamily="2" charset="-122"/>
                <a:cs typeface="Times New Roman" panose="02020603050405020304" pitchFamily="18" charset="0"/>
              </a:rPr>
              <a:t>Java </a:t>
            </a:r>
            <a:r>
              <a:rPr lang="zh-CN" altLang="en-US" sz="2400" dirty="0">
                <a:ea typeface="宋体" panose="02010600030101010101" pitchFamily="2" charset="-122"/>
                <a:cs typeface="Times New Roman" panose="02020603050405020304" pitchFamily="18" charset="0"/>
              </a:rPr>
              <a:t>集合可以记住容器中对象的数据类型</a:t>
            </a:r>
            <a:endParaRPr lang="en-US" altLang="zh-CN" sz="2400" dirty="0">
              <a:ea typeface="宋体" panose="02010600030101010101" pitchFamily="2" charset="-122"/>
              <a:cs typeface="Times New Roman" panose="02020603050405020304" pitchFamily="18" charset="0"/>
            </a:endParaRPr>
          </a:p>
          <a:p>
            <a:pPr>
              <a:buFont typeface="Wingdings" panose="05000000000000000000" pitchFamily="2" charset="2"/>
              <a:buChar char="l"/>
            </a:pPr>
            <a:endParaRPr lang="en-US" altLang="zh-CN" sz="2400" dirty="0" smtClean="0">
              <a:ea typeface="宋体" panose="02010600030101010101" pitchFamily="2" charset="-122"/>
              <a:cs typeface="Times New Roman" panose="02020603050405020304" pitchFamily="18" charset="0"/>
            </a:endParaRPr>
          </a:p>
        </p:txBody>
      </p:sp>
    </p:spTree>
  </p:cSld>
  <p:clrMapOvr>
    <a:masterClrMapping/>
  </p:clrMapOvr>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4141" y="1025299"/>
            <a:ext cx="4552271" cy="514000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56411" y="1268760"/>
            <a:ext cx="4422313" cy="453650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矩形 3"/>
          <p:cNvSpPr/>
          <p:nvPr/>
        </p:nvSpPr>
        <p:spPr>
          <a:xfrm>
            <a:off x="4656412" y="4293096"/>
            <a:ext cx="4422312" cy="15121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smtClean="0">
              <a:solidFill>
                <a:schemeClr val="tx1"/>
              </a:solidFill>
            </a:endParaRPr>
          </a:p>
        </p:txBody>
      </p:sp>
      <p:cxnSp>
        <p:nvCxnSpPr>
          <p:cNvPr id="6" name="直接箭头连接符 5"/>
          <p:cNvCxnSpPr/>
          <p:nvPr/>
        </p:nvCxnSpPr>
        <p:spPr>
          <a:xfrm flipV="1">
            <a:off x="6760408" y="5849836"/>
            <a:ext cx="0" cy="45948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292080" y="6484515"/>
            <a:ext cx="2880320" cy="400110"/>
          </a:xfrm>
          <a:prstGeom prst="rect">
            <a:avLst/>
          </a:prstGeom>
        </p:spPr>
        <p:txBody>
          <a:bodyPr wrap="square">
            <a:spAutoFit/>
          </a:bodyPr>
          <a:lstStyle/>
          <a:p>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集合与数组间转换操作</a:t>
            </a:r>
            <a:endParaRPr lang="zh-CN" altLang="en-US" sz="2000" dirty="0"/>
          </a:p>
        </p:txBody>
      </p:sp>
      <p:sp>
        <p:nvSpPr>
          <p:cNvPr id="14" name="标题 1"/>
          <p:cNvSpPr>
            <a:spLocks noGrp="1"/>
          </p:cNvSpPr>
          <p:nvPr/>
        </p:nvSpPr>
        <p:spPr>
          <a:xfrm>
            <a:off x="2195736" y="65594"/>
            <a:ext cx="5328592" cy="77111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solidFill>
                  <a:schemeClr val="tx2"/>
                </a:solidFill>
                <a:latin typeface="+mn-lt"/>
                <a:ea typeface="宋体" panose="02010600030101010101" pitchFamily="2" charset="-122"/>
                <a:cs typeface="Times New Roman" panose="02020603050405020304" pitchFamily="18" charset="0"/>
              </a:rPr>
              <a:t>Collection </a:t>
            </a:r>
            <a:r>
              <a:rPr lang="zh-CN" altLang="en-US" b="1" dirty="0" smtClean="0">
                <a:solidFill>
                  <a:schemeClr val="tx2"/>
                </a:solidFill>
                <a:latin typeface="+mn-lt"/>
                <a:ea typeface="宋体" panose="02010600030101010101" pitchFamily="2" charset="-122"/>
                <a:cs typeface="Times New Roman" panose="02020603050405020304" pitchFamily="18" charset="0"/>
              </a:rPr>
              <a:t>接口方法</a:t>
            </a:r>
          </a:p>
        </p:txBody>
      </p:sp>
    </p:spTree>
  </p:cSld>
  <p:clrMapOvr>
    <a:masterClrMapping/>
  </p:clrMapOvr>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763688" y="620688"/>
            <a:ext cx="6361674" cy="853822"/>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anose="02010600030101010101" pitchFamily="2" charset="-122"/>
                <a:cs typeface="Times New Roman" panose="02020603050405020304" pitchFamily="18" charset="0"/>
              </a:rPr>
              <a:t>使用 </a:t>
            </a:r>
            <a:r>
              <a:rPr lang="en-US" altLang="zh-CN" b="1" dirty="0" err="1" smtClean="0">
                <a:latin typeface="+mn-lt"/>
                <a:ea typeface="宋体" panose="02010600030101010101" pitchFamily="2" charset="-122"/>
                <a:cs typeface="Times New Roman" panose="02020603050405020304" pitchFamily="18" charset="0"/>
              </a:rPr>
              <a:t>Iterator</a:t>
            </a:r>
            <a:r>
              <a:rPr lang="en-US" altLang="zh-CN" b="1" dirty="0" smtClean="0">
                <a:latin typeface="+mn-lt"/>
                <a:ea typeface="宋体" panose="02010600030101010101" pitchFamily="2" charset="-122"/>
                <a:cs typeface="Times New Roman" panose="02020603050405020304" pitchFamily="18" charset="0"/>
              </a:rPr>
              <a:t> </a:t>
            </a:r>
            <a:r>
              <a:rPr lang="zh-CN" altLang="en-US" b="1" dirty="0" smtClean="0">
                <a:latin typeface="+mn-lt"/>
                <a:ea typeface="宋体" panose="02010600030101010101" pitchFamily="2" charset="-122"/>
                <a:cs typeface="Times New Roman" panose="02020603050405020304" pitchFamily="18" charset="0"/>
              </a:rPr>
              <a:t>接口遍历集合元素</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en-US" altLang="zh-CN" sz="2400" dirty="0" smtClean="0">
                <a:ea typeface="宋体" panose="02010600030101010101" pitchFamily="2" charset="-122"/>
                <a:cs typeface="Times New Roman" panose="02020603050405020304" pitchFamily="18" charset="0"/>
              </a:rPr>
              <a:t>Iterator</a:t>
            </a:r>
            <a:r>
              <a:rPr lang="zh-CN" altLang="en-US" sz="2400" dirty="0" smtClean="0">
                <a:ea typeface="宋体" panose="02010600030101010101" pitchFamily="2" charset="-122"/>
                <a:cs typeface="Times New Roman" panose="02020603050405020304" pitchFamily="18" charset="0"/>
              </a:rPr>
              <a:t>对象称为</a:t>
            </a:r>
            <a:r>
              <a:rPr lang="zh-CN" altLang="en-US" sz="2400" dirty="0">
                <a:ea typeface="宋体" panose="02010600030101010101" pitchFamily="2" charset="-122"/>
                <a:cs typeface="Times New Roman" panose="02020603050405020304" pitchFamily="18" charset="0"/>
              </a:rPr>
              <a:t>迭代</a:t>
            </a:r>
            <a:r>
              <a:rPr lang="zh-CN" altLang="en-US" sz="2400" dirty="0" smtClean="0">
                <a:ea typeface="宋体" panose="02010600030101010101" pitchFamily="2" charset="-122"/>
                <a:cs typeface="Times New Roman" panose="02020603050405020304" pitchFamily="18" charset="0"/>
              </a:rPr>
              <a:t>器</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设计模式的一种</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主要用于遍历 </a:t>
            </a:r>
            <a:r>
              <a:rPr lang="en-US" altLang="zh-CN" sz="2400" dirty="0">
                <a:ea typeface="宋体" panose="02010600030101010101" pitchFamily="2" charset="-122"/>
                <a:cs typeface="Times New Roman" panose="02020603050405020304" pitchFamily="18" charset="0"/>
              </a:rPr>
              <a:t>Collection </a:t>
            </a:r>
            <a:r>
              <a:rPr lang="zh-CN" altLang="en-US" sz="2400" dirty="0">
                <a:ea typeface="宋体" panose="02010600030101010101" pitchFamily="2" charset="-122"/>
                <a:cs typeface="Times New Roman" panose="02020603050405020304" pitchFamily="18" charset="0"/>
              </a:rPr>
              <a:t>集合中</a:t>
            </a:r>
            <a:r>
              <a:rPr lang="zh-CN" altLang="en-US" sz="2400">
                <a:ea typeface="宋体" panose="02010600030101010101" pitchFamily="2" charset="-122"/>
                <a:cs typeface="Times New Roman" panose="02020603050405020304" pitchFamily="18" charset="0"/>
              </a:rPr>
              <a:t>的</a:t>
            </a:r>
            <a:r>
              <a:rPr lang="zh-CN" altLang="en-US" sz="2400" smtClean="0">
                <a:ea typeface="宋体" panose="02010600030101010101" pitchFamily="2" charset="-122"/>
                <a:cs typeface="Times New Roman" panose="02020603050405020304" pitchFamily="18" charset="0"/>
              </a:rPr>
              <a:t>元素。</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endParaRPr lang="en-US" altLang="zh-CN" sz="2400" dirty="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2400" dirty="0">
                <a:ea typeface="宋体" panose="02010600030101010101" pitchFamily="2" charset="-122"/>
                <a:cs typeface="Times New Roman" panose="02020603050405020304" pitchFamily="18" charset="0"/>
              </a:rPr>
              <a:t>所有实现了Collection接口的集合类都有一个</a:t>
            </a:r>
            <a:r>
              <a:rPr lang="zh-CN" altLang="en-US" sz="2400" dirty="0" smtClean="0">
                <a:ea typeface="宋体" panose="02010600030101010101" pitchFamily="2" charset="-122"/>
                <a:cs typeface="Times New Roman" panose="02020603050405020304" pitchFamily="18" charset="0"/>
              </a:rPr>
              <a:t>iterator</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方法，用以</a:t>
            </a:r>
            <a:r>
              <a:rPr lang="zh-CN" altLang="en-US" sz="2400" dirty="0">
                <a:ea typeface="宋体" panose="02010600030101010101" pitchFamily="2" charset="-122"/>
                <a:cs typeface="Times New Roman" panose="02020603050405020304" pitchFamily="18" charset="0"/>
              </a:rPr>
              <a:t>返回一个实现了Iterator接口的对象</a:t>
            </a:r>
            <a:r>
              <a:rPr lang="zh-CN" altLang="en-US" sz="2400" dirty="0" smtClean="0">
                <a:ea typeface="宋体" panose="02010600030101010101" pitchFamily="2" charset="-122"/>
                <a:cs typeface="Times New Roman" panose="02020603050405020304" pitchFamily="18" charset="0"/>
              </a:rPr>
              <a:t>。</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endParaRPr lang="zh-CN" altLang="en-US" sz="2400" dirty="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sz="2400" b="1" dirty="0" smtClean="0">
                <a:ea typeface="宋体" panose="02010600030101010101" pitchFamily="2" charset="-122"/>
                <a:cs typeface="Times New Roman" panose="02020603050405020304" pitchFamily="18" charset="0"/>
              </a:rPr>
              <a:t>Iterator </a:t>
            </a:r>
            <a:r>
              <a:rPr lang="zh-CN" altLang="en-US" sz="2400" b="1" dirty="0" smtClean="0">
                <a:ea typeface="宋体" panose="02010600030101010101" pitchFamily="2" charset="-122"/>
                <a:cs typeface="Times New Roman" panose="02020603050405020304" pitchFamily="18" charset="0"/>
              </a:rPr>
              <a:t>仅用于遍历集合</a:t>
            </a:r>
            <a:r>
              <a:rPr lang="zh-CN" altLang="en-US" sz="2400" dirty="0" smtClean="0">
                <a:ea typeface="宋体" panose="02010600030101010101" pitchFamily="2" charset="-122"/>
                <a:cs typeface="Times New Roman" panose="02020603050405020304" pitchFamily="18" charset="0"/>
              </a:rPr>
              <a:t>，</a:t>
            </a:r>
            <a:r>
              <a:rPr lang="en-US" altLang="zh-CN" sz="2400" dirty="0" err="1" smtClean="0">
                <a:ea typeface="宋体" panose="02010600030101010101" pitchFamily="2" charset="-122"/>
                <a:cs typeface="Times New Roman" panose="02020603050405020304" pitchFamily="18" charset="0"/>
              </a:rPr>
              <a:t>Iterator</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本身并不提供承装对象的能力。如果需要创建 </a:t>
            </a:r>
            <a:r>
              <a:rPr lang="en-US" altLang="zh-CN" sz="2400" dirty="0" err="1" smtClean="0">
                <a:ea typeface="宋体" panose="02010600030101010101" pitchFamily="2" charset="-122"/>
                <a:cs typeface="Times New Roman" panose="02020603050405020304" pitchFamily="18" charset="0"/>
              </a:rPr>
              <a:t>Iterator</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对象，则必须有一个被迭代的集合。</a:t>
            </a:r>
            <a:endParaRPr lang="zh-CN" altLang="en-US" sz="2400"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1557551"/>
            <a:ext cx="2880320" cy="1200329"/>
          </a:xfrm>
          <a:prstGeom prst="rect">
            <a:avLst/>
          </a:prstGeom>
        </p:spPr>
        <p:txBody>
          <a:bodyPr wrap="square">
            <a:spAutoFit/>
          </a:bodyPr>
          <a:lstStyle/>
          <a:p>
            <a:r>
              <a:rPr lang="en-US" altLang="zh-CN" u="sng" dirty="0"/>
              <a:t>Iterator </a:t>
            </a:r>
            <a:r>
              <a:rPr lang="en-US" altLang="zh-CN" u="sng" dirty="0" err="1"/>
              <a:t>i</a:t>
            </a:r>
            <a:r>
              <a:rPr lang="en-US" altLang="zh-CN" u="sng" dirty="0"/>
              <a:t> = </a:t>
            </a:r>
            <a:r>
              <a:rPr lang="en-US" altLang="zh-CN" u="sng" dirty="0" err="1"/>
              <a:t>coll.iterator</a:t>
            </a:r>
            <a:r>
              <a:rPr lang="en-US" altLang="zh-CN" u="sng" dirty="0"/>
              <a:t>();</a:t>
            </a:r>
          </a:p>
          <a:p>
            <a:r>
              <a:rPr lang="en-US" altLang="zh-CN" b="1" dirty="0"/>
              <a:t>while(</a:t>
            </a:r>
            <a:r>
              <a:rPr lang="en-US" altLang="zh-CN" b="1" dirty="0" err="1"/>
              <a:t>i.hasNext</a:t>
            </a:r>
            <a:r>
              <a:rPr lang="en-US" altLang="zh-CN" b="1" dirty="0"/>
              <a:t>()){</a:t>
            </a:r>
          </a:p>
          <a:p>
            <a:r>
              <a:rPr lang="en-US" altLang="zh-CN" dirty="0" err="1"/>
              <a:t>System.</a:t>
            </a:r>
            <a:r>
              <a:rPr lang="en-US" altLang="zh-CN" i="1" dirty="0" err="1"/>
              <a:t>out.println</a:t>
            </a:r>
            <a:r>
              <a:rPr lang="en-US" altLang="zh-CN" i="1" dirty="0"/>
              <a:t>(</a:t>
            </a:r>
            <a:r>
              <a:rPr lang="en-US" altLang="zh-CN" i="1" dirty="0" err="1"/>
              <a:t>i.next</a:t>
            </a:r>
            <a:r>
              <a:rPr lang="en-US" altLang="zh-CN" i="1" dirty="0"/>
              <a:t>());</a:t>
            </a:r>
          </a:p>
          <a:p>
            <a:r>
              <a:rPr lang="en-US" altLang="zh-CN" dirty="0"/>
              <a:t>}</a:t>
            </a:r>
            <a:endParaRPr lang="zh-CN" altLang="en-US" dirty="0"/>
          </a:p>
        </p:txBody>
      </p:sp>
      <p:graphicFrame>
        <p:nvGraphicFramePr>
          <p:cNvPr id="5" name="表格 4"/>
          <p:cNvGraphicFramePr>
            <a:graphicFrameLocks noGrp="1"/>
          </p:cNvGraphicFramePr>
          <p:nvPr/>
        </p:nvGraphicFramePr>
        <p:xfrm>
          <a:off x="5724128" y="1526719"/>
          <a:ext cx="2327920" cy="3976215"/>
        </p:xfrm>
        <a:graphic>
          <a:graphicData uri="http://schemas.openxmlformats.org/drawingml/2006/table">
            <a:tbl>
              <a:tblPr firstRow="1" bandRow="1">
                <a:tableStyleId>{5940675A-B579-460E-94D1-54222C63F5DA}</a:tableStyleId>
              </a:tblPr>
              <a:tblGrid>
                <a:gridCol w="2327920"/>
              </a:tblGrid>
              <a:tr h="795243">
                <a:tc>
                  <a:txBody>
                    <a:bodyPr/>
                    <a:lstStyle/>
                    <a:p>
                      <a:r>
                        <a:rPr lang="en-US" altLang="zh-CN" dirty="0" smtClean="0"/>
                        <a:t>123</a:t>
                      </a:r>
                      <a:endParaRPr lang="zh-CN" altLang="en-US" dirty="0"/>
                    </a:p>
                  </a:txBody>
                  <a:tcPr/>
                </a:tc>
              </a:tr>
              <a:tr h="795243">
                <a:tc>
                  <a:txBody>
                    <a:bodyPr/>
                    <a:lstStyle/>
                    <a:p>
                      <a:r>
                        <a:rPr lang="en-US" altLang="zh-CN" dirty="0" smtClean="0"/>
                        <a:t>AA</a:t>
                      </a:r>
                      <a:endParaRPr lang="zh-CN" altLang="en-US" dirty="0"/>
                    </a:p>
                  </a:txBody>
                  <a:tcPr/>
                </a:tc>
              </a:tr>
              <a:tr h="795243">
                <a:tc>
                  <a:txBody>
                    <a:bodyPr/>
                    <a:lstStyle/>
                    <a:p>
                      <a:r>
                        <a:rPr lang="en-US" altLang="zh-CN" dirty="0" smtClean="0"/>
                        <a:t>BB</a:t>
                      </a:r>
                      <a:endParaRPr lang="zh-CN" altLang="en-US" dirty="0"/>
                    </a:p>
                  </a:txBody>
                  <a:tcPr/>
                </a:tc>
              </a:tr>
              <a:tr h="795243">
                <a:tc>
                  <a:txBody>
                    <a:bodyPr/>
                    <a:lstStyle/>
                    <a:p>
                      <a:r>
                        <a:rPr lang="en-US" altLang="zh-CN" dirty="0" smtClean="0"/>
                        <a:t>456</a:t>
                      </a:r>
                      <a:endParaRPr lang="zh-CN" altLang="en-US" dirty="0"/>
                    </a:p>
                  </a:txBody>
                  <a:tcPr/>
                </a:tc>
              </a:tr>
              <a:tr h="795243">
                <a:tc>
                  <a:txBody>
                    <a:bodyPr/>
                    <a:lstStyle/>
                    <a:p>
                      <a:r>
                        <a:rPr lang="en-US" altLang="zh-CN" dirty="0" smtClean="0"/>
                        <a:t>new Person()</a:t>
                      </a:r>
                      <a:endParaRPr lang="zh-CN" altLang="en-US" dirty="0"/>
                    </a:p>
                  </a:txBody>
                  <a:tcPr/>
                </a:tc>
              </a:tr>
            </a:tbl>
          </a:graphicData>
        </a:graphic>
      </p:graphicFrame>
      <p:cxnSp>
        <p:nvCxnSpPr>
          <p:cNvPr id="7" name="直接箭头连接符 6"/>
          <p:cNvCxnSpPr/>
          <p:nvPr/>
        </p:nvCxnSpPr>
        <p:spPr>
          <a:xfrm>
            <a:off x="4499992" y="981487"/>
            <a:ext cx="1152128"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067944" y="581668"/>
            <a:ext cx="1224631" cy="369332"/>
          </a:xfrm>
          <a:prstGeom prst="rect">
            <a:avLst/>
          </a:prstGeom>
        </p:spPr>
        <p:txBody>
          <a:bodyPr wrap="none">
            <a:spAutoFit/>
          </a:bodyPr>
          <a:lstStyle/>
          <a:p>
            <a:r>
              <a:rPr lang="en-US" altLang="zh-CN" b="1" dirty="0" err="1"/>
              <a:t>i.hasNext</a:t>
            </a:r>
            <a:r>
              <a:rPr lang="en-US" altLang="zh-CN" b="1" dirty="0"/>
              <a:t>()</a:t>
            </a:r>
            <a:endParaRPr lang="zh-CN" altLang="en-US" dirty="0"/>
          </a:p>
        </p:txBody>
      </p:sp>
      <p:sp>
        <p:nvSpPr>
          <p:cNvPr id="9" name="矩形 8"/>
          <p:cNvSpPr/>
          <p:nvPr/>
        </p:nvSpPr>
        <p:spPr>
          <a:xfrm>
            <a:off x="4680259" y="1557551"/>
            <a:ext cx="837858" cy="369332"/>
          </a:xfrm>
          <a:prstGeom prst="rect">
            <a:avLst/>
          </a:prstGeom>
        </p:spPr>
        <p:txBody>
          <a:bodyPr wrap="none">
            <a:spAutoFit/>
          </a:bodyPr>
          <a:lstStyle/>
          <a:p>
            <a:r>
              <a:rPr lang="en-US" altLang="zh-CN" i="1" dirty="0" err="1"/>
              <a:t>i.next</a:t>
            </a:r>
            <a:r>
              <a:rPr lang="en-US" altLang="zh-CN" i="1" dirty="0"/>
              <a:t>()</a:t>
            </a:r>
            <a:endParaRPr lang="zh-CN" altLang="en-US" dirty="0"/>
          </a:p>
        </p:txBody>
      </p:sp>
      <p:cxnSp>
        <p:nvCxnSpPr>
          <p:cNvPr id="10" name="直接箭头连接符 9"/>
          <p:cNvCxnSpPr/>
          <p:nvPr/>
        </p:nvCxnSpPr>
        <p:spPr>
          <a:xfrm>
            <a:off x="4499992" y="1926883"/>
            <a:ext cx="1152128"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523124" y="2565663"/>
            <a:ext cx="1152128"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489298" y="5013935"/>
            <a:ext cx="1152128"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2132856"/>
            <a:ext cx="4572000" cy="1200329"/>
          </a:xfrm>
          <a:prstGeom prst="rect">
            <a:avLst/>
          </a:prstGeom>
        </p:spPr>
        <p:txBody>
          <a:bodyPr>
            <a:spAutoFit/>
          </a:bodyPr>
          <a:lstStyle/>
          <a:p>
            <a:r>
              <a:rPr lang="en-US" altLang="zh-CN" u="sng" dirty="0"/>
              <a:t>Iterator </a:t>
            </a:r>
            <a:r>
              <a:rPr lang="en-US" altLang="zh-CN" u="sng" dirty="0" err="1"/>
              <a:t>iterator</a:t>
            </a:r>
            <a:r>
              <a:rPr lang="en-US" altLang="zh-CN" u="sng" dirty="0"/>
              <a:t> = </a:t>
            </a:r>
            <a:r>
              <a:rPr lang="en-US" altLang="zh-CN" u="sng" dirty="0" err="1"/>
              <a:t>coll.iterator</a:t>
            </a:r>
            <a:r>
              <a:rPr lang="en-US" altLang="zh-CN" u="sng" dirty="0"/>
              <a:t>();</a:t>
            </a:r>
          </a:p>
          <a:p>
            <a:r>
              <a:rPr lang="en-US" altLang="zh-CN" b="1" dirty="0"/>
              <a:t>while(</a:t>
            </a:r>
            <a:r>
              <a:rPr lang="en-US" altLang="zh-CN" b="1" dirty="0" err="1"/>
              <a:t>iterator.hasNext</a:t>
            </a:r>
            <a:r>
              <a:rPr lang="en-US" altLang="zh-CN" b="1" dirty="0"/>
              <a:t>()){</a:t>
            </a:r>
          </a:p>
          <a:p>
            <a:r>
              <a:rPr lang="en-US" altLang="zh-CN" dirty="0" err="1"/>
              <a:t>System.</a:t>
            </a:r>
            <a:r>
              <a:rPr lang="en-US" altLang="zh-CN" i="1" dirty="0" err="1"/>
              <a:t>out.println</a:t>
            </a:r>
            <a:r>
              <a:rPr lang="en-US" altLang="zh-CN" i="1" dirty="0"/>
              <a:t>(</a:t>
            </a:r>
            <a:r>
              <a:rPr lang="en-US" altLang="zh-CN" i="1" dirty="0" err="1"/>
              <a:t>iterator.next</a:t>
            </a:r>
            <a:r>
              <a:rPr lang="en-US" altLang="zh-CN" i="1" dirty="0"/>
              <a:t>());</a:t>
            </a:r>
          </a:p>
          <a:p>
            <a:r>
              <a:rPr lang="en-US" altLang="zh-CN" dirty="0"/>
              <a:t>}</a:t>
            </a:r>
            <a:endParaRPr lang="zh-CN" altLang="en-US" dirty="0"/>
          </a:p>
        </p:txBody>
      </p:sp>
      <p:graphicFrame>
        <p:nvGraphicFramePr>
          <p:cNvPr id="5" name="表格 4"/>
          <p:cNvGraphicFramePr>
            <a:graphicFrameLocks noGrp="1"/>
          </p:cNvGraphicFramePr>
          <p:nvPr/>
        </p:nvGraphicFramePr>
        <p:xfrm>
          <a:off x="6228184" y="1916832"/>
          <a:ext cx="1373560" cy="3328144"/>
        </p:xfrm>
        <a:graphic>
          <a:graphicData uri="http://schemas.openxmlformats.org/drawingml/2006/table">
            <a:tbl>
              <a:tblPr firstRow="1" bandRow="1">
                <a:tableStyleId>{5940675A-B579-460E-94D1-54222C63F5DA}</a:tableStyleId>
              </a:tblPr>
              <a:tblGrid>
                <a:gridCol w="1373560"/>
              </a:tblGrid>
              <a:tr h="832036">
                <a:tc>
                  <a:txBody>
                    <a:bodyPr/>
                    <a:lstStyle/>
                    <a:p>
                      <a:r>
                        <a:rPr lang="en-US" altLang="zh-CN" dirty="0" smtClean="0"/>
                        <a:t>123</a:t>
                      </a:r>
                      <a:endParaRPr lang="zh-CN" altLang="en-US" dirty="0"/>
                    </a:p>
                  </a:txBody>
                  <a:tcPr/>
                </a:tc>
              </a:tr>
              <a:tr h="832036">
                <a:tc>
                  <a:txBody>
                    <a:bodyPr/>
                    <a:lstStyle/>
                    <a:p>
                      <a:r>
                        <a:rPr lang="en-US" altLang="zh-CN" dirty="0" smtClean="0"/>
                        <a:t>new Date()</a:t>
                      </a:r>
                      <a:endParaRPr lang="zh-CN" altLang="en-US" dirty="0"/>
                    </a:p>
                  </a:txBody>
                  <a:tcPr/>
                </a:tc>
              </a:tr>
              <a:tr h="832036">
                <a:tc>
                  <a:txBody>
                    <a:bodyPr/>
                    <a:lstStyle/>
                    <a:p>
                      <a:r>
                        <a:rPr lang="en-US" altLang="zh-CN" dirty="0" err="1" smtClean="0"/>
                        <a:t>abc</a:t>
                      </a:r>
                      <a:endParaRPr lang="zh-CN" altLang="en-US" dirty="0"/>
                    </a:p>
                  </a:txBody>
                  <a:tcPr/>
                </a:tc>
              </a:tr>
              <a:tr h="832036">
                <a:tc>
                  <a:txBody>
                    <a:bodyPr/>
                    <a:lstStyle/>
                    <a:p>
                      <a:r>
                        <a:rPr lang="en-US" altLang="zh-CN" dirty="0" smtClean="0"/>
                        <a:t>new</a:t>
                      </a:r>
                      <a:r>
                        <a:rPr lang="en-US" altLang="zh-CN" baseline="0" dirty="0" smtClean="0"/>
                        <a:t> Person()</a:t>
                      </a:r>
                      <a:endParaRPr lang="zh-CN" altLang="en-US" dirty="0"/>
                    </a:p>
                  </a:txBody>
                  <a:tcPr/>
                </a:tc>
              </a:tr>
            </a:tbl>
          </a:graphicData>
        </a:graphic>
      </p:graphicFrame>
      <p:cxnSp>
        <p:nvCxnSpPr>
          <p:cNvPr id="7" name="直接箭头连接符 6"/>
          <p:cNvCxnSpPr/>
          <p:nvPr/>
        </p:nvCxnSpPr>
        <p:spPr>
          <a:xfrm>
            <a:off x="5183560" y="1484784"/>
            <a:ext cx="972616"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735574" y="1003793"/>
            <a:ext cx="1868588" cy="369332"/>
          </a:xfrm>
          <a:prstGeom prst="rect">
            <a:avLst/>
          </a:prstGeom>
        </p:spPr>
        <p:txBody>
          <a:bodyPr wrap="none">
            <a:spAutoFit/>
          </a:bodyPr>
          <a:lstStyle/>
          <a:p>
            <a:r>
              <a:rPr lang="en-US" altLang="zh-CN" b="1" dirty="0" err="1"/>
              <a:t>iterator.hasNext</a:t>
            </a:r>
            <a:r>
              <a:rPr lang="en-US" altLang="zh-CN" b="1" dirty="0"/>
              <a:t>()</a:t>
            </a:r>
            <a:endParaRPr lang="zh-CN" altLang="en-US" dirty="0"/>
          </a:p>
        </p:txBody>
      </p:sp>
      <p:sp>
        <p:nvSpPr>
          <p:cNvPr id="9" name="矩形 8"/>
          <p:cNvSpPr/>
          <p:nvPr/>
        </p:nvSpPr>
        <p:spPr>
          <a:xfrm>
            <a:off x="4683722" y="2133527"/>
            <a:ext cx="1472454" cy="369332"/>
          </a:xfrm>
          <a:prstGeom prst="rect">
            <a:avLst/>
          </a:prstGeom>
        </p:spPr>
        <p:txBody>
          <a:bodyPr wrap="none">
            <a:spAutoFit/>
          </a:bodyPr>
          <a:lstStyle/>
          <a:p>
            <a:r>
              <a:rPr lang="en-US" altLang="zh-CN" i="1" dirty="0" err="1"/>
              <a:t>iterator.next</a:t>
            </a:r>
            <a:r>
              <a:rPr lang="en-US" altLang="zh-CN" i="1" dirty="0"/>
              <a:t>()</a:t>
            </a:r>
            <a:endParaRPr lang="zh-CN" altLang="en-US" dirty="0"/>
          </a:p>
        </p:txBody>
      </p:sp>
      <p:cxnSp>
        <p:nvCxnSpPr>
          <p:cNvPr id="10" name="直接箭头连接符 9"/>
          <p:cNvCxnSpPr/>
          <p:nvPr/>
        </p:nvCxnSpPr>
        <p:spPr>
          <a:xfrm>
            <a:off x="5183560" y="4797152"/>
            <a:ext cx="972616"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611560" y="4539965"/>
            <a:ext cx="7704855" cy="1200329"/>
          </a:xfrm>
          <a:prstGeom prst="rect">
            <a:avLst/>
          </a:prstGeom>
          <a:noFill/>
        </p:spPr>
        <p:txBody>
          <a:bodyPr wrap="square" rtlCol="0">
            <a:spAutoFit/>
          </a:bodyPr>
          <a:lstStyle/>
          <a:p>
            <a:r>
              <a:rPr lang="zh-CN" altLang="zh-CN" sz="2400" dirty="0">
                <a:ea typeface="宋体" panose="02010600030101010101" pitchFamily="2" charset="-122"/>
                <a:cs typeface="Times New Roman" panose="02020603050405020304" pitchFamily="18" charset="0"/>
              </a:rPr>
              <a:t>在调用</a:t>
            </a:r>
            <a:r>
              <a:rPr lang="en-US" altLang="zh-CN" sz="2400" dirty="0" err="1">
                <a:ea typeface="宋体" panose="02010600030101010101" pitchFamily="2" charset="-122"/>
                <a:cs typeface="Times New Roman" panose="02020603050405020304" pitchFamily="18" charset="0"/>
              </a:rPr>
              <a:t>it.next</a:t>
            </a:r>
            <a:r>
              <a:rPr lang="en-US" altLang="zh-CN" sz="2400" dirty="0">
                <a:ea typeface="宋体" panose="02010600030101010101" pitchFamily="2" charset="-122"/>
                <a:cs typeface="Times New Roman" panose="02020603050405020304" pitchFamily="18" charset="0"/>
              </a:rPr>
              <a:t>()</a:t>
            </a:r>
            <a:r>
              <a:rPr lang="zh-CN" altLang="zh-CN" sz="2400" dirty="0">
                <a:ea typeface="宋体" panose="02010600030101010101" pitchFamily="2" charset="-122"/>
                <a:cs typeface="Times New Roman" panose="02020603050405020304" pitchFamily="18" charset="0"/>
              </a:rPr>
              <a:t>方法之前必须要调用</a:t>
            </a:r>
            <a:r>
              <a:rPr lang="en-US" altLang="zh-CN" sz="2400" dirty="0" err="1">
                <a:ea typeface="宋体" panose="02010600030101010101" pitchFamily="2" charset="-122"/>
                <a:cs typeface="Times New Roman" panose="02020603050405020304" pitchFamily="18" charset="0"/>
              </a:rPr>
              <a:t>it.hasNext</a:t>
            </a:r>
            <a:r>
              <a:rPr lang="en-US" altLang="zh-CN" sz="2400" dirty="0">
                <a:ea typeface="宋体" panose="02010600030101010101" pitchFamily="2" charset="-122"/>
                <a:cs typeface="Times New Roman" panose="02020603050405020304" pitchFamily="18" charset="0"/>
              </a:rPr>
              <a:t>()</a:t>
            </a:r>
            <a:r>
              <a:rPr lang="zh-CN" altLang="zh-CN" sz="2400" dirty="0">
                <a:ea typeface="宋体" panose="02010600030101010101" pitchFamily="2" charset="-122"/>
                <a:cs typeface="Times New Roman" panose="02020603050405020304" pitchFamily="18" charset="0"/>
              </a:rPr>
              <a:t>进行检测。若不调用，且下一条记录无效，直接调用</a:t>
            </a:r>
            <a:r>
              <a:rPr lang="en-US" altLang="zh-CN" sz="2400" dirty="0" err="1">
                <a:ea typeface="宋体" panose="02010600030101010101" pitchFamily="2" charset="-122"/>
                <a:cs typeface="Times New Roman" panose="02020603050405020304" pitchFamily="18" charset="0"/>
              </a:rPr>
              <a:t>it.next</a:t>
            </a:r>
            <a:r>
              <a:rPr lang="en-US" altLang="zh-CN" sz="2400" dirty="0">
                <a:ea typeface="宋体" panose="02010600030101010101" pitchFamily="2" charset="-122"/>
                <a:cs typeface="Times New Roman" panose="02020603050405020304" pitchFamily="18" charset="0"/>
              </a:rPr>
              <a:t>()</a:t>
            </a:r>
            <a:r>
              <a:rPr lang="zh-CN" altLang="zh-CN" sz="2400" dirty="0">
                <a:ea typeface="宋体" panose="02010600030101010101" pitchFamily="2" charset="-122"/>
                <a:cs typeface="Times New Roman" panose="02020603050405020304" pitchFamily="18" charset="0"/>
              </a:rPr>
              <a:t>会抛出</a:t>
            </a:r>
            <a:r>
              <a:rPr lang="en-US" altLang="zh-CN" sz="2400" dirty="0" err="1">
                <a:ea typeface="宋体" panose="02010600030101010101" pitchFamily="2" charset="-122"/>
                <a:cs typeface="Times New Roman" panose="02020603050405020304" pitchFamily="18" charset="0"/>
              </a:rPr>
              <a:t>NoSuchElementException</a:t>
            </a:r>
            <a:r>
              <a:rPr lang="zh-CN" altLang="zh-CN" sz="2400" dirty="0">
                <a:ea typeface="宋体" panose="02010600030101010101" pitchFamily="2" charset="-122"/>
                <a:cs typeface="Times New Roman" panose="02020603050405020304" pitchFamily="18" charset="0"/>
              </a:rPr>
              <a:t>异常。</a:t>
            </a:r>
            <a:endParaRPr lang="en-US" altLang="zh-CN" sz="2400" dirty="0" smtClean="0">
              <a:ea typeface="宋体" panose="02010600030101010101" pitchFamily="2" charset="-122"/>
              <a:cs typeface="Times New Roman" panose="02020603050405020304" pitchFamily="18" charset="0"/>
            </a:endParaRPr>
          </a:p>
        </p:txBody>
      </p:sp>
      <p:pic>
        <p:nvPicPr>
          <p:cNvPr id="24" name="Picture 3"/>
          <p:cNvPicPr>
            <a:picLocks noChangeAspect="1" noChangeArrowheads="1"/>
          </p:cNvPicPr>
          <p:nvPr/>
        </p:nvPicPr>
        <p:blipFill>
          <a:blip r:embed="rId2"/>
          <a:srcRect/>
          <a:stretch>
            <a:fillRect/>
          </a:stretch>
        </p:blipFill>
        <p:spPr bwMode="auto">
          <a:xfrm>
            <a:off x="323528" y="910744"/>
            <a:ext cx="8649405" cy="2088232"/>
          </a:xfrm>
          <a:prstGeom prst="rect">
            <a:avLst/>
          </a:prstGeom>
          <a:noFill/>
          <a:ln w="9525">
            <a:noFill/>
            <a:miter lim="800000"/>
            <a:headEnd/>
            <a:tailEnd/>
          </a:ln>
          <a:effectLst/>
        </p:spPr>
      </p:pic>
      <p:sp>
        <p:nvSpPr>
          <p:cNvPr id="3" name="TextBox 2"/>
          <p:cNvSpPr txBox="1"/>
          <p:nvPr/>
        </p:nvSpPr>
        <p:spPr>
          <a:xfrm>
            <a:off x="3347864" y="197552"/>
            <a:ext cx="4032448" cy="584775"/>
          </a:xfrm>
          <a:prstGeom prst="rect">
            <a:avLst/>
          </a:prstGeom>
          <a:noFill/>
        </p:spPr>
        <p:txBody>
          <a:bodyPr wrap="square" rtlCol="0">
            <a:spAutoFit/>
          </a:bodyPr>
          <a:lstStyle/>
          <a:p>
            <a:r>
              <a:rPr lang="en-US" altLang="zh-CN" sz="3200" b="1" dirty="0" smtClean="0">
                <a:ea typeface="宋体" panose="02010600030101010101" pitchFamily="2" charset="-122"/>
                <a:cs typeface="Times New Roman" panose="02020603050405020304" pitchFamily="18" charset="0"/>
              </a:rPr>
              <a:t>Iterator</a:t>
            </a:r>
            <a:r>
              <a:rPr lang="zh-CN" altLang="en-US" sz="3200" b="1" dirty="0" smtClean="0">
                <a:ea typeface="宋体" panose="02010600030101010101" pitchFamily="2" charset="-122"/>
                <a:cs typeface="Times New Roman" panose="02020603050405020304" pitchFamily="18" charset="0"/>
              </a:rPr>
              <a:t>接口的方法</a:t>
            </a:r>
            <a:endParaRPr lang="zh-CN" altLang="en-US" sz="3200" b="1" dirty="0">
              <a:ea typeface="宋体" panose="02010600030101010101" pitchFamily="2" charset="-122"/>
              <a:cs typeface="Times New Roman" panose="02020603050405020304" pitchFamily="18" charset="0"/>
            </a:endParaRPr>
          </a:p>
        </p:txBody>
      </p:sp>
      <p:pic>
        <p:nvPicPr>
          <p:cNvPr id="25" name="Picture 7" descr="捕获"/>
          <p:cNvPicPr>
            <a:picLocks noChangeAspect="1" noChangeArrowheads="1"/>
          </p:cNvPicPr>
          <p:nvPr/>
        </p:nvPicPr>
        <p:blipFill>
          <a:blip r:embed="rId3">
            <a:grayscl/>
            <a:extLst>
              <a:ext uri="{28A0092B-C50C-407E-A947-70E740481C1C}">
                <a14:useLocalDpi xmlns:a14="http://schemas.microsoft.com/office/drawing/2010/main" xmlns="" val="0"/>
              </a:ext>
            </a:extLst>
          </a:blip>
          <a:srcRect/>
          <a:stretch>
            <a:fillRect/>
          </a:stretch>
        </p:blipFill>
        <p:spPr bwMode="auto">
          <a:xfrm>
            <a:off x="611560" y="3382010"/>
            <a:ext cx="6338887" cy="1057275"/>
          </a:xfrm>
          <a:prstGeom prst="rect">
            <a:avLst/>
          </a:prstGeom>
          <a:solidFill>
            <a:srgbClr val="FF0000">
              <a:alpha val="34901"/>
            </a:srgbClr>
          </a:solidFill>
          <a:ln w="9525">
            <a:solidFill>
              <a:srgbClr val="0000FF"/>
            </a:solidFill>
            <a:miter lim="800000"/>
            <a:headEnd/>
            <a:tailEnd/>
          </a:ln>
        </p:spPr>
      </p:pic>
    </p:spTree>
  </p:cSld>
  <p:clrMapOvr>
    <a:masterClrMapping/>
  </p:clrMapOvr>
  <p:transition/>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601988" y="620688"/>
            <a:ext cx="6597926" cy="857256"/>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anose="02010600030101010101" pitchFamily="2" charset="-122"/>
                <a:cs typeface="Times New Roman" panose="02020603050405020304" pitchFamily="18" charset="0"/>
              </a:rPr>
              <a:t>使用 </a:t>
            </a:r>
            <a:r>
              <a:rPr lang="en-US" altLang="zh-CN" b="1" dirty="0" err="1" smtClean="0">
                <a:latin typeface="+mn-lt"/>
                <a:ea typeface="宋体" panose="02010600030101010101" pitchFamily="2" charset="-122"/>
                <a:cs typeface="Times New Roman" panose="02020603050405020304" pitchFamily="18" charset="0"/>
              </a:rPr>
              <a:t>foreach</a:t>
            </a:r>
            <a:r>
              <a:rPr lang="en-US" altLang="zh-CN" b="1" dirty="0" smtClean="0">
                <a:latin typeface="+mn-lt"/>
                <a:ea typeface="宋体" panose="02010600030101010101" pitchFamily="2" charset="-122"/>
                <a:cs typeface="Times New Roman" panose="02020603050405020304" pitchFamily="18" charset="0"/>
              </a:rPr>
              <a:t> </a:t>
            </a:r>
            <a:r>
              <a:rPr lang="zh-CN" altLang="en-US" b="1" dirty="0" smtClean="0">
                <a:latin typeface="+mn-lt"/>
                <a:ea typeface="宋体" panose="02010600030101010101" pitchFamily="2" charset="-122"/>
                <a:cs typeface="Times New Roman" panose="02020603050405020304" pitchFamily="18" charset="0"/>
              </a:rPr>
              <a:t>循环遍历集合元素</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457200" y="1600201"/>
            <a:ext cx="8229600" cy="6143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dirty="0" smtClean="0">
                <a:ea typeface="宋体" panose="02010600030101010101" pitchFamily="2" charset="-122"/>
                <a:cs typeface="Times New Roman" panose="02020603050405020304" pitchFamily="18" charset="0"/>
              </a:rPr>
              <a:t>Java 5 </a:t>
            </a:r>
            <a:r>
              <a:rPr lang="zh-CN" altLang="en-US" dirty="0" smtClean="0">
                <a:ea typeface="宋体" panose="02010600030101010101" pitchFamily="2" charset="-122"/>
                <a:cs typeface="Times New Roman" panose="02020603050405020304" pitchFamily="18" charset="0"/>
              </a:rPr>
              <a:t>提供了 </a:t>
            </a:r>
            <a:r>
              <a:rPr lang="en-US" altLang="zh-CN" dirty="0" err="1" smtClean="0">
                <a:ea typeface="宋体" panose="02010600030101010101" pitchFamily="2" charset="-122"/>
                <a:cs typeface="Times New Roman" panose="02020603050405020304" pitchFamily="18" charset="0"/>
              </a:rPr>
              <a:t>foreach</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循环迭代访问 </a:t>
            </a:r>
            <a:r>
              <a:rPr lang="en-US" altLang="zh-CN" dirty="0" smtClean="0">
                <a:ea typeface="宋体" panose="02010600030101010101" pitchFamily="2" charset="-122"/>
                <a:cs typeface="Times New Roman" panose="02020603050405020304" pitchFamily="18" charset="0"/>
              </a:rPr>
              <a:t>Collection</a:t>
            </a:r>
            <a:endParaRPr lang="zh-CN" altLang="en-US" dirty="0">
              <a:ea typeface="宋体" panose="02010600030101010101" pitchFamily="2" charset="-122"/>
              <a:cs typeface="Times New Roman" panose="02020603050405020304" pitchFamily="18" charset="0"/>
            </a:endParaRPr>
          </a:p>
        </p:txBody>
      </p:sp>
      <p:pic>
        <p:nvPicPr>
          <p:cNvPr id="4098" name="Picture 2"/>
          <p:cNvPicPr>
            <a:picLocks noChangeAspect="1" noChangeArrowheads="1"/>
          </p:cNvPicPr>
          <p:nvPr/>
        </p:nvPicPr>
        <p:blipFill>
          <a:blip r:embed="rId2"/>
          <a:srcRect/>
          <a:stretch>
            <a:fillRect/>
          </a:stretch>
        </p:blipFill>
        <p:spPr bwMode="auto">
          <a:xfrm>
            <a:off x="914950" y="2777480"/>
            <a:ext cx="6423548" cy="857256"/>
          </a:xfrm>
          <a:prstGeom prst="rect">
            <a:avLst/>
          </a:prstGeom>
          <a:noFill/>
          <a:ln w="9525">
            <a:noFill/>
            <a:miter lim="800000"/>
            <a:headEnd/>
            <a:tailEnd/>
          </a:ln>
          <a:effectLst/>
        </p:spPr>
      </p:pic>
      <p:cxnSp>
        <p:nvCxnSpPr>
          <p:cNvPr id="7" name="直接箭头连接符 6"/>
          <p:cNvCxnSpPr/>
          <p:nvPr/>
        </p:nvCxnSpPr>
        <p:spPr>
          <a:xfrm flipV="1">
            <a:off x="1691680" y="3098664"/>
            <a:ext cx="414936" cy="1492115"/>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3331880" y="3098664"/>
            <a:ext cx="72008" cy="151216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4788024" y="2996952"/>
            <a:ext cx="72008" cy="151216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64224" y="4668922"/>
            <a:ext cx="1475528" cy="830997"/>
          </a:xfrm>
          <a:prstGeom prst="rect">
            <a:avLst/>
          </a:prstGeom>
          <a:noFill/>
        </p:spPr>
        <p:txBody>
          <a:bodyPr wrap="square" rtlCol="0">
            <a:spAutoFit/>
          </a:bodyPr>
          <a:lstStyle/>
          <a:p>
            <a:r>
              <a:rPr lang="zh-CN" altLang="en-US" sz="2400" dirty="0" smtClean="0">
                <a:ea typeface="宋体" panose="02010600030101010101" pitchFamily="2" charset="-122"/>
              </a:rPr>
              <a:t>要遍历的元素类型</a:t>
            </a:r>
            <a:endParaRPr lang="zh-CN" altLang="en-US" sz="2400" dirty="0">
              <a:ea typeface="宋体" panose="02010600030101010101" pitchFamily="2" charset="-122"/>
            </a:endParaRPr>
          </a:p>
        </p:txBody>
      </p:sp>
      <p:sp>
        <p:nvSpPr>
          <p:cNvPr id="12" name="TextBox 11"/>
          <p:cNvSpPr txBox="1"/>
          <p:nvPr/>
        </p:nvSpPr>
        <p:spPr>
          <a:xfrm>
            <a:off x="4572000" y="4590779"/>
            <a:ext cx="1512168" cy="830997"/>
          </a:xfrm>
          <a:prstGeom prst="rect">
            <a:avLst/>
          </a:prstGeom>
          <a:noFill/>
        </p:spPr>
        <p:txBody>
          <a:bodyPr wrap="square" rtlCol="0">
            <a:spAutoFit/>
          </a:bodyPr>
          <a:lstStyle/>
          <a:p>
            <a:r>
              <a:rPr lang="zh-CN" altLang="en-US" sz="2400" dirty="0" smtClean="0">
                <a:ea typeface="宋体" panose="02010600030101010101" pitchFamily="2" charset="-122"/>
              </a:rPr>
              <a:t>要遍历的元素名称</a:t>
            </a:r>
            <a:endParaRPr lang="zh-CN" altLang="en-US" sz="2400" dirty="0">
              <a:ea typeface="宋体" panose="02010600030101010101" pitchFamily="2" charset="-122"/>
            </a:endParaRPr>
          </a:p>
        </p:txBody>
      </p:sp>
      <p:sp>
        <p:nvSpPr>
          <p:cNvPr id="13" name="TextBox 12"/>
          <p:cNvSpPr txBox="1"/>
          <p:nvPr/>
        </p:nvSpPr>
        <p:spPr>
          <a:xfrm>
            <a:off x="2803832" y="4622756"/>
            <a:ext cx="1512168" cy="830997"/>
          </a:xfrm>
          <a:prstGeom prst="rect">
            <a:avLst/>
          </a:prstGeom>
          <a:noFill/>
        </p:spPr>
        <p:txBody>
          <a:bodyPr wrap="square" rtlCol="0">
            <a:spAutoFit/>
          </a:bodyPr>
          <a:lstStyle/>
          <a:p>
            <a:r>
              <a:rPr lang="zh-CN" altLang="en-US" sz="2400" dirty="0">
                <a:ea typeface="宋体" panose="02010600030101010101" pitchFamily="2" charset="-122"/>
              </a:rPr>
              <a:t>遍历</a:t>
            </a:r>
            <a:r>
              <a:rPr lang="zh-CN" altLang="en-US" sz="2400" dirty="0" smtClean="0">
                <a:ea typeface="宋体" panose="02010600030101010101" pitchFamily="2" charset="-122"/>
              </a:rPr>
              <a:t>后元素名称</a:t>
            </a:r>
            <a:endParaRPr lang="zh-CN" altLang="en-US" sz="2400" dirty="0">
              <a:ea typeface="宋体" panose="02010600030101010101" pitchFamily="2" charset="-122"/>
            </a:endParaRPr>
          </a:p>
        </p:txBody>
      </p:sp>
    </p:spTree>
  </p:cSld>
  <p:clrMapOvr>
    <a:masterClrMapping/>
  </p:clrMapOvr>
  <p:transition/>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2555776" y="692696"/>
            <a:ext cx="4485184" cy="8538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List</a:t>
            </a:r>
            <a:r>
              <a:rPr lang="zh-CN" altLang="en-US" b="1" dirty="0" smtClean="0">
                <a:latin typeface="+mn-lt"/>
                <a:ea typeface="宋体" panose="02010600030101010101" pitchFamily="2" charset="-122"/>
                <a:cs typeface="Times New Roman" panose="02020603050405020304" pitchFamily="18" charset="0"/>
              </a:rPr>
              <a:t>接口</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467544" y="1628800"/>
            <a:ext cx="8229600" cy="40593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Java</a:t>
            </a:r>
            <a:r>
              <a:rPr lang="zh-CN" altLang="en-US" dirty="0" smtClean="0">
                <a:ea typeface="宋体" panose="02010600030101010101" pitchFamily="2" charset="-122"/>
                <a:cs typeface="Times New Roman" panose="02020603050405020304" pitchFamily="18" charset="0"/>
              </a:rPr>
              <a:t>中数组用来存储数据的局限性</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List</a:t>
            </a:r>
            <a:r>
              <a:rPr lang="zh-CN" altLang="en-US" dirty="0" smtClean="0">
                <a:ea typeface="宋体" panose="02010600030101010101" pitchFamily="2" charset="-122"/>
                <a:cs typeface="Times New Roman" panose="02020603050405020304" pitchFamily="18" charset="0"/>
              </a:rPr>
              <a:t>集合类中</a:t>
            </a:r>
            <a:r>
              <a:rPr lang="zh-CN" altLang="en-US" b="1" dirty="0" smtClean="0">
                <a:solidFill>
                  <a:srgbClr val="C00000"/>
                </a:solidFill>
                <a:ea typeface="宋体" panose="02010600030101010101" pitchFamily="2" charset="-122"/>
                <a:cs typeface="Times New Roman" panose="02020603050405020304" pitchFamily="18" charset="0"/>
              </a:rPr>
              <a:t>元素有序、且可重复</a:t>
            </a:r>
            <a:r>
              <a:rPr lang="zh-CN" altLang="en-US" dirty="0" smtClean="0">
                <a:ea typeface="宋体" panose="02010600030101010101" pitchFamily="2" charset="-122"/>
                <a:cs typeface="Times New Roman" panose="02020603050405020304" pitchFamily="18" charset="0"/>
              </a:rPr>
              <a:t>，集合中的每个元素都有其对应的顺序索引。</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a:ea typeface="宋体" panose="02010600030101010101" pitchFamily="2" charset="-122"/>
                <a:cs typeface="Times New Roman" panose="02020603050405020304" pitchFamily="18" charset="0"/>
              </a:rPr>
              <a:t>List容器中的元素都对应一个整数型的序号记载其在容器中的位置，可以根据序号存取容器中的元素。</a:t>
            </a:r>
          </a:p>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JDK API</a:t>
            </a:r>
            <a:r>
              <a:rPr lang="zh-CN" altLang="en-US" dirty="0" smtClean="0">
                <a:ea typeface="宋体" panose="02010600030101010101" pitchFamily="2" charset="-122"/>
                <a:cs typeface="Times New Roman" panose="02020603050405020304" pitchFamily="18" charset="0"/>
              </a:rPr>
              <a:t>中</a:t>
            </a:r>
            <a:r>
              <a:rPr lang="en-US" altLang="zh-CN" dirty="0" smtClean="0">
                <a:ea typeface="宋体" panose="02010600030101010101" pitchFamily="2" charset="-122"/>
                <a:cs typeface="Times New Roman" panose="02020603050405020304" pitchFamily="18" charset="0"/>
              </a:rPr>
              <a:t>List</a:t>
            </a:r>
            <a:r>
              <a:rPr lang="zh-CN" altLang="en-US" dirty="0" smtClean="0">
                <a:ea typeface="宋体" panose="02010600030101010101" pitchFamily="2" charset="-122"/>
                <a:cs typeface="Times New Roman" panose="02020603050405020304" pitchFamily="18" charset="0"/>
              </a:rPr>
              <a:t>接口的实现类常用的有：</a:t>
            </a:r>
            <a:r>
              <a:rPr lang="en-US" altLang="zh-CN" dirty="0" err="1" smtClean="0">
                <a:ea typeface="宋体" panose="02010600030101010101" pitchFamily="2" charset="-122"/>
                <a:cs typeface="Times New Roman" panose="02020603050405020304" pitchFamily="18" charset="0"/>
              </a:rPr>
              <a:t>ArrayList</a:t>
            </a:r>
            <a:r>
              <a:rPr lang="zh-CN" altLang="en-US" dirty="0" smtClean="0">
                <a:ea typeface="宋体" panose="02010600030101010101" pitchFamily="2" charset="-122"/>
                <a:cs typeface="Times New Roman" panose="02020603050405020304" pitchFamily="18" charset="0"/>
              </a:rPr>
              <a:t>、</a:t>
            </a:r>
            <a:r>
              <a:rPr lang="en-US" altLang="zh-CN" dirty="0" err="1" smtClean="0">
                <a:ea typeface="宋体" panose="02010600030101010101" pitchFamily="2" charset="-122"/>
                <a:cs typeface="Times New Roman" panose="02020603050405020304" pitchFamily="18" charset="0"/>
              </a:rPr>
              <a:t>LinkedList</a:t>
            </a:r>
            <a:r>
              <a:rPr lang="zh-CN" altLang="en-US" dirty="0" smtClean="0">
                <a:ea typeface="宋体" panose="02010600030101010101" pitchFamily="2" charset="-122"/>
                <a:cs typeface="Times New Roman" panose="02020603050405020304" pitchFamily="18" charset="0"/>
              </a:rPr>
              <a:t>和</a:t>
            </a:r>
            <a:r>
              <a:rPr lang="en-US" altLang="zh-CN" dirty="0" smtClean="0">
                <a:ea typeface="宋体" panose="02010600030101010101" pitchFamily="2" charset="-122"/>
                <a:cs typeface="Times New Roman" panose="02020603050405020304" pitchFamily="18" charset="0"/>
              </a:rPr>
              <a:t>Vector</a:t>
            </a:r>
            <a:r>
              <a:rPr lang="zh-CN" altLang="en-US" dirty="0" smtClean="0">
                <a:ea typeface="宋体" panose="02010600030101010101" pitchFamily="2" charset="-122"/>
                <a:cs typeface="Times New Roman" panose="02020603050405020304" pitchFamily="18" charset="0"/>
              </a:rPr>
              <a:t>。</a:t>
            </a:r>
            <a:endParaRPr lang="en-US" altLang="zh-CN" dirty="0" smtClean="0">
              <a:ea typeface="宋体" panose="02010600030101010101" pitchFamily="2" charset="-122"/>
              <a:cs typeface="Times New Roman" panose="02020603050405020304" pitchFamily="18" charset="0"/>
            </a:endParaRPr>
          </a:p>
        </p:txBody>
      </p:sp>
    </p:spTree>
  </p:cSld>
  <p:clrMapOvr>
    <a:masterClrMapping/>
  </p:clrMapOvr>
  <p:transition/>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2627784" y="620688"/>
            <a:ext cx="4485184" cy="8538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List</a:t>
            </a:r>
            <a:r>
              <a:rPr lang="zh-CN" altLang="en-US" b="1" dirty="0" smtClean="0">
                <a:latin typeface="+mn-lt"/>
                <a:ea typeface="宋体" panose="02010600030101010101" pitchFamily="2" charset="-122"/>
                <a:cs typeface="Times New Roman" panose="02020603050405020304" pitchFamily="18" charset="0"/>
              </a:rPr>
              <a:t>接口</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457200" y="1385910"/>
            <a:ext cx="8363272" cy="48514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List </a:t>
            </a:r>
            <a:r>
              <a:rPr lang="zh-CN" altLang="en-US" dirty="0" smtClean="0">
                <a:ea typeface="宋体" panose="02010600030101010101" pitchFamily="2" charset="-122"/>
                <a:cs typeface="Times New Roman" panose="02020603050405020304" pitchFamily="18" charset="0"/>
              </a:rPr>
              <a:t>集合里添加了一些根据索引来操作集合元素的方法</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smtClean="0">
                <a:solidFill>
                  <a:srgbClr val="FF0000"/>
                </a:solidFill>
                <a:ea typeface="宋体" panose="02010600030101010101" pitchFamily="2" charset="-122"/>
                <a:cs typeface="Times New Roman" panose="02020603050405020304" pitchFamily="18" charset="0"/>
              </a:rPr>
              <a:t>void add(</a:t>
            </a:r>
            <a:r>
              <a:rPr lang="en-US" altLang="zh-CN" b="1" dirty="0" err="1" smtClean="0">
                <a:solidFill>
                  <a:srgbClr val="FF0000"/>
                </a:solidFill>
                <a:ea typeface="宋体" panose="02010600030101010101" pitchFamily="2" charset="-122"/>
                <a:cs typeface="Times New Roman" panose="02020603050405020304" pitchFamily="18" charset="0"/>
              </a:rPr>
              <a:t>int</a:t>
            </a:r>
            <a:r>
              <a:rPr lang="en-US" altLang="zh-CN" b="1" dirty="0" smtClean="0">
                <a:solidFill>
                  <a:srgbClr val="FF0000"/>
                </a:solidFill>
                <a:ea typeface="宋体" panose="02010600030101010101" pitchFamily="2" charset="-122"/>
                <a:cs typeface="Times New Roman" panose="02020603050405020304" pitchFamily="18" charset="0"/>
              </a:rPr>
              <a:t> index, Object </a:t>
            </a:r>
            <a:r>
              <a:rPr lang="en-US" altLang="zh-CN" b="1" dirty="0" err="1" smtClean="0">
                <a:solidFill>
                  <a:srgbClr val="FF0000"/>
                </a:solidFill>
                <a:ea typeface="宋体" panose="02010600030101010101" pitchFamily="2" charset="-122"/>
                <a:cs typeface="Times New Roman" panose="02020603050405020304" pitchFamily="18" charset="0"/>
              </a:rPr>
              <a:t>ele</a:t>
            </a:r>
            <a:r>
              <a:rPr lang="en-US" altLang="zh-CN" b="1" dirty="0" smtClean="0">
                <a:solidFill>
                  <a:srgbClr val="FF0000"/>
                </a:solidFill>
                <a:ea typeface="宋体" panose="02010600030101010101" pitchFamily="2" charset="-122"/>
                <a:cs typeface="Times New Roman" panose="02020603050405020304" pitchFamily="18" charset="0"/>
              </a:rPr>
              <a:t>)</a:t>
            </a:r>
          </a:p>
          <a:p>
            <a:pPr lvl="1">
              <a:buFont typeface="Wingdings" panose="05000000000000000000" pitchFamily="2" charset="2"/>
              <a:buChar char="Ø"/>
            </a:pPr>
            <a:r>
              <a:rPr lang="en-US" altLang="zh-CN" b="1" dirty="0" err="1" smtClean="0">
                <a:solidFill>
                  <a:srgbClr val="C00000"/>
                </a:solidFill>
                <a:ea typeface="宋体" panose="02010600030101010101" pitchFamily="2" charset="-122"/>
                <a:cs typeface="Times New Roman" panose="02020603050405020304" pitchFamily="18" charset="0"/>
              </a:rPr>
              <a:t>boolean</a:t>
            </a:r>
            <a:r>
              <a:rPr lang="en-US" altLang="zh-CN" b="1" dirty="0" smtClean="0">
                <a:solidFill>
                  <a:srgbClr val="C00000"/>
                </a:solidFill>
                <a:ea typeface="宋体" panose="02010600030101010101" pitchFamily="2" charset="-122"/>
                <a:cs typeface="Times New Roman" panose="02020603050405020304" pitchFamily="18" charset="0"/>
              </a:rPr>
              <a:t> </a:t>
            </a:r>
            <a:r>
              <a:rPr lang="en-US" altLang="zh-CN" b="1" dirty="0" err="1" smtClean="0">
                <a:solidFill>
                  <a:srgbClr val="C00000"/>
                </a:solidFill>
                <a:ea typeface="宋体" panose="02010600030101010101" pitchFamily="2" charset="-122"/>
                <a:cs typeface="Times New Roman" panose="02020603050405020304" pitchFamily="18" charset="0"/>
              </a:rPr>
              <a:t>addAll</a:t>
            </a:r>
            <a:r>
              <a:rPr lang="en-US" altLang="zh-CN" b="1" dirty="0" smtClean="0">
                <a:solidFill>
                  <a:srgbClr val="C00000"/>
                </a:solidFill>
                <a:ea typeface="宋体" panose="02010600030101010101" pitchFamily="2" charset="-122"/>
                <a:cs typeface="Times New Roman" panose="02020603050405020304" pitchFamily="18" charset="0"/>
              </a:rPr>
              <a:t>(</a:t>
            </a:r>
            <a:r>
              <a:rPr lang="en-US" altLang="zh-CN" b="1" dirty="0" err="1" smtClean="0">
                <a:solidFill>
                  <a:srgbClr val="C00000"/>
                </a:solidFill>
                <a:ea typeface="宋体" panose="02010600030101010101" pitchFamily="2" charset="-122"/>
                <a:cs typeface="Times New Roman" panose="02020603050405020304" pitchFamily="18" charset="0"/>
              </a:rPr>
              <a:t>int</a:t>
            </a:r>
            <a:r>
              <a:rPr lang="en-US" altLang="zh-CN" b="1" dirty="0" smtClean="0">
                <a:solidFill>
                  <a:srgbClr val="C00000"/>
                </a:solidFill>
                <a:ea typeface="宋体" panose="02010600030101010101" pitchFamily="2" charset="-122"/>
                <a:cs typeface="Times New Roman" panose="02020603050405020304" pitchFamily="18" charset="0"/>
              </a:rPr>
              <a:t> index, Collection </a:t>
            </a:r>
            <a:r>
              <a:rPr lang="en-US" altLang="zh-CN" b="1" dirty="0" err="1" smtClean="0">
                <a:solidFill>
                  <a:srgbClr val="C00000"/>
                </a:solidFill>
                <a:ea typeface="宋体" panose="02010600030101010101" pitchFamily="2" charset="-122"/>
                <a:cs typeface="Times New Roman" panose="02020603050405020304" pitchFamily="18" charset="0"/>
              </a:rPr>
              <a:t>eles</a:t>
            </a:r>
            <a:r>
              <a:rPr lang="en-US" altLang="zh-CN" b="1" dirty="0" smtClean="0">
                <a:solidFill>
                  <a:srgbClr val="C00000"/>
                </a:solidFill>
                <a:ea typeface="宋体" panose="02010600030101010101" pitchFamily="2" charset="-122"/>
                <a:cs typeface="Times New Roman" panose="02020603050405020304" pitchFamily="18" charset="0"/>
              </a:rPr>
              <a:t>)</a:t>
            </a:r>
          </a:p>
          <a:p>
            <a:pPr lvl="1">
              <a:buFont typeface="Wingdings" panose="05000000000000000000" pitchFamily="2" charset="2"/>
              <a:buChar char="Ø"/>
            </a:pPr>
            <a:r>
              <a:rPr lang="en-US" altLang="zh-CN" b="1" dirty="0" smtClean="0">
                <a:solidFill>
                  <a:srgbClr val="FF0000"/>
                </a:solidFill>
                <a:ea typeface="宋体" panose="02010600030101010101" pitchFamily="2" charset="-122"/>
                <a:cs typeface="Times New Roman" panose="02020603050405020304" pitchFamily="18" charset="0"/>
              </a:rPr>
              <a:t>Object get(</a:t>
            </a:r>
            <a:r>
              <a:rPr lang="en-US" altLang="zh-CN" b="1" dirty="0" err="1" smtClean="0">
                <a:solidFill>
                  <a:srgbClr val="FF0000"/>
                </a:solidFill>
                <a:ea typeface="宋体" panose="02010600030101010101" pitchFamily="2" charset="-122"/>
                <a:cs typeface="Times New Roman" panose="02020603050405020304" pitchFamily="18" charset="0"/>
              </a:rPr>
              <a:t>int</a:t>
            </a:r>
            <a:r>
              <a:rPr lang="en-US" altLang="zh-CN" b="1" dirty="0" smtClean="0">
                <a:solidFill>
                  <a:srgbClr val="FF0000"/>
                </a:solidFill>
                <a:ea typeface="宋体" panose="02010600030101010101" pitchFamily="2" charset="-122"/>
                <a:cs typeface="Times New Roman" panose="02020603050405020304" pitchFamily="18" charset="0"/>
              </a:rPr>
              <a:t> index)</a:t>
            </a:r>
          </a:p>
          <a:p>
            <a:pPr lvl="1">
              <a:buFont typeface="Wingdings" panose="05000000000000000000" pitchFamily="2" charset="2"/>
              <a:buChar char="Ø"/>
            </a:pPr>
            <a:r>
              <a:rPr lang="en-US" altLang="zh-CN" b="1" dirty="0" err="1" smtClean="0">
                <a:solidFill>
                  <a:srgbClr val="C00000"/>
                </a:solidFill>
                <a:ea typeface="宋体" panose="02010600030101010101" pitchFamily="2" charset="-122"/>
                <a:cs typeface="Times New Roman" panose="02020603050405020304" pitchFamily="18" charset="0"/>
              </a:rPr>
              <a:t>int</a:t>
            </a:r>
            <a:r>
              <a:rPr lang="en-US" altLang="zh-CN" b="1" dirty="0" smtClean="0">
                <a:solidFill>
                  <a:srgbClr val="C00000"/>
                </a:solidFill>
                <a:ea typeface="宋体" panose="02010600030101010101" pitchFamily="2" charset="-122"/>
                <a:cs typeface="Times New Roman" panose="02020603050405020304" pitchFamily="18" charset="0"/>
              </a:rPr>
              <a:t> </a:t>
            </a:r>
            <a:r>
              <a:rPr lang="en-US" altLang="zh-CN" b="1" dirty="0" err="1" smtClean="0">
                <a:solidFill>
                  <a:srgbClr val="C00000"/>
                </a:solidFill>
                <a:ea typeface="宋体" panose="02010600030101010101" pitchFamily="2" charset="-122"/>
                <a:cs typeface="Times New Roman" panose="02020603050405020304" pitchFamily="18" charset="0"/>
              </a:rPr>
              <a:t>indexOf</a:t>
            </a:r>
            <a:r>
              <a:rPr lang="en-US" altLang="zh-CN" b="1" dirty="0" smtClean="0">
                <a:solidFill>
                  <a:srgbClr val="C00000"/>
                </a:solidFill>
                <a:ea typeface="宋体" panose="02010600030101010101" pitchFamily="2" charset="-122"/>
                <a:cs typeface="Times New Roman" panose="02020603050405020304" pitchFamily="18" charset="0"/>
              </a:rPr>
              <a:t>(Object </a:t>
            </a:r>
            <a:r>
              <a:rPr lang="en-US" altLang="zh-CN" b="1" dirty="0" err="1" smtClean="0">
                <a:solidFill>
                  <a:srgbClr val="C00000"/>
                </a:solidFill>
                <a:ea typeface="宋体" panose="02010600030101010101" pitchFamily="2" charset="-122"/>
                <a:cs typeface="Times New Roman" panose="02020603050405020304" pitchFamily="18" charset="0"/>
              </a:rPr>
              <a:t>obj</a:t>
            </a:r>
            <a:r>
              <a:rPr lang="en-US" altLang="zh-CN" b="1" dirty="0" smtClean="0">
                <a:solidFill>
                  <a:srgbClr val="C00000"/>
                </a:solidFill>
                <a:ea typeface="宋体" panose="02010600030101010101" pitchFamily="2" charset="-122"/>
                <a:cs typeface="Times New Roman" panose="02020603050405020304" pitchFamily="18" charset="0"/>
              </a:rPr>
              <a:t>)</a:t>
            </a:r>
          </a:p>
          <a:p>
            <a:pPr lvl="1">
              <a:buFont typeface="Wingdings" panose="05000000000000000000" pitchFamily="2" charset="2"/>
              <a:buChar char="Ø"/>
            </a:pPr>
            <a:r>
              <a:rPr lang="en-US" altLang="zh-CN" b="1" dirty="0" err="1" smtClean="0">
                <a:solidFill>
                  <a:srgbClr val="C00000"/>
                </a:solidFill>
                <a:ea typeface="宋体" panose="02010600030101010101" pitchFamily="2" charset="-122"/>
                <a:cs typeface="Times New Roman" panose="02020603050405020304" pitchFamily="18" charset="0"/>
              </a:rPr>
              <a:t>int</a:t>
            </a:r>
            <a:r>
              <a:rPr lang="en-US" altLang="zh-CN" b="1" dirty="0" smtClean="0">
                <a:solidFill>
                  <a:srgbClr val="C00000"/>
                </a:solidFill>
                <a:ea typeface="宋体" panose="02010600030101010101" pitchFamily="2" charset="-122"/>
                <a:cs typeface="Times New Roman" panose="02020603050405020304" pitchFamily="18" charset="0"/>
              </a:rPr>
              <a:t> </a:t>
            </a:r>
            <a:r>
              <a:rPr lang="en-US" altLang="zh-CN" b="1" dirty="0" err="1" smtClean="0">
                <a:solidFill>
                  <a:srgbClr val="C00000"/>
                </a:solidFill>
                <a:ea typeface="宋体" panose="02010600030101010101" pitchFamily="2" charset="-122"/>
                <a:cs typeface="Times New Roman" panose="02020603050405020304" pitchFamily="18" charset="0"/>
              </a:rPr>
              <a:t>lastIndexOf</a:t>
            </a:r>
            <a:r>
              <a:rPr lang="en-US" altLang="zh-CN" b="1" dirty="0" smtClean="0">
                <a:solidFill>
                  <a:srgbClr val="C00000"/>
                </a:solidFill>
                <a:ea typeface="宋体" panose="02010600030101010101" pitchFamily="2" charset="-122"/>
                <a:cs typeface="Times New Roman" panose="02020603050405020304" pitchFamily="18" charset="0"/>
              </a:rPr>
              <a:t>(Object </a:t>
            </a:r>
            <a:r>
              <a:rPr lang="en-US" altLang="zh-CN" b="1" dirty="0" err="1" smtClean="0">
                <a:solidFill>
                  <a:srgbClr val="C00000"/>
                </a:solidFill>
                <a:ea typeface="宋体" panose="02010600030101010101" pitchFamily="2" charset="-122"/>
                <a:cs typeface="Times New Roman" panose="02020603050405020304" pitchFamily="18" charset="0"/>
              </a:rPr>
              <a:t>obj</a:t>
            </a:r>
            <a:r>
              <a:rPr lang="en-US" altLang="zh-CN" b="1" dirty="0" smtClean="0">
                <a:solidFill>
                  <a:srgbClr val="C00000"/>
                </a:solidFill>
                <a:ea typeface="宋体" panose="02010600030101010101" pitchFamily="2" charset="-122"/>
                <a:cs typeface="Times New Roman" panose="02020603050405020304" pitchFamily="18" charset="0"/>
              </a:rPr>
              <a:t>)</a:t>
            </a:r>
          </a:p>
          <a:p>
            <a:pPr lvl="1">
              <a:buFont typeface="Wingdings" panose="05000000000000000000" pitchFamily="2" charset="2"/>
              <a:buChar char="Ø"/>
            </a:pPr>
            <a:r>
              <a:rPr lang="en-US" altLang="zh-CN" b="1" dirty="0" smtClean="0">
                <a:solidFill>
                  <a:srgbClr val="C00000"/>
                </a:solidFill>
                <a:ea typeface="宋体" panose="02010600030101010101" pitchFamily="2" charset="-122"/>
                <a:cs typeface="Times New Roman" panose="02020603050405020304" pitchFamily="18" charset="0"/>
              </a:rPr>
              <a:t>Object remove(</a:t>
            </a:r>
            <a:r>
              <a:rPr lang="en-US" altLang="zh-CN" b="1" dirty="0" err="1" smtClean="0">
                <a:solidFill>
                  <a:srgbClr val="C00000"/>
                </a:solidFill>
                <a:ea typeface="宋体" panose="02010600030101010101" pitchFamily="2" charset="-122"/>
                <a:cs typeface="Times New Roman" panose="02020603050405020304" pitchFamily="18" charset="0"/>
              </a:rPr>
              <a:t>int</a:t>
            </a:r>
            <a:r>
              <a:rPr lang="en-US" altLang="zh-CN" b="1" dirty="0" smtClean="0">
                <a:solidFill>
                  <a:srgbClr val="C00000"/>
                </a:solidFill>
                <a:ea typeface="宋体" panose="02010600030101010101" pitchFamily="2" charset="-122"/>
                <a:cs typeface="Times New Roman" panose="02020603050405020304" pitchFamily="18" charset="0"/>
              </a:rPr>
              <a:t> index)</a:t>
            </a:r>
          </a:p>
          <a:p>
            <a:pPr lvl="1">
              <a:buFont typeface="Wingdings" panose="05000000000000000000" pitchFamily="2" charset="2"/>
              <a:buChar char="Ø"/>
            </a:pPr>
            <a:r>
              <a:rPr lang="en-US" altLang="zh-CN" b="1" dirty="0" smtClean="0">
                <a:solidFill>
                  <a:srgbClr val="C00000"/>
                </a:solidFill>
                <a:ea typeface="宋体" panose="02010600030101010101" pitchFamily="2" charset="-122"/>
                <a:cs typeface="Times New Roman" panose="02020603050405020304" pitchFamily="18" charset="0"/>
              </a:rPr>
              <a:t>Object set(</a:t>
            </a:r>
            <a:r>
              <a:rPr lang="en-US" altLang="zh-CN" b="1" dirty="0" err="1" smtClean="0">
                <a:solidFill>
                  <a:srgbClr val="C00000"/>
                </a:solidFill>
                <a:ea typeface="宋体" panose="02010600030101010101" pitchFamily="2" charset="-122"/>
                <a:cs typeface="Times New Roman" panose="02020603050405020304" pitchFamily="18" charset="0"/>
              </a:rPr>
              <a:t>int</a:t>
            </a:r>
            <a:r>
              <a:rPr lang="en-US" altLang="zh-CN" b="1" dirty="0" smtClean="0">
                <a:solidFill>
                  <a:srgbClr val="C00000"/>
                </a:solidFill>
                <a:ea typeface="宋体" panose="02010600030101010101" pitchFamily="2" charset="-122"/>
                <a:cs typeface="Times New Roman" panose="02020603050405020304" pitchFamily="18" charset="0"/>
              </a:rPr>
              <a:t> index, Object </a:t>
            </a:r>
            <a:r>
              <a:rPr lang="en-US" altLang="zh-CN" b="1" dirty="0" err="1" smtClean="0">
                <a:solidFill>
                  <a:srgbClr val="C00000"/>
                </a:solidFill>
                <a:ea typeface="宋体" panose="02010600030101010101" pitchFamily="2" charset="-122"/>
                <a:cs typeface="Times New Roman" panose="02020603050405020304" pitchFamily="18" charset="0"/>
              </a:rPr>
              <a:t>ele</a:t>
            </a:r>
            <a:r>
              <a:rPr lang="en-US" altLang="zh-CN" b="1" dirty="0" smtClean="0">
                <a:solidFill>
                  <a:srgbClr val="C00000"/>
                </a:solidFill>
                <a:ea typeface="宋体" panose="02010600030101010101" pitchFamily="2" charset="-122"/>
                <a:cs typeface="Times New Roman" panose="02020603050405020304" pitchFamily="18" charset="0"/>
              </a:rPr>
              <a:t>)</a:t>
            </a:r>
          </a:p>
          <a:p>
            <a:pPr lvl="1">
              <a:buFont typeface="Wingdings" panose="05000000000000000000" pitchFamily="2" charset="2"/>
              <a:buChar char="Ø"/>
            </a:pPr>
            <a:r>
              <a:rPr lang="en-US" altLang="zh-CN" b="1" dirty="0" smtClean="0">
                <a:solidFill>
                  <a:srgbClr val="C00000"/>
                </a:solidFill>
                <a:ea typeface="宋体" panose="02010600030101010101" pitchFamily="2" charset="-122"/>
                <a:cs typeface="Times New Roman" panose="02020603050405020304" pitchFamily="18" charset="0"/>
              </a:rPr>
              <a:t>List </a:t>
            </a:r>
            <a:r>
              <a:rPr lang="en-US" altLang="zh-CN" b="1" dirty="0" err="1" smtClean="0">
                <a:solidFill>
                  <a:srgbClr val="C00000"/>
                </a:solidFill>
                <a:ea typeface="宋体" panose="02010600030101010101" pitchFamily="2" charset="-122"/>
                <a:cs typeface="Times New Roman" panose="02020603050405020304" pitchFamily="18" charset="0"/>
              </a:rPr>
              <a:t>subList</a:t>
            </a:r>
            <a:r>
              <a:rPr lang="en-US" altLang="zh-CN" b="1" dirty="0" smtClean="0">
                <a:solidFill>
                  <a:srgbClr val="C00000"/>
                </a:solidFill>
                <a:ea typeface="宋体" panose="02010600030101010101" pitchFamily="2" charset="-122"/>
                <a:cs typeface="Times New Roman" panose="02020603050405020304" pitchFamily="18" charset="0"/>
              </a:rPr>
              <a:t>(</a:t>
            </a:r>
            <a:r>
              <a:rPr lang="en-US" altLang="zh-CN" b="1" dirty="0" err="1" smtClean="0">
                <a:solidFill>
                  <a:srgbClr val="C00000"/>
                </a:solidFill>
                <a:ea typeface="宋体" panose="02010600030101010101" pitchFamily="2" charset="-122"/>
                <a:cs typeface="Times New Roman" panose="02020603050405020304" pitchFamily="18" charset="0"/>
              </a:rPr>
              <a:t>int</a:t>
            </a:r>
            <a:r>
              <a:rPr lang="en-US" altLang="zh-CN" b="1" dirty="0" smtClean="0">
                <a:solidFill>
                  <a:srgbClr val="C00000"/>
                </a:solidFill>
                <a:ea typeface="宋体" panose="02010600030101010101" pitchFamily="2" charset="-122"/>
                <a:cs typeface="Times New Roman" panose="02020603050405020304" pitchFamily="18" charset="0"/>
              </a:rPr>
              <a:t> </a:t>
            </a:r>
            <a:r>
              <a:rPr lang="en-US" altLang="zh-CN" b="1" dirty="0" err="1" smtClean="0">
                <a:solidFill>
                  <a:srgbClr val="C00000"/>
                </a:solidFill>
                <a:ea typeface="宋体" panose="02010600030101010101" pitchFamily="2" charset="-122"/>
                <a:cs typeface="Times New Roman" panose="02020603050405020304" pitchFamily="18" charset="0"/>
              </a:rPr>
              <a:t>fromIndex</a:t>
            </a:r>
            <a:r>
              <a:rPr lang="en-US" altLang="zh-CN" b="1" dirty="0" smtClean="0">
                <a:solidFill>
                  <a:srgbClr val="C00000"/>
                </a:solidFill>
                <a:ea typeface="宋体" panose="02010600030101010101" pitchFamily="2" charset="-122"/>
                <a:cs typeface="Times New Roman" panose="02020603050405020304" pitchFamily="18" charset="0"/>
              </a:rPr>
              <a:t>, </a:t>
            </a:r>
            <a:r>
              <a:rPr lang="en-US" altLang="zh-CN" b="1" dirty="0" err="1" smtClean="0">
                <a:solidFill>
                  <a:srgbClr val="C00000"/>
                </a:solidFill>
                <a:ea typeface="宋体" panose="02010600030101010101" pitchFamily="2" charset="-122"/>
                <a:cs typeface="Times New Roman" panose="02020603050405020304" pitchFamily="18" charset="0"/>
              </a:rPr>
              <a:t>int</a:t>
            </a:r>
            <a:r>
              <a:rPr lang="en-US" altLang="zh-CN" b="1" dirty="0" smtClean="0">
                <a:solidFill>
                  <a:srgbClr val="C00000"/>
                </a:solidFill>
                <a:ea typeface="宋体" panose="02010600030101010101" pitchFamily="2" charset="-122"/>
                <a:cs typeface="Times New Roman" panose="02020603050405020304" pitchFamily="18" charset="0"/>
              </a:rPr>
              <a:t> </a:t>
            </a:r>
            <a:r>
              <a:rPr lang="en-US" altLang="zh-CN" b="1" dirty="0" err="1" smtClean="0">
                <a:solidFill>
                  <a:srgbClr val="C00000"/>
                </a:solidFill>
                <a:ea typeface="宋体" panose="02010600030101010101" pitchFamily="2" charset="-122"/>
                <a:cs typeface="Times New Roman" panose="02020603050405020304" pitchFamily="18" charset="0"/>
              </a:rPr>
              <a:t>toIndex</a:t>
            </a:r>
            <a:r>
              <a:rPr lang="en-US" altLang="zh-CN" b="1" dirty="0" smtClean="0">
                <a:solidFill>
                  <a:srgbClr val="C00000"/>
                </a:solidFill>
                <a:ea typeface="宋体" panose="02010600030101010101" pitchFamily="2" charset="-122"/>
                <a:cs typeface="Times New Roman" panose="02020603050405020304" pitchFamily="18" charset="0"/>
              </a:rPr>
              <a:t>)</a:t>
            </a:r>
            <a:endParaRPr lang="zh-CN" altLang="en-US" b="1"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a:xfrm>
            <a:off x="457200" y="1241425"/>
            <a:ext cx="8507288" cy="4421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dirty="0" smtClean="0">
                <a:ea typeface="宋体" panose="02010600030101010101" pitchFamily="2" charset="-122"/>
                <a:cs typeface="Times New Roman" panose="02020603050405020304" pitchFamily="18" charset="0"/>
              </a:rPr>
              <a:t>每次执行 </a:t>
            </a:r>
            <a:r>
              <a:rPr lang="en-US" altLang="zh-CN" sz="2400" dirty="0" smtClean="0">
                <a:ea typeface="宋体" panose="02010600030101010101" pitchFamily="2" charset="-122"/>
                <a:cs typeface="Times New Roman" panose="02020603050405020304" pitchFamily="18" charset="0"/>
              </a:rPr>
              <a:t>java </a:t>
            </a:r>
            <a:r>
              <a:rPr lang="zh-CN" altLang="en-US" sz="2400" dirty="0" smtClean="0">
                <a:ea typeface="宋体" panose="02010600030101010101" pitchFamily="2" charset="-122"/>
                <a:cs typeface="Times New Roman" panose="02020603050405020304" pitchFamily="18" charset="0"/>
              </a:rPr>
              <a:t>的工具都要进入到</a:t>
            </a:r>
            <a:r>
              <a:rPr lang="en-US" altLang="zh-CN" sz="2400" dirty="0" smtClean="0">
                <a:ea typeface="宋体" panose="02010600030101010101" pitchFamily="2" charset="-122"/>
                <a:cs typeface="Times New Roman" panose="02020603050405020304" pitchFamily="18" charset="0"/>
              </a:rPr>
              <a:t>bin</a:t>
            </a:r>
            <a:r>
              <a:rPr lang="zh-CN" altLang="en-US" sz="2400" dirty="0" smtClean="0">
                <a:ea typeface="宋体" panose="02010600030101010101" pitchFamily="2" charset="-122"/>
                <a:cs typeface="Times New Roman" panose="02020603050405020304" pitchFamily="18" charset="0"/>
              </a:rPr>
              <a:t>目录下，是非常麻烦的。可不可以在任何目录下都可以执行</a:t>
            </a:r>
            <a:r>
              <a:rPr lang="en-US" altLang="zh-CN" sz="2400" dirty="0" smtClean="0">
                <a:ea typeface="宋体" panose="02010600030101010101" pitchFamily="2" charset="-122"/>
                <a:cs typeface="Times New Roman" panose="02020603050405020304" pitchFamily="18" charset="0"/>
              </a:rPr>
              <a:t>java</a:t>
            </a:r>
            <a:r>
              <a:rPr lang="zh-CN" altLang="en-US" sz="2400" dirty="0" smtClean="0">
                <a:ea typeface="宋体" panose="02010600030101010101" pitchFamily="2" charset="-122"/>
                <a:cs typeface="Times New Roman" panose="02020603050405020304" pitchFamily="18" charset="0"/>
              </a:rPr>
              <a:t>的工具呢？</a:t>
            </a:r>
          </a:p>
          <a:p>
            <a:pP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根据</a:t>
            </a:r>
            <a:r>
              <a:rPr lang="en-US" altLang="zh-CN" sz="2400" dirty="0" smtClean="0">
                <a:ea typeface="宋体" panose="02010600030101010101" pitchFamily="2" charset="-122"/>
                <a:cs typeface="Times New Roman" panose="02020603050405020304" pitchFamily="18" charset="0"/>
              </a:rPr>
              <a:t>windows</a:t>
            </a:r>
            <a:r>
              <a:rPr lang="zh-CN" altLang="en-US" sz="2400" dirty="0" smtClean="0">
                <a:ea typeface="宋体" panose="02010600030101010101" pitchFamily="2" charset="-122"/>
                <a:cs typeface="Times New Roman" panose="02020603050405020304" pitchFamily="18" charset="0"/>
              </a:rPr>
              <a:t>系统在查找可执行程序的原理，可以将</a:t>
            </a:r>
            <a:r>
              <a:rPr lang="en-US" altLang="zh-CN" sz="2400" dirty="0" smtClean="0">
                <a:ea typeface="宋体" panose="02010600030101010101" pitchFamily="2" charset="-122"/>
                <a:cs typeface="Times New Roman" panose="02020603050405020304" pitchFamily="18" charset="0"/>
              </a:rPr>
              <a:t>java</a:t>
            </a:r>
            <a:r>
              <a:rPr lang="zh-CN" altLang="en-US" sz="2400" dirty="0" smtClean="0">
                <a:ea typeface="宋体" panose="02010600030101010101" pitchFamily="2" charset="-122"/>
                <a:cs typeface="Times New Roman" panose="02020603050405020304" pitchFamily="18" charset="0"/>
              </a:rPr>
              <a:t>工具所在路径定义到 </a:t>
            </a:r>
            <a:r>
              <a:rPr lang="en-US" altLang="zh-CN" sz="2400" dirty="0" smtClean="0">
                <a:ea typeface="宋体" panose="02010600030101010101" pitchFamily="2" charset="-122"/>
                <a:cs typeface="Times New Roman" panose="02020603050405020304" pitchFamily="18" charset="0"/>
              </a:rPr>
              <a:t>path </a:t>
            </a:r>
            <a:r>
              <a:rPr lang="zh-CN" altLang="en-US" sz="2400" dirty="0" smtClean="0">
                <a:ea typeface="宋体" panose="02010600030101010101" pitchFamily="2" charset="-122"/>
                <a:cs typeface="Times New Roman" panose="02020603050405020304" pitchFamily="18" charset="0"/>
              </a:rPr>
              <a:t>环境变量中，让系统帮我们去找运行执行的程序。</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2400" b="1" dirty="0" smtClean="0">
                <a:ea typeface="宋体" panose="02010600030101010101" pitchFamily="2" charset="-122"/>
                <a:cs typeface="Times New Roman" panose="02020603050405020304" pitchFamily="18" charset="0"/>
              </a:rPr>
              <a:t>配置方法：</a:t>
            </a:r>
            <a:endParaRPr lang="en-US" altLang="zh-CN" sz="2400" b="1"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我的电脑</a:t>
            </a:r>
            <a:r>
              <a:rPr lang="en-US" altLang="zh-CN" sz="2000" dirty="0" smtClean="0">
                <a:ea typeface="宋体" panose="02010600030101010101" pitchFamily="2" charset="-122"/>
                <a:cs typeface="Times New Roman" panose="02020603050405020304" pitchFamily="18" charset="0"/>
              </a:rPr>
              <a:t>--</a:t>
            </a:r>
            <a:r>
              <a:rPr lang="zh-CN" altLang="en-US" sz="2000" dirty="0" smtClean="0">
                <a:ea typeface="宋体" panose="02010600030101010101" pitchFamily="2" charset="-122"/>
                <a:cs typeface="Times New Roman" panose="02020603050405020304" pitchFamily="18" charset="0"/>
              </a:rPr>
              <a:t>属性</a:t>
            </a:r>
            <a:r>
              <a:rPr lang="en-US" altLang="zh-CN" sz="2000" dirty="0" smtClean="0">
                <a:ea typeface="宋体" panose="02010600030101010101" pitchFamily="2" charset="-122"/>
                <a:cs typeface="Times New Roman" panose="02020603050405020304" pitchFamily="18" charset="0"/>
              </a:rPr>
              <a:t>--</a:t>
            </a:r>
            <a:r>
              <a:rPr lang="zh-CN" altLang="en-US" sz="2000" dirty="0" smtClean="0">
                <a:ea typeface="宋体" panose="02010600030101010101" pitchFamily="2" charset="-122"/>
                <a:cs typeface="Times New Roman" panose="02020603050405020304" pitchFamily="18" charset="0"/>
              </a:rPr>
              <a:t>高级系统设置</a:t>
            </a:r>
            <a:r>
              <a:rPr lang="en-US" altLang="zh-CN" sz="2000" dirty="0" smtClean="0">
                <a:ea typeface="宋体" panose="02010600030101010101" pitchFamily="2" charset="-122"/>
                <a:cs typeface="Times New Roman" panose="02020603050405020304" pitchFamily="18" charset="0"/>
              </a:rPr>
              <a:t>--</a:t>
            </a:r>
            <a:r>
              <a:rPr lang="zh-CN" altLang="en-US" sz="2000" dirty="0" smtClean="0">
                <a:ea typeface="宋体" panose="02010600030101010101" pitchFamily="2" charset="-122"/>
                <a:cs typeface="Times New Roman" panose="02020603050405020304" pitchFamily="18" charset="0"/>
              </a:rPr>
              <a:t>环境变量</a:t>
            </a: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编辑 </a:t>
            </a:r>
            <a:r>
              <a:rPr lang="en-US" altLang="zh-CN" sz="2000" dirty="0" smtClean="0">
                <a:ea typeface="宋体" panose="02010600030101010101" pitchFamily="2" charset="-122"/>
                <a:cs typeface="Times New Roman" panose="02020603050405020304" pitchFamily="18" charset="0"/>
              </a:rPr>
              <a:t>path </a:t>
            </a:r>
            <a:r>
              <a:rPr lang="zh-CN" altLang="en-US" sz="2000" dirty="0" smtClean="0">
                <a:ea typeface="宋体" panose="02010600030101010101" pitchFamily="2" charset="-122"/>
                <a:cs typeface="Times New Roman" panose="02020603050405020304" pitchFamily="18" charset="0"/>
              </a:rPr>
              <a:t>环境变量，在变量值开始处加上</a:t>
            </a:r>
            <a:r>
              <a:rPr lang="en-US" altLang="zh-CN" sz="2000" dirty="0" smtClean="0">
                <a:ea typeface="宋体" panose="02010600030101010101" pitchFamily="2" charset="-122"/>
                <a:cs typeface="Times New Roman" panose="02020603050405020304" pitchFamily="18" charset="0"/>
              </a:rPr>
              <a:t>java</a:t>
            </a:r>
            <a:r>
              <a:rPr lang="zh-CN" altLang="en-US" sz="2000" dirty="0" smtClean="0">
                <a:ea typeface="宋体" panose="02010600030101010101" pitchFamily="2" charset="-122"/>
                <a:cs typeface="Times New Roman" panose="02020603050405020304" pitchFamily="18" charset="0"/>
              </a:rPr>
              <a:t>工具所在目录，后面用 “ </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和其他值分隔开即可。</a:t>
            </a: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打开</a:t>
            </a:r>
            <a:r>
              <a:rPr lang="en-US" altLang="zh-CN" sz="2000" dirty="0" smtClean="0">
                <a:ea typeface="宋体" panose="02010600030101010101" pitchFamily="2" charset="-122"/>
                <a:cs typeface="Times New Roman" panose="02020603050405020304" pitchFamily="18" charset="0"/>
              </a:rPr>
              <a:t>DOS</a:t>
            </a:r>
            <a:r>
              <a:rPr lang="zh-CN" altLang="en-US" sz="2000" dirty="0" smtClean="0">
                <a:ea typeface="宋体" panose="02010600030101010101" pitchFamily="2" charset="-122"/>
                <a:cs typeface="Times New Roman" panose="02020603050405020304" pitchFamily="18" charset="0"/>
              </a:rPr>
              <a:t>命令行，任意目录下敲入</a:t>
            </a:r>
            <a:r>
              <a:rPr lang="en-US" altLang="zh-CN" sz="2000" dirty="0" err="1" smtClean="0">
                <a:ea typeface="宋体" panose="02010600030101010101" pitchFamily="2" charset="-122"/>
                <a:cs typeface="Times New Roman" panose="02020603050405020304" pitchFamily="18" charset="0"/>
              </a:rPr>
              <a:t>javac</a:t>
            </a:r>
            <a:r>
              <a:rPr lang="zh-CN" altLang="en-US" sz="2000" dirty="0" smtClean="0">
                <a:ea typeface="宋体" panose="02010600030101010101" pitchFamily="2" charset="-122"/>
                <a:cs typeface="Times New Roman" panose="02020603050405020304" pitchFamily="18" charset="0"/>
              </a:rPr>
              <a:t>。如果出现</a:t>
            </a:r>
            <a:r>
              <a:rPr lang="en-US" altLang="zh-CN" sz="2000" dirty="0" err="1" smtClean="0">
                <a:ea typeface="宋体" panose="02010600030101010101" pitchFamily="2" charset="-122"/>
                <a:cs typeface="Times New Roman" panose="02020603050405020304" pitchFamily="18" charset="0"/>
              </a:rPr>
              <a:t>javac</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的参数信息，配置成功。</a:t>
            </a:r>
            <a:endParaRPr lang="en-US" altLang="zh-CN" sz="20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endParaRPr lang="zh-CN" altLang="en-US" sz="2000" dirty="0" smtClean="0">
              <a:ea typeface="宋体" panose="02010600030101010101" pitchFamily="2" charset="-122"/>
              <a:cs typeface="Times New Roman" panose="02020603050405020304" pitchFamily="18" charset="0"/>
            </a:endParaRPr>
          </a:p>
          <a:p>
            <a:pPr marL="0" indent="0">
              <a:buNone/>
            </a:pPr>
            <a:endParaRPr lang="en-US" altLang="zh-CN" sz="2000" b="1" dirty="0">
              <a:ea typeface="宋体" panose="02010600030101010101" pitchFamily="2" charset="-122"/>
              <a:cs typeface="Times New Roman" panose="02020603050405020304" pitchFamily="18" charset="0"/>
            </a:endParaRPr>
          </a:p>
          <a:p>
            <a:pPr marL="0" indent="0">
              <a:buNone/>
            </a:pPr>
            <a:endParaRPr lang="zh-CN" altLang="en-US" sz="2400" dirty="0">
              <a:ea typeface="宋体" panose="02010600030101010101" pitchFamily="2" charset="-122"/>
              <a:cs typeface="Times New Roman" panose="02020603050405020304" pitchFamily="18" charset="0"/>
            </a:endParaRPr>
          </a:p>
        </p:txBody>
      </p:sp>
      <p:sp>
        <p:nvSpPr>
          <p:cNvPr id="5" name="标题 1"/>
          <p:cNvSpPr>
            <a:spLocks noGrp="1"/>
          </p:cNvSpPr>
          <p:nvPr/>
        </p:nvSpPr>
        <p:spPr>
          <a:xfrm>
            <a:off x="179512" y="621953"/>
            <a:ext cx="3672408" cy="5040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marL="457200" indent="-457200">
              <a:buFont typeface="Wingdings" panose="05000000000000000000" pitchFamily="2" charset="2"/>
              <a:buChar char="u"/>
            </a:pPr>
            <a:r>
              <a:rPr lang="zh-CN" altLang="en-US" sz="2800" b="1" dirty="0" smtClean="0">
                <a:solidFill>
                  <a:srgbClr val="C00000"/>
                </a:solidFill>
                <a:latin typeface="+mn-lt"/>
                <a:ea typeface="宋体" panose="02010600030101010101" pitchFamily="2" charset="-122"/>
                <a:cs typeface="Times New Roman" panose="02020603050405020304" pitchFamily="18" charset="0"/>
              </a:rPr>
              <a:t>配置环境变量 </a:t>
            </a:r>
            <a:r>
              <a:rPr lang="en-US" altLang="zh-CN" sz="2800" b="1" dirty="0" smtClean="0">
                <a:solidFill>
                  <a:srgbClr val="C00000"/>
                </a:solidFill>
                <a:latin typeface="+mn-lt"/>
                <a:ea typeface="宋体" panose="02010600030101010101" pitchFamily="2" charset="-122"/>
                <a:cs typeface="Times New Roman" panose="02020603050405020304" pitchFamily="18" charset="0"/>
              </a:rPr>
              <a:t>path</a:t>
            </a:r>
            <a:endParaRPr lang="zh-CN" altLang="en-US" sz="2800" b="1" dirty="0">
              <a:solidFill>
                <a:srgbClr val="C00000"/>
              </a:solidFill>
              <a:latin typeface="+mn-lt"/>
              <a:ea typeface="宋体" panose="02010600030101010101" pitchFamily="2" charset="-122"/>
              <a:cs typeface="Times New Roman" panose="02020603050405020304" pitchFamily="18" charset="0"/>
            </a:endParaRPr>
          </a:p>
        </p:txBody>
      </p:sp>
    </p:spTree>
  </p:cSld>
  <p:clrMapOvr>
    <a:masterClrMapping/>
  </p:clrMapOvr>
  <p:transition/>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691680" y="764704"/>
            <a:ext cx="6076790" cy="8538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List</a:t>
            </a:r>
            <a:r>
              <a:rPr lang="zh-CN" altLang="en-US" b="1" dirty="0" smtClean="0">
                <a:latin typeface="+mn-lt"/>
                <a:ea typeface="宋体" panose="02010600030101010101" pitchFamily="2" charset="-122"/>
                <a:cs typeface="Times New Roman" panose="02020603050405020304" pitchFamily="18" charset="0"/>
              </a:rPr>
              <a:t>实现类之一：</a:t>
            </a:r>
            <a:r>
              <a:rPr lang="en-US" altLang="zh-CN" b="1" dirty="0" err="1" smtClean="0">
                <a:latin typeface="+mn-lt"/>
                <a:ea typeface="宋体" panose="02010600030101010101" pitchFamily="2" charset="-122"/>
                <a:cs typeface="Times New Roman" panose="02020603050405020304" pitchFamily="18" charset="0"/>
              </a:rPr>
              <a:t>ArrayList</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251520" y="1916832"/>
            <a:ext cx="8712968" cy="3917032"/>
          </a:xfrm>
          <a:prstGeom prst="rect">
            <a:avLst/>
          </a:prstGeom>
        </p:spPr>
        <p:txBody>
          <a:bodyPr vert="horz" lIns="91440" tIns="45720" rIns="91440" bIns="45720" rtlCol="0">
            <a:normAutofit fontScale="9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en-US" altLang="zh-CN" dirty="0" err="1" smtClean="0">
                <a:ea typeface="宋体" panose="02010600030101010101" pitchFamily="2" charset="-122"/>
                <a:cs typeface="Times New Roman" panose="02020603050405020304" pitchFamily="18" charset="0"/>
              </a:rPr>
              <a:t>ArrayList</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是 </a:t>
            </a:r>
            <a:r>
              <a:rPr lang="en-US" altLang="zh-CN" dirty="0" smtClean="0">
                <a:ea typeface="宋体" panose="02010600030101010101" pitchFamily="2" charset="-122"/>
                <a:cs typeface="Times New Roman" panose="02020603050405020304" pitchFamily="18" charset="0"/>
              </a:rPr>
              <a:t>List </a:t>
            </a:r>
            <a:r>
              <a:rPr lang="zh-CN" altLang="en-US" dirty="0" smtClean="0">
                <a:ea typeface="宋体" panose="02010600030101010101" pitchFamily="2" charset="-122"/>
                <a:cs typeface="Times New Roman" panose="02020603050405020304" pitchFamily="18" charset="0"/>
              </a:rPr>
              <a:t>接口的典型实现类</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本质上，</a:t>
            </a:r>
            <a:r>
              <a:rPr lang="en-US" altLang="zh-CN" dirty="0" err="1" smtClean="0">
                <a:ea typeface="宋体" panose="02010600030101010101" pitchFamily="2" charset="-122"/>
                <a:cs typeface="Times New Roman" panose="02020603050405020304" pitchFamily="18" charset="0"/>
              </a:rPr>
              <a:t>ArrayList</a:t>
            </a:r>
            <a:r>
              <a:rPr lang="zh-CN" altLang="en-US" dirty="0" smtClean="0">
                <a:ea typeface="宋体" panose="02010600030101010101" pitchFamily="2" charset="-122"/>
                <a:cs typeface="Times New Roman" panose="02020603050405020304" pitchFamily="18" charset="0"/>
              </a:rPr>
              <a:t>是对象引用的一个变长数组</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err="1" smtClean="0">
                <a:ea typeface="宋体" panose="02010600030101010101" pitchFamily="2" charset="-122"/>
                <a:cs typeface="Times New Roman" panose="02020603050405020304" pitchFamily="18" charset="0"/>
              </a:rPr>
              <a:t>ArrayList</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是线程不安全的，而 </a:t>
            </a:r>
            <a:r>
              <a:rPr lang="en-US" altLang="zh-CN" dirty="0" smtClean="0">
                <a:ea typeface="宋体" panose="02010600030101010101" pitchFamily="2" charset="-122"/>
                <a:cs typeface="Times New Roman" panose="02020603050405020304" pitchFamily="18" charset="0"/>
              </a:rPr>
              <a:t>Vector </a:t>
            </a:r>
            <a:r>
              <a:rPr lang="zh-CN" altLang="en-US" dirty="0" smtClean="0">
                <a:ea typeface="宋体" panose="02010600030101010101" pitchFamily="2" charset="-122"/>
                <a:cs typeface="Times New Roman" panose="02020603050405020304" pitchFamily="18" charset="0"/>
              </a:rPr>
              <a:t>是线程安全的，即使为保证 </a:t>
            </a:r>
            <a:r>
              <a:rPr lang="en-US" altLang="zh-CN" dirty="0" smtClean="0">
                <a:ea typeface="宋体" panose="02010600030101010101" pitchFamily="2" charset="-122"/>
                <a:cs typeface="Times New Roman" panose="02020603050405020304" pitchFamily="18" charset="0"/>
              </a:rPr>
              <a:t>List </a:t>
            </a:r>
            <a:r>
              <a:rPr lang="zh-CN" altLang="en-US" dirty="0" smtClean="0">
                <a:ea typeface="宋体" panose="02010600030101010101" pitchFamily="2" charset="-122"/>
                <a:cs typeface="Times New Roman" panose="02020603050405020304" pitchFamily="18" charset="0"/>
              </a:rPr>
              <a:t>集合线程安全，也不推荐使用</a:t>
            </a:r>
            <a:r>
              <a:rPr lang="en-US" altLang="zh-CN" dirty="0" smtClean="0">
                <a:ea typeface="宋体" panose="02010600030101010101" pitchFamily="2" charset="-122"/>
                <a:cs typeface="Times New Roman" panose="02020603050405020304" pitchFamily="18" charset="0"/>
              </a:rPr>
              <a:t>Vector</a:t>
            </a:r>
          </a:p>
          <a:p>
            <a:pPr>
              <a:buFont typeface="Wingdings" panose="05000000000000000000" pitchFamily="2" charset="2"/>
              <a:buChar char="l"/>
            </a:pP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err="1" smtClean="0">
                <a:ea typeface="宋体" panose="02010600030101010101" pitchFamily="2" charset="-122"/>
                <a:cs typeface="Times New Roman" panose="02020603050405020304" pitchFamily="18" charset="0"/>
              </a:rPr>
              <a:t>Arrays.asList</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方法返回的 </a:t>
            </a:r>
            <a:r>
              <a:rPr lang="en-US" altLang="zh-CN" dirty="0" smtClean="0">
                <a:ea typeface="宋体" panose="02010600030101010101" pitchFamily="2" charset="-122"/>
                <a:cs typeface="Times New Roman" panose="02020603050405020304" pitchFamily="18" charset="0"/>
              </a:rPr>
              <a:t>List </a:t>
            </a:r>
            <a:r>
              <a:rPr lang="zh-CN" altLang="en-US" dirty="0" smtClean="0">
                <a:ea typeface="宋体" panose="02010600030101010101" pitchFamily="2" charset="-122"/>
                <a:cs typeface="Times New Roman" panose="02020603050405020304" pitchFamily="18" charset="0"/>
              </a:rPr>
              <a:t>集合</a:t>
            </a:r>
            <a:r>
              <a:rPr lang="zh-CN" altLang="en-US" dirty="0">
                <a:ea typeface="宋体" panose="02010600030101010101" pitchFamily="2" charset="-122"/>
                <a:cs typeface="Times New Roman" panose="02020603050405020304" pitchFamily="18" charset="0"/>
              </a:rPr>
              <a:t>既</a:t>
            </a:r>
            <a:r>
              <a:rPr lang="zh-CN" altLang="en-US" dirty="0" smtClean="0">
                <a:ea typeface="宋体" panose="02010600030101010101" pitchFamily="2" charset="-122"/>
                <a:cs typeface="Times New Roman" panose="02020603050405020304" pitchFamily="18" charset="0"/>
              </a:rPr>
              <a:t>不是 </a:t>
            </a:r>
            <a:r>
              <a:rPr lang="en-US" altLang="zh-CN" dirty="0" err="1" smtClean="0">
                <a:ea typeface="宋体" panose="02010600030101010101" pitchFamily="2" charset="-122"/>
                <a:cs typeface="Times New Roman" panose="02020603050405020304" pitchFamily="18" charset="0"/>
              </a:rPr>
              <a:t>ArrayList</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实例，也不是 </a:t>
            </a:r>
            <a:r>
              <a:rPr lang="en-US" altLang="zh-CN" dirty="0" smtClean="0">
                <a:ea typeface="宋体" panose="02010600030101010101" pitchFamily="2" charset="-122"/>
                <a:cs typeface="Times New Roman" panose="02020603050405020304" pitchFamily="18" charset="0"/>
              </a:rPr>
              <a:t>Vector </a:t>
            </a:r>
            <a:r>
              <a:rPr lang="zh-CN" altLang="en-US" dirty="0" smtClean="0">
                <a:ea typeface="宋体" panose="02010600030101010101" pitchFamily="2" charset="-122"/>
                <a:cs typeface="Times New Roman" panose="02020603050405020304" pitchFamily="18" charset="0"/>
              </a:rPr>
              <a:t>实例。</a:t>
            </a:r>
            <a:r>
              <a:rPr lang="en-US" altLang="zh-CN" dirty="0" smtClean="0">
                <a:ea typeface="宋体" panose="02010600030101010101" pitchFamily="2" charset="-122"/>
                <a:cs typeface="Times New Roman" panose="02020603050405020304" pitchFamily="18" charset="0"/>
              </a:rPr>
              <a:t> </a:t>
            </a:r>
            <a:r>
              <a:rPr lang="en-US" altLang="zh-CN" dirty="0" err="1" smtClean="0">
                <a:ea typeface="宋体" panose="02010600030101010101" pitchFamily="2" charset="-122"/>
                <a:cs typeface="Times New Roman" panose="02020603050405020304" pitchFamily="18" charset="0"/>
              </a:rPr>
              <a:t>Arrays.asList</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返回值是一个固定长度的 </a:t>
            </a:r>
            <a:r>
              <a:rPr lang="en-US" altLang="zh-CN" dirty="0" smtClean="0">
                <a:ea typeface="宋体" panose="02010600030101010101" pitchFamily="2" charset="-122"/>
                <a:cs typeface="Times New Roman" panose="02020603050405020304" pitchFamily="18" charset="0"/>
              </a:rPr>
              <a:t>List </a:t>
            </a:r>
            <a:r>
              <a:rPr lang="zh-CN" altLang="en-US" dirty="0" smtClean="0">
                <a:ea typeface="宋体" panose="02010600030101010101" pitchFamily="2" charset="-122"/>
                <a:cs typeface="Times New Roman" panose="02020603050405020304" pitchFamily="18" charset="0"/>
              </a:rPr>
              <a:t>集合</a:t>
            </a:r>
            <a:endParaRPr lang="zh-CN" altLang="en-US"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3688" y="422305"/>
            <a:ext cx="6120680" cy="646331"/>
          </a:xfrm>
          <a:prstGeom prst="rect">
            <a:avLst/>
          </a:prstGeom>
          <a:noFill/>
        </p:spPr>
        <p:txBody>
          <a:bodyPr wrap="square" rtlCol="0">
            <a:spAutoFit/>
          </a:bodyPr>
          <a:lstStyle/>
          <a:p>
            <a:r>
              <a:rPr lang="en-US" altLang="zh-CN" sz="3600" b="1" dirty="0" smtClean="0">
                <a:ea typeface="宋体" panose="02010600030101010101" pitchFamily="2" charset="-122"/>
                <a:cs typeface="Times New Roman" panose="02020603050405020304" pitchFamily="18" charset="0"/>
              </a:rPr>
              <a:t>List</a:t>
            </a:r>
            <a:r>
              <a:rPr lang="zh-CN" altLang="en-US" sz="3600" b="1" dirty="0" smtClean="0">
                <a:ea typeface="宋体" panose="02010600030101010101" pitchFamily="2" charset="-122"/>
                <a:cs typeface="Times New Roman" panose="02020603050405020304" pitchFamily="18" charset="0"/>
              </a:rPr>
              <a:t>实现类之二：</a:t>
            </a:r>
            <a:r>
              <a:rPr lang="en-US" altLang="zh-CN" sz="3600" b="1" dirty="0" err="1" smtClean="0">
                <a:ea typeface="宋体" panose="02010600030101010101" pitchFamily="2" charset="-122"/>
                <a:cs typeface="Times New Roman" panose="02020603050405020304" pitchFamily="18" charset="0"/>
              </a:rPr>
              <a:t>LinkedList</a:t>
            </a:r>
            <a:endParaRPr lang="zh-CN" altLang="en-US" sz="3600" b="1" dirty="0">
              <a:ea typeface="宋体" panose="02010600030101010101" pitchFamily="2" charset="-122"/>
              <a:cs typeface="Times New Roman" panose="02020603050405020304" pitchFamily="18" charset="0"/>
            </a:endParaRPr>
          </a:p>
        </p:txBody>
      </p:sp>
      <p:sp>
        <p:nvSpPr>
          <p:cNvPr id="5" name="TextBox 4"/>
          <p:cNvSpPr txBox="1"/>
          <p:nvPr/>
        </p:nvSpPr>
        <p:spPr>
          <a:xfrm>
            <a:off x="467544" y="1269772"/>
            <a:ext cx="8352928" cy="4575612"/>
          </a:xfrm>
          <a:prstGeom prst="rect">
            <a:avLst/>
          </a:prstGeom>
          <a:noFill/>
        </p:spPr>
        <p:txBody>
          <a:bodyPr wrap="square" rtlCol="0">
            <a:spAutoFit/>
          </a:bodyPr>
          <a:lstStyle/>
          <a:p>
            <a:pPr marL="285750" indent="-285750">
              <a:lnSpc>
                <a:spcPts val="3200"/>
              </a:lnSpc>
              <a:buFont typeface="Wingdings" panose="05000000000000000000" pitchFamily="2" charset="2"/>
              <a:buChar char="l"/>
            </a:pPr>
            <a:r>
              <a:rPr lang="zh-CN" altLang="en-US" sz="2800" dirty="0" smtClean="0">
                <a:ea typeface="宋体" panose="02010600030101010101" pitchFamily="2" charset="-122"/>
                <a:cs typeface="Times New Roman" panose="02020603050405020304" pitchFamily="18" charset="0"/>
              </a:rPr>
              <a:t>对于</a:t>
            </a:r>
            <a:r>
              <a:rPr lang="zh-CN" altLang="en-US" sz="2800" b="1" dirty="0" smtClean="0">
                <a:ea typeface="宋体" panose="02010600030101010101" pitchFamily="2" charset="-122"/>
                <a:cs typeface="Times New Roman" panose="02020603050405020304" pitchFamily="18" charset="0"/>
              </a:rPr>
              <a:t>频繁的插入或删除元素</a:t>
            </a:r>
            <a:r>
              <a:rPr lang="zh-CN" altLang="en-US" sz="2800" dirty="0" smtClean="0">
                <a:ea typeface="宋体" panose="02010600030101010101" pitchFamily="2" charset="-122"/>
                <a:cs typeface="Times New Roman" panose="02020603050405020304" pitchFamily="18" charset="0"/>
              </a:rPr>
              <a:t>的操作，建议使用</a:t>
            </a:r>
            <a:r>
              <a:rPr lang="en-US" altLang="zh-CN" sz="2800" dirty="0" err="1" smtClean="0">
                <a:ea typeface="宋体" panose="02010600030101010101" pitchFamily="2" charset="-122"/>
                <a:cs typeface="Times New Roman" panose="02020603050405020304" pitchFamily="18" charset="0"/>
              </a:rPr>
              <a:t>LinkedList</a:t>
            </a:r>
            <a:r>
              <a:rPr lang="zh-CN" altLang="en-US" sz="2800" dirty="0" smtClean="0">
                <a:ea typeface="宋体" panose="02010600030101010101" pitchFamily="2" charset="-122"/>
                <a:cs typeface="Times New Roman" panose="02020603050405020304" pitchFamily="18" charset="0"/>
              </a:rPr>
              <a:t>类，效率较高</a:t>
            </a:r>
            <a:endParaRPr lang="en-US" altLang="zh-CN" sz="2800" dirty="0" smtClean="0">
              <a:ea typeface="宋体" panose="02010600030101010101" pitchFamily="2" charset="-122"/>
              <a:cs typeface="Times New Roman" panose="02020603050405020304" pitchFamily="18" charset="0"/>
            </a:endParaRPr>
          </a:p>
          <a:p>
            <a:pPr marL="285750" indent="-285750">
              <a:spcBef>
                <a:spcPts val="1200"/>
              </a:spcBef>
              <a:buFont typeface="Wingdings" panose="05000000000000000000" pitchFamily="2" charset="2"/>
              <a:buChar char="l"/>
            </a:pPr>
            <a:r>
              <a:rPr lang="zh-CN" altLang="en-US" sz="2800" dirty="0">
                <a:ea typeface="宋体" panose="02010600030101010101" pitchFamily="2" charset="-122"/>
                <a:cs typeface="Times New Roman" panose="02020603050405020304" pitchFamily="18" charset="0"/>
              </a:rPr>
              <a:t>新增</a:t>
            </a:r>
            <a:r>
              <a:rPr lang="zh-CN" altLang="en-US" sz="2800" dirty="0" smtClean="0">
                <a:ea typeface="宋体" panose="02010600030101010101" pitchFamily="2" charset="-122"/>
                <a:cs typeface="Times New Roman" panose="02020603050405020304" pitchFamily="18" charset="0"/>
              </a:rPr>
              <a:t>方法：</a:t>
            </a:r>
            <a:endParaRPr lang="en-US" altLang="zh-CN" sz="2800" dirty="0" smtClean="0">
              <a:ea typeface="宋体" panose="02010600030101010101" pitchFamily="2" charset="-122"/>
              <a:cs typeface="Times New Roman" panose="02020603050405020304" pitchFamily="18" charset="0"/>
            </a:endParaRPr>
          </a:p>
          <a:p>
            <a:pPr marL="914400" lvl="1" indent="-457200">
              <a:lnSpc>
                <a:spcPts val="4000"/>
              </a:lnSpc>
              <a:buFont typeface="Wingdings" panose="05000000000000000000" pitchFamily="2" charset="2"/>
              <a:buChar char="Ø"/>
            </a:pPr>
            <a:r>
              <a:rPr lang="en-US" altLang="zh-CN" sz="2400" b="1" dirty="0" smtClean="0">
                <a:solidFill>
                  <a:srgbClr val="C00000"/>
                </a:solidFill>
                <a:ea typeface="宋体" panose="02010600030101010101" pitchFamily="2" charset="-122"/>
                <a:cs typeface="Times New Roman" panose="02020603050405020304" pitchFamily="18" charset="0"/>
              </a:rPr>
              <a:t>void </a:t>
            </a:r>
            <a:r>
              <a:rPr lang="en-US" altLang="zh-CN" sz="2400" b="1" dirty="0" err="1" smtClean="0">
                <a:solidFill>
                  <a:srgbClr val="C00000"/>
                </a:solidFill>
                <a:ea typeface="宋体" panose="02010600030101010101" pitchFamily="2" charset="-122"/>
                <a:cs typeface="Times New Roman" panose="02020603050405020304" pitchFamily="18" charset="0"/>
              </a:rPr>
              <a:t>addFirst</a:t>
            </a:r>
            <a:r>
              <a:rPr lang="en-US" altLang="zh-CN" sz="2400" b="1" dirty="0" smtClean="0">
                <a:solidFill>
                  <a:srgbClr val="C00000"/>
                </a:solidFill>
                <a:ea typeface="宋体" panose="02010600030101010101" pitchFamily="2" charset="-122"/>
                <a:cs typeface="Times New Roman" panose="02020603050405020304" pitchFamily="18" charset="0"/>
              </a:rPr>
              <a:t>(Object </a:t>
            </a:r>
            <a:r>
              <a:rPr lang="en-US" altLang="zh-CN" sz="2400" b="1" dirty="0" err="1" smtClean="0">
                <a:solidFill>
                  <a:srgbClr val="C00000"/>
                </a:solidFill>
                <a:ea typeface="宋体" panose="02010600030101010101" pitchFamily="2" charset="-122"/>
                <a:cs typeface="Times New Roman" panose="02020603050405020304" pitchFamily="18" charset="0"/>
              </a:rPr>
              <a:t>obj</a:t>
            </a:r>
            <a:r>
              <a:rPr lang="en-US" altLang="zh-CN" sz="2400" b="1" dirty="0" smtClean="0">
                <a:solidFill>
                  <a:srgbClr val="C00000"/>
                </a:solidFill>
                <a:ea typeface="宋体" panose="02010600030101010101" pitchFamily="2" charset="-122"/>
                <a:cs typeface="Times New Roman" panose="02020603050405020304" pitchFamily="18" charset="0"/>
              </a:rPr>
              <a:t>)</a:t>
            </a:r>
          </a:p>
          <a:p>
            <a:pPr marL="914400" lvl="1" indent="-457200">
              <a:lnSpc>
                <a:spcPts val="4000"/>
              </a:lnSpc>
              <a:buFont typeface="Wingdings" panose="05000000000000000000" pitchFamily="2" charset="2"/>
              <a:buChar char="Ø"/>
            </a:pPr>
            <a:r>
              <a:rPr lang="en-US" altLang="zh-CN" sz="2400" b="1" dirty="0" smtClean="0">
                <a:solidFill>
                  <a:srgbClr val="C00000"/>
                </a:solidFill>
                <a:ea typeface="宋体" panose="02010600030101010101" pitchFamily="2" charset="-122"/>
                <a:cs typeface="Times New Roman" panose="02020603050405020304" pitchFamily="18" charset="0"/>
              </a:rPr>
              <a:t>void </a:t>
            </a:r>
            <a:r>
              <a:rPr lang="en-US" altLang="zh-CN" sz="2400" b="1" dirty="0" err="1" smtClean="0">
                <a:solidFill>
                  <a:srgbClr val="C00000"/>
                </a:solidFill>
                <a:ea typeface="宋体" panose="02010600030101010101" pitchFamily="2" charset="-122"/>
                <a:cs typeface="Times New Roman" panose="02020603050405020304" pitchFamily="18" charset="0"/>
              </a:rPr>
              <a:t>addLast</a:t>
            </a:r>
            <a:r>
              <a:rPr lang="en-US" altLang="zh-CN" sz="2400" b="1" dirty="0" smtClean="0">
                <a:solidFill>
                  <a:srgbClr val="C00000"/>
                </a:solidFill>
                <a:ea typeface="宋体" panose="02010600030101010101" pitchFamily="2" charset="-122"/>
                <a:cs typeface="Times New Roman" panose="02020603050405020304" pitchFamily="18" charset="0"/>
              </a:rPr>
              <a:t>(Object </a:t>
            </a:r>
            <a:r>
              <a:rPr lang="en-US" altLang="zh-CN" sz="2400" b="1" dirty="0" err="1" smtClean="0">
                <a:solidFill>
                  <a:srgbClr val="C00000"/>
                </a:solidFill>
                <a:ea typeface="宋体" panose="02010600030101010101" pitchFamily="2" charset="-122"/>
                <a:cs typeface="Times New Roman" panose="02020603050405020304" pitchFamily="18" charset="0"/>
              </a:rPr>
              <a:t>obj</a:t>
            </a:r>
            <a:r>
              <a:rPr lang="en-US" altLang="zh-CN" sz="2400" b="1" dirty="0" smtClean="0">
                <a:solidFill>
                  <a:srgbClr val="C00000"/>
                </a:solidFill>
                <a:ea typeface="宋体" panose="02010600030101010101" pitchFamily="2" charset="-122"/>
                <a:cs typeface="Times New Roman" panose="02020603050405020304" pitchFamily="18" charset="0"/>
              </a:rPr>
              <a:t>)	</a:t>
            </a:r>
          </a:p>
          <a:p>
            <a:pPr marL="914400" lvl="1" indent="-457200">
              <a:lnSpc>
                <a:spcPts val="4000"/>
              </a:lnSpc>
              <a:buFont typeface="Wingdings" panose="05000000000000000000" pitchFamily="2" charset="2"/>
              <a:buChar char="Ø"/>
            </a:pPr>
            <a:r>
              <a:rPr lang="en-US" altLang="zh-CN" sz="2400" b="1" dirty="0" smtClean="0">
                <a:solidFill>
                  <a:srgbClr val="C00000"/>
                </a:solidFill>
                <a:ea typeface="宋体" panose="02010600030101010101" pitchFamily="2" charset="-122"/>
                <a:cs typeface="Times New Roman" panose="02020603050405020304" pitchFamily="18" charset="0"/>
              </a:rPr>
              <a:t>Object </a:t>
            </a:r>
            <a:r>
              <a:rPr lang="en-US" altLang="zh-CN" sz="2400" b="1" dirty="0" err="1" smtClean="0">
                <a:solidFill>
                  <a:srgbClr val="C00000"/>
                </a:solidFill>
                <a:ea typeface="宋体" panose="02010600030101010101" pitchFamily="2" charset="-122"/>
                <a:cs typeface="Times New Roman" panose="02020603050405020304" pitchFamily="18" charset="0"/>
              </a:rPr>
              <a:t>getFirst</a:t>
            </a:r>
            <a:r>
              <a:rPr lang="en-US" altLang="zh-CN" sz="2400" b="1" dirty="0" smtClean="0">
                <a:solidFill>
                  <a:srgbClr val="C00000"/>
                </a:solidFill>
                <a:ea typeface="宋体" panose="02010600030101010101" pitchFamily="2" charset="-122"/>
                <a:cs typeface="Times New Roman" panose="02020603050405020304" pitchFamily="18" charset="0"/>
              </a:rPr>
              <a:t>()</a:t>
            </a:r>
          </a:p>
          <a:p>
            <a:pPr marL="914400" lvl="1" indent="-457200">
              <a:lnSpc>
                <a:spcPts val="4000"/>
              </a:lnSpc>
              <a:buFont typeface="Wingdings" panose="05000000000000000000" pitchFamily="2" charset="2"/>
              <a:buChar char="Ø"/>
            </a:pPr>
            <a:r>
              <a:rPr lang="en-US" altLang="zh-CN" sz="2400" b="1" dirty="0" smtClean="0">
                <a:solidFill>
                  <a:srgbClr val="C00000"/>
                </a:solidFill>
                <a:ea typeface="宋体" panose="02010600030101010101" pitchFamily="2" charset="-122"/>
                <a:cs typeface="Times New Roman" panose="02020603050405020304" pitchFamily="18" charset="0"/>
              </a:rPr>
              <a:t>Object </a:t>
            </a:r>
            <a:r>
              <a:rPr lang="en-US" altLang="zh-CN" sz="2400" b="1" dirty="0" err="1" smtClean="0">
                <a:solidFill>
                  <a:srgbClr val="C00000"/>
                </a:solidFill>
                <a:ea typeface="宋体" panose="02010600030101010101" pitchFamily="2" charset="-122"/>
                <a:cs typeface="Times New Roman" panose="02020603050405020304" pitchFamily="18" charset="0"/>
              </a:rPr>
              <a:t>getLast</a:t>
            </a:r>
            <a:r>
              <a:rPr lang="en-US" altLang="zh-CN" sz="2400" b="1" dirty="0" smtClean="0">
                <a:solidFill>
                  <a:srgbClr val="C00000"/>
                </a:solidFill>
                <a:ea typeface="宋体" panose="02010600030101010101" pitchFamily="2" charset="-122"/>
                <a:cs typeface="Times New Roman" panose="02020603050405020304" pitchFamily="18" charset="0"/>
              </a:rPr>
              <a:t>()</a:t>
            </a:r>
          </a:p>
          <a:p>
            <a:pPr marL="914400" lvl="1" indent="-457200">
              <a:lnSpc>
                <a:spcPts val="4000"/>
              </a:lnSpc>
              <a:buFont typeface="Wingdings" panose="05000000000000000000" pitchFamily="2" charset="2"/>
              <a:buChar char="Ø"/>
            </a:pPr>
            <a:r>
              <a:rPr lang="en-US" altLang="zh-CN" sz="2400" b="1" dirty="0" smtClean="0">
                <a:solidFill>
                  <a:srgbClr val="C00000"/>
                </a:solidFill>
                <a:ea typeface="宋体" panose="02010600030101010101" pitchFamily="2" charset="-122"/>
                <a:cs typeface="Times New Roman" panose="02020603050405020304" pitchFamily="18" charset="0"/>
              </a:rPr>
              <a:t>Object </a:t>
            </a:r>
            <a:r>
              <a:rPr lang="en-US" altLang="zh-CN" sz="2400" b="1" dirty="0" err="1" smtClean="0">
                <a:solidFill>
                  <a:srgbClr val="C00000"/>
                </a:solidFill>
                <a:ea typeface="宋体" panose="02010600030101010101" pitchFamily="2" charset="-122"/>
                <a:cs typeface="Times New Roman" panose="02020603050405020304" pitchFamily="18" charset="0"/>
              </a:rPr>
              <a:t>removeFirst</a:t>
            </a:r>
            <a:r>
              <a:rPr lang="en-US" altLang="zh-CN" sz="2400" b="1" dirty="0" smtClean="0">
                <a:solidFill>
                  <a:srgbClr val="C00000"/>
                </a:solidFill>
                <a:ea typeface="宋体" panose="02010600030101010101" pitchFamily="2" charset="-122"/>
                <a:cs typeface="Times New Roman" panose="02020603050405020304" pitchFamily="18" charset="0"/>
              </a:rPr>
              <a:t>()</a:t>
            </a:r>
          </a:p>
          <a:p>
            <a:pPr marL="914400" lvl="1" indent="-457200">
              <a:lnSpc>
                <a:spcPts val="4000"/>
              </a:lnSpc>
              <a:buFont typeface="Wingdings" panose="05000000000000000000" pitchFamily="2" charset="2"/>
              <a:buChar char="Ø"/>
            </a:pPr>
            <a:r>
              <a:rPr lang="en-US" altLang="zh-CN" sz="2400" b="1" dirty="0" smtClean="0">
                <a:solidFill>
                  <a:srgbClr val="C00000"/>
                </a:solidFill>
                <a:ea typeface="宋体" panose="02010600030101010101" pitchFamily="2" charset="-122"/>
                <a:cs typeface="Times New Roman" panose="02020603050405020304" pitchFamily="18" charset="0"/>
              </a:rPr>
              <a:t>Object </a:t>
            </a:r>
            <a:r>
              <a:rPr lang="en-US" altLang="zh-CN" sz="2400" b="1" dirty="0" err="1" smtClean="0">
                <a:solidFill>
                  <a:srgbClr val="C00000"/>
                </a:solidFill>
                <a:ea typeface="宋体" panose="02010600030101010101" pitchFamily="2" charset="-122"/>
                <a:cs typeface="Times New Roman" panose="02020603050405020304" pitchFamily="18" charset="0"/>
              </a:rPr>
              <a:t>removeLast</a:t>
            </a:r>
            <a:r>
              <a:rPr lang="en-US" altLang="zh-CN" sz="2400" b="1" dirty="0" smtClean="0">
                <a:solidFill>
                  <a:srgbClr val="C00000"/>
                </a:solidFill>
                <a:ea typeface="宋体" panose="02010600030101010101" pitchFamily="2" charset="-122"/>
                <a:cs typeface="Times New Roman" panose="02020603050405020304" pitchFamily="18" charset="0"/>
              </a:rPr>
              <a:t>()</a:t>
            </a:r>
          </a:p>
        </p:txBody>
      </p:sp>
    </p:spTree>
  </p:cSld>
  <p:clrMapOvr>
    <a:masterClrMapping/>
  </p:clrMapOvr>
  <p:transition/>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9752" y="187272"/>
            <a:ext cx="5472608" cy="646331"/>
          </a:xfrm>
          <a:prstGeom prst="rect">
            <a:avLst/>
          </a:prstGeom>
          <a:noFill/>
        </p:spPr>
        <p:txBody>
          <a:bodyPr wrap="square" rtlCol="0">
            <a:spAutoFit/>
          </a:bodyPr>
          <a:lstStyle/>
          <a:p>
            <a:r>
              <a:rPr lang="en-US" altLang="zh-CN" sz="3600" b="1" dirty="0" smtClean="0">
                <a:ea typeface="宋体" panose="02010600030101010101" pitchFamily="2" charset="-122"/>
                <a:cs typeface="Times New Roman" panose="02020603050405020304" pitchFamily="18" charset="0"/>
              </a:rPr>
              <a:t>List </a:t>
            </a:r>
            <a:r>
              <a:rPr lang="zh-CN" altLang="en-US" sz="3600" b="1" dirty="0">
                <a:ea typeface="宋体" panose="02010600030101010101" pitchFamily="2" charset="-122"/>
                <a:cs typeface="Times New Roman" panose="02020603050405020304" pitchFamily="18" charset="0"/>
              </a:rPr>
              <a:t>实现</a:t>
            </a:r>
            <a:r>
              <a:rPr lang="zh-CN" altLang="en-US" sz="3600" b="1" dirty="0" smtClean="0">
                <a:ea typeface="宋体" panose="02010600030101010101" pitchFamily="2" charset="-122"/>
                <a:cs typeface="Times New Roman" panose="02020603050405020304" pitchFamily="18" charset="0"/>
              </a:rPr>
              <a:t>类之三：</a:t>
            </a:r>
            <a:r>
              <a:rPr lang="en-US" altLang="zh-CN" sz="3600" b="1" dirty="0" smtClean="0">
                <a:ea typeface="宋体" panose="02010600030101010101" pitchFamily="2" charset="-122"/>
                <a:cs typeface="Times New Roman" panose="02020603050405020304" pitchFamily="18" charset="0"/>
              </a:rPr>
              <a:t>Vector</a:t>
            </a:r>
            <a:endParaRPr lang="zh-CN" altLang="en-US" sz="3600" b="1" dirty="0">
              <a:ea typeface="宋体" panose="02010600030101010101" pitchFamily="2" charset="-122"/>
              <a:cs typeface="Times New Roman" panose="02020603050405020304" pitchFamily="18" charset="0"/>
            </a:endParaRPr>
          </a:p>
        </p:txBody>
      </p:sp>
      <p:sp>
        <p:nvSpPr>
          <p:cNvPr id="5" name="TextBox 4"/>
          <p:cNvSpPr txBox="1"/>
          <p:nvPr/>
        </p:nvSpPr>
        <p:spPr>
          <a:xfrm>
            <a:off x="107504" y="833603"/>
            <a:ext cx="8820472" cy="5569585"/>
          </a:xfrm>
          <a:prstGeom prst="rect">
            <a:avLst/>
          </a:prstGeom>
          <a:noFill/>
        </p:spPr>
        <p:txBody>
          <a:bodyPr wrap="square" rtlCol="0">
            <a:spAutoFit/>
          </a:bodyPr>
          <a:lstStyle/>
          <a:p>
            <a:pPr marL="285750" lvl="1" indent="-285750">
              <a:buFont typeface="Wingdings" panose="05000000000000000000" pitchFamily="2" charset="2"/>
              <a:buChar char="l"/>
            </a:pPr>
            <a:r>
              <a:rPr lang="en-US" altLang="zh-CN" sz="2800" dirty="0" smtClean="0">
                <a:ea typeface="宋体" panose="02010600030101010101" pitchFamily="2" charset="-122"/>
                <a:cs typeface="Times New Roman" panose="02020603050405020304" pitchFamily="18" charset="0"/>
              </a:rPr>
              <a:t>Vector </a:t>
            </a:r>
            <a:r>
              <a:rPr lang="zh-CN" altLang="en-US" sz="2800" dirty="0">
                <a:ea typeface="宋体" panose="02010600030101010101" pitchFamily="2" charset="-122"/>
                <a:cs typeface="Times New Roman" panose="02020603050405020304" pitchFamily="18" charset="0"/>
              </a:rPr>
              <a:t>是一个古老的集合</a:t>
            </a:r>
            <a:r>
              <a:rPr lang="zh-CN" altLang="en-US" sz="2800" dirty="0" smtClean="0">
                <a:ea typeface="宋体" panose="02010600030101010101" pitchFamily="2" charset="-122"/>
                <a:cs typeface="Times New Roman" panose="02020603050405020304" pitchFamily="18" charset="0"/>
              </a:rPr>
              <a:t>，</a:t>
            </a:r>
            <a:r>
              <a:rPr lang="en-US" altLang="zh-CN" sz="2800" dirty="0" smtClean="0">
                <a:ea typeface="宋体" panose="02010600030101010101" pitchFamily="2" charset="-122"/>
                <a:cs typeface="Times New Roman" panose="02020603050405020304" pitchFamily="18" charset="0"/>
              </a:rPr>
              <a:t>JDK1.0</a:t>
            </a:r>
            <a:r>
              <a:rPr lang="zh-CN" altLang="en-US" sz="2800" dirty="0" smtClean="0">
                <a:ea typeface="宋体" panose="02010600030101010101" pitchFamily="2" charset="-122"/>
                <a:cs typeface="Times New Roman" panose="02020603050405020304" pitchFamily="18" charset="0"/>
              </a:rPr>
              <a:t>就有了</a:t>
            </a:r>
            <a:r>
              <a:rPr lang="zh-CN" altLang="en-US" sz="2800" dirty="0">
                <a:ea typeface="宋体" panose="02010600030101010101" pitchFamily="2" charset="-122"/>
                <a:cs typeface="Times New Roman" panose="02020603050405020304" pitchFamily="18" charset="0"/>
              </a:rPr>
              <a:t>。大多数操作与</a:t>
            </a:r>
            <a:r>
              <a:rPr lang="en-US" altLang="zh-CN" sz="2800" dirty="0" err="1">
                <a:ea typeface="宋体" panose="02010600030101010101" pitchFamily="2" charset="-122"/>
                <a:cs typeface="Times New Roman" panose="02020603050405020304" pitchFamily="18" charset="0"/>
              </a:rPr>
              <a:t>ArrayList</a:t>
            </a:r>
            <a:r>
              <a:rPr lang="zh-CN" altLang="en-US" sz="2800" dirty="0">
                <a:ea typeface="宋体" panose="02010600030101010101" pitchFamily="2" charset="-122"/>
                <a:cs typeface="Times New Roman" panose="02020603050405020304" pitchFamily="18" charset="0"/>
              </a:rPr>
              <a:t>相同，区别之处在于</a:t>
            </a:r>
            <a:r>
              <a:rPr lang="en-US" altLang="zh-CN" sz="2800" dirty="0">
                <a:ea typeface="宋体" panose="02010600030101010101" pitchFamily="2" charset="-122"/>
                <a:cs typeface="Times New Roman" panose="02020603050405020304" pitchFamily="18" charset="0"/>
              </a:rPr>
              <a:t>Vector</a:t>
            </a:r>
            <a:r>
              <a:rPr lang="zh-CN" altLang="en-US" sz="2800" dirty="0">
                <a:ea typeface="宋体" panose="02010600030101010101" pitchFamily="2" charset="-122"/>
                <a:cs typeface="Times New Roman" panose="02020603050405020304" pitchFamily="18" charset="0"/>
              </a:rPr>
              <a:t>是线程安全的</a:t>
            </a:r>
            <a:r>
              <a:rPr lang="zh-CN" altLang="en-US" sz="2800" dirty="0" smtClean="0">
                <a:ea typeface="宋体" panose="02010600030101010101" pitchFamily="2" charset="-122"/>
                <a:cs typeface="Times New Roman" panose="02020603050405020304" pitchFamily="18" charset="0"/>
              </a:rPr>
              <a:t>。</a:t>
            </a:r>
            <a:endParaRPr lang="en-US" altLang="zh-CN" sz="2800" dirty="0" smtClean="0">
              <a:ea typeface="宋体" panose="02010600030101010101" pitchFamily="2" charset="-122"/>
              <a:cs typeface="Times New Roman" panose="02020603050405020304" pitchFamily="18" charset="0"/>
            </a:endParaRPr>
          </a:p>
          <a:p>
            <a:pPr marL="285750" indent="-285750">
              <a:spcBef>
                <a:spcPts val="600"/>
              </a:spcBef>
              <a:buFont typeface="Wingdings" panose="05000000000000000000" pitchFamily="2" charset="2"/>
              <a:buChar char="l"/>
            </a:pPr>
            <a:r>
              <a:rPr lang="zh-CN" altLang="en-US" sz="2800" dirty="0" smtClean="0">
                <a:ea typeface="宋体" panose="02010600030101010101" pitchFamily="2" charset="-122"/>
                <a:cs typeface="Times New Roman" panose="02020603050405020304" pitchFamily="18" charset="0"/>
              </a:rPr>
              <a:t>在各种</a:t>
            </a:r>
            <a:r>
              <a:rPr lang="en-US" altLang="zh-CN" sz="2800" dirty="0" smtClean="0">
                <a:ea typeface="宋体" panose="02010600030101010101" pitchFamily="2" charset="-122"/>
                <a:cs typeface="Times New Roman" panose="02020603050405020304" pitchFamily="18" charset="0"/>
              </a:rPr>
              <a:t>list</a:t>
            </a:r>
            <a:r>
              <a:rPr lang="zh-CN" altLang="en-US" sz="2800" dirty="0" smtClean="0">
                <a:ea typeface="宋体" panose="02010600030101010101" pitchFamily="2" charset="-122"/>
                <a:cs typeface="Times New Roman" panose="02020603050405020304" pitchFamily="18" charset="0"/>
              </a:rPr>
              <a:t>中，最好把</a:t>
            </a:r>
            <a:r>
              <a:rPr lang="en-US" altLang="zh-CN" sz="2800" dirty="0" err="1" smtClean="0">
                <a:ea typeface="宋体" panose="02010600030101010101" pitchFamily="2" charset="-122"/>
                <a:cs typeface="Times New Roman" panose="02020603050405020304" pitchFamily="18" charset="0"/>
              </a:rPr>
              <a:t>ArrayList</a:t>
            </a:r>
            <a:r>
              <a:rPr lang="zh-CN" altLang="en-US" sz="2800" dirty="0" smtClean="0">
                <a:ea typeface="宋体" panose="02010600030101010101" pitchFamily="2" charset="-122"/>
                <a:cs typeface="Times New Roman" panose="02020603050405020304" pitchFamily="18" charset="0"/>
              </a:rPr>
              <a:t>作为缺省选择。当插入、删除频繁时，使用</a:t>
            </a:r>
            <a:r>
              <a:rPr lang="en-US" altLang="zh-CN" sz="2800" dirty="0" err="1" smtClean="0">
                <a:ea typeface="宋体" panose="02010600030101010101" pitchFamily="2" charset="-122"/>
                <a:cs typeface="Times New Roman" panose="02020603050405020304" pitchFamily="18" charset="0"/>
              </a:rPr>
              <a:t>LinkedList</a:t>
            </a:r>
            <a:r>
              <a:rPr lang="zh-CN" altLang="en-US" sz="2800" dirty="0" smtClean="0">
                <a:ea typeface="宋体" panose="02010600030101010101" pitchFamily="2" charset="-122"/>
                <a:cs typeface="Times New Roman" panose="02020603050405020304" pitchFamily="18" charset="0"/>
              </a:rPr>
              <a:t>；</a:t>
            </a:r>
            <a:r>
              <a:rPr lang="en-US" altLang="zh-CN" sz="2800" dirty="0" smtClean="0">
                <a:ea typeface="宋体" panose="02010600030101010101" pitchFamily="2" charset="-122"/>
                <a:cs typeface="Times New Roman" panose="02020603050405020304" pitchFamily="18" charset="0"/>
              </a:rPr>
              <a:t>Vector</a:t>
            </a:r>
            <a:r>
              <a:rPr lang="zh-CN" altLang="en-US" sz="2800" dirty="0" smtClean="0">
                <a:ea typeface="宋体" panose="02010600030101010101" pitchFamily="2" charset="-122"/>
                <a:cs typeface="Times New Roman" panose="02020603050405020304" pitchFamily="18" charset="0"/>
              </a:rPr>
              <a:t>总是比</a:t>
            </a:r>
            <a:r>
              <a:rPr lang="en-US" altLang="zh-CN" sz="2800" dirty="0" err="1" smtClean="0">
                <a:ea typeface="宋体" panose="02010600030101010101" pitchFamily="2" charset="-122"/>
                <a:cs typeface="Times New Roman" panose="02020603050405020304" pitchFamily="18" charset="0"/>
              </a:rPr>
              <a:t>ArrayList</a:t>
            </a:r>
            <a:r>
              <a:rPr lang="zh-CN" altLang="en-US" sz="2800" dirty="0" smtClean="0">
                <a:ea typeface="宋体" panose="02010600030101010101" pitchFamily="2" charset="-122"/>
                <a:cs typeface="Times New Roman" panose="02020603050405020304" pitchFamily="18" charset="0"/>
              </a:rPr>
              <a:t>慢，所以尽量避免使用。</a:t>
            </a:r>
            <a:endParaRPr lang="en-US" altLang="zh-CN" sz="2800" dirty="0">
              <a:ea typeface="宋体" panose="02010600030101010101" pitchFamily="2" charset="-122"/>
              <a:cs typeface="Times New Roman" panose="02020603050405020304" pitchFamily="18" charset="0"/>
            </a:endParaRPr>
          </a:p>
          <a:p>
            <a:pPr marL="285750" indent="-285750">
              <a:spcBef>
                <a:spcPts val="600"/>
              </a:spcBef>
              <a:buFont typeface="Wingdings" panose="05000000000000000000" pitchFamily="2" charset="2"/>
              <a:buChar char="l"/>
            </a:pPr>
            <a:r>
              <a:rPr lang="zh-CN" altLang="en-US" sz="2800" dirty="0" smtClean="0">
                <a:ea typeface="宋体" panose="02010600030101010101" pitchFamily="2" charset="-122"/>
                <a:cs typeface="Times New Roman" panose="02020603050405020304" pitchFamily="18" charset="0"/>
              </a:rPr>
              <a:t>新增方法：</a:t>
            </a:r>
            <a:endParaRPr lang="en-US" altLang="zh-CN" sz="2800" dirty="0" smtClean="0">
              <a:ea typeface="宋体" panose="02010600030101010101" pitchFamily="2" charset="-122"/>
              <a:cs typeface="Times New Roman" panose="02020603050405020304" pitchFamily="18" charset="0"/>
            </a:endParaRPr>
          </a:p>
          <a:p>
            <a:pPr marL="914400" lvl="1" indent="-457200">
              <a:buFont typeface="Wingdings" panose="05000000000000000000" pitchFamily="2" charset="2"/>
              <a:buChar char="Ø"/>
            </a:pPr>
            <a:r>
              <a:rPr lang="en-US" altLang="zh-CN" sz="2000" b="1" dirty="0">
                <a:solidFill>
                  <a:srgbClr val="C00000"/>
                </a:solidFill>
                <a:ea typeface="宋体" panose="02010600030101010101" pitchFamily="2" charset="-122"/>
                <a:cs typeface="Times New Roman" panose="02020603050405020304" pitchFamily="18" charset="0"/>
              </a:rPr>
              <a:t>v</a:t>
            </a:r>
            <a:r>
              <a:rPr lang="en-US" altLang="zh-CN" sz="2000" b="1" dirty="0" smtClean="0">
                <a:solidFill>
                  <a:srgbClr val="C00000"/>
                </a:solidFill>
                <a:ea typeface="宋体" panose="02010600030101010101" pitchFamily="2" charset="-122"/>
                <a:cs typeface="Times New Roman" panose="02020603050405020304" pitchFamily="18" charset="0"/>
              </a:rPr>
              <a:t>oid </a:t>
            </a:r>
            <a:r>
              <a:rPr lang="en-US" altLang="zh-CN" sz="2000" b="1" dirty="0" err="1" smtClean="0">
                <a:solidFill>
                  <a:srgbClr val="C00000"/>
                </a:solidFill>
                <a:ea typeface="宋体" panose="02010600030101010101" pitchFamily="2" charset="-122"/>
                <a:cs typeface="Times New Roman" panose="02020603050405020304" pitchFamily="18" charset="0"/>
              </a:rPr>
              <a:t>addElement</a:t>
            </a:r>
            <a:r>
              <a:rPr lang="en-US" altLang="zh-CN" sz="2000" b="1" dirty="0" smtClean="0">
                <a:solidFill>
                  <a:srgbClr val="C00000"/>
                </a:solidFill>
                <a:ea typeface="宋体" panose="02010600030101010101" pitchFamily="2" charset="-122"/>
                <a:cs typeface="Times New Roman" panose="02020603050405020304" pitchFamily="18" charset="0"/>
              </a:rPr>
              <a:t>(Object </a:t>
            </a:r>
            <a:r>
              <a:rPr lang="en-US" altLang="zh-CN" sz="2000" b="1" dirty="0" err="1" smtClean="0">
                <a:solidFill>
                  <a:srgbClr val="C00000"/>
                </a:solidFill>
                <a:ea typeface="宋体" panose="02010600030101010101" pitchFamily="2" charset="-122"/>
                <a:cs typeface="Times New Roman" panose="02020603050405020304" pitchFamily="18" charset="0"/>
              </a:rPr>
              <a:t>obj</a:t>
            </a:r>
            <a:r>
              <a:rPr lang="en-US" altLang="zh-CN" sz="2000" b="1" dirty="0" smtClean="0">
                <a:solidFill>
                  <a:srgbClr val="C00000"/>
                </a:solidFill>
                <a:ea typeface="宋体" panose="02010600030101010101" pitchFamily="2" charset="-122"/>
                <a:cs typeface="Times New Roman" panose="02020603050405020304" pitchFamily="18" charset="0"/>
              </a:rPr>
              <a:t>)</a:t>
            </a:r>
          </a:p>
          <a:p>
            <a:pPr marL="914400" lvl="1" indent="-457200">
              <a:lnSpc>
                <a:spcPts val="3900"/>
              </a:lnSpc>
              <a:buFont typeface="Wingdings" panose="05000000000000000000" pitchFamily="2" charset="2"/>
              <a:buChar char="Ø"/>
            </a:pPr>
            <a:r>
              <a:rPr lang="en-US" altLang="zh-CN" sz="2000" b="1" dirty="0">
                <a:solidFill>
                  <a:srgbClr val="C00000"/>
                </a:solidFill>
                <a:ea typeface="宋体" panose="02010600030101010101" pitchFamily="2" charset="-122"/>
                <a:cs typeface="Times New Roman" panose="02020603050405020304" pitchFamily="18" charset="0"/>
              </a:rPr>
              <a:t>v</a:t>
            </a:r>
            <a:r>
              <a:rPr lang="en-US" altLang="zh-CN" sz="2000" b="1" dirty="0" smtClean="0">
                <a:solidFill>
                  <a:srgbClr val="C00000"/>
                </a:solidFill>
                <a:ea typeface="宋体" panose="02010600030101010101" pitchFamily="2" charset="-122"/>
                <a:cs typeface="Times New Roman" panose="02020603050405020304" pitchFamily="18" charset="0"/>
              </a:rPr>
              <a:t>oid </a:t>
            </a:r>
            <a:r>
              <a:rPr lang="en-US" altLang="zh-CN" sz="2000" b="1" dirty="0" err="1" smtClean="0">
                <a:solidFill>
                  <a:srgbClr val="C00000"/>
                </a:solidFill>
                <a:ea typeface="宋体" panose="02010600030101010101" pitchFamily="2" charset="-122"/>
                <a:cs typeface="Times New Roman" panose="02020603050405020304" pitchFamily="18" charset="0"/>
              </a:rPr>
              <a:t>insertElementAt</a:t>
            </a:r>
            <a:r>
              <a:rPr lang="en-US" altLang="zh-CN" sz="2000" b="1" dirty="0" smtClean="0">
                <a:solidFill>
                  <a:srgbClr val="C00000"/>
                </a:solidFill>
                <a:ea typeface="宋体" panose="02010600030101010101" pitchFamily="2" charset="-122"/>
                <a:cs typeface="Times New Roman" panose="02020603050405020304" pitchFamily="18" charset="0"/>
              </a:rPr>
              <a:t>(Object </a:t>
            </a:r>
            <a:r>
              <a:rPr lang="en-US" altLang="zh-CN" sz="2000" b="1" dirty="0" err="1" smtClean="0">
                <a:solidFill>
                  <a:srgbClr val="C00000"/>
                </a:solidFill>
                <a:ea typeface="宋体" panose="02010600030101010101" pitchFamily="2" charset="-122"/>
                <a:cs typeface="Times New Roman" panose="02020603050405020304" pitchFamily="18" charset="0"/>
              </a:rPr>
              <a:t>obj,int</a:t>
            </a:r>
            <a:r>
              <a:rPr lang="en-US" altLang="zh-CN" sz="2000" b="1" dirty="0" smtClean="0">
                <a:solidFill>
                  <a:srgbClr val="C00000"/>
                </a:solidFill>
                <a:ea typeface="宋体" panose="02010600030101010101" pitchFamily="2" charset="-122"/>
                <a:cs typeface="Times New Roman" panose="02020603050405020304" pitchFamily="18" charset="0"/>
              </a:rPr>
              <a:t> index)</a:t>
            </a:r>
          </a:p>
          <a:p>
            <a:pPr marL="914400" lvl="1" indent="-457200">
              <a:lnSpc>
                <a:spcPts val="3900"/>
              </a:lnSpc>
              <a:buFont typeface="Wingdings" panose="05000000000000000000" pitchFamily="2" charset="2"/>
              <a:buChar char="Ø"/>
            </a:pPr>
            <a:r>
              <a:rPr lang="en-US" altLang="zh-CN" sz="2000" b="1" dirty="0">
                <a:solidFill>
                  <a:srgbClr val="C00000"/>
                </a:solidFill>
                <a:ea typeface="宋体" panose="02010600030101010101" pitchFamily="2" charset="-122"/>
                <a:cs typeface="Times New Roman" panose="02020603050405020304" pitchFamily="18" charset="0"/>
              </a:rPr>
              <a:t>v</a:t>
            </a:r>
            <a:r>
              <a:rPr lang="en-US" altLang="zh-CN" sz="2000" b="1" dirty="0" smtClean="0">
                <a:solidFill>
                  <a:srgbClr val="C00000"/>
                </a:solidFill>
                <a:ea typeface="宋体" panose="02010600030101010101" pitchFamily="2" charset="-122"/>
                <a:cs typeface="Times New Roman" panose="02020603050405020304" pitchFamily="18" charset="0"/>
              </a:rPr>
              <a:t>oid </a:t>
            </a:r>
            <a:r>
              <a:rPr lang="en-US" altLang="zh-CN" sz="2000" b="1" dirty="0" err="1" smtClean="0">
                <a:solidFill>
                  <a:srgbClr val="C00000"/>
                </a:solidFill>
                <a:ea typeface="宋体" panose="02010600030101010101" pitchFamily="2" charset="-122"/>
                <a:cs typeface="Times New Roman" panose="02020603050405020304" pitchFamily="18" charset="0"/>
              </a:rPr>
              <a:t>setElementAt</a:t>
            </a:r>
            <a:r>
              <a:rPr lang="en-US" altLang="zh-CN" sz="2000" b="1" dirty="0" smtClean="0">
                <a:solidFill>
                  <a:srgbClr val="C00000"/>
                </a:solidFill>
                <a:ea typeface="宋体" panose="02010600030101010101" pitchFamily="2" charset="-122"/>
                <a:cs typeface="Times New Roman" panose="02020603050405020304" pitchFamily="18" charset="0"/>
              </a:rPr>
              <a:t>(Object </a:t>
            </a:r>
            <a:r>
              <a:rPr lang="en-US" altLang="zh-CN" sz="2000" b="1" dirty="0" err="1" smtClean="0">
                <a:solidFill>
                  <a:srgbClr val="C00000"/>
                </a:solidFill>
                <a:ea typeface="宋体" panose="02010600030101010101" pitchFamily="2" charset="-122"/>
                <a:cs typeface="Times New Roman" panose="02020603050405020304" pitchFamily="18" charset="0"/>
              </a:rPr>
              <a:t>obj,int</a:t>
            </a:r>
            <a:r>
              <a:rPr lang="en-US" altLang="zh-CN" sz="2000" b="1" dirty="0" smtClean="0">
                <a:solidFill>
                  <a:srgbClr val="C00000"/>
                </a:solidFill>
                <a:ea typeface="宋体" panose="02010600030101010101" pitchFamily="2" charset="-122"/>
                <a:cs typeface="Times New Roman" panose="02020603050405020304" pitchFamily="18" charset="0"/>
              </a:rPr>
              <a:t> index)</a:t>
            </a:r>
          </a:p>
          <a:p>
            <a:pPr marL="914400" lvl="1" indent="-457200">
              <a:lnSpc>
                <a:spcPts val="3900"/>
              </a:lnSpc>
              <a:buFont typeface="Wingdings" panose="05000000000000000000" pitchFamily="2" charset="2"/>
              <a:buChar char="Ø"/>
            </a:pPr>
            <a:r>
              <a:rPr lang="en-US" altLang="zh-CN" sz="2000" b="1" dirty="0">
                <a:solidFill>
                  <a:srgbClr val="C00000"/>
                </a:solidFill>
                <a:ea typeface="宋体" panose="02010600030101010101" pitchFamily="2" charset="-122"/>
                <a:cs typeface="Times New Roman" panose="02020603050405020304" pitchFamily="18" charset="0"/>
              </a:rPr>
              <a:t>v</a:t>
            </a:r>
            <a:r>
              <a:rPr lang="en-US" altLang="zh-CN" sz="2000" b="1" dirty="0" smtClean="0">
                <a:solidFill>
                  <a:srgbClr val="C00000"/>
                </a:solidFill>
                <a:ea typeface="宋体" panose="02010600030101010101" pitchFamily="2" charset="-122"/>
                <a:cs typeface="Times New Roman" panose="02020603050405020304" pitchFamily="18" charset="0"/>
              </a:rPr>
              <a:t>oid </a:t>
            </a:r>
            <a:r>
              <a:rPr lang="en-US" altLang="zh-CN" sz="2000" b="1" dirty="0" err="1" smtClean="0">
                <a:solidFill>
                  <a:srgbClr val="C00000"/>
                </a:solidFill>
                <a:ea typeface="宋体" panose="02010600030101010101" pitchFamily="2" charset="-122"/>
                <a:cs typeface="Times New Roman" panose="02020603050405020304" pitchFamily="18" charset="0"/>
              </a:rPr>
              <a:t>removeElement</a:t>
            </a:r>
            <a:r>
              <a:rPr lang="en-US" altLang="zh-CN" sz="2000" b="1" dirty="0" smtClean="0">
                <a:solidFill>
                  <a:srgbClr val="C00000"/>
                </a:solidFill>
                <a:ea typeface="宋体" panose="02010600030101010101" pitchFamily="2" charset="-122"/>
                <a:cs typeface="Times New Roman" panose="02020603050405020304" pitchFamily="18" charset="0"/>
              </a:rPr>
              <a:t>(Object </a:t>
            </a:r>
            <a:r>
              <a:rPr lang="en-US" altLang="zh-CN" sz="2000" b="1" dirty="0" err="1" smtClean="0">
                <a:solidFill>
                  <a:srgbClr val="C00000"/>
                </a:solidFill>
                <a:ea typeface="宋体" panose="02010600030101010101" pitchFamily="2" charset="-122"/>
                <a:cs typeface="Times New Roman" panose="02020603050405020304" pitchFamily="18" charset="0"/>
              </a:rPr>
              <a:t>obj</a:t>
            </a:r>
            <a:r>
              <a:rPr lang="en-US" altLang="zh-CN" sz="2000" b="1" dirty="0" smtClean="0">
                <a:solidFill>
                  <a:srgbClr val="C00000"/>
                </a:solidFill>
                <a:ea typeface="宋体" panose="02010600030101010101" pitchFamily="2" charset="-122"/>
                <a:cs typeface="Times New Roman" panose="02020603050405020304" pitchFamily="18" charset="0"/>
              </a:rPr>
              <a:t>)</a:t>
            </a:r>
          </a:p>
          <a:p>
            <a:pPr marL="914400" lvl="1" indent="-457200">
              <a:lnSpc>
                <a:spcPts val="3900"/>
              </a:lnSpc>
              <a:buFont typeface="Wingdings" panose="05000000000000000000" pitchFamily="2" charset="2"/>
              <a:buChar char="Ø"/>
            </a:pPr>
            <a:r>
              <a:rPr lang="en-US" altLang="zh-CN" sz="2000" b="1" dirty="0">
                <a:solidFill>
                  <a:srgbClr val="C00000"/>
                </a:solidFill>
                <a:ea typeface="宋体" panose="02010600030101010101" pitchFamily="2" charset="-122"/>
                <a:cs typeface="Times New Roman" panose="02020603050405020304" pitchFamily="18" charset="0"/>
              </a:rPr>
              <a:t>v</a:t>
            </a:r>
            <a:r>
              <a:rPr lang="en-US" altLang="zh-CN" sz="2000" b="1" dirty="0" smtClean="0">
                <a:solidFill>
                  <a:srgbClr val="C00000"/>
                </a:solidFill>
                <a:ea typeface="宋体" panose="02010600030101010101" pitchFamily="2" charset="-122"/>
                <a:cs typeface="Times New Roman" panose="02020603050405020304" pitchFamily="18" charset="0"/>
              </a:rPr>
              <a:t>oid </a:t>
            </a:r>
            <a:r>
              <a:rPr lang="en-US" altLang="zh-CN" sz="2000" b="1" dirty="0" err="1" smtClean="0">
                <a:solidFill>
                  <a:srgbClr val="C00000"/>
                </a:solidFill>
                <a:ea typeface="宋体" panose="02010600030101010101" pitchFamily="2" charset="-122"/>
                <a:cs typeface="Times New Roman" panose="02020603050405020304" pitchFamily="18" charset="0"/>
              </a:rPr>
              <a:t>removeAllElements</a:t>
            </a:r>
            <a:r>
              <a:rPr lang="en-US" altLang="zh-CN" sz="2000" b="1" dirty="0" smtClean="0">
                <a:solidFill>
                  <a:srgbClr val="C00000"/>
                </a:solidFill>
                <a:ea typeface="宋体" panose="02010600030101010101" pitchFamily="2" charset="-122"/>
                <a:cs typeface="Times New Roman" panose="02020603050405020304" pitchFamily="18" charset="0"/>
              </a:rPr>
              <a:t>()</a:t>
            </a:r>
            <a:endParaRPr lang="zh-CN" altLang="en-US" sz="2000" b="1"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ransition/>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2411760" y="692696"/>
            <a:ext cx="4291960" cy="8572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Set </a:t>
            </a:r>
            <a:r>
              <a:rPr lang="zh-CN" altLang="en-US" b="1" dirty="0">
                <a:latin typeface="+mn-lt"/>
                <a:ea typeface="宋体" panose="02010600030101010101" pitchFamily="2" charset="-122"/>
                <a:cs typeface="Times New Roman" panose="02020603050405020304" pitchFamily="18" charset="0"/>
              </a:rPr>
              <a:t>接口</a:t>
            </a:r>
          </a:p>
        </p:txBody>
      </p:sp>
      <p:sp>
        <p:nvSpPr>
          <p:cNvPr id="3" name="内容占位符 2"/>
          <p:cNvSpPr>
            <a:spLocks noGrp="1"/>
          </p:cNvSpPr>
          <p:nvPr/>
        </p:nvSpPr>
        <p:spPr>
          <a:xfrm>
            <a:off x="485804" y="1546243"/>
            <a:ext cx="8229600" cy="447504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Set</a:t>
            </a:r>
            <a:r>
              <a:rPr lang="zh-CN" altLang="en-US" dirty="0" smtClean="0">
                <a:ea typeface="宋体" panose="02010600030101010101" pitchFamily="2" charset="-122"/>
                <a:cs typeface="Times New Roman" panose="02020603050405020304" pitchFamily="18" charset="0"/>
              </a:rPr>
              <a:t>接口</a:t>
            </a:r>
            <a:r>
              <a:rPr lang="zh-CN" altLang="en-US" dirty="0">
                <a:ea typeface="宋体" panose="02010600030101010101" pitchFamily="2" charset="-122"/>
                <a:cs typeface="Times New Roman" panose="02020603050405020304" pitchFamily="18" charset="0"/>
              </a:rPr>
              <a:t>是Collection的子接口，set接口没有</a:t>
            </a:r>
            <a:r>
              <a:rPr lang="zh-CN" altLang="en-US" dirty="0" smtClean="0">
                <a:ea typeface="宋体" panose="02010600030101010101" pitchFamily="2" charset="-122"/>
                <a:cs typeface="Times New Roman" panose="02020603050405020304" pitchFamily="18" charset="0"/>
              </a:rPr>
              <a:t>提供额外</a:t>
            </a:r>
            <a:r>
              <a:rPr lang="zh-CN" altLang="en-US" dirty="0">
                <a:ea typeface="宋体" panose="02010600030101010101" pitchFamily="2" charset="-122"/>
                <a:cs typeface="Times New Roman" panose="02020603050405020304" pitchFamily="18" charset="0"/>
              </a:rPr>
              <a:t>的方法</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Set </a:t>
            </a:r>
            <a:r>
              <a:rPr lang="zh-CN" altLang="en-US" dirty="0" smtClean="0">
                <a:ea typeface="宋体" panose="02010600030101010101" pitchFamily="2" charset="-122"/>
                <a:cs typeface="Times New Roman" panose="02020603050405020304" pitchFamily="18" charset="0"/>
              </a:rPr>
              <a:t>集合不允许包含相同的元素，如果试把两个相同的元素加入同一个 </a:t>
            </a:r>
            <a:r>
              <a:rPr lang="en-US" altLang="zh-CN" dirty="0" smtClean="0">
                <a:ea typeface="宋体" panose="02010600030101010101" pitchFamily="2" charset="-122"/>
                <a:cs typeface="Times New Roman" panose="02020603050405020304" pitchFamily="18" charset="0"/>
              </a:rPr>
              <a:t>Set </a:t>
            </a:r>
            <a:r>
              <a:rPr lang="zh-CN" altLang="en-US" dirty="0" smtClean="0">
                <a:ea typeface="宋体" panose="02010600030101010101" pitchFamily="2" charset="-122"/>
                <a:cs typeface="Times New Roman" panose="02020603050405020304" pitchFamily="18" charset="0"/>
              </a:rPr>
              <a:t>集合中，则添加操作失败。</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Set </a:t>
            </a:r>
            <a:r>
              <a:rPr lang="zh-CN" altLang="en-US" dirty="0" smtClean="0">
                <a:ea typeface="宋体" panose="02010600030101010101" pitchFamily="2" charset="-122"/>
                <a:cs typeface="Times New Roman" panose="02020603050405020304" pitchFamily="18" charset="0"/>
              </a:rPr>
              <a:t>判断两个对象是否相同不是使用 </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运算符，而是根据 </a:t>
            </a:r>
            <a:r>
              <a:rPr lang="en-US" altLang="zh-CN" dirty="0" smtClean="0">
                <a:ea typeface="宋体" panose="02010600030101010101" pitchFamily="2" charset="-122"/>
                <a:cs typeface="Times New Roman" panose="02020603050405020304" pitchFamily="18" charset="0"/>
              </a:rPr>
              <a:t>equals </a:t>
            </a:r>
            <a:r>
              <a:rPr lang="zh-CN" altLang="en-US" dirty="0" smtClean="0">
                <a:ea typeface="宋体" panose="02010600030101010101" pitchFamily="2" charset="-122"/>
                <a:cs typeface="Times New Roman" panose="02020603050405020304" pitchFamily="18" charset="0"/>
              </a:rPr>
              <a:t>方法</a:t>
            </a:r>
            <a:endParaRPr lang="zh-CN" altLang="en-US"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2411760" y="72008"/>
            <a:ext cx="5760640" cy="692696"/>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solidFill>
                  <a:schemeClr val="tx2"/>
                </a:solidFill>
                <a:latin typeface="+mn-lt"/>
                <a:ea typeface="宋体" panose="02010600030101010101" pitchFamily="2" charset="-122"/>
                <a:cs typeface="Times New Roman" panose="02020603050405020304" pitchFamily="18" charset="0"/>
              </a:rPr>
              <a:t>Set</a:t>
            </a:r>
            <a:r>
              <a:rPr lang="zh-CN" altLang="en-US" b="1" dirty="0" smtClean="0">
                <a:solidFill>
                  <a:schemeClr val="tx2"/>
                </a:solidFill>
                <a:latin typeface="+mn-lt"/>
                <a:ea typeface="宋体" panose="02010600030101010101" pitchFamily="2" charset="-122"/>
                <a:cs typeface="Times New Roman" panose="02020603050405020304" pitchFamily="18" charset="0"/>
              </a:rPr>
              <a:t>实现类之一：</a:t>
            </a:r>
            <a:r>
              <a:rPr lang="en-US" altLang="zh-CN" b="1" dirty="0" err="1" smtClean="0">
                <a:solidFill>
                  <a:schemeClr val="tx2"/>
                </a:solidFill>
                <a:latin typeface="+mn-lt"/>
                <a:ea typeface="宋体" panose="02010600030101010101" pitchFamily="2" charset="-122"/>
                <a:cs typeface="Times New Roman" panose="02020603050405020304" pitchFamily="18" charset="0"/>
              </a:rPr>
              <a:t>HashSet</a:t>
            </a:r>
          </a:p>
        </p:txBody>
      </p:sp>
      <p:sp>
        <p:nvSpPr>
          <p:cNvPr id="5" name="内容占位符 2"/>
          <p:cNvSpPr>
            <a:spLocks noGrp="1"/>
          </p:cNvSpPr>
          <p:nvPr/>
        </p:nvSpPr>
        <p:spPr>
          <a:xfrm>
            <a:off x="323528" y="837471"/>
            <a:ext cx="8501122" cy="5164626"/>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en-US" altLang="zh-CN" sz="2400" dirty="0" err="1" smtClean="0">
                <a:ea typeface="宋体" panose="02010600030101010101" pitchFamily="2" charset="-122"/>
                <a:cs typeface="Times New Roman" panose="02020603050405020304" pitchFamily="18" charset="0"/>
              </a:rPr>
              <a:t>HashSet</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是 </a:t>
            </a:r>
            <a:r>
              <a:rPr lang="en-US" altLang="zh-CN" sz="2400" dirty="0" smtClean="0">
                <a:ea typeface="宋体" panose="02010600030101010101" pitchFamily="2" charset="-122"/>
                <a:cs typeface="Times New Roman" panose="02020603050405020304" pitchFamily="18" charset="0"/>
              </a:rPr>
              <a:t>Set </a:t>
            </a:r>
            <a:r>
              <a:rPr lang="zh-CN" altLang="en-US" sz="2400" dirty="0" smtClean="0">
                <a:ea typeface="宋体" panose="02010600030101010101" pitchFamily="2" charset="-122"/>
                <a:cs typeface="Times New Roman" panose="02020603050405020304" pitchFamily="18" charset="0"/>
              </a:rPr>
              <a:t>接口的典型实现，大多数时候使用 </a:t>
            </a:r>
            <a:r>
              <a:rPr lang="en-US" altLang="zh-CN" sz="2400" dirty="0" smtClean="0">
                <a:ea typeface="宋体" panose="02010600030101010101" pitchFamily="2" charset="-122"/>
                <a:cs typeface="Times New Roman" panose="02020603050405020304" pitchFamily="18" charset="0"/>
              </a:rPr>
              <a:t>Set </a:t>
            </a:r>
            <a:r>
              <a:rPr lang="zh-CN" altLang="en-US" sz="2400" dirty="0" smtClean="0">
                <a:ea typeface="宋体" panose="02010600030101010101" pitchFamily="2" charset="-122"/>
                <a:cs typeface="Times New Roman" panose="02020603050405020304" pitchFamily="18" charset="0"/>
              </a:rPr>
              <a:t>集合时都使用这个实现类。</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sz="2400" dirty="0" err="1" smtClean="0">
                <a:ea typeface="宋体" panose="02010600030101010101" pitchFamily="2" charset="-122"/>
                <a:cs typeface="Times New Roman" panose="02020603050405020304" pitchFamily="18" charset="0"/>
              </a:rPr>
              <a:t>HashSet</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按 </a:t>
            </a:r>
            <a:r>
              <a:rPr lang="en-US" altLang="zh-CN" sz="2400" dirty="0" smtClean="0">
                <a:ea typeface="宋体" panose="02010600030101010101" pitchFamily="2" charset="-122"/>
                <a:cs typeface="Times New Roman" panose="02020603050405020304" pitchFamily="18" charset="0"/>
              </a:rPr>
              <a:t>Hash </a:t>
            </a:r>
            <a:r>
              <a:rPr lang="zh-CN" altLang="en-US" sz="2400" dirty="0" smtClean="0">
                <a:ea typeface="宋体" panose="02010600030101010101" pitchFamily="2" charset="-122"/>
                <a:cs typeface="Times New Roman" panose="02020603050405020304" pitchFamily="18" charset="0"/>
              </a:rPr>
              <a:t>算法来存储集合中的元素，因此具有很好的存取和查找性能。</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sz="2400" b="1" dirty="0" err="1" smtClean="0">
                <a:solidFill>
                  <a:srgbClr val="C00000"/>
                </a:solidFill>
                <a:ea typeface="宋体" panose="02010600030101010101" pitchFamily="2" charset="-122"/>
                <a:cs typeface="Times New Roman" panose="02020603050405020304" pitchFamily="18" charset="0"/>
              </a:rPr>
              <a:t>HashSet</a:t>
            </a:r>
            <a:r>
              <a:rPr lang="en-US" altLang="zh-CN" sz="2400" b="1" dirty="0" smtClean="0">
                <a:solidFill>
                  <a:srgbClr val="C00000"/>
                </a:solidFill>
                <a:ea typeface="宋体" panose="02010600030101010101" pitchFamily="2" charset="-122"/>
                <a:cs typeface="Times New Roman" panose="02020603050405020304" pitchFamily="18" charset="0"/>
              </a:rPr>
              <a:t> </a:t>
            </a:r>
            <a:r>
              <a:rPr lang="zh-CN" altLang="en-US" sz="2400" b="1" dirty="0" smtClean="0">
                <a:solidFill>
                  <a:srgbClr val="C00000"/>
                </a:solidFill>
                <a:ea typeface="宋体" panose="02010600030101010101" pitchFamily="2" charset="-122"/>
                <a:cs typeface="Times New Roman" panose="02020603050405020304" pitchFamily="18" charset="0"/>
              </a:rPr>
              <a:t>具有以下特点：</a:t>
            </a:r>
            <a:endParaRPr lang="en-US" altLang="zh-CN" sz="2400" b="1" dirty="0" smtClean="0">
              <a:solidFill>
                <a:srgbClr val="C0000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不能保证元素的排列顺序</a:t>
            </a:r>
            <a:endParaRPr lang="en-US" altLang="zh-CN" sz="20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sz="2000" dirty="0" err="1" smtClean="0">
                <a:ea typeface="宋体" panose="02010600030101010101" pitchFamily="2" charset="-122"/>
                <a:cs typeface="Times New Roman" panose="02020603050405020304" pitchFamily="18" charset="0"/>
              </a:rPr>
              <a:t>HashSet</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不是线程安全的</a:t>
            </a:r>
            <a:endParaRPr lang="en-US" altLang="zh-CN" sz="20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集合元素可以是 </a:t>
            </a:r>
            <a:r>
              <a:rPr lang="en-US" altLang="zh-CN" dirty="0" smtClean="0">
                <a:solidFill>
                  <a:srgbClr val="C00000"/>
                </a:solidFill>
                <a:ea typeface="宋体" panose="02010600030101010101" pitchFamily="2" charset="-122"/>
                <a:cs typeface="Times New Roman" panose="02020603050405020304" pitchFamily="18" charset="0"/>
              </a:rPr>
              <a:t>null</a:t>
            </a:r>
          </a:p>
          <a:p>
            <a:pP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当向 </a:t>
            </a:r>
            <a:r>
              <a:rPr lang="en-US" altLang="zh-CN" sz="2400" dirty="0" err="1" smtClean="0">
                <a:ea typeface="宋体" panose="02010600030101010101" pitchFamily="2" charset="-122"/>
                <a:cs typeface="Times New Roman" panose="02020603050405020304" pitchFamily="18" charset="0"/>
              </a:rPr>
              <a:t>HashSet</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集合中存入一个元素时，</a:t>
            </a:r>
            <a:r>
              <a:rPr lang="en-US" altLang="zh-CN" sz="2400" dirty="0" err="1" smtClean="0">
                <a:ea typeface="宋体" panose="02010600030101010101" pitchFamily="2" charset="-122"/>
                <a:cs typeface="Times New Roman" panose="02020603050405020304" pitchFamily="18" charset="0"/>
              </a:rPr>
              <a:t>HashSet</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会调用该对象的 </a:t>
            </a:r>
            <a:r>
              <a:rPr lang="en-US" altLang="zh-CN" sz="2400" dirty="0" err="1" smtClean="0">
                <a:ea typeface="宋体" panose="02010600030101010101" pitchFamily="2" charset="-122"/>
                <a:cs typeface="Times New Roman" panose="02020603050405020304" pitchFamily="18" charset="0"/>
              </a:rPr>
              <a:t>hashCode</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方法来得到该对象的 </a:t>
            </a:r>
            <a:r>
              <a:rPr lang="en-US" altLang="zh-CN" sz="2400" dirty="0" err="1" smtClean="0">
                <a:ea typeface="宋体" panose="02010600030101010101" pitchFamily="2" charset="-122"/>
                <a:cs typeface="Times New Roman" panose="02020603050405020304" pitchFamily="18" charset="0"/>
              </a:rPr>
              <a:t>hashCode</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值，然后根据 </a:t>
            </a:r>
            <a:r>
              <a:rPr lang="en-US" altLang="zh-CN" sz="2400" dirty="0" err="1" smtClean="0">
                <a:ea typeface="宋体" panose="02010600030101010101" pitchFamily="2" charset="-122"/>
                <a:cs typeface="Times New Roman" panose="02020603050405020304" pitchFamily="18" charset="0"/>
              </a:rPr>
              <a:t>hashCode</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值决定该对象在 </a:t>
            </a:r>
            <a:r>
              <a:rPr lang="en-US" altLang="zh-CN" sz="2400" dirty="0" err="1" smtClean="0">
                <a:ea typeface="宋体" panose="02010600030101010101" pitchFamily="2" charset="-122"/>
                <a:cs typeface="Times New Roman" panose="02020603050405020304" pitchFamily="18" charset="0"/>
              </a:rPr>
              <a:t>HashSet</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中的存储位置。</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sz="2400" b="1" dirty="0" err="1">
                <a:solidFill>
                  <a:srgbClr val="C00000"/>
                </a:solidFill>
                <a:ea typeface="宋体" panose="02010600030101010101" pitchFamily="2" charset="-122"/>
                <a:cs typeface="Times New Roman" panose="02020603050405020304" pitchFamily="18" charset="0"/>
              </a:rPr>
              <a:t>HashSet</a:t>
            </a:r>
            <a:r>
              <a:rPr lang="en-US" altLang="zh-CN" sz="2400" b="1" dirty="0">
                <a:solidFill>
                  <a:srgbClr val="C00000"/>
                </a:solidFill>
                <a:ea typeface="宋体" panose="02010600030101010101" pitchFamily="2" charset="-122"/>
                <a:cs typeface="Times New Roman" panose="02020603050405020304" pitchFamily="18" charset="0"/>
              </a:rPr>
              <a:t> </a:t>
            </a:r>
            <a:r>
              <a:rPr lang="zh-CN" altLang="en-US" sz="2400" b="1" dirty="0">
                <a:solidFill>
                  <a:srgbClr val="C00000"/>
                </a:solidFill>
                <a:ea typeface="宋体" panose="02010600030101010101" pitchFamily="2" charset="-122"/>
                <a:cs typeface="Times New Roman" panose="02020603050405020304" pitchFamily="18" charset="0"/>
              </a:rPr>
              <a:t>集合判断两个元素相等的标准</a:t>
            </a:r>
            <a:r>
              <a:rPr lang="zh-CN" altLang="en-US" sz="2400" dirty="0">
                <a:solidFill>
                  <a:srgbClr val="C00000"/>
                </a:solidFill>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两个对象通过 </a:t>
            </a:r>
            <a:r>
              <a:rPr lang="en-US" altLang="zh-CN" sz="2400" dirty="0" err="1" smtClean="0">
                <a:ea typeface="宋体" panose="02010600030101010101" pitchFamily="2" charset="-122"/>
                <a:cs typeface="Times New Roman" panose="02020603050405020304" pitchFamily="18" charset="0"/>
              </a:rPr>
              <a:t>hashCode</a:t>
            </a:r>
            <a:r>
              <a:rPr lang="en-US" altLang="zh-CN" sz="2400" dirty="0" smtClean="0">
                <a:ea typeface="宋体" panose="02010600030101010101" pitchFamily="2" charset="-122"/>
                <a:cs typeface="Times New Roman" panose="02020603050405020304" pitchFamily="18" charset="0"/>
              </a:rPr>
              <a:t>() </a:t>
            </a:r>
            <a:r>
              <a:rPr lang="zh-CN" altLang="en-US" sz="2400" dirty="0">
                <a:ea typeface="宋体" panose="02010600030101010101" pitchFamily="2" charset="-122"/>
                <a:cs typeface="Times New Roman" panose="02020603050405020304" pitchFamily="18" charset="0"/>
              </a:rPr>
              <a:t>方法比较相等，并且两个对象的 </a:t>
            </a:r>
            <a:r>
              <a:rPr lang="en-US" altLang="zh-CN" sz="2400" dirty="0" smtClean="0">
                <a:ea typeface="宋体" panose="02010600030101010101" pitchFamily="2" charset="-122"/>
                <a:cs typeface="Times New Roman" panose="02020603050405020304" pitchFamily="18" charset="0"/>
              </a:rPr>
              <a:t>equals() </a:t>
            </a:r>
            <a:r>
              <a:rPr lang="zh-CN" altLang="en-US" sz="2400" dirty="0">
                <a:ea typeface="宋体" panose="02010600030101010101" pitchFamily="2" charset="-122"/>
                <a:cs typeface="Times New Roman" panose="02020603050405020304" pitchFamily="18" charset="0"/>
              </a:rPr>
              <a:t>方法返回值也相等</a:t>
            </a:r>
            <a:r>
              <a:rPr lang="zh-CN" altLang="en-US" sz="2400" dirty="0" smtClean="0">
                <a:ea typeface="宋体" panose="02010600030101010101" pitchFamily="2" charset="-122"/>
                <a:cs typeface="Times New Roman" panose="02020603050405020304" pitchFamily="18" charset="0"/>
              </a:rPr>
              <a:t>。</a:t>
            </a:r>
            <a:endParaRPr lang="en-US" altLang="zh-CN" sz="2400" dirty="0" smtClean="0">
              <a:ea typeface="宋体" panose="02010600030101010101" pitchFamily="2" charset="-122"/>
              <a:cs typeface="Times New Roman" panose="02020603050405020304" pitchFamily="18" charset="0"/>
            </a:endParaRPr>
          </a:p>
        </p:txBody>
      </p:sp>
    </p:spTree>
  </p:cSld>
  <p:clrMapOvr>
    <a:masterClrMapping/>
  </p:clrMapOvr>
  <p:transition/>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64088" y="908719"/>
            <a:ext cx="3254712" cy="1477328"/>
          </a:xfrm>
          <a:prstGeom prst="rect">
            <a:avLst/>
          </a:prstGeom>
        </p:spPr>
        <p:txBody>
          <a:bodyPr wrap="square">
            <a:spAutoFit/>
          </a:bodyPr>
          <a:lstStyle/>
          <a:p>
            <a:r>
              <a:rPr lang="en-US" altLang="zh-CN" u="sng" dirty="0">
                <a:solidFill>
                  <a:schemeClr val="tx2"/>
                </a:solidFill>
              </a:rPr>
              <a:t>Set </a:t>
            </a:r>
            <a:r>
              <a:rPr lang="en-US" altLang="zh-CN" u="sng" dirty="0" err="1">
                <a:solidFill>
                  <a:schemeClr val="tx2"/>
                </a:solidFill>
              </a:rPr>
              <a:t>set</a:t>
            </a:r>
            <a:r>
              <a:rPr lang="en-US" altLang="zh-CN" u="sng" dirty="0">
                <a:solidFill>
                  <a:schemeClr val="tx2"/>
                </a:solidFill>
              </a:rPr>
              <a:t> = </a:t>
            </a:r>
            <a:r>
              <a:rPr lang="en-US" altLang="zh-CN" b="1" u="sng" dirty="0">
                <a:solidFill>
                  <a:schemeClr val="tx2"/>
                </a:solidFill>
              </a:rPr>
              <a:t>new </a:t>
            </a:r>
            <a:r>
              <a:rPr lang="en-US" altLang="zh-CN" b="1" u="sng" dirty="0" err="1">
                <a:solidFill>
                  <a:schemeClr val="tx2"/>
                </a:solidFill>
              </a:rPr>
              <a:t>LinkedHashSet</a:t>
            </a:r>
            <a:r>
              <a:rPr lang="en-US" altLang="zh-CN" b="1" u="sng" dirty="0">
                <a:solidFill>
                  <a:schemeClr val="tx2"/>
                </a:solidFill>
              </a:rPr>
              <a:t>();</a:t>
            </a:r>
          </a:p>
          <a:p>
            <a:r>
              <a:rPr lang="en-US" altLang="zh-CN" u="sng" dirty="0" err="1">
                <a:solidFill>
                  <a:schemeClr val="tx2"/>
                </a:solidFill>
              </a:rPr>
              <a:t>set.add</a:t>
            </a:r>
            <a:r>
              <a:rPr lang="en-US" altLang="zh-CN" u="sng" dirty="0">
                <a:solidFill>
                  <a:schemeClr val="tx2"/>
                </a:solidFill>
              </a:rPr>
              <a:t>(123);</a:t>
            </a:r>
          </a:p>
          <a:p>
            <a:r>
              <a:rPr lang="en-US" altLang="zh-CN" u="sng" dirty="0" err="1">
                <a:solidFill>
                  <a:schemeClr val="tx2"/>
                </a:solidFill>
              </a:rPr>
              <a:t>set.add</a:t>
            </a:r>
            <a:r>
              <a:rPr lang="en-US" altLang="zh-CN" u="sng" dirty="0">
                <a:solidFill>
                  <a:schemeClr val="tx2"/>
                </a:solidFill>
              </a:rPr>
              <a:t>(456);</a:t>
            </a:r>
          </a:p>
          <a:p>
            <a:r>
              <a:rPr lang="en-US" altLang="zh-CN" u="sng" dirty="0" err="1">
                <a:solidFill>
                  <a:schemeClr val="tx2"/>
                </a:solidFill>
              </a:rPr>
              <a:t>set.add</a:t>
            </a:r>
            <a:r>
              <a:rPr lang="en-US" altLang="zh-CN" u="sng" dirty="0">
                <a:solidFill>
                  <a:schemeClr val="tx2"/>
                </a:solidFill>
              </a:rPr>
              <a:t>(</a:t>
            </a:r>
            <a:r>
              <a:rPr lang="en-US" altLang="zh-CN" b="1" u="sng" dirty="0">
                <a:solidFill>
                  <a:schemeClr val="tx2"/>
                </a:solidFill>
              </a:rPr>
              <a:t>new String("AA"));</a:t>
            </a:r>
          </a:p>
          <a:p>
            <a:r>
              <a:rPr lang="en-US" altLang="zh-CN" u="sng" dirty="0" err="1" smtClean="0">
                <a:solidFill>
                  <a:schemeClr val="tx2"/>
                </a:solidFill>
              </a:rPr>
              <a:t>set.add</a:t>
            </a:r>
            <a:r>
              <a:rPr lang="en-US" altLang="zh-CN" u="sng" dirty="0">
                <a:solidFill>
                  <a:schemeClr val="tx2"/>
                </a:solidFill>
              </a:rPr>
              <a:t>("BB</a:t>
            </a:r>
            <a:r>
              <a:rPr lang="en-US" altLang="zh-CN" u="sng" dirty="0" smtClean="0">
                <a:solidFill>
                  <a:schemeClr val="tx2"/>
                </a:solidFill>
              </a:rPr>
              <a:t>");</a:t>
            </a:r>
          </a:p>
        </p:txBody>
      </p:sp>
      <p:graphicFrame>
        <p:nvGraphicFramePr>
          <p:cNvPr id="5" name="表格 4"/>
          <p:cNvGraphicFramePr>
            <a:graphicFrameLocks noGrp="1"/>
          </p:cNvGraphicFramePr>
          <p:nvPr/>
        </p:nvGraphicFramePr>
        <p:xfrm>
          <a:off x="899592" y="1268760"/>
          <a:ext cx="1247800" cy="5056336"/>
        </p:xfrm>
        <a:graphic>
          <a:graphicData uri="http://schemas.openxmlformats.org/drawingml/2006/table">
            <a:tbl>
              <a:tblPr firstRow="1" bandRow="1">
                <a:tableStyleId>{5940675A-B579-460E-94D1-54222C63F5DA}</a:tableStyleId>
              </a:tblPr>
              <a:tblGrid>
                <a:gridCol w="1247800"/>
              </a:tblGrid>
              <a:tr h="632042">
                <a:tc>
                  <a:txBody>
                    <a:bodyPr/>
                    <a:lstStyle/>
                    <a:p>
                      <a:endParaRPr lang="zh-CN" altLang="en-US" dirty="0"/>
                    </a:p>
                  </a:txBody>
                  <a:tcPr/>
                </a:tc>
              </a:tr>
              <a:tr h="632042">
                <a:tc>
                  <a:txBody>
                    <a:bodyPr/>
                    <a:lstStyle/>
                    <a:p>
                      <a:endParaRPr lang="zh-CN" altLang="en-US"/>
                    </a:p>
                  </a:txBody>
                  <a:tcPr/>
                </a:tc>
              </a:tr>
              <a:tr h="632042">
                <a:tc>
                  <a:txBody>
                    <a:bodyPr/>
                    <a:lstStyle/>
                    <a:p>
                      <a:endParaRPr lang="zh-CN" altLang="en-US"/>
                    </a:p>
                  </a:txBody>
                  <a:tcPr/>
                </a:tc>
              </a:tr>
              <a:tr h="632042">
                <a:tc>
                  <a:txBody>
                    <a:bodyPr/>
                    <a:lstStyle/>
                    <a:p>
                      <a:endParaRPr lang="zh-CN" altLang="en-US" dirty="0"/>
                    </a:p>
                  </a:txBody>
                  <a:tcPr/>
                </a:tc>
              </a:tr>
              <a:tr h="632042">
                <a:tc>
                  <a:txBody>
                    <a:bodyPr/>
                    <a:lstStyle/>
                    <a:p>
                      <a:endParaRPr lang="zh-CN" altLang="en-US"/>
                    </a:p>
                  </a:txBody>
                  <a:tcPr/>
                </a:tc>
              </a:tr>
              <a:tr h="632042">
                <a:tc>
                  <a:txBody>
                    <a:bodyPr/>
                    <a:lstStyle/>
                    <a:p>
                      <a:endParaRPr lang="zh-CN" altLang="en-US"/>
                    </a:p>
                  </a:txBody>
                  <a:tcPr/>
                </a:tc>
              </a:tr>
              <a:tr h="632042">
                <a:tc>
                  <a:txBody>
                    <a:bodyPr/>
                    <a:lstStyle/>
                    <a:p>
                      <a:endParaRPr lang="zh-CN" altLang="en-US"/>
                    </a:p>
                  </a:txBody>
                  <a:tcPr/>
                </a:tc>
              </a:tr>
              <a:tr h="632042">
                <a:tc>
                  <a:txBody>
                    <a:bodyPr/>
                    <a:lstStyle/>
                    <a:p>
                      <a:endParaRPr lang="zh-CN" altLang="en-US" dirty="0"/>
                    </a:p>
                  </a:txBody>
                  <a:tcPr/>
                </a:tc>
              </a:tr>
            </a:tbl>
          </a:graphicData>
        </a:graphic>
      </p:graphicFrame>
      <p:graphicFrame>
        <p:nvGraphicFramePr>
          <p:cNvPr id="6" name="表格 5"/>
          <p:cNvGraphicFramePr>
            <a:graphicFrameLocks noGrp="1"/>
          </p:cNvGraphicFramePr>
          <p:nvPr>
            <p:custDataLst>
              <p:tags r:id="rId1"/>
            </p:custDataLst>
          </p:nvPr>
        </p:nvGraphicFramePr>
        <p:xfrm>
          <a:off x="2386355" y="3212976"/>
          <a:ext cx="2759967" cy="519832"/>
        </p:xfrm>
        <a:graphic>
          <a:graphicData uri="http://schemas.openxmlformats.org/drawingml/2006/table">
            <a:tbl>
              <a:tblPr firstRow="1" bandRow="1">
                <a:tableStyleId>{5C22544A-7EE6-4342-B048-85BDC9FD1C3A}</a:tableStyleId>
              </a:tblPr>
              <a:tblGrid>
                <a:gridCol w="919989"/>
                <a:gridCol w="919989"/>
                <a:gridCol w="919989"/>
              </a:tblGrid>
              <a:tr h="519832">
                <a:tc>
                  <a:txBody>
                    <a:bodyPr/>
                    <a:lstStyle/>
                    <a:p>
                      <a:r>
                        <a:rPr lang="en-US" altLang="zh-CN" dirty="0" smtClean="0">
                          <a:solidFill>
                            <a:schemeClr val="tx2"/>
                          </a:solidFill>
                        </a:rPr>
                        <a:t>null</a:t>
                      </a:r>
                    </a:p>
                  </a:txBody>
                  <a:tcPr/>
                </a:tc>
                <a:tc>
                  <a:txBody>
                    <a:bodyPr/>
                    <a:lstStyle/>
                    <a:p>
                      <a:r>
                        <a:rPr lang="en-US" altLang="zh-CN" dirty="0" smtClean="0">
                          <a:solidFill>
                            <a:schemeClr val="tx2"/>
                          </a:solidFill>
                        </a:rPr>
                        <a:t>123</a:t>
                      </a:r>
                    </a:p>
                  </a:txBody>
                  <a:tcPr/>
                </a:tc>
                <a:tc>
                  <a:txBody>
                    <a:bodyPr/>
                    <a:lstStyle/>
                    <a:p>
                      <a:endParaRPr lang="zh-CN" altLang="en-US" dirty="0"/>
                    </a:p>
                  </a:txBody>
                  <a:tcPr/>
                </a:tc>
              </a:tr>
            </a:tbl>
          </a:graphicData>
        </a:graphic>
      </p:graphicFrame>
      <p:graphicFrame>
        <p:nvGraphicFramePr>
          <p:cNvPr id="7" name="表格 6"/>
          <p:cNvGraphicFramePr>
            <a:graphicFrameLocks noGrp="1"/>
          </p:cNvGraphicFramePr>
          <p:nvPr>
            <p:custDataLst>
              <p:tags r:id="rId2"/>
            </p:custDataLst>
          </p:nvPr>
        </p:nvGraphicFramePr>
        <p:xfrm>
          <a:off x="2267744" y="5733256"/>
          <a:ext cx="2759967" cy="519832"/>
        </p:xfrm>
        <a:graphic>
          <a:graphicData uri="http://schemas.openxmlformats.org/drawingml/2006/table">
            <a:tbl>
              <a:tblPr firstRow="1" bandRow="1">
                <a:tableStyleId>{5C22544A-7EE6-4342-B048-85BDC9FD1C3A}</a:tableStyleId>
              </a:tblPr>
              <a:tblGrid>
                <a:gridCol w="919989"/>
                <a:gridCol w="919989"/>
                <a:gridCol w="919989"/>
              </a:tblGrid>
              <a:tr h="519832">
                <a:tc>
                  <a:txBody>
                    <a:bodyPr/>
                    <a:lstStyle/>
                    <a:p>
                      <a:endParaRPr lang="zh-CN" altLang="en-US" dirty="0"/>
                    </a:p>
                  </a:txBody>
                  <a:tcPr/>
                </a:tc>
                <a:tc>
                  <a:txBody>
                    <a:bodyPr/>
                    <a:lstStyle/>
                    <a:p>
                      <a:r>
                        <a:rPr lang="en-US" altLang="zh-CN" dirty="0" smtClean="0">
                          <a:solidFill>
                            <a:schemeClr val="tx2"/>
                          </a:solidFill>
                        </a:rPr>
                        <a:t>456</a:t>
                      </a:r>
                    </a:p>
                  </a:txBody>
                  <a:tcPr/>
                </a:tc>
                <a:tc>
                  <a:txBody>
                    <a:bodyPr/>
                    <a:lstStyle/>
                    <a:p>
                      <a:endParaRPr lang="zh-CN" altLang="en-US" dirty="0"/>
                    </a:p>
                  </a:txBody>
                  <a:tcPr/>
                </a:tc>
              </a:tr>
            </a:tbl>
          </a:graphicData>
        </a:graphic>
      </p:graphicFrame>
      <p:cxnSp>
        <p:nvCxnSpPr>
          <p:cNvPr id="9" name="直接箭头连接符 8"/>
          <p:cNvCxnSpPr/>
          <p:nvPr/>
        </p:nvCxnSpPr>
        <p:spPr>
          <a:xfrm flipH="1">
            <a:off x="2771800" y="3573016"/>
            <a:ext cx="1872208" cy="2376264"/>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 name="表格 9"/>
          <p:cNvGraphicFramePr>
            <a:graphicFrameLocks noGrp="1"/>
          </p:cNvGraphicFramePr>
          <p:nvPr>
            <p:custDataLst>
              <p:tags r:id="rId3"/>
            </p:custDataLst>
          </p:nvPr>
        </p:nvGraphicFramePr>
        <p:xfrm>
          <a:off x="2327920" y="1866215"/>
          <a:ext cx="2759967" cy="519832"/>
        </p:xfrm>
        <a:graphic>
          <a:graphicData uri="http://schemas.openxmlformats.org/drawingml/2006/table">
            <a:tbl>
              <a:tblPr firstRow="1" bandRow="1">
                <a:tableStyleId>{5C22544A-7EE6-4342-B048-85BDC9FD1C3A}</a:tableStyleId>
              </a:tblPr>
              <a:tblGrid>
                <a:gridCol w="919989"/>
                <a:gridCol w="919989"/>
                <a:gridCol w="919989"/>
              </a:tblGrid>
              <a:tr h="519832">
                <a:tc>
                  <a:txBody>
                    <a:bodyPr/>
                    <a:lstStyle/>
                    <a:p>
                      <a:endParaRPr lang="zh-CN" altLang="en-US" dirty="0"/>
                    </a:p>
                  </a:txBody>
                  <a:tcPr/>
                </a:tc>
                <a:tc>
                  <a:txBody>
                    <a:bodyPr/>
                    <a:lstStyle/>
                    <a:p>
                      <a:r>
                        <a:rPr lang="en-US" altLang="zh-CN" dirty="0" smtClean="0">
                          <a:solidFill>
                            <a:schemeClr val="tx2"/>
                          </a:solidFill>
                        </a:rPr>
                        <a:t>AA</a:t>
                      </a:r>
                    </a:p>
                  </a:txBody>
                  <a:tcPr/>
                </a:tc>
                <a:tc>
                  <a:txBody>
                    <a:bodyPr/>
                    <a:lstStyle/>
                    <a:p>
                      <a:endParaRPr lang="zh-CN" altLang="en-US" dirty="0"/>
                    </a:p>
                  </a:txBody>
                  <a:tcPr/>
                </a:tc>
              </a:tr>
            </a:tbl>
          </a:graphicData>
        </a:graphic>
      </p:graphicFrame>
      <p:cxnSp>
        <p:nvCxnSpPr>
          <p:cNvPr id="12" name="直接箭头连接符 11"/>
          <p:cNvCxnSpPr/>
          <p:nvPr/>
        </p:nvCxnSpPr>
        <p:spPr>
          <a:xfrm flipH="1" flipV="1">
            <a:off x="2627784" y="2132856"/>
            <a:ext cx="1944216" cy="3816424"/>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3" name="表格 12"/>
          <p:cNvGraphicFramePr>
            <a:graphicFrameLocks noGrp="1"/>
          </p:cNvGraphicFramePr>
          <p:nvPr>
            <p:custDataLst>
              <p:tags r:id="rId4"/>
            </p:custDataLst>
          </p:nvPr>
        </p:nvGraphicFramePr>
        <p:xfrm>
          <a:off x="2219908" y="4501232"/>
          <a:ext cx="2759967" cy="519832"/>
        </p:xfrm>
        <a:graphic>
          <a:graphicData uri="http://schemas.openxmlformats.org/drawingml/2006/table">
            <a:tbl>
              <a:tblPr firstRow="1" bandRow="1">
                <a:tableStyleId>{5C22544A-7EE6-4342-B048-85BDC9FD1C3A}</a:tableStyleId>
              </a:tblPr>
              <a:tblGrid>
                <a:gridCol w="919989"/>
                <a:gridCol w="919989"/>
                <a:gridCol w="919989"/>
              </a:tblGrid>
              <a:tr h="519832">
                <a:tc>
                  <a:txBody>
                    <a:bodyPr/>
                    <a:lstStyle/>
                    <a:p>
                      <a:endParaRPr lang="zh-CN" altLang="en-US" dirty="0"/>
                    </a:p>
                  </a:txBody>
                  <a:tcPr/>
                </a:tc>
                <a:tc>
                  <a:txBody>
                    <a:bodyPr/>
                    <a:lstStyle/>
                    <a:p>
                      <a:r>
                        <a:rPr lang="en-US" altLang="zh-CN" dirty="0" smtClean="0">
                          <a:solidFill>
                            <a:schemeClr val="tx2"/>
                          </a:solidFill>
                        </a:rPr>
                        <a:t>BB</a:t>
                      </a:r>
                    </a:p>
                  </a:txBody>
                  <a:tcPr/>
                </a:tc>
                <a:tc>
                  <a:txBody>
                    <a:bodyPr/>
                    <a:lstStyle/>
                    <a:p>
                      <a:r>
                        <a:rPr lang="en-US" altLang="zh-CN" dirty="0" smtClean="0">
                          <a:solidFill>
                            <a:schemeClr val="tx2"/>
                          </a:solidFill>
                        </a:rPr>
                        <a:t>null</a:t>
                      </a:r>
                    </a:p>
                  </a:txBody>
                  <a:tcPr/>
                </a:tc>
              </a:tr>
            </a:tbl>
          </a:graphicData>
        </a:graphic>
      </p:graphicFrame>
      <p:cxnSp>
        <p:nvCxnSpPr>
          <p:cNvPr id="15" name="直接箭头连接符 14"/>
          <p:cNvCxnSpPr/>
          <p:nvPr/>
        </p:nvCxnSpPr>
        <p:spPr>
          <a:xfrm flipH="1">
            <a:off x="2771800" y="2276872"/>
            <a:ext cx="1872208" cy="2304256"/>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738480" y="5157192"/>
            <a:ext cx="2880320" cy="923330"/>
          </a:xfrm>
          <a:prstGeom prst="rect">
            <a:avLst/>
          </a:prstGeom>
        </p:spPr>
        <p:txBody>
          <a:bodyPr wrap="square">
            <a:spAutoFit/>
          </a:bodyPr>
          <a:lstStyle/>
          <a:p>
            <a:r>
              <a:rPr lang="en-US" altLang="zh-CN" dirty="0" err="1">
                <a:solidFill>
                  <a:schemeClr val="tx2"/>
                </a:solidFill>
              </a:rPr>
              <a:t>LinkedHashSet</a:t>
            </a:r>
            <a:r>
              <a:rPr lang="en-US" altLang="zh-CN" dirty="0">
                <a:solidFill>
                  <a:schemeClr val="tx2"/>
                </a:solidFill>
              </a:rPr>
              <a:t>:</a:t>
            </a:r>
            <a:r>
              <a:rPr lang="zh-CN" altLang="en-US" dirty="0">
                <a:solidFill>
                  <a:schemeClr val="tx2"/>
                </a:solidFill>
              </a:rPr>
              <a:t>使用链表维护了一个添加进集合中的顺序。</a:t>
            </a:r>
          </a:p>
        </p:txBody>
      </p:sp>
    </p:spTree>
  </p:cSld>
  <p:clrMapOvr>
    <a:masterClrMapping/>
  </p:clrMapOvr>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2267744" y="333921"/>
            <a:ext cx="4708638" cy="78181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err="1" smtClean="0">
                <a:latin typeface="+mn-lt"/>
                <a:ea typeface="宋体" panose="02010600030101010101" pitchFamily="2" charset="-122"/>
                <a:cs typeface="Times New Roman" panose="02020603050405020304" pitchFamily="18" charset="0"/>
              </a:rPr>
              <a:t>hashCode</a:t>
            </a:r>
            <a:r>
              <a:rPr lang="en-US" altLang="zh-CN" b="1" dirty="0" smtClean="0">
                <a:latin typeface="+mn-lt"/>
                <a:ea typeface="宋体" panose="02010600030101010101" pitchFamily="2" charset="-122"/>
                <a:cs typeface="Times New Roman" panose="02020603050405020304" pitchFamily="18" charset="0"/>
              </a:rPr>
              <a:t>() </a:t>
            </a:r>
            <a:r>
              <a:rPr lang="zh-CN" altLang="en-US" b="1" dirty="0" smtClean="0">
                <a:latin typeface="+mn-lt"/>
                <a:ea typeface="宋体" panose="02010600030101010101" pitchFamily="2" charset="-122"/>
                <a:cs typeface="Times New Roman" panose="02020603050405020304" pitchFamily="18" charset="0"/>
              </a:rPr>
              <a:t>方法</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179512" y="1116030"/>
            <a:ext cx="8784976" cy="48117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zh-CN" altLang="en-US" sz="2400" dirty="0">
                <a:ea typeface="宋体" panose="02010600030101010101" pitchFamily="2" charset="-122"/>
                <a:cs typeface="Times New Roman" panose="02020603050405020304" pitchFamily="18" charset="0"/>
              </a:rPr>
              <a:t>如果两个元素的 </a:t>
            </a:r>
            <a:r>
              <a:rPr lang="en-US" altLang="zh-CN" sz="2400" dirty="0">
                <a:ea typeface="宋体" panose="02010600030101010101" pitchFamily="2" charset="-122"/>
                <a:cs typeface="Times New Roman" panose="02020603050405020304" pitchFamily="18" charset="0"/>
              </a:rPr>
              <a:t>equals() </a:t>
            </a:r>
            <a:r>
              <a:rPr lang="zh-CN" altLang="en-US" sz="2400" dirty="0">
                <a:ea typeface="宋体" panose="02010600030101010101" pitchFamily="2" charset="-122"/>
                <a:cs typeface="Times New Roman" panose="02020603050405020304" pitchFamily="18" charset="0"/>
              </a:rPr>
              <a:t>方法返回 </a:t>
            </a:r>
            <a:r>
              <a:rPr lang="en-US" altLang="zh-CN" sz="2400" dirty="0">
                <a:ea typeface="宋体" panose="02010600030101010101" pitchFamily="2" charset="-122"/>
                <a:cs typeface="Times New Roman" panose="02020603050405020304" pitchFamily="18" charset="0"/>
              </a:rPr>
              <a:t>true</a:t>
            </a:r>
            <a:r>
              <a:rPr lang="zh-CN" altLang="en-US" sz="2400" dirty="0">
                <a:ea typeface="宋体" panose="02010600030101010101" pitchFamily="2" charset="-122"/>
                <a:cs typeface="Times New Roman" panose="02020603050405020304" pitchFamily="18" charset="0"/>
              </a:rPr>
              <a:t>，但它们的 </a:t>
            </a:r>
            <a:r>
              <a:rPr lang="en-US" altLang="zh-CN" sz="2400" dirty="0" err="1">
                <a:ea typeface="宋体" panose="02010600030101010101" pitchFamily="2" charset="-122"/>
                <a:cs typeface="Times New Roman" panose="02020603050405020304" pitchFamily="18" charset="0"/>
              </a:rPr>
              <a:t>hashCode</a:t>
            </a:r>
            <a:r>
              <a:rPr lang="en-US" altLang="zh-CN" sz="2400" dirty="0">
                <a:ea typeface="宋体" panose="02010600030101010101" pitchFamily="2" charset="-122"/>
                <a:cs typeface="Times New Roman" panose="02020603050405020304" pitchFamily="18" charset="0"/>
              </a:rPr>
              <a:t>() </a:t>
            </a:r>
            <a:r>
              <a:rPr lang="zh-CN" altLang="en-US" sz="2400" dirty="0">
                <a:ea typeface="宋体" panose="02010600030101010101" pitchFamily="2" charset="-122"/>
                <a:cs typeface="Times New Roman" panose="02020603050405020304" pitchFamily="18" charset="0"/>
              </a:rPr>
              <a:t>返回值不相等，</a:t>
            </a:r>
            <a:r>
              <a:rPr lang="en-US" altLang="zh-CN" sz="2400" dirty="0" err="1">
                <a:ea typeface="宋体" panose="02010600030101010101" pitchFamily="2" charset="-122"/>
                <a:cs typeface="Times New Roman" panose="02020603050405020304" pitchFamily="18" charset="0"/>
              </a:rPr>
              <a:t>hashSet</a:t>
            </a:r>
            <a:r>
              <a:rPr lang="en-US" altLang="zh-CN" sz="2400" dirty="0">
                <a:ea typeface="宋体" panose="02010600030101010101" pitchFamily="2" charset="-122"/>
                <a:cs typeface="Times New Roman" panose="02020603050405020304" pitchFamily="18" charset="0"/>
              </a:rPr>
              <a:t> </a:t>
            </a:r>
            <a:r>
              <a:rPr lang="zh-CN" altLang="en-US" sz="2400" dirty="0">
                <a:ea typeface="宋体" panose="02010600030101010101" pitchFamily="2" charset="-122"/>
                <a:cs typeface="Times New Roman" panose="02020603050405020304" pitchFamily="18" charset="0"/>
              </a:rPr>
              <a:t>将会把它们存储在不同的位置，但依然可以添加成功</a:t>
            </a:r>
            <a:r>
              <a:rPr lang="zh-CN" altLang="en-US" sz="2400" dirty="0" smtClean="0">
                <a:ea typeface="宋体" panose="02010600030101010101" pitchFamily="2" charset="-122"/>
                <a:cs typeface="Times New Roman" panose="02020603050405020304" pitchFamily="18" charset="0"/>
              </a:rPr>
              <a:t>。</a:t>
            </a:r>
            <a:endParaRPr lang="en-US" altLang="zh-CN" sz="2400" dirty="0" smtClean="0">
              <a:ea typeface="宋体" panose="02010600030101010101" pitchFamily="2" charset="-122"/>
              <a:cs typeface="Times New Roman" panose="02020603050405020304" pitchFamily="18" charset="0"/>
            </a:endParaRPr>
          </a:p>
          <a:p>
            <a:pPr>
              <a:spcBef>
                <a:spcPts val="1200"/>
              </a:spcBef>
              <a:buFont typeface="Wingdings" panose="05000000000000000000" pitchFamily="2" charset="2"/>
              <a:buChar char="l"/>
            </a:pPr>
            <a:r>
              <a:rPr lang="zh-CN" altLang="en-US" sz="2400" b="1" dirty="0" smtClean="0">
                <a:solidFill>
                  <a:srgbClr val="FF0000"/>
                </a:solidFill>
                <a:ea typeface="宋体" panose="02010600030101010101" pitchFamily="2" charset="-122"/>
                <a:cs typeface="Times New Roman" panose="02020603050405020304" pitchFamily="18" charset="0"/>
              </a:rPr>
              <a:t>对于存放在</a:t>
            </a:r>
            <a:r>
              <a:rPr lang="en-US" altLang="zh-CN" sz="2400" b="1" dirty="0" smtClean="0">
                <a:solidFill>
                  <a:srgbClr val="FF0000"/>
                </a:solidFill>
                <a:ea typeface="宋体" panose="02010600030101010101" pitchFamily="2" charset="-122"/>
                <a:cs typeface="Times New Roman" panose="02020603050405020304" pitchFamily="18" charset="0"/>
              </a:rPr>
              <a:t>Set</a:t>
            </a:r>
            <a:r>
              <a:rPr lang="zh-CN" altLang="en-US" sz="2400" b="1" dirty="0" smtClean="0">
                <a:solidFill>
                  <a:srgbClr val="FF0000"/>
                </a:solidFill>
                <a:ea typeface="宋体" panose="02010600030101010101" pitchFamily="2" charset="-122"/>
                <a:cs typeface="Times New Roman" panose="02020603050405020304" pitchFamily="18" charset="0"/>
              </a:rPr>
              <a:t>容器中的对象，对应的类一定要重写</a:t>
            </a:r>
            <a:r>
              <a:rPr lang="en-US" altLang="zh-CN" sz="2400" b="1" dirty="0" smtClean="0">
                <a:solidFill>
                  <a:srgbClr val="FF0000"/>
                </a:solidFill>
                <a:ea typeface="宋体" panose="02010600030101010101" pitchFamily="2" charset="-122"/>
                <a:cs typeface="Times New Roman" panose="02020603050405020304" pitchFamily="18" charset="0"/>
              </a:rPr>
              <a:t>equals()</a:t>
            </a:r>
            <a:r>
              <a:rPr lang="zh-CN" altLang="en-US" sz="2400" b="1" dirty="0" smtClean="0">
                <a:solidFill>
                  <a:srgbClr val="FF0000"/>
                </a:solidFill>
                <a:ea typeface="宋体" panose="02010600030101010101" pitchFamily="2" charset="-122"/>
                <a:cs typeface="Times New Roman" panose="02020603050405020304" pitchFamily="18" charset="0"/>
              </a:rPr>
              <a:t>和</a:t>
            </a:r>
            <a:r>
              <a:rPr lang="en-US" altLang="zh-CN" sz="2400" b="1" dirty="0" err="1" smtClean="0">
                <a:solidFill>
                  <a:srgbClr val="FF0000"/>
                </a:solidFill>
                <a:ea typeface="宋体" panose="02010600030101010101" pitchFamily="2" charset="-122"/>
                <a:cs typeface="Times New Roman" panose="02020603050405020304" pitchFamily="18" charset="0"/>
              </a:rPr>
              <a:t>hashCode</a:t>
            </a:r>
            <a:r>
              <a:rPr lang="en-US" altLang="zh-CN" sz="2400" b="1" dirty="0" smtClean="0">
                <a:solidFill>
                  <a:srgbClr val="FF0000"/>
                </a:solidFill>
                <a:ea typeface="宋体" panose="02010600030101010101" pitchFamily="2" charset="-122"/>
                <a:cs typeface="Times New Roman" panose="02020603050405020304" pitchFamily="18" charset="0"/>
              </a:rPr>
              <a:t>(Object </a:t>
            </a:r>
            <a:r>
              <a:rPr lang="en-US" altLang="zh-CN" sz="2400" b="1" dirty="0" err="1" smtClean="0">
                <a:solidFill>
                  <a:srgbClr val="FF0000"/>
                </a:solidFill>
                <a:ea typeface="宋体" panose="02010600030101010101" pitchFamily="2" charset="-122"/>
                <a:cs typeface="Times New Roman" panose="02020603050405020304" pitchFamily="18" charset="0"/>
              </a:rPr>
              <a:t>obj</a:t>
            </a:r>
            <a:r>
              <a:rPr lang="en-US" altLang="zh-CN" sz="2400" b="1" dirty="0" smtClean="0">
                <a:solidFill>
                  <a:srgbClr val="FF0000"/>
                </a:solidFill>
                <a:ea typeface="宋体" panose="02010600030101010101" pitchFamily="2" charset="-122"/>
                <a:cs typeface="Times New Roman" panose="02020603050405020304" pitchFamily="18" charset="0"/>
              </a:rPr>
              <a:t>)</a:t>
            </a:r>
            <a:r>
              <a:rPr lang="zh-CN" altLang="en-US" sz="2400" b="1" dirty="0" smtClean="0">
                <a:solidFill>
                  <a:srgbClr val="FF0000"/>
                </a:solidFill>
                <a:ea typeface="宋体" panose="02010600030101010101" pitchFamily="2" charset="-122"/>
                <a:cs typeface="Times New Roman" panose="02020603050405020304" pitchFamily="18" charset="0"/>
              </a:rPr>
              <a:t>方法，以实现对象相等规则。</a:t>
            </a:r>
            <a:endParaRPr lang="en-US" altLang="zh-CN" sz="2400" b="1" dirty="0" smtClean="0">
              <a:solidFill>
                <a:srgbClr val="FF0000"/>
              </a:solidFill>
              <a:ea typeface="宋体" panose="02010600030101010101" pitchFamily="2" charset="-122"/>
              <a:cs typeface="Times New Roman" panose="02020603050405020304" pitchFamily="18" charset="0"/>
            </a:endParaRPr>
          </a:p>
          <a:p>
            <a:pPr>
              <a:spcBef>
                <a:spcPts val="1200"/>
              </a:spcBef>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重写 </a:t>
            </a:r>
            <a:r>
              <a:rPr lang="en-US" altLang="zh-CN" sz="2400" dirty="0" err="1" smtClean="0">
                <a:ea typeface="宋体" panose="02010600030101010101" pitchFamily="2" charset="-122"/>
                <a:cs typeface="Times New Roman" panose="02020603050405020304" pitchFamily="18" charset="0"/>
              </a:rPr>
              <a:t>hashCode</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方法的</a:t>
            </a:r>
            <a:r>
              <a:rPr lang="zh-CN" altLang="en-US" sz="2400" b="1" dirty="0" smtClean="0">
                <a:ea typeface="宋体" panose="02010600030101010101" pitchFamily="2" charset="-122"/>
                <a:cs typeface="Times New Roman" panose="02020603050405020304" pitchFamily="18" charset="0"/>
              </a:rPr>
              <a:t>基本原则</a:t>
            </a:r>
            <a:endParaRPr lang="en-US" altLang="zh-CN" sz="2400" b="1"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在程序运行时，同一个对象多次调用 </a:t>
            </a:r>
            <a:r>
              <a:rPr lang="en-US" altLang="zh-CN" sz="2000" dirty="0" err="1" smtClean="0">
                <a:ea typeface="宋体" panose="02010600030101010101" pitchFamily="2" charset="-122"/>
                <a:cs typeface="Times New Roman" panose="02020603050405020304" pitchFamily="18" charset="0"/>
              </a:rPr>
              <a:t>hashCode</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方法应该返回相同的值</a:t>
            </a:r>
            <a:endParaRPr lang="en-US" altLang="zh-CN" sz="20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当两个对象的 </a:t>
            </a:r>
            <a:r>
              <a:rPr lang="en-US" altLang="zh-CN" sz="2000" dirty="0" smtClean="0">
                <a:ea typeface="宋体" panose="02010600030101010101" pitchFamily="2" charset="-122"/>
                <a:cs typeface="Times New Roman" panose="02020603050405020304" pitchFamily="18" charset="0"/>
              </a:rPr>
              <a:t>equals() </a:t>
            </a:r>
            <a:r>
              <a:rPr lang="zh-CN" altLang="en-US" sz="2000" dirty="0" smtClean="0">
                <a:ea typeface="宋体" panose="02010600030101010101" pitchFamily="2" charset="-122"/>
                <a:cs typeface="Times New Roman" panose="02020603050405020304" pitchFamily="18" charset="0"/>
              </a:rPr>
              <a:t>方法比较返回 </a:t>
            </a:r>
            <a:r>
              <a:rPr lang="en-US" altLang="zh-CN" sz="2000" dirty="0" smtClean="0">
                <a:ea typeface="宋体" panose="02010600030101010101" pitchFamily="2" charset="-122"/>
                <a:cs typeface="Times New Roman" panose="02020603050405020304" pitchFamily="18" charset="0"/>
              </a:rPr>
              <a:t>true </a:t>
            </a:r>
            <a:r>
              <a:rPr lang="zh-CN" altLang="en-US" sz="2000" dirty="0" smtClean="0">
                <a:ea typeface="宋体" panose="02010600030101010101" pitchFamily="2" charset="-122"/>
                <a:cs typeface="Times New Roman" panose="02020603050405020304" pitchFamily="18" charset="0"/>
              </a:rPr>
              <a:t>时，这两个对象的 </a:t>
            </a:r>
            <a:r>
              <a:rPr lang="en-US" altLang="zh-CN" sz="2000" dirty="0" err="1" smtClean="0">
                <a:ea typeface="宋体" panose="02010600030101010101" pitchFamily="2" charset="-122"/>
                <a:cs typeface="Times New Roman" panose="02020603050405020304" pitchFamily="18" charset="0"/>
              </a:rPr>
              <a:t>hashCode</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方法的返回值也应相等</a:t>
            </a:r>
            <a:endParaRPr lang="en-US" altLang="zh-CN" sz="20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对象中用作 </a:t>
            </a:r>
            <a:r>
              <a:rPr lang="en-US" altLang="zh-CN" sz="2000" dirty="0" smtClean="0">
                <a:ea typeface="宋体" panose="02010600030101010101" pitchFamily="2" charset="-122"/>
                <a:cs typeface="Times New Roman" panose="02020603050405020304" pitchFamily="18" charset="0"/>
              </a:rPr>
              <a:t>equals() </a:t>
            </a:r>
            <a:r>
              <a:rPr lang="zh-CN" altLang="en-US" sz="2000" dirty="0" smtClean="0">
                <a:ea typeface="宋体" panose="02010600030101010101" pitchFamily="2" charset="-122"/>
                <a:cs typeface="Times New Roman" panose="02020603050405020304" pitchFamily="18" charset="0"/>
              </a:rPr>
              <a:t>方法比较的 </a:t>
            </a:r>
            <a:r>
              <a:rPr lang="en-US" altLang="zh-CN" sz="2000" dirty="0" smtClean="0">
                <a:ea typeface="宋体" panose="02010600030101010101" pitchFamily="2" charset="-122"/>
                <a:cs typeface="Times New Roman" panose="02020603050405020304" pitchFamily="18" charset="0"/>
              </a:rPr>
              <a:t>Field</a:t>
            </a:r>
            <a:r>
              <a:rPr lang="zh-CN" altLang="en-US" sz="2000" dirty="0" smtClean="0">
                <a:ea typeface="宋体" panose="02010600030101010101" pitchFamily="2" charset="-122"/>
                <a:cs typeface="Times New Roman" panose="02020603050405020304" pitchFamily="18" charset="0"/>
              </a:rPr>
              <a:t>，都应该用来计算 </a:t>
            </a:r>
            <a:r>
              <a:rPr lang="en-US" altLang="zh-CN" sz="2000" dirty="0" err="1" smtClean="0">
                <a:ea typeface="宋体" panose="02010600030101010101" pitchFamily="2" charset="-122"/>
                <a:cs typeface="Times New Roman" panose="02020603050405020304" pitchFamily="18" charset="0"/>
              </a:rPr>
              <a:t>hashCode</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值</a:t>
            </a:r>
            <a:endParaRPr lang="en-US" altLang="zh-CN" sz="2000" dirty="0" smtClean="0">
              <a:ea typeface="宋体" panose="02010600030101010101" pitchFamily="2" charset="-122"/>
              <a:cs typeface="Times New Roman" panose="02020603050405020304" pitchFamily="18" charset="0"/>
            </a:endParaRPr>
          </a:p>
        </p:txBody>
      </p:sp>
    </p:spTree>
  </p:cSld>
  <p:clrMapOvr>
    <a:masterClrMapping/>
  </p:clrMapOvr>
  <p:transition/>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259632" y="764704"/>
            <a:ext cx="6768752" cy="866348"/>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Set</a:t>
            </a:r>
            <a:r>
              <a:rPr lang="zh-CN" altLang="en-US" b="1" dirty="0" smtClean="0">
                <a:latin typeface="+mn-lt"/>
                <a:ea typeface="宋体" panose="02010600030101010101" pitchFamily="2" charset="-122"/>
                <a:cs typeface="Times New Roman" panose="02020603050405020304" pitchFamily="18" charset="0"/>
              </a:rPr>
              <a:t>实现类之二：</a:t>
            </a:r>
            <a:r>
              <a:rPr lang="en-US" altLang="zh-CN" b="1" dirty="0" err="1" smtClean="0">
                <a:latin typeface="+mn-lt"/>
                <a:ea typeface="宋体" panose="02010600030101010101" pitchFamily="2" charset="-122"/>
                <a:cs typeface="Times New Roman" panose="02020603050405020304" pitchFamily="18" charset="0"/>
              </a:rPr>
              <a:t>LinkedHashSet</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251520" y="1916832"/>
            <a:ext cx="8568952" cy="37010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en-US" altLang="zh-CN" dirty="0" err="1" smtClean="0">
                <a:ea typeface="宋体" panose="02010600030101010101" pitchFamily="2" charset="-122"/>
                <a:cs typeface="Times New Roman" panose="02020603050405020304" pitchFamily="18" charset="0"/>
              </a:rPr>
              <a:t>LinkedHashSet</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是 </a:t>
            </a:r>
            <a:r>
              <a:rPr lang="en-US" altLang="zh-CN" dirty="0" err="1" smtClean="0">
                <a:ea typeface="宋体" panose="02010600030101010101" pitchFamily="2" charset="-122"/>
                <a:cs typeface="Times New Roman" panose="02020603050405020304" pitchFamily="18" charset="0"/>
              </a:rPr>
              <a:t>HashSet</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的子类</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err="1" smtClean="0">
                <a:ea typeface="宋体" panose="02010600030101010101" pitchFamily="2" charset="-122"/>
                <a:cs typeface="Times New Roman" panose="02020603050405020304" pitchFamily="18" charset="0"/>
              </a:rPr>
              <a:t>LinkedHashSet</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根据元素的 </a:t>
            </a:r>
            <a:r>
              <a:rPr lang="en-US" altLang="zh-CN" dirty="0" err="1" smtClean="0">
                <a:ea typeface="宋体" panose="02010600030101010101" pitchFamily="2" charset="-122"/>
                <a:cs typeface="Times New Roman" panose="02020603050405020304" pitchFamily="18" charset="0"/>
              </a:rPr>
              <a:t>hashCode</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值来决定元素的存储位置，但它同时使用链表维护元素的次序，这使得元素看起来是以</a:t>
            </a:r>
            <a:r>
              <a:rPr lang="zh-CN" altLang="en-US" dirty="0" smtClean="0">
                <a:solidFill>
                  <a:srgbClr val="C00000"/>
                </a:solidFill>
                <a:ea typeface="宋体" panose="02010600030101010101" pitchFamily="2" charset="-122"/>
                <a:cs typeface="Times New Roman" panose="02020603050405020304" pitchFamily="18" charset="0"/>
              </a:rPr>
              <a:t>插入顺序保存</a:t>
            </a:r>
            <a:r>
              <a:rPr lang="zh-CN" altLang="en-US" dirty="0" smtClean="0">
                <a:ea typeface="宋体" panose="02010600030101010101" pitchFamily="2" charset="-122"/>
                <a:cs typeface="Times New Roman" panose="02020603050405020304" pitchFamily="18" charset="0"/>
              </a:rPr>
              <a:t>的。</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err="1" smtClean="0">
                <a:ea typeface="宋体" panose="02010600030101010101" pitchFamily="2" charset="-122"/>
                <a:cs typeface="Times New Roman" panose="02020603050405020304" pitchFamily="18" charset="0"/>
              </a:rPr>
              <a:t>LinkedHashSet</a:t>
            </a:r>
            <a:r>
              <a:rPr lang="zh-CN" altLang="en-US" dirty="0" smtClean="0">
                <a:solidFill>
                  <a:srgbClr val="C00000"/>
                </a:solidFill>
                <a:ea typeface="宋体" panose="02010600030101010101" pitchFamily="2" charset="-122"/>
                <a:cs typeface="Times New Roman" panose="02020603050405020304" pitchFamily="18" charset="0"/>
              </a:rPr>
              <a:t>插入</a:t>
            </a:r>
            <a:r>
              <a:rPr lang="zh-CN" altLang="en-US" dirty="0" smtClean="0">
                <a:ea typeface="宋体" panose="02010600030101010101" pitchFamily="2" charset="-122"/>
                <a:cs typeface="Times New Roman" panose="02020603050405020304" pitchFamily="18" charset="0"/>
              </a:rPr>
              <a:t>性能略低于 </a:t>
            </a:r>
            <a:r>
              <a:rPr lang="en-US" altLang="zh-CN" dirty="0" err="1" smtClean="0">
                <a:ea typeface="宋体" panose="02010600030101010101" pitchFamily="2" charset="-122"/>
                <a:cs typeface="Times New Roman" panose="02020603050405020304" pitchFamily="18" charset="0"/>
              </a:rPr>
              <a:t>HashSet</a:t>
            </a:r>
            <a:r>
              <a:rPr lang="zh-CN" altLang="en-US" dirty="0" smtClean="0">
                <a:ea typeface="宋体" panose="02010600030101010101" pitchFamily="2" charset="-122"/>
                <a:cs typeface="Times New Roman" panose="02020603050405020304" pitchFamily="18" charset="0"/>
              </a:rPr>
              <a:t>，但在迭代访问 </a:t>
            </a:r>
            <a:r>
              <a:rPr lang="en-US" altLang="zh-CN" dirty="0" smtClean="0">
                <a:ea typeface="宋体" panose="02010600030101010101" pitchFamily="2" charset="-122"/>
                <a:cs typeface="Times New Roman" panose="02020603050405020304" pitchFamily="18" charset="0"/>
              </a:rPr>
              <a:t>Set </a:t>
            </a:r>
            <a:r>
              <a:rPr lang="zh-CN" altLang="en-US" dirty="0" smtClean="0">
                <a:ea typeface="宋体" panose="02010600030101010101" pitchFamily="2" charset="-122"/>
                <a:cs typeface="Times New Roman" panose="02020603050405020304" pitchFamily="18" charset="0"/>
              </a:rPr>
              <a:t>里的全部元素时有很好的性能。</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err="1" smtClean="0">
                <a:ea typeface="宋体" panose="02010600030101010101" pitchFamily="2" charset="-122"/>
                <a:cs typeface="Times New Roman" panose="02020603050405020304" pitchFamily="18" charset="0"/>
              </a:rPr>
              <a:t>LinkedHashSet</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不允许集合元素重复。</a:t>
            </a:r>
            <a:endParaRPr lang="zh-CN" altLang="en-US"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27984" y="836712"/>
            <a:ext cx="4572000" cy="1754326"/>
          </a:xfrm>
          <a:prstGeom prst="rect">
            <a:avLst/>
          </a:prstGeom>
        </p:spPr>
        <p:txBody>
          <a:bodyPr>
            <a:spAutoFit/>
          </a:bodyPr>
          <a:lstStyle/>
          <a:p>
            <a:r>
              <a:rPr lang="en-US" altLang="zh-CN" u="sng" dirty="0"/>
              <a:t>Set </a:t>
            </a:r>
            <a:r>
              <a:rPr lang="en-US" altLang="zh-CN" u="sng" dirty="0" err="1"/>
              <a:t>set</a:t>
            </a:r>
            <a:r>
              <a:rPr lang="en-US" altLang="zh-CN" u="sng" dirty="0"/>
              <a:t> = </a:t>
            </a:r>
            <a:r>
              <a:rPr lang="en-US" altLang="zh-CN" b="1" u="sng" dirty="0"/>
              <a:t>new </a:t>
            </a:r>
            <a:r>
              <a:rPr lang="en-US" altLang="zh-CN" b="1" u="sng" dirty="0" err="1"/>
              <a:t>LinkedHashSet</a:t>
            </a:r>
            <a:r>
              <a:rPr lang="en-US" altLang="zh-CN" b="1" u="sng" dirty="0"/>
              <a:t>();</a:t>
            </a:r>
          </a:p>
          <a:p>
            <a:r>
              <a:rPr lang="en-US" altLang="zh-CN" u="sng" dirty="0" err="1"/>
              <a:t>set.add</a:t>
            </a:r>
            <a:r>
              <a:rPr lang="en-US" altLang="zh-CN" u="sng" dirty="0"/>
              <a:t>(</a:t>
            </a:r>
            <a:r>
              <a:rPr lang="en-US" altLang="zh-CN" b="1" u="sng" dirty="0"/>
              <a:t>new String("AA"));</a:t>
            </a:r>
          </a:p>
          <a:p>
            <a:r>
              <a:rPr lang="en-US" altLang="zh-CN" u="sng" dirty="0" err="1"/>
              <a:t>set.add</a:t>
            </a:r>
            <a:r>
              <a:rPr lang="en-US" altLang="zh-CN" u="sng" dirty="0"/>
              <a:t>(456);</a:t>
            </a:r>
          </a:p>
          <a:p>
            <a:r>
              <a:rPr lang="en-US" altLang="zh-CN" u="sng" dirty="0" err="1"/>
              <a:t>set.add</a:t>
            </a:r>
            <a:r>
              <a:rPr lang="en-US" altLang="zh-CN" u="sng" dirty="0"/>
              <a:t>(456);</a:t>
            </a:r>
          </a:p>
          <a:p>
            <a:r>
              <a:rPr lang="en-US" altLang="zh-CN" u="sng" dirty="0" err="1"/>
              <a:t>set.add</a:t>
            </a:r>
            <a:r>
              <a:rPr lang="en-US" altLang="zh-CN" u="sng" dirty="0"/>
              <a:t>(</a:t>
            </a:r>
            <a:r>
              <a:rPr lang="en-US" altLang="zh-CN" b="1" u="sng" dirty="0"/>
              <a:t>new Customer("</a:t>
            </a:r>
            <a:r>
              <a:rPr lang="zh-CN" altLang="en-US" b="1" u="sng" dirty="0"/>
              <a:t>刘德华</a:t>
            </a:r>
            <a:r>
              <a:rPr lang="en-US" altLang="zh-CN" b="1" u="sng" dirty="0"/>
              <a:t>",1001));</a:t>
            </a:r>
          </a:p>
          <a:p>
            <a:r>
              <a:rPr lang="en-US" altLang="zh-CN" u="sng" dirty="0" err="1"/>
              <a:t>set.add</a:t>
            </a:r>
            <a:r>
              <a:rPr lang="en-US" altLang="zh-CN" u="sng" dirty="0"/>
              <a:t>(123</a:t>
            </a:r>
            <a:r>
              <a:rPr lang="en-US" altLang="zh-CN" u="sng" dirty="0" smtClean="0"/>
              <a:t>);</a:t>
            </a:r>
            <a:endParaRPr lang="en-US" altLang="zh-CN" u="sng" dirty="0"/>
          </a:p>
        </p:txBody>
      </p:sp>
      <p:graphicFrame>
        <p:nvGraphicFramePr>
          <p:cNvPr id="5" name="表格 4"/>
          <p:cNvGraphicFramePr>
            <a:graphicFrameLocks noGrp="1"/>
          </p:cNvGraphicFramePr>
          <p:nvPr/>
        </p:nvGraphicFramePr>
        <p:xfrm>
          <a:off x="683568" y="1340768"/>
          <a:ext cx="1391816" cy="5056336"/>
        </p:xfrm>
        <a:graphic>
          <a:graphicData uri="http://schemas.openxmlformats.org/drawingml/2006/table">
            <a:tbl>
              <a:tblPr firstRow="1" bandRow="1">
                <a:tableStyleId>{5940675A-B579-460E-94D1-54222C63F5DA}</a:tableStyleId>
              </a:tblPr>
              <a:tblGrid>
                <a:gridCol w="1391816"/>
              </a:tblGrid>
              <a:tr h="632042">
                <a:tc>
                  <a:txBody>
                    <a:bodyPr/>
                    <a:lstStyle/>
                    <a:p>
                      <a:endParaRPr lang="zh-CN" altLang="en-US" dirty="0"/>
                    </a:p>
                  </a:txBody>
                  <a:tcPr/>
                </a:tc>
              </a:tr>
              <a:tr h="632042">
                <a:tc>
                  <a:txBody>
                    <a:bodyPr/>
                    <a:lstStyle/>
                    <a:p>
                      <a:endParaRPr lang="zh-CN" altLang="en-US"/>
                    </a:p>
                  </a:txBody>
                  <a:tcPr/>
                </a:tc>
              </a:tr>
              <a:tr h="632042">
                <a:tc>
                  <a:txBody>
                    <a:bodyPr/>
                    <a:lstStyle/>
                    <a:p>
                      <a:endParaRPr lang="zh-CN" altLang="en-US"/>
                    </a:p>
                  </a:txBody>
                  <a:tcPr/>
                </a:tc>
              </a:tr>
              <a:tr h="632042">
                <a:tc>
                  <a:txBody>
                    <a:bodyPr/>
                    <a:lstStyle/>
                    <a:p>
                      <a:endParaRPr lang="zh-CN" altLang="en-US"/>
                    </a:p>
                  </a:txBody>
                  <a:tcPr/>
                </a:tc>
              </a:tr>
              <a:tr h="632042">
                <a:tc>
                  <a:txBody>
                    <a:bodyPr/>
                    <a:lstStyle/>
                    <a:p>
                      <a:endParaRPr lang="zh-CN" altLang="en-US"/>
                    </a:p>
                  </a:txBody>
                  <a:tcPr/>
                </a:tc>
              </a:tr>
              <a:tr h="632042">
                <a:tc>
                  <a:txBody>
                    <a:bodyPr/>
                    <a:lstStyle/>
                    <a:p>
                      <a:endParaRPr lang="zh-CN" altLang="en-US"/>
                    </a:p>
                  </a:txBody>
                  <a:tcPr/>
                </a:tc>
              </a:tr>
              <a:tr h="632042">
                <a:tc>
                  <a:txBody>
                    <a:bodyPr/>
                    <a:lstStyle/>
                    <a:p>
                      <a:endParaRPr lang="zh-CN" altLang="en-US"/>
                    </a:p>
                  </a:txBody>
                  <a:tcPr/>
                </a:tc>
              </a:tr>
              <a:tr h="632042">
                <a:tc>
                  <a:txBody>
                    <a:bodyPr/>
                    <a:lstStyle/>
                    <a:p>
                      <a:endParaRPr lang="zh-CN" altLang="en-US" dirty="0"/>
                    </a:p>
                  </a:txBody>
                  <a:tcPr/>
                </a:tc>
              </a:tr>
            </a:tbl>
          </a:graphicData>
        </a:graphic>
      </p:graphicFrame>
      <p:graphicFrame>
        <p:nvGraphicFramePr>
          <p:cNvPr id="6" name="表格 5"/>
          <p:cNvGraphicFramePr>
            <a:graphicFrameLocks noGrp="1"/>
          </p:cNvGraphicFramePr>
          <p:nvPr>
            <p:custDataLst>
              <p:tags r:id="rId1"/>
            </p:custDataLst>
          </p:nvPr>
        </p:nvGraphicFramePr>
        <p:xfrm>
          <a:off x="2123729" y="4005064"/>
          <a:ext cx="1944216" cy="432048"/>
        </p:xfrm>
        <a:graphic>
          <a:graphicData uri="http://schemas.openxmlformats.org/drawingml/2006/table">
            <a:tbl>
              <a:tblPr firstRow="1" bandRow="1">
                <a:tableStyleId>{5C22544A-7EE6-4342-B048-85BDC9FD1C3A}</a:tableStyleId>
              </a:tblPr>
              <a:tblGrid>
                <a:gridCol w="648072"/>
                <a:gridCol w="648072"/>
                <a:gridCol w="648072"/>
              </a:tblGrid>
              <a:tr h="432048">
                <a:tc>
                  <a:txBody>
                    <a:bodyPr/>
                    <a:lstStyle/>
                    <a:p>
                      <a:r>
                        <a:rPr lang="en-US" altLang="zh-CN" dirty="0" smtClean="0">
                          <a:solidFill>
                            <a:schemeClr val="tx2"/>
                          </a:solidFill>
                        </a:rPr>
                        <a:t>null</a:t>
                      </a:r>
                    </a:p>
                  </a:txBody>
                  <a:tcPr/>
                </a:tc>
                <a:tc>
                  <a:txBody>
                    <a:bodyPr/>
                    <a:lstStyle/>
                    <a:p>
                      <a:r>
                        <a:rPr lang="en-US" altLang="zh-CN" dirty="0" smtClean="0">
                          <a:solidFill>
                            <a:schemeClr val="tx2"/>
                          </a:solidFill>
                        </a:rPr>
                        <a:t>AA</a:t>
                      </a:r>
                    </a:p>
                  </a:txBody>
                  <a:tcPr/>
                </a:tc>
                <a:tc>
                  <a:txBody>
                    <a:bodyPr/>
                    <a:lstStyle/>
                    <a:p>
                      <a:endParaRPr lang="zh-CN" altLang="en-US" dirty="0"/>
                    </a:p>
                  </a:txBody>
                  <a:tcPr/>
                </a:tc>
              </a:tr>
            </a:tbl>
          </a:graphicData>
        </a:graphic>
      </p:graphicFrame>
      <p:graphicFrame>
        <p:nvGraphicFramePr>
          <p:cNvPr id="7" name="表格 6"/>
          <p:cNvGraphicFramePr>
            <a:graphicFrameLocks noGrp="1"/>
          </p:cNvGraphicFramePr>
          <p:nvPr>
            <p:custDataLst>
              <p:tags r:id="rId2"/>
            </p:custDataLst>
          </p:nvPr>
        </p:nvGraphicFramePr>
        <p:xfrm>
          <a:off x="2123728" y="2132856"/>
          <a:ext cx="1944216" cy="432048"/>
        </p:xfrm>
        <a:graphic>
          <a:graphicData uri="http://schemas.openxmlformats.org/drawingml/2006/table">
            <a:tbl>
              <a:tblPr firstRow="1" bandRow="1">
                <a:tableStyleId>{5C22544A-7EE6-4342-B048-85BDC9FD1C3A}</a:tableStyleId>
              </a:tblPr>
              <a:tblGrid>
                <a:gridCol w="648072"/>
                <a:gridCol w="648072"/>
                <a:gridCol w="648072"/>
              </a:tblGrid>
              <a:tr h="432048">
                <a:tc>
                  <a:txBody>
                    <a:bodyPr/>
                    <a:lstStyle/>
                    <a:p>
                      <a:endParaRPr lang="zh-CN" altLang="en-US" dirty="0"/>
                    </a:p>
                  </a:txBody>
                  <a:tcPr/>
                </a:tc>
                <a:tc>
                  <a:txBody>
                    <a:bodyPr/>
                    <a:lstStyle/>
                    <a:p>
                      <a:r>
                        <a:rPr lang="en-US" altLang="zh-CN" dirty="0" smtClean="0">
                          <a:solidFill>
                            <a:schemeClr val="tx2"/>
                          </a:solidFill>
                        </a:rPr>
                        <a:t>456</a:t>
                      </a:r>
                    </a:p>
                  </a:txBody>
                  <a:tcPr/>
                </a:tc>
                <a:tc>
                  <a:txBody>
                    <a:bodyPr/>
                    <a:lstStyle/>
                    <a:p>
                      <a:endParaRPr lang="zh-CN" altLang="en-US" dirty="0"/>
                    </a:p>
                  </a:txBody>
                  <a:tcPr/>
                </a:tc>
              </a:tr>
            </a:tbl>
          </a:graphicData>
        </a:graphic>
      </p:graphicFrame>
      <p:cxnSp>
        <p:nvCxnSpPr>
          <p:cNvPr id="9" name="直接箭头连接符 8"/>
          <p:cNvCxnSpPr/>
          <p:nvPr/>
        </p:nvCxnSpPr>
        <p:spPr>
          <a:xfrm flipH="1" flipV="1">
            <a:off x="2483768" y="2420888"/>
            <a:ext cx="1296144" cy="18002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 name="表格 9"/>
          <p:cNvGraphicFramePr>
            <a:graphicFrameLocks noGrp="1"/>
          </p:cNvGraphicFramePr>
          <p:nvPr>
            <p:custDataLst>
              <p:tags r:id="rId3"/>
            </p:custDataLst>
          </p:nvPr>
        </p:nvGraphicFramePr>
        <p:xfrm>
          <a:off x="2159732" y="5229200"/>
          <a:ext cx="1944216" cy="432048"/>
        </p:xfrm>
        <a:graphic>
          <a:graphicData uri="http://schemas.openxmlformats.org/drawingml/2006/table">
            <a:tbl>
              <a:tblPr firstRow="1" bandRow="1">
                <a:tableStyleId>{5C22544A-7EE6-4342-B048-85BDC9FD1C3A}</a:tableStyleId>
              </a:tblPr>
              <a:tblGrid>
                <a:gridCol w="648072"/>
                <a:gridCol w="648072"/>
                <a:gridCol w="648072"/>
              </a:tblGrid>
              <a:tr h="432048">
                <a:tc>
                  <a:txBody>
                    <a:bodyPr/>
                    <a:lstStyle/>
                    <a:p>
                      <a:endParaRPr lang="zh-CN" altLang="en-US" dirty="0"/>
                    </a:p>
                  </a:txBody>
                  <a:tcPr/>
                </a:tc>
                <a:tc>
                  <a:txBody>
                    <a:bodyPr/>
                    <a:lstStyle/>
                    <a:p>
                      <a:r>
                        <a:rPr lang="zh-CN" altLang="en-US" dirty="0" smtClean="0">
                          <a:solidFill>
                            <a:schemeClr val="tx2"/>
                          </a:solidFill>
                        </a:rPr>
                        <a:t>刘</a:t>
                      </a:r>
                    </a:p>
                  </a:txBody>
                  <a:tcPr/>
                </a:tc>
                <a:tc>
                  <a:txBody>
                    <a:bodyPr/>
                    <a:lstStyle/>
                    <a:p>
                      <a:endParaRPr lang="zh-CN" altLang="en-US" dirty="0"/>
                    </a:p>
                  </a:txBody>
                  <a:tcPr/>
                </a:tc>
              </a:tr>
            </a:tbl>
          </a:graphicData>
        </a:graphic>
      </p:graphicFrame>
      <p:cxnSp>
        <p:nvCxnSpPr>
          <p:cNvPr id="12" name="直接箭头连接符 11"/>
          <p:cNvCxnSpPr/>
          <p:nvPr/>
        </p:nvCxnSpPr>
        <p:spPr>
          <a:xfrm flipH="1">
            <a:off x="2483768" y="2420888"/>
            <a:ext cx="1296144" cy="288032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3" name="表格 12"/>
          <p:cNvGraphicFramePr>
            <a:graphicFrameLocks noGrp="1"/>
          </p:cNvGraphicFramePr>
          <p:nvPr>
            <p:custDataLst>
              <p:tags r:id="rId4"/>
            </p:custDataLst>
          </p:nvPr>
        </p:nvGraphicFramePr>
        <p:xfrm>
          <a:off x="2159732" y="1420326"/>
          <a:ext cx="1944216" cy="432048"/>
        </p:xfrm>
        <a:graphic>
          <a:graphicData uri="http://schemas.openxmlformats.org/drawingml/2006/table">
            <a:tbl>
              <a:tblPr firstRow="1" bandRow="1">
                <a:tableStyleId>{5C22544A-7EE6-4342-B048-85BDC9FD1C3A}</a:tableStyleId>
              </a:tblPr>
              <a:tblGrid>
                <a:gridCol w="648072"/>
                <a:gridCol w="648072"/>
                <a:gridCol w="648072"/>
              </a:tblGrid>
              <a:tr h="432048">
                <a:tc>
                  <a:txBody>
                    <a:bodyPr/>
                    <a:lstStyle/>
                    <a:p>
                      <a:endParaRPr lang="zh-CN" altLang="en-US" dirty="0"/>
                    </a:p>
                  </a:txBody>
                  <a:tcPr/>
                </a:tc>
                <a:tc>
                  <a:txBody>
                    <a:bodyPr/>
                    <a:lstStyle/>
                    <a:p>
                      <a:r>
                        <a:rPr lang="en-US" altLang="zh-CN" dirty="0" smtClean="0">
                          <a:solidFill>
                            <a:schemeClr val="tx2"/>
                          </a:solidFill>
                        </a:rPr>
                        <a:t>123</a:t>
                      </a:r>
                    </a:p>
                  </a:txBody>
                  <a:tcPr/>
                </a:tc>
                <a:tc>
                  <a:txBody>
                    <a:bodyPr/>
                    <a:lstStyle/>
                    <a:p>
                      <a:r>
                        <a:rPr lang="en-US" altLang="zh-CN" dirty="0" smtClean="0">
                          <a:solidFill>
                            <a:schemeClr val="tx2"/>
                          </a:solidFill>
                        </a:rPr>
                        <a:t>null</a:t>
                      </a:r>
                    </a:p>
                  </a:txBody>
                  <a:tcPr/>
                </a:tc>
              </a:tr>
            </a:tbl>
          </a:graphicData>
        </a:graphic>
      </p:graphicFrame>
      <p:cxnSp>
        <p:nvCxnSpPr>
          <p:cNvPr id="15" name="直接箭头连接符 14"/>
          <p:cNvCxnSpPr/>
          <p:nvPr/>
        </p:nvCxnSpPr>
        <p:spPr>
          <a:xfrm flipH="1" flipV="1">
            <a:off x="2483768" y="1700808"/>
            <a:ext cx="1296144" cy="367240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148064" y="3861048"/>
            <a:ext cx="3384376" cy="369332"/>
          </a:xfrm>
          <a:prstGeom prst="rect">
            <a:avLst/>
          </a:prstGeom>
          <a:noFill/>
        </p:spPr>
        <p:txBody>
          <a:bodyPr wrap="square" rtlCol="0">
            <a:spAutoFit/>
          </a:bodyPr>
          <a:lstStyle/>
          <a:p>
            <a:r>
              <a:rPr lang="en-US" altLang="zh-CN" dirty="0" err="1" smtClean="0"/>
              <a:t>LinkedHashSet</a:t>
            </a:r>
            <a:endParaRPr lang="zh-CN" altLang="en-US" dirty="0"/>
          </a:p>
        </p:txBody>
      </p:sp>
    </p:spTree>
  </p:cSld>
  <p:clrMapOvr>
    <a:masterClrMapping/>
  </p:clrMapOvr>
  <p:transition/>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718310" y="239395"/>
            <a:ext cx="5707380" cy="79184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Set</a:t>
            </a:r>
            <a:r>
              <a:rPr lang="zh-CN" altLang="en-US" b="1" dirty="0" smtClean="0">
                <a:latin typeface="+mn-lt"/>
                <a:ea typeface="宋体" panose="02010600030101010101" pitchFamily="2" charset="-122"/>
                <a:cs typeface="Times New Roman" panose="02020603050405020304" pitchFamily="18" charset="0"/>
              </a:rPr>
              <a:t>实现类之三：</a:t>
            </a:r>
            <a:r>
              <a:rPr lang="en-US" altLang="zh-CN" b="1" dirty="0" err="1" smtClean="0">
                <a:latin typeface="+mn-lt"/>
                <a:ea typeface="宋体" panose="02010600030101010101" pitchFamily="2" charset="-122"/>
                <a:cs typeface="Times New Roman" panose="02020603050405020304" pitchFamily="18" charset="0"/>
              </a:rPr>
              <a:t>TreeSet</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179512" y="1053495"/>
            <a:ext cx="8535892" cy="55892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en-US" altLang="zh-CN" sz="2000" dirty="0" err="1" smtClean="0">
                <a:ea typeface="宋体" panose="02010600030101010101" pitchFamily="2" charset="-122"/>
                <a:cs typeface="Times New Roman" panose="02020603050405020304" pitchFamily="18" charset="0"/>
              </a:rPr>
              <a:t>TreeSet</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是 </a:t>
            </a:r>
            <a:r>
              <a:rPr lang="en-US" altLang="zh-CN" sz="2000" dirty="0" err="1" smtClean="0">
                <a:ea typeface="宋体" panose="02010600030101010101" pitchFamily="2" charset="-122"/>
                <a:cs typeface="Times New Roman" panose="02020603050405020304" pitchFamily="18" charset="0"/>
              </a:rPr>
              <a:t>SortedSet</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接口的实现类，</a:t>
            </a:r>
            <a:r>
              <a:rPr lang="en-US" altLang="zh-CN" sz="2000" dirty="0" err="1" smtClean="0">
                <a:ea typeface="宋体" panose="02010600030101010101" pitchFamily="2" charset="-122"/>
                <a:cs typeface="Times New Roman" panose="02020603050405020304" pitchFamily="18" charset="0"/>
              </a:rPr>
              <a:t>TreeSet</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可以确保集合元素处于排序状态。</a:t>
            </a:r>
            <a:endParaRPr lang="en-US" altLang="zh-CN" sz="2000" dirty="0" smtClean="0">
              <a:ea typeface="宋体" panose="02010600030101010101" pitchFamily="2" charset="-122"/>
              <a:cs typeface="Times New Roman" panose="02020603050405020304" pitchFamily="18" charset="0"/>
            </a:endParaRPr>
          </a:p>
          <a:p>
            <a:pPr lvl="1">
              <a:lnSpc>
                <a:spcPts val="2700"/>
              </a:lnSpc>
              <a:buFont typeface="Wingdings" panose="05000000000000000000" pitchFamily="2" charset="2"/>
              <a:buChar char="Ø"/>
            </a:pPr>
            <a:r>
              <a:rPr lang="en-US" altLang="zh-CN" sz="2000" dirty="0" smtClean="0">
                <a:solidFill>
                  <a:srgbClr val="C00000"/>
                </a:solidFill>
                <a:ea typeface="宋体" panose="02010600030101010101" pitchFamily="2" charset="-122"/>
                <a:cs typeface="Times New Roman" panose="02020603050405020304" pitchFamily="18" charset="0"/>
              </a:rPr>
              <a:t>Comparator </a:t>
            </a:r>
            <a:r>
              <a:rPr lang="en-US" altLang="zh-CN" sz="2000" dirty="0" err="1" smtClean="0">
                <a:solidFill>
                  <a:srgbClr val="C00000"/>
                </a:solidFill>
                <a:ea typeface="宋体" panose="02010600030101010101" pitchFamily="2" charset="-122"/>
                <a:cs typeface="Times New Roman" panose="02020603050405020304" pitchFamily="18" charset="0"/>
              </a:rPr>
              <a:t>comparator</a:t>
            </a:r>
            <a:r>
              <a:rPr lang="en-US" altLang="zh-CN" sz="2000" dirty="0" smtClean="0">
                <a:solidFill>
                  <a:srgbClr val="C00000"/>
                </a:solidFill>
                <a:ea typeface="宋体" panose="02010600030101010101" pitchFamily="2" charset="-122"/>
                <a:cs typeface="Times New Roman" panose="02020603050405020304" pitchFamily="18" charset="0"/>
              </a:rPr>
              <a:t>()</a:t>
            </a:r>
          </a:p>
          <a:p>
            <a:pPr lvl="1">
              <a:lnSpc>
                <a:spcPts val="2700"/>
              </a:lnSpc>
              <a:buFont typeface="Wingdings" panose="05000000000000000000" pitchFamily="2" charset="2"/>
              <a:buChar char="Ø"/>
            </a:pPr>
            <a:r>
              <a:rPr lang="en-US" altLang="zh-CN" sz="2000" dirty="0" smtClean="0">
                <a:solidFill>
                  <a:srgbClr val="C00000"/>
                </a:solidFill>
                <a:ea typeface="宋体" panose="02010600030101010101" pitchFamily="2" charset="-122"/>
                <a:cs typeface="Times New Roman" panose="02020603050405020304" pitchFamily="18" charset="0"/>
              </a:rPr>
              <a:t>Object first()</a:t>
            </a:r>
          </a:p>
          <a:p>
            <a:pPr lvl="1">
              <a:lnSpc>
                <a:spcPts val="2700"/>
              </a:lnSpc>
              <a:buFont typeface="Wingdings" panose="05000000000000000000" pitchFamily="2" charset="2"/>
              <a:buChar char="Ø"/>
            </a:pPr>
            <a:r>
              <a:rPr lang="en-US" altLang="zh-CN" sz="2000" dirty="0" smtClean="0">
                <a:solidFill>
                  <a:srgbClr val="C00000"/>
                </a:solidFill>
                <a:ea typeface="宋体" panose="02010600030101010101" pitchFamily="2" charset="-122"/>
                <a:cs typeface="Times New Roman" panose="02020603050405020304" pitchFamily="18" charset="0"/>
              </a:rPr>
              <a:t>Object last()</a:t>
            </a:r>
          </a:p>
          <a:p>
            <a:pPr lvl="1">
              <a:lnSpc>
                <a:spcPts val="2700"/>
              </a:lnSpc>
              <a:buFont typeface="Wingdings" panose="05000000000000000000" pitchFamily="2" charset="2"/>
              <a:buChar char="Ø"/>
            </a:pPr>
            <a:r>
              <a:rPr lang="en-US" altLang="zh-CN" sz="2000" dirty="0" smtClean="0">
                <a:solidFill>
                  <a:srgbClr val="C00000"/>
                </a:solidFill>
                <a:ea typeface="宋体" panose="02010600030101010101" pitchFamily="2" charset="-122"/>
                <a:cs typeface="Times New Roman" panose="02020603050405020304" pitchFamily="18" charset="0"/>
              </a:rPr>
              <a:t>Object lower(Object e)</a:t>
            </a:r>
          </a:p>
          <a:p>
            <a:pPr lvl="1">
              <a:lnSpc>
                <a:spcPts val="2700"/>
              </a:lnSpc>
              <a:buFont typeface="Wingdings" panose="05000000000000000000" pitchFamily="2" charset="2"/>
              <a:buChar char="Ø"/>
            </a:pPr>
            <a:r>
              <a:rPr lang="en-US" altLang="zh-CN" sz="2000" dirty="0" smtClean="0">
                <a:solidFill>
                  <a:srgbClr val="C00000"/>
                </a:solidFill>
                <a:ea typeface="宋体" panose="02010600030101010101" pitchFamily="2" charset="-122"/>
                <a:cs typeface="Times New Roman" panose="02020603050405020304" pitchFamily="18" charset="0"/>
              </a:rPr>
              <a:t>Object higher(Object e)</a:t>
            </a:r>
          </a:p>
          <a:p>
            <a:pPr lvl="1">
              <a:lnSpc>
                <a:spcPts val="2700"/>
              </a:lnSpc>
              <a:buFont typeface="Wingdings" panose="05000000000000000000" pitchFamily="2" charset="2"/>
              <a:buChar char="Ø"/>
            </a:pPr>
            <a:r>
              <a:rPr lang="en-US" altLang="zh-CN" sz="2000" dirty="0" err="1" smtClean="0">
                <a:solidFill>
                  <a:srgbClr val="C00000"/>
                </a:solidFill>
                <a:ea typeface="宋体" panose="02010600030101010101" pitchFamily="2" charset="-122"/>
                <a:cs typeface="Times New Roman" panose="02020603050405020304" pitchFamily="18" charset="0"/>
              </a:rPr>
              <a:t>SortedSet</a:t>
            </a:r>
            <a:r>
              <a:rPr lang="en-US" altLang="zh-CN" sz="2000" dirty="0" smtClean="0">
                <a:solidFill>
                  <a:srgbClr val="C00000"/>
                </a:solidFill>
                <a:ea typeface="宋体" panose="02010600030101010101" pitchFamily="2" charset="-122"/>
                <a:cs typeface="Times New Roman" panose="02020603050405020304" pitchFamily="18" charset="0"/>
              </a:rPr>
              <a:t> </a:t>
            </a:r>
            <a:r>
              <a:rPr lang="en-US" altLang="zh-CN" sz="2000" dirty="0" err="1" smtClean="0">
                <a:solidFill>
                  <a:srgbClr val="C00000"/>
                </a:solidFill>
                <a:ea typeface="宋体" panose="02010600030101010101" pitchFamily="2" charset="-122"/>
                <a:cs typeface="Times New Roman" panose="02020603050405020304" pitchFamily="18" charset="0"/>
              </a:rPr>
              <a:t>subSet</a:t>
            </a:r>
            <a:r>
              <a:rPr lang="en-US" altLang="zh-CN" sz="2000" dirty="0" smtClean="0">
                <a:solidFill>
                  <a:srgbClr val="C00000"/>
                </a:solidFill>
                <a:ea typeface="宋体" panose="02010600030101010101" pitchFamily="2" charset="-122"/>
                <a:cs typeface="Times New Roman" panose="02020603050405020304" pitchFamily="18" charset="0"/>
              </a:rPr>
              <a:t>(</a:t>
            </a:r>
            <a:r>
              <a:rPr lang="en-US" altLang="zh-CN" sz="2000" dirty="0" err="1" smtClean="0">
                <a:solidFill>
                  <a:srgbClr val="C00000"/>
                </a:solidFill>
                <a:ea typeface="宋体" panose="02010600030101010101" pitchFamily="2" charset="-122"/>
                <a:cs typeface="Times New Roman" panose="02020603050405020304" pitchFamily="18" charset="0"/>
              </a:rPr>
              <a:t>fromElement</a:t>
            </a:r>
            <a:r>
              <a:rPr lang="en-US" altLang="zh-CN" sz="2000" dirty="0" smtClean="0">
                <a:solidFill>
                  <a:srgbClr val="C00000"/>
                </a:solidFill>
                <a:ea typeface="宋体" panose="02010600030101010101" pitchFamily="2" charset="-122"/>
                <a:cs typeface="Times New Roman" panose="02020603050405020304" pitchFamily="18" charset="0"/>
              </a:rPr>
              <a:t>, </a:t>
            </a:r>
            <a:r>
              <a:rPr lang="en-US" altLang="zh-CN" sz="2000" dirty="0" err="1" smtClean="0">
                <a:solidFill>
                  <a:srgbClr val="C00000"/>
                </a:solidFill>
                <a:ea typeface="宋体" panose="02010600030101010101" pitchFamily="2" charset="-122"/>
                <a:cs typeface="Times New Roman" panose="02020603050405020304" pitchFamily="18" charset="0"/>
              </a:rPr>
              <a:t>toElement</a:t>
            </a:r>
            <a:r>
              <a:rPr lang="en-US" altLang="zh-CN" sz="2000" dirty="0" smtClean="0">
                <a:solidFill>
                  <a:srgbClr val="C00000"/>
                </a:solidFill>
                <a:ea typeface="宋体" panose="02010600030101010101" pitchFamily="2" charset="-122"/>
                <a:cs typeface="Times New Roman" panose="02020603050405020304" pitchFamily="18" charset="0"/>
              </a:rPr>
              <a:t>)</a:t>
            </a:r>
          </a:p>
          <a:p>
            <a:pPr lvl="1">
              <a:lnSpc>
                <a:spcPts val="2700"/>
              </a:lnSpc>
              <a:buFont typeface="Wingdings" panose="05000000000000000000" pitchFamily="2" charset="2"/>
              <a:buChar char="Ø"/>
            </a:pPr>
            <a:r>
              <a:rPr lang="en-US" altLang="zh-CN" sz="2000" dirty="0" err="1" smtClean="0">
                <a:solidFill>
                  <a:srgbClr val="C00000"/>
                </a:solidFill>
                <a:ea typeface="宋体" panose="02010600030101010101" pitchFamily="2" charset="-122"/>
                <a:cs typeface="Times New Roman" panose="02020603050405020304" pitchFamily="18" charset="0"/>
              </a:rPr>
              <a:t>SortedSet</a:t>
            </a:r>
            <a:r>
              <a:rPr lang="en-US" altLang="zh-CN" sz="2000" dirty="0" smtClean="0">
                <a:solidFill>
                  <a:srgbClr val="C00000"/>
                </a:solidFill>
                <a:ea typeface="宋体" panose="02010600030101010101" pitchFamily="2" charset="-122"/>
                <a:cs typeface="Times New Roman" panose="02020603050405020304" pitchFamily="18" charset="0"/>
              </a:rPr>
              <a:t> </a:t>
            </a:r>
            <a:r>
              <a:rPr lang="en-US" altLang="zh-CN" sz="2000" dirty="0" err="1" smtClean="0">
                <a:solidFill>
                  <a:srgbClr val="C00000"/>
                </a:solidFill>
                <a:ea typeface="宋体" panose="02010600030101010101" pitchFamily="2" charset="-122"/>
                <a:cs typeface="Times New Roman" panose="02020603050405020304" pitchFamily="18" charset="0"/>
              </a:rPr>
              <a:t>headSet</a:t>
            </a:r>
            <a:r>
              <a:rPr lang="en-US" altLang="zh-CN" sz="2000" dirty="0" smtClean="0">
                <a:solidFill>
                  <a:srgbClr val="C00000"/>
                </a:solidFill>
                <a:ea typeface="宋体" panose="02010600030101010101" pitchFamily="2" charset="-122"/>
                <a:cs typeface="Times New Roman" panose="02020603050405020304" pitchFamily="18" charset="0"/>
              </a:rPr>
              <a:t>(</a:t>
            </a:r>
            <a:r>
              <a:rPr lang="en-US" altLang="zh-CN" sz="2000" dirty="0" err="1" smtClean="0">
                <a:solidFill>
                  <a:srgbClr val="C00000"/>
                </a:solidFill>
                <a:ea typeface="宋体" panose="02010600030101010101" pitchFamily="2" charset="-122"/>
                <a:cs typeface="Times New Roman" panose="02020603050405020304" pitchFamily="18" charset="0"/>
              </a:rPr>
              <a:t>toElement</a:t>
            </a:r>
            <a:r>
              <a:rPr lang="en-US" altLang="zh-CN" sz="2000" dirty="0" smtClean="0">
                <a:solidFill>
                  <a:srgbClr val="C00000"/>
                </a:solidFill>
                <a:ea typeface="宋体" panose="02010600030101010101" pitchFamily="2" charset="-122"/>
                <a:cs typeface="Times New Roman" panose="02020603050405020304" pitchFamily="18" charset="0"/>
              </a:rPr>
              <a:t>)</a:t>
            </a:r>
          </a:p>
          <a:p>
            <a:pPr lvl="1">
              <a:lnSpc>
                <a:spcPts val="2700"/>
              </a:lnSpc>
              <a:buFont typeface="Wingdings" panose="05000000000000000000" pitchFamily="2" charset="2"/>
              <a:buChar char="Ø"/>
            </a:pPr>
            <a:r>
              <a:rPr lang="en-US" altLang="zh-CN" sz="2000" dirty="0" err="1" smtClean="0">
                <a:solidFill>
                  <a:srgbClr val="C00000"/>
                </a:solidFill>
                <a:ea typeface="宋体" panose="02010600030101010101" pitchFamily="2" charset="-122"/>
                <a:cs typeface="Times New Roman" panose="02020603050405020304" pitchFamily="18" charset="0"/>
              </a:rPr>
              <a:t>SortedSet</a:t>
            </a:r>
            <a:r>
              <a:rPr lang="en-US" altLang="zh-CN" sz="2000" dirty="0" smtClean="0">
                <a:solidFill>
                  <a:srgbClr val="C00000"/>
                </a:solidFill>
                <a:ea typeface="宋体" panose="02010600030101010101" pitchFamily="2" charset="-122"/>
                <a:cs typeface="Times New Roman" panose="02020603050405020304" pitchFamily="18" charset="0"/>
              </a:rPr>
              <a:t> </a:t>
            </a:r>
            <a:r>
              <a:rPr lang="en-US" altLang="zh-CN" sz="2000" dirty="0" err="1" smtClean="0">
                <a:solidFill>
                  <a:srgbClr val="C00000"/>
                </a:solidFill>
                <a:ea typeface="宋体" panose="02010600030101010101" pitchFamily="2" charset="-122"/>
                <a:cs typeface="Times New Roman" panose="02020603050405020304" pitchFamily="18" charset="0"/>
              </a:rPr>
              <a:t>tailSet</a:t>
            </a:r>
            <a:r>
              <a:rPr lang="en-US" altLang="zh-CN" sz="2000" dirty="0" smtClean="0">
                <a:solidFill>
                  <a:srgbClr val="C00000"/>
                </a:solidFill>
                <a:ea typeface="宋体" panose="02010600030101010101" pitchFamily="2" charset="-122"/>
                <a:cs typeface="Times New Roman" panose="02020603050405020304" pitchFamily="18" charset="0"/>
              </a:rPr>
              <a:t>(</a:t>
            </a:r>
            <a:r>
              <a:rPr lang="en-US" altLang="zh-CN" sz="2000" dirty="0" err="1" smtClean="0">
                <a:solidFill>
                  <a:srgbClr val="C00000"/>
                </a:solidFill>
                <a:ea typeface="宋体" panose="02010600030101010101" pitchFamily="2" charset="-122"/>
                <a:cs typeface="Times New Roman" panose="02020603050405020304" pitchFamily="18" charset="0"/>
              </a:rPr>
              <a:t>fromElement</a:t>
            </a:r>
            <a:r>
              <a:rPr lang="en-US" altLang="zh-CN" sz="2000" dirty="0" smtClean="0">
                <a:solidFill>
                  <a:srgbClr val="C00000"/>
                </a:solidFill>
                <a:ea typeface="宋体" panose="02010600030101010101" pitchFamily="2" charset="-122"/>
                <a:cs typeface="Times New Roman" panose="02020603050405020304" pitchFamily="18" charset="0"/>
              </a:rPr>
              <a:t>)</a:t>
            </a:r>
          </a:p>
          <a:p>
            <a:pPr>
              <a:buFont typeface="Wingdings" panose="05000000000000000000" pitchFamily="2" charset="2"/>
              <a:buChar char="l"/>
            </a:pPr>
            <a:r>
              <a:rPr lang="en-US" altLang="zh-CN" sz="2000" dirty="0" err="1" smtClean="0">
                <a:ea typeface="宋体" panose="02010600030101010101" pitchFamily="2" charset="-122"/>
                <a:cs typeface="Times New Roman" panose="02020603050405020304" pitchFamily="18" charset="0"/>
              </a:rPr>
              <a:t>TreeSet</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两种排序方法：</a:t>
            </a:r>
            <a:r>
              <a:rPr lang="zh-CN" altLang="en-US" sz="2000" b="1" dirty="0" smtClean="0">
                <a:solidFill>
                  <a:srgbClr val="C00000"/>
                </a:solidFill>
                <a:ea typeface="宋体" panose="02010600030101010101" pitchFamily="2" charset="-122"/>
                <a:cs typeface="Times New Roman" panose="02020603050405020304" pitchFamily="18" charset="0"/>
              </a:rPr>
              <a:t>自然排序</a:t>
            </a:r>
            <a:r>
              <a:rPr lang="zh-CN" altLang="en-US" sz="2000" dirty="0" smtClean="0">
                <a:ea typeface="宋体" panose="02010600030101010101" pitchFamily="2" charset="-122"/>
                <a:cs typeface="Times New Roman" panose="02020603050405020304" pitchFamily="18" charset="0"/>
              </a:rPr>
              <a:t>和</a:t>
            </a:r>
            <a:r>
              <a:rPr lang="zh-CN" altLang="en-US" sz="2000" b="1" dirty="0" smtClean="0">
                <a:solidFill>
                  <a:srgbClr val="C00000"/>
                </a:solidFill>
                <a:ea typeface="宋体" panose="02010600030101010101" pitchFamily="2" charset="-122"/>
                <a:cs typeface="Times New Roman" panose="02020603050405020304" pitchFamily="18" charset="0"/>
              </a:rPr>
              <a:t>定制排序</a:t>
            </a:r>
            <a:r>
              <a:rPr lang="zh-CN" altLang="en-US" sz="2000" dirty="0" smtClean="0">
                <a:ea typeface="宋体" panose="02010600030101010101" pitchFamily="2" charset="-122"/>
                <a:cs typeface="Times New Roman" panose="02020603050405020304" pitchFamily="18" charset="0"/>
              </a:rPr>
              <a:t>。默认情况下，</a:t>
            </a:r>
            <a:r>
              <a:rPr lang="en-US" altLang="zh-CN" sz="2000" dirty="0" err="1" smtClean="0">
                <a:ea typeface="宋体" panose="02010600030101010101" pitchFamily="2" charset="-122"/>
                <a:cs typeface="Times New Roman" panose="02020603050405020304" pitchFamily="18" charset="0"/>
              </a:rPr>
              <a:t>TreeSet</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采用自然排序。</a:t>
            </a:r>
            <a:endParaRPr lang="zh-CN" altLang="en-US" sz="2000"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a:xfrm>
            <a:off x="457200" y="1515110"/>
            <a:ext cx="8507095" cy="3896995"/>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latinLnBrk="1">
              <a:spcBef>
                <a:spcPts val="0"/>
              </a:spcBef>
              <a:buNone/>
            </a:pPr>
            <a:r>
              <a:rPr lang="zh-CN" altLang="en-US" sz="2400" dirty="0">
                <a:ea typeface="宋体" panose="02010600030101010101" pitchFamily="2" charset="-122"/>
                <a:cs typeface="Times New Roman" panose="02020603050405020304" pitchFamily="18" charset="0"/>
              </a:rPr>
              <a:t>1.在系统变量里点击新建，变量名填写JAVA_HOME，变量值填写JDK的安装路径，在这里就填写“C:\Program Files\Java\jdk1.6.0_26”了。</a:t>
            </a:r>
          </a:p>
          <a:p>
            <a:pPr marL="0" indent="0" fontAlgn="auto" latinLnBrk="1">
              <a:spcBef>
                <a:spcPts val="0"/>
              </a:spcBef>
              <a:buNone/>
            </a:pPr>
            <a:endParaRPr lang="zh-CN" altLang="en-US" sz="2400" dirty="0">
              <a:ea typeface="宋体" panose="02010600030101010101" pitchFamily="2" charset="-122"/>
              <a:cs typeface="Times New Roman" panose="02020603050405020304" pitchFamily="18" charset="0"/>
            </a:endParaRPr>
          </a:p>
          <a:p>
            <a:pPr marL="0" indent="0" fontAlgn="auto" latinLnBrk="1">
              <a:spcBef>
                <a:spcPts val="0"/>
              </a:spcBef>
              <a:buNone/>
            </a:pPr>
            <a:r>
              <a:rPr lang="zh-CN" altLang="en-US" sz="2400" dirty="0">
                <a:ea typeface="宋体" panose="02010600030101010101" pitchFamily="2" charset="-122"/>
                <a:cs typeface="Times New Roman" panose="02020603050405020304" pitchFamily="18" charset="0"/>
              </a:rPr>
              <a:t>2.在系统变量里点击新建变量名填写CLASSPATH，变量值填写“.;%JAVA_HOME%\lib;%JAVA_HOME%\lib\tools.jar”。</a:t>
            </a:r>
          </a:p>
          <a:p>
            <a:pPr marL="0" indent="0" fontAlgn="auto" latinLnBrk="1">
              <a:spcBef>
                <a:spcPts val="0"/>
              </a:spcBef>
              <a:buNone/>
            </a:pPr>
            <a:r>
              <a:rPr lang="zh-CN" altLang="en-US" sz="2400" dirty="0">
                <a:ea typeface="宋体" panose="02010600030101010101" pitchFamily="2" charset="-122"/>
                <a:cs typeface="Times New Roman" panose="02020603050405020304" pitchFamily="18" charset="0"/>
              </a:rPr>
              <a:t>  注意不要忘记前面的点和中间的分号。</a:t>
            </a:r>
          </a:p>
          <a:p>
            <a:pPr marL="0" indent="0" fontAlgn="auto" latinLnBrk="1">
              <a:spcBef>
                <a:spcPts val="0"/>
              </a:spcBef>
              <a:buNone/>
            </a:pPr>
            <a:endParaRPr lang="zh-CN" altLang="en-US" sz="2400" dirty="0">
              <a:ea typeface="宋体" panose="02010600030101010101" pitchFamily="2" charset="-122"/>
              <a:cs typeface="Times New Roman" panose="02020603050405020304" pitchFamily="18" charset="0"/>
            </a:endParaRPr>
          </a:p>
          <a:p>
            <a:pPr marL="0" indent="0" fontAlgn="auto" latinLnBrk="1">
              <a:spcBef>
                <a:spcPts val="0"/>
              </a:spcBef>
              <a:buNone/>
            </a:pPr>
            <a:r>
              <a:rPr lang="zh-CN" altLang="en-US" sz="2400" dirty="0">
                <a:ea typeface="宋体" panose="02010600030101010101" pitchFamily="2" charset="-122"/>
                <a:cs typeface="Times New Roman" panose="02020603050405020304" pitchFamily="18" charset="0"/>
              </a:rPr>
              <a:t>3.在系统变量里找到Path变量，这是系统自带的，不用新建。双击Path，由于原来的变量值已经存在，</a:t>
            </a:r>
          </a:p>
          <a:p>
            <a:pPr marL="0" indent="0" fontAlgn="auto" latinLnBrk="1">
              <a:spcBef>
                <a:spcPts val="0"/>
              </a:spcBef>
              <a:buNone/>
            </a:pPr>
            <a:r>
              <a:rPr lang="zh-CN" altLang="en-US" sz="2400" dirty="0">
                <a:ea typeface="宋体" panose="02010600030101010101" pitchFamily="2" charset="-122"/>
                <a:cs typeface="Times New Roman" panose="02020603050405020304" pitchFamily="18" charset="0"/>
              </a:rPr>
              <a:t>  故应在已有的变量后加上“;%JAVA_HOME%\bin;%JAVA_HOME%\jre\bin”。注意前面的分号。</a:t>
            </a:r>
          </a:p>
        </p:txBody>
      </p:sp>
      <p:sp>
        <p:nvSpPr>
          <p:cNvPr id="5" name="标题 1"/>
          <p:cNvSpPr>
            <a:spLocks noGrp="1"/>
          </p:cNvSpPr>
          <p:nvPr/>
        </p:nvSpPr>
        <p:spPr>
          <a:xfrm>
            <a:off x="179512" y="621953"/>
            <a:ext cx="3672408" cy="5040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marL="457200" indent="-457200">
              <a:buFont typeface="Wingdings" panose="05000000000000000000" pitchFamily="2" charset="2"/>
              <a:buChar char="u"/>
            </a:pPr>
            <a:r>
              <a:rPr lang="zh-CN" altLang="en-US" sz="2800" b="1" dirty="0" smtClean="0">
                <a:solidFill>
                  <a:srgbClr val="C00000"/>
                </a:solidFill>
                <a:latin typeface="+mn-lt"/>
                <a:ea typeface="宋体" panose="02010600030101010101" pitchFamily="2" charset="-122"/>
                <a:cs typeface="Times New Roman" panose="02020603050405020304" pitchFamily="18" charset="0"/>
              </a:rPr>
              <a:t>配置环境变量 </a:t>
            </a:r>
            <a:r>
              <a:rPr lang="en-US" altLang="zh-CN" sz="2800" b="1" dirty="0" smtClean="0">
                <a:solidFill>
                  <a:srgbClr val="C00000"/>
                </a:solidFill>
                <a:latin typeface="+mn-lt"/>
                <a:ea typeface="宋体" panose="02010600030101010101" pitchFamily="2" charset="-122"/>
                <a:cs typeface="Times New Roman" panose="02020603050405020304" pitchFamily="18" charset="0"/>
              </a:rPr>
              <a:t>path</a:t>
            </a:r>
            <a:endParaRPr lang="zh-CN" altLang="en-US" sz="2800" b="1" dirty="0">
              <a:solidFill>
                <a:srgbClr val="C00000"/>
              </a:solidFill>
              <a:latin typeface="+mn-lt"/>
              <a:ea typeface="宋体" panose="02010600030101010101" pitchFamily="2" charset="-122"/>
              <a:cs typeface="Times New Roman" panose="02020603050405020304" pitchFamily="18" charset="0"/>
            </a:endParaRPr>
          </a:p>
        </p:txBody>
      </p:sp>
    </p:spTree>
  </p:cSld>
  <p:clrMapOvr>
    <a:masterClrMapping/>
  </p:clrMapOvr>
  <p:transition/>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2555776" y="189414"/>
            <a:ext cx="4276590" cy="9258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Map</a:t>
            </a:r>
            <a:r>
              <a:rPr lang="zh-CN" altLang="en-US" b="1" dirty="0" smtClean="0">
                <a:latin typeface="+mn-lt"/>
                <a:ea typeface="宋体" panose="02010600030101010101" pitchFamily="2" charset="-122"/>
                <a:cs typeface="Times New Roman" panose="02020603050405020304" pitchFamily="18" charset="0"/>
              </a:rPr>
              <a:t>接口</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179512" y="1054760"/>
            <a:ext cx="8748464" cy="463711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Map</a:t>
            </a:r>
            <a:r>
              <a:rPr lang="zh-CN" altLang="en-US" dirty="0" smtClean="0">
                <a:ea typeface="宋体" panose="02010600030101010101" pitchFamily="2" charset="-122"/>
                <a:cs typeface="Times New Roman" panose="02020603050405020304" pitchFamily="18" charset="0"/>
              </a:rPr>
              <a:t>与</a:t>
            </a:r>
            <a:r>
              <a:rPr lang="en-US" altLang="zh-CN" dirty="0" smtClean="0">
                <a:ea typeface="宋体" panose="02010600030101010101" pitchFamily="2" charset="-122"/>
                <a:cs typeface="Times New Roman" panose="02020603050405020304" pitchFamily="18" charset="0"/>
              </a:rPr>
              <a:t>Collection</a:t>
            </a:r>
            <a:r>
              <a:rPr lang="zh-CN" altLang="en-US" dirty="0" smtClean="0">
                <a:ea typeface="宋体" panose="02010600030101010101" pitchFamily="2" charset="-122"/>
                <a:cs typeface="Times New Roman" panose="02020603050405020304" pitchFamily="18" charset="0"/>
              </a:rPr>
              <a:t>并列存在。用于保存具有</a:t>
            </a:r>
            <a:r>
              <a:rPr lang="zh-CN" altLang="en-US" b="1" dirty="0" smtClean="0">
                <a:solidFill>
                  <a:srgbClr val="C00000"/>
                </a:solidFill>
                <a:ea typeface="宋体" panose="02010600030101010101" pitchFamily="2" charset="-122"/>
                <a:cs typeface="Times New Roman" panose="02020603050405020304" pitchFamily="18" charset="0"/>
              </a:rPr>
              <a:t>映射关系</a:t>
            </a:r>
            <a:r>
              <a:rPr lang="zh-CN" altLang="en-US" dirty="0" smtClean="0">
                <a:ea typeface="宋体" panose="02010600030101010101" pitchFamily="2" charset="-122"/>
                <a:cs typeface="Times New Roman" panose="02020603050405020304" pitchFamily="18" charset="0"/>
              </a:rPr>
              <a:t>的数据</a:t>
            </a:r>
            <a:r>
              <a:rPr lang="en-US" altLang="zh-CN" dirty="0" smtClean="0">
                <a:ea typeface="宋体" panose="02010600030101010101" pitchFamily="2" charset="-122"/>
                <a:cs typeface="Times New Roman" panose="02020603050405020304" pitchFamily="18" charset="0"/>
              </a:rPr>
              <a:t>:Key-Value</a:t>
            </a:r>
          </a:p>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Map </a:t>
            </a:r>
            <a:r>
              <a:rPr lang="zh-CN" altLang="en-US" dirty="0" smtClean="0">
                <a:ea typeface="宋体" panose="02010600030101010101" pitchFamily="2" charset="-122"/>
                <a:cs typeface="Times New Roman" panose="02020603050405020304" pitchFamily="18" charset="0"/>
              </a:rPr>
              <a:t>中的 </a:t>
            </a:r>
            <a:r>
              <a:rPr lang="en-US" altLang="zh-CN" dirty="0" smtClean="0">
                <a:ea typeface="宋体" panose="02010600030101010101" pitchFamily="2" charset="-122"/>
                <a:cs typeface="Times New Roman" panose="02020603050405020304" pitchFamily="18" charset="0"/>
              </a:rPr>
              <a:t>key </a:t>
            </a:r>
            <a:r>
              <a:rPr lang="zh-CN" altLang="en-US" dirty="0" smtClean="0">
                <a:ea typeface="宋体" panose="02010600030101010101" pitchFamily="2" charset="-122"/>
                <a:cs typeface="Times New Roman" panose="02020603050405020304" pitchFamily="18" charset="0"/>
              </a:rPr>
              <a:t>和  </a:t>
            </a:r>
            <a:r>
              <a:rPr lang="en-US" altLang="zh-CN" dirty="0" smtClean="0">
                <a:ea typeface="宋体" panose="02010600030101010101" pitchFamily="2" charset="-122"/>
                <a:cs typeface="Times New Roman" panose="02020603050405020304" pitchFamily="18" charset="0"/>
              </a:rPr>
              <a:t>value </a:t>
            </a:r>
            <a:r>
              <a:rPr lang="zh-CN" altLang="en-US" dirty="0" smtClean="0">
                <a:ea typeface="宋体" panose="02010600030101010101" pitchFamily="2" charset="-122"/>
                <a:cs typeface="Times New Roman" panose="02020603050405020304" pitchFamily="18" charset="0"/>
              </a:rPr>
              <a:t>都可以是任何引用类型的数据</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Map </a:t>
            </a:r>
            <a:r>
              <a:rPr lang="zh-CN" altLang="en-US" dirty="0" smtClean="0">
                <a:ea typeface="宋体" panose="02010600030101010101" pitchFamily="2" charset="-122"/>
                <a:cs typeface="Times New Roman" panose="02020603050405020304" pitchFamily="18" charset="0"/>
              </a:rPr>
              <a:t>中的 </a:t>
            </a:r>
            <a:r>
              <a:rPr lang="en-US" altLang="zh-CN" dirty="0" smtClean="0">
                <a:ea typeface="宋体" panose="02010600030101010101" pitchFamily="2" charset="-122"/>
                <a:cs typeface="Times New Roman" panose="02020603050405020304" pitchFamily="18" charset="0"/>
              </a:rPr>
              <a:t>key </a:t>
            </a:r>
            <a:r>
              <a:rPr lang="zh-CN" altLang="en-US" dirty="0" smtClean="0">
                <a:ea typeface="宋体" panose="02010600030101010101" pitchFamily="2" charset="-122"/>
                <a:cs typeface="Times New Roman" panose="02020603050405020304" pitchFamily="18" charset="0"/>
              </a:rPr>
              <a:t>用</a:t>
            </a:r>
            <a:r>
              <a:rPr lang="en-US" altLang="zh-CN" dirty="0" smtClean="0">
                <a:ea typeface="宋体" panose="02010600030101010101" pitchFamily="2" charset="-122"/>
                <a:cs typeface="Times New Roman" panose="02020603050405020304" pitchFamily="18" charset="0"/>
              </a:rPr>
              <a:t>Set</a:t>
            </a:r>
            <a:r>
              <a:rPr lang="zh-CN" altLang="en-US" dirty="0" smtClean="0">
                <a:ea typeface="宋体" panose="02010600030101010101" pitchFamily="2" charset="-122"/>
                <a:cs typeface="Times New Roman" panose="02020603050405020304" pitchFamily="18" charset="0"/>
              </a:rPr>
              <a:t>来存放，</a:t>
            </a:r>
            <a:r>
              <a:rPr lang="zh-CN" altLang="en-US" b="1" dirty="0" smtClean="0">
                <a:solidFill>
                  <a:srgbClr val="FF0000"/>
                </a:solidFill>
                <a:ea typeface="宋体" panose="02010600030101010101" pitchFamily="2" charset="-122"/>
                <a:cs typeface="Times New Roman" panose="02020603050405020304" pitchFamily="18" charset="0"/>
              </a:rPr>
              <a:t>不允许重复</a:t>
            </a:r>
            <a:r>
              <a:rPr lang="zh-CN" altLang="en-US" dirty="0" smtClean="0">
                <a:ea typeface="宋体" panose="02010600030101010101" pitchFamily="2" charset="-122"/>
                <a:cs typeface="Times New Roman" panose="02020603050405020304" pitchFamily="18" charset="0"/>
              </a:rPr>
              <a:t>，即同一个 </a:t>
            </a:r>
            <a:r>
              <a:rPr lang="en-US" altLang="zh-CN" dirty="0" smtClean="0">
                <a:ea typeface="宋体" panose="02010600030101010101" pitchFamily="2" charset="-122"/>
                <a:cs typeface="Times New Roman" panose="02020603050405020304" pitchFamily="18" charset="0"/>
              </a:rPr>
              <a:t>Map </a:t>
            </a:r>
            <a:r>
              <a:rPr lang="zh-CN" altLang="en-US" dirty="0" smtClean="0">
                <a:ea typeface="宋体" panose="02010600030101010101" pitchFamily="2" charset="-122"/>
                <a:cs typeface="Times New Roman" panose="02020603050405020304" pitchFamily="18" charset="0"/>
              </a:rPr>
              <a:t>对象所对应的类，须重写</a:t>
            </a:r>
            <a:r>
              <a:rPr lang="en-US" altLang="zh-CN" dirty="0" err="1" smtClean="0">
                <a:ea typeface="宋体" panose="02010600030101010101" pitchFamily="2" charset="-122"/>
                <a:cs typeface="Times New Roman" panose="02020603050405020304" pitchFamily="18" charset="0"/>
              </a:rPr>
              <a:t>hashCode</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和</a:t>
            </a:r>
            <a:r>
              <a:rPr lang="en-US" altLang="zh-CN" dirty="0" smtClean="0">
                <a:ea typeface="宋体" panose="02010600030101010101" pitchFamily="2" charset="-122"/>
                <a:cs typeface="Times New Roman" panose="02020603050405020304" pitchFamily="18" charset="0"/>
              </a:rPr>
              <a:t>equals()</a:t>
            </a:r>
            <a:r>
              <a:rPr lang="zh-CN" altLang="en-US" dirty="0" smtClean="0">
                <a:ea typeface="宋体" panose="02010600030101010101" pitchFamily="2" charset="-122"/>
                <a:cs typeface="Times New Roman" panose="02020603050405020304" pitchFamily="18" charset="0"/>
              </a:rPr>
              <a:t>方法。</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常用</a:t>
            </a:r>
            <a:r>
              <a:rPr lang="en-US" altLang="zh-CN" dirty="0" smtClean="0">
                <a:ea typeface="宋体" panose="02010600030101010101" pitchFamily="2" charset="-122"/>
                <a:cs typeface="Times New Roman" panose="02020603050405020304" pitchFamily="18" charset="0"/>
              </a:rPr>
              <a:t>String</a:t>
            </a:r>
            <a:r>
              <a:rPr lang="zh-CN" altLang="en-US" dirty="0" smtClean="0">
                <a:ea typeface="宋体" panose="02010600030101010101" pitchFamily="2" charset="-122"/>
                <a:cs typeface="Times New Roman" panose="02020603050405020304" pitchFamily="18" charset="0"/>
              </a:rPr>
              <a:t>类作为</a:t>
            </a:r>
            <a:r>
              <a:rPr lang="en-US" altLang="zh-CN" dirty="0" smtClean="0">
                <a:ea typeface="宋体" panose="02010600030101010101" pitchFamily="2" charset="-122"/>
                <a:cs typeface="Times New Roman" panose="02020603050405020304" pitchFamily="18" charset="0"/>
              </a:rPr>
              <a:t>Map</a:t>
            </a:r>
            <a:r>
              <a:rPr lang="zh-CN" altLang="en-US" dirty="0" smtClean="0">
                <a:ea typeface="宋体" panose="02010600030101010101" pitchFamily="2" charset="-122"/>
                <a:cs typeface="Times New Roman" panose="02020603050405020304" pitchFamily="18" charset="0"/>
              </a:rPr>
              <a:t>的“键”。</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key </a:t>
            </a:r>
            <a:r>
              <a:rPr lang="zh-CN" altLang="en-US" dirty="0" smtClean="0">
                <a:ea typeface="宋体" panose="02010600030101010101" pitchFamily="2" charset="-122"/>
                <a:cs typeface="Times New Roman" panose="02020603050405020304" pitchFamily="18" charset="0"/>
              </a:rPr>
              <a:t>和 </a:t>
            </a:r>
            <a:r>
              <a:rPr lang="en-US" altLang="zh-CN" dirty="0" smtClean="0">
                <a:ea typeface="宋体" panose="02010600030101010101" pitchFamily="2" charset="-122"/>
                <a:cs typeface="Times New Roman" panose="02020603050405020304" pitchFamily="18" charset="0"/>
              </a:rPr>
              <a:t>value </a:t>
            </a:r>
            <a:r>
              <a:rPr lang="zh-CN" altLang="en-US" dirty="0" smtClean="0">
                <a:ea typeface="宋体" panose="02010600030101010101" pitchFamily="2" charset="-122"/>
                <a:cs typeface="Times New Roman" panose="02020603050405020304" pitchFamily="18" charset="0"/>
              </a:rPr>
              <a:t>之间存在单向一对一关系，即通过指定的 </a:t>
            </a:r>
            <a:r>
              <a:rPr lang="en-US" altLang="zh-CN" dirty="0" smtClean="0">
                <a:ea typeface="宋体" panose="02010600030101010101" pitchFamily="2" charset="-122"/>
                <a:cs typeface="Times New Roman" panose="02020603050405020304" pitchFamily="18" charset="0"/>
              </a:rPr>
              <a:t>key </a:t>
            </a:r>
            <a:r>
              <a:rPr lang="zh-CN" altLang="en-US" dirty="0" smtClean="0">
                <a:ea typeface="宋体" panose="02010600030101010101" pitchFamily="2" charset="-122"/>
                <a:cs typeface="Times New Roman" panose="02020603050405020304" pitchFamily="18" charset="0"/>
              </a:rPr>
              <a:t>总能找到唯一的</a:t>
            </a:r>
            <a:r>
              <a:rPr lang="zh-CN" altLang="en-US" dirty="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确定的 </a:t>
            </a:r>
            <a:r>
              <a:rPr lang="en-US" altLang="zh-CN" dirty="0">
                <a:ea typeface="宋体" panose="02010600030101010101" pitchFamily="2" charset="-122"/>
                <a:cs typeface="Times New Roman" panose="02020603050405020304" pitchFamily="18" charset="0"/>
              </a:rPr>
              <a:t>v</a:t>
            </a:r>
            <a:r>
              <a:rPr lang="en-US" altLang="zh-CN" dirty="0" smtClean="0">
                <a:ea typeface="宋体" panose="02010600030101010101" pitchFamily="2" charset="-122"/>
                <a:cs typeface="Times New Roman" panose="02020603050405020304" pitchFamily="18" charset="0"/>
              </a:rPr>
              <a:t>alue</a:t>
            </a:r>
            <a:r>
              <a:rPr lang="zh-CN" altLang="en-US" dirty="0" smtClean="0">
                <a:ea typeface="宋体" panose="02010600030101010101" pitchFamily="2" charset="-122"/>
                <a:cs typeface="Times New Roman" panose="02020603050405020304" pitchFamily="18" charset="0"/>
              </a:rPr>
              <a:t>。</a:t>
            </a:r>
            <a:endParaRPr lang="zh-CN" altLang="en-US"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2915816" y="620688"/>
            <a:ext cx="5572734" cy="78181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Map </a:t>
            </a:r>
            <a:r>
              <a:rPr lang="zh-CN" altLang="en-US" b="1" dirty="0" smtClean="0">
                <a:latin typeface="+mn-lt"/>
                <a:ea typeface="宋体" panose="02010600030101010101" pitchFamily="2" charset="-122"/>
                <a:cs typeface="Times New Roman" panose="02020603050405020304" pitchFamily="18" charset="0"/>
              </a:rPr>
              <a:t>常用方法</a:t>
            </a:r>
            <a:endParaRPr lang="zh-CN" altLang="en-US" b="1" dirty="0">
              <a:latin typeface="+mn-lt"/>
              <a:ea typeface="宋体" panose="02010600030101010101" pitchFamily="2" charset="-122"/>
              <a:cs typeface="Times New Roman" panose="02020603050405020304" pitchFamily="18" charset="0"/>
            </a:endParaRPr>
          </a:p>
        </p:txBody>
      </p:sp>
      <p:sp>
        <p:nvSpPr>
          <p:cNvPr id="3" name="TextBox 2"/>
          <p:cNvSpPr txBox="1"/>
          <p:nvPr/>
        </p:nvSpPr>
        <p:spPr>
          <a:xfrm>
            <a:off x="179512" y="1268760"/>
            <a:ext cx="5256584" cy="3785652"/>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b="1" dirty="0" smtClean="0">
                <a:ea typeface="宋体" panose="02010600030101010101" pitchFamily="2" charset="-122"/>
                <a:cs typeface="Times New Roman" panose="02020603050405020304" pitchFamily="18" charset="0"/>
              </a:rPr>
              <a:t>添加、删除操作：</a:t>
            </a:r>
            <a:endParaRPr lang="en-US" altLang="zh-CN" sz="2400" b="1" dirty="0" smtClean="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sz="2400" b="1" dirty="0" smtClean="0">
                <a:solidFill>
                  <a:srgbClr val="FF0000"/>
                </a:solidFill>
                <a:ea typeface="宋体" panose="02010600030101010101" pitchFamily="2" charset="-122"/>
                <a:cs typeface="Times New Roman" panose="02020603050405020304" pitchFamily="18" charset="0"/>
              </a:rPr>
              <a:t>Object put(Object </a:t>
            </a:r>
            <a:r>
              <a:rPr lang="en-US" altLang="zh-CN" sz="2400" b="1" dirty="0" err="1" smtClean="0">
                <a:solidFill>
                  <a:srgbClr val="FF0000"/>
                </a:solidFill>
                <a:ea typeface="宋体" panose="02010600030101010101" pitchFamily="2" charset="-122"/>
                <a:cs typeface="Times New Roman" panose="02020603050405020304" pitchFamily="18" charset="0"/>
              </a:rPr>
              <a:t>key,Object</a:t>
            </a:r>
            <a:r>
              <a:rPr lang="en-US" altLang="zh-CN" sz="2400" b="1" dirty="0" smtClean="0">
                <a:solidFill>
                  <a:srgbClr val="FF0000"/>
                </a:solidFill>
                <a:ea typeface="宋体" panose="02010600030101010101" pitchFamily="2" charset="-122"/>
                <a:cs typeface="Times New Roman" panose="02020603050405020304" pitchFamily="18" charset="0"/>
              </a:rPr>
              <a:t> value)</a:t>
            </a:r>
          </a:p>
          <a:p>
            <a:pPr marL="285750" indent="-285750">
              <a:buFont typeface="Wingdings" panose="05000000000000000000" pitchFamily="2" charset="2"/>
              <a:buChar char="Ø"/>
            </a:pPr>
            <a:r>
              <a:rPr lang="en-US" altLang="zh-CN" sz="2400" dirty="0" smtClean="0">
                <a:solidFill>
                  <a:srgbClr val="C00000"/>
                </a:solidFill>
                <a:ea typeface="宋体" panose="02010600030101010101" pitchFamily="2" charset="-122"/>
                <a:cs typeface="Times New Roman" panose="02020603050405020304" pitchFamily="18" charset="0"/>
              </a:rPr>
              <a:t>Object remove(Object key)</a:t>
            </a:r>
          </a:p>
          <a:p>
            <a:pPr marL="285750" indent="-285750">
              <a:buFont typeface="Wingdings" panose="05000000000000000000" pitchFamily="2" charset="2"/>
              <a:buChar char="Ø"/>
            </a:pPr>
            <a:r>
              <a:rPr lang="en-US" altLang="zh-CN" sz="2400" dirty="0" smtClean="0">
                <a:solidFill>
                  <a:srgbClr val="C00000"/>
                </a:solidFill>
                <a:ea typeface="宋体" panose="02010600030101010101" pitchFamily="2" charset="-122"/>
                <a:cs typeface="Times New Roman" panose="02020603050405020304" pitchFamily="18" charset="0"/>
              </a:rPr>
              <a:t>void </a:t>
            </a:r>
            <a:r>
              <a:rPr lang="en-US" altLang="zh-CN" sz="2400" dirty="0" err="1" smtClean="0">
                <a:solidFill>
                  <a:srgbClr val="C00000"/>
                </a:solidFill>
                <a:ea typeface="宋体" panose="02010600030101010101" pitchFamily="2" charset="-122"/>
                <a:cs typeface="Times New Roman" panose="02020603050405020304" pitchFamily="18" charset="0"/>
              </a:rPr>
              <a:t>putAll</a:t>
            </a:r>
            <a:r>
              <a:rPr lang="en-US" altLang="zh-CN" sz="2400" dirty="0" smtClean="0">
                <a:solidFill>
                  <a:srgbClr val="C00000"/>
                </a:solidFill>
                <a:ea typeface="宋体" panose="02010600030101010101" pitchFamily="2" charset="-122"/>
                <a:cs typeface="Times New Roman" panose="02020603050405020304" pitchFamily="18" charset="0"/>
              </a:rPr>
              <a:t>(Map t)</a:t>
            </a:r>
          </a:p>
          <a:p>
            <a:pPr marL="285750" indent="-285750">
              <a:buFont typeface="Wingdings" panose="05000000000000000000" pitchFamily="2" charset="2"/>
              <a:buChar char="Ø"/>
            </a:pPr>
            <a:r>
              <a:rPr lang="en-US" altLang="zh-CN" sz="2400" dirty="0" smtClean="0">
                <a:solidFill>
                  <a:srgbClr val="C00000"/>
                </a:solidFill>
                <a:ea typeface="宋体" panose="02010600030101010101" pitchFamily="2" charset="-122"/>
                <a:cs typeface="Times New Roman" panose="02020603050405020304" pitchFamily="18" charset="0"/>
              </a:rPr>
              <a:t>void clear()</a:t>
            </a:r>
          </a:p>
          <a:p>
            <a:pPr marL="285750" indent="-285750">
              <a:buFont typeface="Wingdings" panose="05000000000000000000" pitchFamily="2" charset="2"/>
              <a:buChar char="Ø"/>
            </a:pPr>
            <a:endParaRPr lang="en-US" altLang="zh-CN" sz="2400" dirty="0" smtClean="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zh-CN" altLang="en-US" sz="2400" b="1" dirty="0" smtClean="0">
                <a:ea typeface="宋体" panose="02010600030101010101" pitchFamily="2" charset="-122"/>
                <a:cs typeface="Times New Roman" panose="02020603050405020304" pitchFamily="18" charset="0"/>
              </a:rPr>
              <a:t>元视图操作的方法：</a:t>
            </a:r>
            <a:endParaRPr lang="en-US" altLang="zh-CN" sz="2400" b="1" dirty="0" smtClean="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sz="2400" b="1" dirty="0" smtClean="0">
                <a:solidFill>
                  <a:srgbClr val="FF0000"/>
                </a:solidFill>
                <a:ea typeface="宋体" panose="02010600030101010101" pitchFamily="2" charset="-122"/>
                <a:cs typeface="Times New Roman" panose="02020603050405020304" pitchFamily="18" charset="0"/>
              </a:rPr>
              <a:t>Set </a:t>
            </a:r>
            <a:r>
              <a:rPr lang="en-US" altLang="zh-CN" sz="2400" b="1" dirty="0" err="1" smtClean="0">
                <a:solidFill>
                  <a:srgbClr val="FF0000"/>
                </a:solidFill>
                <a:ea typeface="宋体" panose="02010600030101010101" pitchFamily="2" charset="-122"/>
                <a:cs typeface="Times New Roman" panose="02020603050405020304" pitchFamily="18" charset="0"/>
              </a:rPr>
              <a:t>keySet</a:t>
            </a:r>
            <a:r>
              <a:rPr lang="en-US" altLang="zh-CN" sz="2400" b="1" dirty="0" smtClean="0">
                <a:solidFill>
                  <a:srgbClr val="FF0000"/>
                </a:solidFill>
                <a:ea typeface="宋体" panose="02010600030101010101" pitchFamily="2" charset="-122"/>
                <a:cs typeface="Times New Roman" panose="02020603050405020304" pitchFamily="18" charset="0"/>
              </a:rPr>
              <a:t>()</a:t>
            </a:r>
          </a:p>
          <a:p>
            <a:pPr marL="285750" indent="-285750">
              <a:buFont typeface="Wingdings" panose="05000000000000000000" pitchFamily="2" charset="2"/>
              <a:buChar char="Ø"/>
            </a:pPr>
            <a:r>
              <a:rPr lang="en-US" altLang="zh-CN" sz="2400" b="1" dirty="0" smtClean="0">
                <a:solidFill>
                  <a:srgbClr val="FF0000"/>
                </a:solidFill>
                <a:ea typeface="宋体" panose="02010600030101010101" pitchFamily="2" charset="-122"/>
                <a:cs typeface="Times New Roman" panose="02020603050405020304" pitchFamily="18" charset="0"/>
              </a:rPr>
              <a:t>Collection values()</a:t>
            </a:r>
          </a:p>
          <a:p>
            <a:pPr marL="285750" indent="-285750">
              <a:buFont typeface="Wingdings" panose="05000000000000000000" pitchFamily="2" charset="2"/>
              <a:buChar char="Ø"/>
            </a:pPr>
            <a:r>
              <a:rPr lang="en-US" altLang="zh-CN" sz="2400" b="1" dirty="0" smtClean="0">
                <a:solidFill>
                  <a:srgbClr val="FF0000"/>
                </a:solidFill>
                <a:ea typeface="宋体" panose="02010600030101010101" pitchFamily="2" charset="-122"/>
                <a:cs typeface="Times New Roman" panose="02020603050405020304" pitchFamily="18" charset="0"/>
              </a:rPr>
              <a:t>Set </a:t>
            </a:r>
            <a:r>
              <a:rPr lang="en-US" altLang="zh-CN" sz="2400" b="1" dirty="0" err="1" smtClean="0">
                <a:solidFill>
                  <a:srgbClr val="FF0000"/>
                </a:solidFill>
                <a:ea typeface="宋体" panose="02010600030101010101" pitchFamily="2" charset="-122"/>
                <a:cs typeface="Times New Roman" panose="02020603050405020304" pitchFamily="18" charset="0"/>
              </a:rPr>
              <a:t>entrySet</a:t>
            </a:r>
            <a:r>
              <a:rPr lang="en-US" altLang="zh-CN" sz="2400" b="1" dirty="0" smtClean="0">
                <a:solidFill>
                  <a:srgbClr val="FF0000"/>
                </a:solidFill>
                <a:ea typeface="宋体" panose="02010600030101010101" pitchFamily="2" charset="-122"/>
                <a:cs typeface="Times New Roman" panose="02020603050405020304" pitchFamily="18" charset="0"/>
              </a:rPr>
              <a:t>()</a:t>
            </a:r>
            <a:endParaRPr lang="zh-CN" altLang="en-US" sz="2400" b="1" dirty="0">
              <a:solidFill>
                <a:srgbClr val="FF0000"/>
              </a:solidFill>
              <a:ea typeface="宋体" panose="02010600030101010101" pitchFamily="2" charset="-122"/>
              <a:cs typeface="Times New Roman" panose="02020603050405020304" pitchFamily="18" charset="0"/>
            </a:endParaRPr>
          </a:p>
        </p:txBody>
      </p:sp>
      <p:sp>
        <p:nvSpPr>
          <p:cNvPr id="4" name="TextBox 3"/>
          <p:cNvSpPr txBox="1"/>
          <p:nvPr/>
        </p:nvSpPr>
        <p:spPr>
          <a:xfrm>
            <a:off x="3816360" y="2810510"/>
            <a:ext cx="5157120" cy="2677656"/>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b="1" dirty="0">
                <a:ea typeface="宋体" panose="02010600030101010101" pitchFamily="2" charset="-122"/>
                <a:cs typeface="Times New Roman" panose="02020603050405020304" pitchFamily="18" charset="0"/>
              </a:rPr>
              <a:t>元素查询的操作：</a:t>
            </a:r>
            <a:endParaRPr lang="en-US" altLang="zh-CN" sz="2400" b="1" dirty="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sz="2400" b="1" dirty="0">
                <a:solidFill>
                  <a:srgbClr val="FF0000"/>
                </a:solidFill>
                <a:ea typeface="宋体" panose="02010600030101010101" pitchFamily="2" charset="-122"/>
                <a:cs typeface="Times New Roman" panose="02020603050405020304" pitchFamily="18" charset="0"/>
              </a:rPr>
              <a:t>Object get(Object key)</a:t>
            </a:r>
          </a:p>
          <a:p>
            <a:pPr marL="285750" indent="-285750">
              <a:buFont typeface="Wingdings" panose="05000000000000000000" pitchFamily="2" charset="2"/>
              <a:buChar char="Ø"/>
            </a:pPr>
            <a:r>
              <a:rPr lang="en-US" altLang="zh-CN" sz="2400" dirty="0" err="1" smtClean="0">
                <a:solidFill>
                  <a:srgbClr val="C00000"/>
                </a:solidFill>
                <a:ea typeface="宋体" panose="02010600030101010101" pitchFamily="2" charset="-122"/>
                <a:cs typeface="Times New Roman" panose="02020603050405020304" pitchFamily="18" charset="0"/>
              </a:rPr>
              <a:t>boolean</a:t>
            </a: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containsKey</a:t>
            </a:r>
            <a:r>
              <a:rPr lang="en-US" altLang="zh-CN" sz="2400" dirty="0">
                <a:solidFill>
                  <a:srgbClr val="C00000"/>
                </a:solidFill>
                <a:ea typeface="宋体" panose="02010600030101010101" pitchFamily="2" charset="-122"/>
                <a:cs typeface="Times New Roman" panose="02020603050405020304" pitchFamily="18" charset="0"/>
              </a:rPr>
              <a:t>(Object key)</a:t>
            </a:r>
          </a:p>
          <a:p>
            <a:pPr marL="285750" indent="-285750">
              <a:buFont typeface="Wingdings" panose="05000000000000000000" pitchFamily="2" charset="2"/>
              <a:buChar char="Ø"/>
            </a:pPr>
            <a:r>
              <a:rPr lang="en-US" altLang="zh-CN" sz="2400" dirty="0" err="1" smtClean="0">
                <a:solidFill>
                  <a:srgbClr val="C00000"/>
                </a:solidFill>
                <a:ea typeface="宋体" panose="02010600030101010101" pitchFamily="2" charset="-122"/>
                <a:cs typeface="Times New Roman" panose="02020603050405020304" pitchFamily="18" charset="0"/>
              </a:rPr>
              <a:t>boolean</a:t>
            </a: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containsValue</a:t>
            </a:r>
            <a:r>
              <a:rPr lang="en-US" altLang="zh-CN" sz="2400" dirty="0">
                <a:solidFill>
                  <a:srgbClr val="C00000"/>
                </a:solidFill>
                <a:ea typeface="宋体" panose="02010600030101010101" pitchFamily="2" charset="-122"/>
                <a:cs typeface="Times New Roman" panose="02020603050405020304" pitchFamily="18" charset="0"/>
              </a:rPr>
              <a:t>(Object value)</a:t>
            </a:r>
          </a:p>
          <a:p>
            <a:pPr marL="285750" indent="-285750">
              <a:buFont typeface="Wingdings" panose="05000000000000000000" pitchFamily="2" charset="2"/>
              <a:buChar char="Ø"/>
            </a:pPr>
            <a:r>
              <a:rPr lang="en-US" altLang="zh-CN" sz="2400" dirty="0" err="1" smtClean="0">
                <a:solidFill>
                  <a:srgbClr val="C00000"/>
                </a:solidFill>
                <a:ea typeface="宋体" panose="02010600030101010101" pitchFamily="2" charset="-122"/>
                <a:cs typeface="Times New Roman" panose="02020603050405020304" pitchFamily="18" charset="0"/>
              </a:rPr>
              <a:t>int</a:t>
            </a: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size()</a:t>
            </a:r>
          </a:p>
          <a:p>
            <a:pPr marL="285750" indent="-285750">
              <a:buFont typeface="Wingdings" panose="05000000000000000000" pitchFamily="2" charset="2"/>
              <a:buChar char="Ø"/>
            </a:pPr>
            <a:r>
              <a:rPr lang="en-US" altLang="zh-CN" sz="2400" dirty="0" err="1" smtClean="0">
                <a:solidFill>
                  <a:srgbClr val="C00000"/>
                </a:solidFill>
                <a:ea typeface="宋体" panose="02010600030101010101" pitchFamily="2" charset="-122"/>
                <a:cs typeface="Times New Roman" panose="02020603050405020304" pitchFamily="18" charset="0"/>
              </a:rPr>
              <a:t>boolean</a:t>
            </a: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isEmpty</a:t>
            </a:r>
            <a:r>
              <a:rPr lang="en-US" altLang="zh-CN" sz="2400" dirty="0" smtClean="0">
                <a:solidFill>
                  <a:srgbClr val="C00000"/>
                </a:solidFill>
                <a:ea typeface="宋体" panose="02010600030101010101" pitchFamily="2" charset="-122"/>
                <a:cs typeface="Times New Roman" panose="02020603050405020304" pitchFamily="18" charset="0"/>
              </a:rPr>
              <a:t>()</a:t>
            </a:r>
          </a:p>
          <a:p>
            <a:pPr marL="285750" indent="-285750">
              <a:buFont typeface="Wingdings" panose="05000000000000000000" pitchFamily="2" charset="2"/>
              <a:buChar char="Ø"/>
            </a:pPr>
            <a:r>
              <a:rPr lang="en-US" altLang="zh-CN" sz="2400" dirty="0" err="1">
                <a:solidFill>
                  <a:srgbClr val="C00000"/>
                </a:solidFill>
                <a:ea typeface="宋体" panose="02010600030101010101" pitchFamily="2" charset="-122"/>
                <a:cs typeface="Times New Roman" panose="02020603050405020304" pitchFamily="18" charset="0"/>
              </a:rPr>
              <a:t>b</a:t>
            </a:r>
            <a:r>
              <a:rPr lang="en-US" altLang="zh-CN" sz="2400" dirty="0" err="1" smtClean="0">
                <a:solidFill>
                  <a:srgbClr val="C00000"/>
                </a:solidFill>
                <a:ea typeface="宋体" panose="02010600030101010101" pitchFamily="2" charset="-122"/>
                <a:cs typeface="Times New Roman" panose="02020603050405020304" pitchFamily="18" charset="0"/>
              </a:rPr>
              <a:t>oolean</a:t>
            </a:r>
            <a:r>
              <a:rPr lang="en-US" altLang="zh-CN" sz="2400" dirty="0" smtClean="0">
                <a:solidFill>
                  <a:srgbClr val="C00000"/>
                </a:solidFill>
                <a:ea typeface="宋体" panose="02010600030101010101" pitchFamily="2" charset="-122"/>
                <a:cs typeface="Times New Roman" panose="02020603050405020304" pitchFamily="18" charset="0"/>
              </a:rPr>
              <a:t> equals(Object </a:t>
            </a:r>
            <a:r>
              <a:rPr lang="en-US" altLang="zh-CN" sz="2400" dirty="0" err="1" smtClean="0">
                <a:solidFill>
                  <a:srgbClr val="C00000"/>
                </a:solidFill>
                <a:ea typeface="宋体" panose="02010600030101010101" pitchFamily="2" charset="-122"/>
                <a:cs typeface="Times New Roman" panose="02020603050405020304" pitchFamily="18" charset="0"/>
              </a:rPr>
              <a:t>obj</a:t>
            </a: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ransition/>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763688" y="46901"/>
            <a:ext cx="6048672" cy="9361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Map</a:t>
            </a:r>
            <a:r>
              <a:rPr lang="zh-CN" altLang="en-US" b="1" dirty="0" smtClean="0">
                <a:latin typeface="+mn-lt"/>
                <a:ea typeface="宋体" panose="02010600030101010101" pitchFamily="2" charset="-122"/>
                <a:cs typeface="Times New Roman" panose="02020603050405020304" pitchFamily="18" charset="0"/>
              </a:rPr>
              <a:t>实现类之一：</a:t>
            </a:r>
            <a:r>
              <a:rPr lang="en-US" altLang="zh-CN" b="1" dirty="0" err="1" smtClean="0">
                <a:latin typeface="+mn-lt"/>
                <a:ea typeface="宋体" panose="02010600030101010101" pitchFamily="2" charset="-122"/>
                <a:cs typeface="Times New Roman" panose="02020603050405020304" pitchFamily="18" charset="0"/>
              </a:rPr>
              <a:t>HashMap</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539552" y="1055013"/>
            <a:ext cx="8229600" cy="460851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Map</a:t>
            </a:r>
            <a:r>
              <a:rPr lang="zh-CN" altLang="en-US" dirty="0" smtClean="0">
                <a:ea typeface="宋体" panose="02010600030101010101" pitchFamily="2" charset="-122"/>
                <a:cs typeface="Times New Roman" panose="02020603050405020304" pitchFamily="18" charset="0"/>
              </a:rPr>
              <a:t>接口的常用实现类：</a:t>
            </a:r>
            <a:r>
              <a:rPr lang="en-US" altLang="zh-CN" dirty="0" err="1" smtClean="0">
                <a:ea typeface="宋体" panose="02010600030101010101" pitchFamily="2" charset="-122"/>
                <a:cs typeface="Times New Roman" panose="02020603050405020304" pitchFamily="18" charset="0"/>
              </a:rPr>
              <a:t>HashMap</a:t>
            </a:r>
            <a:r>
              <a:rPr lang="zh-CN" altLang="en-US" dirty="0" smtClean="0">
                <a:ea typeface="宋体" panose="02010600030101010101" pitchFamily="2" charset="-122"/>
                <a:cs typeface="Times New Roman" panose="02020603050405020304" pitchFamily="18" charset="0"/>
              </a:rPr>
              <a:t>、</a:t>
            </a:r>
            <a:r>
              <a:rPr lang="en-US" altLang="zh-CN" dirty="0" err="1" smtClean="0">
                <a:ea typeface="宋体" panose="02010600030101010101" pitchFamily="2" charset="-122"/>
                <a:cs typeface="Times New Roman" panose="02020603050405020304" pitchFamily="18" charset="0"/>
              </a:rPr>
              <a:t>TreeMap</a:t>
            </a:r>
            <a:r>
              <a:rPr lang="zh-CN" altLang="en-US" dirty="0" smtClean="0">
                <a:ea typeface="宋体" panose="02010600030101010101" pitchFamily="2" charset="-122"/>
                <a:cs typeface="Times New Roman" panose="02020603050405020304" pitchFamily="18" charset="0"/>
              </a:rPr>
              <a:t>和</a:t>
            </a:r>
            <a:r>
              <a:rPr lang="en-US" altLang="zh-CN" dirty="0" smtClean="0">
                <a:ea typeface="宋体" panose="02010600030101010101" pitchFamily="2" charset="-122"/>
                <a:cs typeface="Times New Roman" panose="02020603050405020304" pitchFamily="18" charset="0"/>
              </a:rPr>
              <a:t>Properties</a:t>
            </a:r>
            <a:r>
              <a:rPr lang="zh-CN" altLang="en-US" dirty="0" smtClean="0">
                <a:ea typeface="宋体" panose="02010600030101010101" pitchFamily="2" charset="-122"/>
                <a:cs typeface="Times New Roman" panose="02020603050405020304" pitchFamily="18" charset="0"/>
              </a:rPr>
              <a:t>。</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err="1" smtClean="0">
                <a:ea typeface="宋体" panose="02010600030101010101" pitchFamily="2" charset="-122"/>
                <a:cs typeface="Times New Roman" panose="02020603050405020304" pitchFamily="18" charset="0"/>
              </a:rPr>
              <a:t>HashMap</a:t>
            </a:r>
            <a:r>
              <a:rPr lang="zh-CN" altLang="en-US" dirty="0" smtClean="0">
                <a:ea typeface="宋体" panose="02010600030101010101" pitchFamily="2" charset="-122"/>
                <a:cs typeface="Times New Roman" panose="02020603050405020304" pitchFamily="18" charset="0"/>
              </a:rPr>
              <a:t>是 </a:t>
            </a:r>
            <a:r>
              <a:rPr lang="en-US" altLang="zh-CN" dirty="0" smtClean="0">
                <a:ea typeface="宋体" panose="02010600030101010101" pitchFamily="2" charset="-122"/>
                <a:cs typeface="Times New Roman" panose="02020603050405020304" pitchFamily="18" charset="0"/>
              </a:rPr>
              <a:t>Map </a:t>
            </a:r>
            <a:r>
              <a:rPr lang="zh-CN" altLang="en-US" dirty="0" smtClean="0">
                <a:ea typeface="宋体" panose="02010600030101010101" pitchFamily="2" charset="-122"/>
                <a:cs typeface="Times New Roman" panose="02020603050405020304" pitchFamily="18" charset="0"/>
              </a:rPr>
              <a:t>接口</a:t>
            </a:r>
            <a:r>
              <a:rPr lang="zh-CN" altLang="en-US" b="1" dirty="0" smtClean="0">
                <a:ea typeface="宋体" panose="02010600030101010101" pitchFamily="2" charset="-122"/>
                <a:cs typeface="Times New Roman" panose="02020603050405020304" pitchFamily="18" charset="0"/>
              </a:rPr>
              <a:t>使用频率最高</a:t>
            </a:r>
            <a:r>
              <a:rPr lang="zh-CN" altLang="en-US" dirty="0" smtClean="0">
                <a:ea typeface="宋体" panose="02010600030101010101" pitchFamily="2" charset="-122"/>
                <a:cs typeface="Times New Roman" panose="02020603050405020304" pitchFamily="18" charset="0"/>
              </a:rPr>
              <a:t>的实现类。</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允许使用</a:t>
            </a:r>
            <a:r>
              <a:rPr lang="en-US" altLang="zh-CN" dirty="0" smtClean="0">
                <a:ea typeface="宋体" panose="02010600030101010101" pitchFamily="2" charset="-122"/>
                <a:cs typeface="Times New Roman" panose="02020603050405020304" pitchFamily="18" charset="0"/>
              </a:rPr>
              <a:t>null</a:t>
            </a:r>
            <a:r>
              <a:rPr lang="zh-CN" altLang="en-US" dirty="0" smtClean="0">
                <a:ea typeface="宋体" panose="02010600030101010101" pitchFamily="2" charset="-122"/>
                <a:cs typeface="Times New Roman" panose="02020603050405020304" pitchFamily="18" charset="0"/>
              </a:rPr>
              <a:t>键和</a:t>
            </a:r>
            <a:r>
              <a:rPr lang="en-US" altLang="zh-CN" dirty="0" smtClean="0">
                <a:ea typeface="宋体" panose="02010600030101010101" pitchFamily="2" charset="-122"/>
                <a:cs typeface="Times New Roman" panose="02020603050405020304" pitchFamily="18" charset="0"/>
              </a:rPr>
              <a:t>null</a:t>
            </a:r>
            <a:r>
              <a:rPr lang="zh-CN" altLang="en-US" dirty="0" smtClean="0">
                <a:ea typeface="宋体" panose="02010600030101010101" pitchFamily="2" charset="-122"/>
                <a:cs typeface="Times New Roman" panose="02020603050405020304" pitchFamily="18" charset="0"/>
              </a:rPr>
              <a:t>值，与</a:t>
            </a:r>
            <a:r>
              <a:rPr lang="en-US" altLang="zh-CN" dirty="0" err="1" smtClean="0">
                <a:ea typeface="宋体" panose="02010600030101010101" pitchFamily="2" charset="-122"/>
                <a:cs typeface="Times New Roman" panose="02020603050405020304" pitchFamily="18" charset="0"/>
              </a:rPr>
              <a:t>HashSet</a:t>
            </a:r>
            <a:r>
              <a:rPr lang="zh-CN" altLang="en-US" dirty="0" smtClean="0">
                <a:ea typeface="宋体" panose="02010600030101010101" pitchFamily="2" charset="-122"/>
                <a:cs typeface="Times New Roman" panose="02020603050405020304" pitchFamily="18" charset="0"/>
              </a:rPr>
              <a:t>一样，不保证映射的顺序。</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err="1" smtClean="0">
                <a:ea typeface="宋体" panose="02010600030101010101" pitchFamily="2" charset="-122"/>
                <a:cs typeface="Times New Roman" panose="02020603050405020304" pitchFamily="18" charset="0"/>
              </a:rPr>
              <a:t>HashMap</a:t>
            </a:r>
            <a:r>
              <a:rPr lang="en-US" altLang="zh-CN" dirty="0" smtClean="0">
                <a:ea typeface="宋体" panose="02010600030101010101" pitchFamily="2" charset="-122"/>
                <a:cs typeface="Times New Roman" panose="02020603050405020304" pitchFamily="18" charset="0"/>
              </a:rPr>
              <a:t> </a:t>
            </a:r>
            <a:r>
              <a:rPr lang="zh-CN" altLang="en-US" b="1" dirty="0" smtClean="0">
                <a:solidFill>
                  <a:srgbClr val="C00000"/>
                </a:solidFill>
                <a:ea typeface="宋体" panose="02010600030101010101" pitchFamily="2" charset="-122"/>
                <a:cs typeface="Times New Roman" panose="02020603050405020304" pitchFamily="18" charset="0"/>
              </a:rPr>
              <a:t>判断两个 </a:t>
            </a:r>
            <a:r>
              <a:rPr lang="en-US" altLang="zh-CN" b="1" dirty="0" smtClean="0">
                <a:solidFill>
                  <a:srgbClr val="C00000"/>
                </a:solidFill>
                <a:ea typeface="宋体" panose="02010600030101010101" pitchFamily="2" charset="-122"/>
                <a:cs typeface="Times New Roman" panose="02020603050405020304" pitchFamily="18" charset="0"/>
              </a:rPr>
              <a:t>key </a:t>
            </a:r>
            <a:r>
              <a:rPr lang="zh-CN" altLang="en-US" b="1" dirty="0" smtClean="0">
                <a:solidFill>
                  <a:srgbClr val="C00000"/>
                </a:solidFill>
                <a:ea typeface="宋体" panose="02010600030101010101" pitchFamily="2" charset="-122"/>
                <a:cs typeface="Times New Roman" panose="02020603050405020304" pitchFamily="18" charset="0"/>
              </a:rPr>
              <a:t>相等的标准</a:t>
            </a:r>
            <a:r>
              <a:rPr lang="zh-CN" altLang="en-US" dirty="0" smtClean="0">
                <a:ea typeface="宋体" panose="02010600030101010101" pitchFamily="2" charset="-122"/>
                <a:cs typeface="Times New Roman" panose="02020603050405020304" pitchFamily="18" charset="0"/>
              </a:rPr>
              <a:t>是：两个 </a:t>
            </a:r>
            <a:r>
              <a:rPr lang="en-US" altLang="zh-CN" dirty="0" smtClean="0">
                <a:ea typeface="宋体" panose="02010600030101010101" pitchFamily="2" charset="-122"/>
                <a:cs typeface="Times New Roman" panose="02020603050405020304" pitchFamily="18" charset="0"/>
              </a:rPr>
              <a:t>key </a:t>
            </a:r>
            <a:r>
              <a:rPr lang="zh-CN" altLang="en-US" dirty="0" smtClean="0">
                <a:ea typeface="宋体" panose="02010600030101010101" pitchFamily="2" charset="-122"/>
                <a:cs typeface="Times New Roman" panose="02020603050405020304" pitchFamily="18" charset="0"/>
              </a:rPr>
              <a:t>通过 </a:t>
            </a:r>
            <a:r>
              <a:rPr lang="en-US" altLang="zh-CN" dirty="0" smtClean="0">
                <a:ea typeface="宋体" panose="02010600030101010101" pitchFamily="2" charset="-122"/>
                <a:cs typeface="Times New Roman" panose="02020603050405020304" pitchFamily="18" charset="0"/>
              </a:rPr>
              <a:t>equals() </a:t>
            </a:r>
            <a:r>
              <a:rPr lang="zh-CN" altLang="en-US" dirty="0" smtClean="0">
                <a:ea typeface="宋体" panose="02010600030101010101" pitchFamily="2" charset="-122"/>
                <a:cs typeface="Times New Roman" panose="02020603050405020304" pitchFamily="18" charset="0"/>
              </a:rPr>
              <a:t>方法返回 </a:t>
            </a:r>
            <a:r>
              <a:rPr lang="en-US" altLang="zh-CN" dirty="0" smtClean="0">
                <a:ea typeface="宋体" panose="02010600030101010101" pitchFamily="2" charset="-122"/>
                <a:cs typeface="Times New Roman" panose="02020603050405020304" pitchFamily="18" charset="0"/>
              </a:rPr>
              <a:t>true</a:t>
            </a:r>
            <a:r>
              <a:rPr lang="zh-CN" altLang="en-US" dirty="0" smtClean="0">
                <a:ea typeface="宋体" panose="02010600030101010101" pitchFamily="2" charset="-122"/>
                <a:cs typeface="Times New Roman" panose="02020603050405020304" pitchFamily="18" charset="0"/>
              </a:rPr>
              <a:t>，</a:t>
            </a:r>
            <a:r>
              <a:rPr lang="en-US" altLang="zh-CN" dirty="0" err="1" smtClean="0">
                <a:ea typeface="宋体" panose="02010600030101010101" pitchFamily="2" charset="-122"/>
                <a:cs typeface="Times New Roman" panose="02020603050405020304" pitchFamily="18" charset="0"/>
              </a:rPr>
              <a:t>hashCode</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值也相等。</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err="1" smtClean="0">
                <a:ea typeface="宋体" panose="02010600030101010101" pitchFamily="2" charset="-122"/>
                <a:cs typeface="Times New Roman" panose="02020603050405020304" pitchFamily="18" charset="0"/>
              </a:rPr>
              <a:t>HashMap</a:t>
            </a:r>
            <a:r>
              <a:rPr lang="en-US" altLang="zh-CN" dirty="0" smtClean="0">
                <a:ea typeface="宋体" panose="02010600030101010101" pitchFamily="2" charset="-122"/>
                <a:cs typeface="Times New Roman" panose="02020603050405020304" pitchFamily="18" charset="0"/>
              </a:rPr>
              <a:t> </a:t>
            </a:r>
            <a:r>
              <a:rPr lang="zh-CN" altLang="en-US" b="1" dirty="0" smtClean="0">
                <a:solidFill>
                  <a:srgbClr val="C00000"/>
                </a:solidFill>
                <a:ea typeface="宋体" panose="02010600030101010101" pitchFamily="2" charset="-122"/>
                <a:cs typeface="Times New Roman" panose="02020603050405020304" pitchFamily="18" charset="0"/>
              </a:rPr>
              <a:t>判断两个 </a:t>
            </a:r>
            <a:r>
              <a:rPr lang="en-US" altLang="zh-CN" b="1" dirty="0" smtClean="0">
                <a:solidFill>
                  <a:srgbClr val="C00000"/>
                </a:solidFill>
                <a:ea typeface="宋体" panose="02010600030101010101" pitchFamily="2" charset="-122"/>
                <a:cs typeface="Times New Roman" panose="02020603050405020304" pitchFamily="18" charset="0"/>
              </a:rPr>
              <a:t>value</a:t>
            </a:r>
            <a:r>
              <a:rPr lang="zh-CN" altLang="en-US" b="1" dirty="0" smtClean="0">
                <a:solidFill>
                  <a:srgbClr val="C00000"/>
                </a:solidFill>
                <a:ea typeface="宋体" panose="02010600030101010101" pitchFamily="2" charset="-122"/>
                <a:cs typeface="Times New Roman" panose="02020603050405020304" pitchFamily="18" charset="0"/>
              </a:rPr>
              <a:t>相等的标准</a:t>
            </a:r>
            <a:r>
              <a:rPr lang="zh-CN" altLang="en-US" dirty="0" smtClean="0">
                <a:ea typeface="宋体" panose="02010600030101010101" pitchFamily="2" charset="-122"/>
                <a:cs typeface="Times New Roman" panose="02020603050405020304" pitchFamily="18" charset="0"/>
              </a:rPr>
              <a:t>是：两个 </a:t>
            </a:r>
            <a:r>
              <a:rPr lang="en-US" altLang="zh-CN" dirty="0" smtClean="0">
                <a:ea typeface="宋体" panose="02010600030101010101" pitchFamily="2" charset="-122"/>
                <a:cs typeface="Times New Roman" panose="02020603050405020304" pitchFamily="18" charset="0"/>
              </a:rPr>
              <a:t>value </a:t>
            </a:r>
            <a:r>
              <a:rPr lang="zh-CN" altLang="en-US" dirty="0" smtClean="0">
                <a:ea typeface="宋体" panose="02010600030101010101" pitchFamily="2" charset="-122"/>
                <a:cs typeface="Times New Roman" panose="02020603050405020304" pitchFamily="18" charset="0"/>
              </a:rPr>
              <a:t>通过 </a:t>
            </a:r>
            <a:r>
              <a:rPr lang="en-US" altLang="zh-CN" dirty="0" smtClean="0">
                <a:ea typeface="宋体" panose="02010600030101010101" pitchFamily="2" charset="-122"/>
                <a:cs typeface="Times New Roman" panose="02020603050405020304" pitchFamily="18" charset="0"/>
              </a:rPr>
              <a:t>equals() </a:t>
            </a:r>
            <a:r>
              <a:rPr lang="zh-CN" altLang="en-US" dirty="0" smtClean="0">
                <a:ea typeface="宋体" panose="02010600030101010101" pitchFamily="2" charset="-122"/>
                <a:cs typeface="Times New Roman" panose="02020603050405020304" pitchFamily="18" charset="0"/>
              </a:rPr>
              <a:t>方法返回 </a:t>
            </a:r>
            <a:r>
              <a:rPr lang="en-US" altLang="zh-CN" dirty="0" smtClean="0">
                <a:ea typeface="宋体" panose="02010600030101010101" pitchFamily="2" charset="-122"/>
                <a:cs typeface="Times New Roman" panose="02020603050405020304" pitchFamily="18" charset="0"/>
              </a:rPr>
              <a:t>true</a:t>
            </a:r>
            <a:r>
              <a:rPr lang="zh-CN" altLang="en-US" dirty="0" smtClean="0">
                <a:ea typeface="宋体" panose="02010600030101010101" pitchFamily="2" charset="-122"/>
                <a:cs typeface="Times New Roman" panose="02020603050405020304" pitchFamily="18" charset="0"/>
              </a:rPr>
              <a:t>。</a:t>
            </a:r>
            <a:endParaRPr lang="zh-CN" altLang="en-US"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971600" y="692696"/>
            <a:ext cx="7416824" cy="108012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Map</a:t>
            </a:r>
            <a:r>
              <a:rPr lang="zh-CN" altLang="en-US" b="1" dirty="0" smtClean="0">
                <a:latin typeface="+mn-lt"/>
                <a:ea typeface="宋体" panose="02010600030101010101" pitchFamily="2" charset="-122"/>
                <a:cs typeface="Times New Roman" panose="02020603050405020304" pitchFamily="18" charset="0"/>
              </a:rPr>
              <a:t>实现类之二：</a:t>
            </a:r>
            <a:r>
              <a:rPr lang="en-US" altLang="zh-CN" b="1" dirty="0" err="1" smtClean="0">
                <a:latin typeface="+mn-lt"/>
                <a:ea typeface="宋体" panose="02010600030101010101" pitchFamily="2" charset="-122"/>
                <a:cs typeface="Times New Roman" panose="02020603050405020304" pitchFamily="18" charset="0"/>
              </a:rPr>
              <a:t>LinkedHashMap</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467544" y="1988840"/>
            <a:ext cx="8229600" cy="30529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en-US" altLang="zh-CN" dirty="0" err="1" smtClean="0">
                <a:ea typeface="宋体" panose="02010600030101010101" pitchFamily="2" charset="-122"/>
                <a:cs typeface="Times New Roman" panose="02020603050405020304" pitchFamily="18" charset="0"/>
              </a:rPr>
              <a:t>LinkedHashMap</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是 </a:t>
            </a:r>
            <a:r>
              <a:rPr lang="en-US" altLang="zh-CN" dirty="0" err="1" smtClean="0">
                <a:ea typeface="宋体" panose="02010600030101010101" pitchFamily="2" charset="-122"/>
                <a:cs typeface="Times New Roman" panose="02020603050405020304" pitchFamily="18" charset="0"/>
              </a:rPr>
              <a:t>HashMap</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的子类</a:t>
            </a:r>
            <a:endParaRPr lang="en-US" altLang="zh-CN" dirty="0" smtClean="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l"/>
            </a:pPr>
            <a:r>
              <a:rPr lang="zh-CN" altLang="en-US" dirty="0">
                <a:ea typeface="宋体" panose="02010600030101010101" pitchFamily="2" charset="-122"/>
                <a:cs typeface="Times New Roman" panose="02020603050405020304" pitchFamily="18" charset="0"/>
              </a:rPr>
              <a:t>与</a:t>
            </a:r>
            <a:r>
              <a:rPr lang="en-US" altLang="zh-CN" dirty="0" err="1">
                <a:ea typeface="宋体" panose="02010600030101010101" pitchFamily="2" charset="-122"/>
                <a:cs typeface="Times New Roman" panose="02020603050405020304" pitchFamily="18" charset="0"/>
              </a:rPr>
              <a:t>LinkedHashSet</a:t>
            </a:r>
            <a:r>
              <a:rPr lang="zh-CN" altLang="en-US" dirty="0" smtClean="0">
                <a:ea typeface="宋体" panose="02010600030101010101" pitchFamily="2" charset="-122"/>
                <a:cs typeface="Times New Roman" panose="02020603050405020304" pitchFamily="18" charset="0"/>
              </a:rPr>
              <a:t>类似</a:t>
            </a:r>
            <a:r>
              <a:rPr lang="zh-CN" altLang="en-US" dirty="0">
                <a:ea typeface="宋体" panose="02010600030101010101" pitchFamily="2" charset="-122"/>
                <a:cs typeface="Times New Roman" panose="02020603050405020304" pitchFamily="18" charset="0"/>
              </a:rPr>
              <a:t>，</a:t>
            </a:r>
            <a:r>
              <a:rPr lang="en-US" altLang="zh-CN" dirty="0" err="1" smtClean="0">
                <a:ea typeface="宋体" panose="02010600030101010101" pitchFamily="2" charset="-122"/>
                <a:cs typeface="Times New Roman" panose="02020603050405020304" pitchFamily="18" charset="0"/>
              </a:rPr>
              <a:t>LinkedHashMap</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可以维护 </a:t>
            </a:r>
            <a:r>
              <a:rPr lang="en-US" altLang="zh-CN" dirty="0" smtClean="0">
                <a:ea typeface="宋体" panose="02010600030101010101" pitchFamily="2" charset="-122"/>
                <a:cs typeface="Times New Roman" panose="02020603050405020304" pitchFamily="18" charset="0"/>
              </a:rPr>
              <a:t>Map </a:t>
            </a:r>
            <a:r>
              <a:rPr lang="zh-CN" altLang="en-US" dirty="0" smtClean="0">
                <a:ea typeface="宋体" panose="02010600030101010101" pitchFamily="2" charset="-122"/>
                <a:cs typeface="Times New Roman" panose="02020603050405020304" pitchFamily="18" charset="0"/>
              </a:rPr>
              <a:t>的迭代顺序：迭代顺序与 </a:t>
            </a:r>
            <a:r>
              <a:rPr lang="en-US" altLang="zh-CN" dirty="0" smtClean="0">
                <a:ea typeface="宋体" panose="02010600030101010101" pitchFamily="2" charset="-122"/>
                <a:cs typeface="Times New Roman" panose="02020603050405020304" pitchFamily="18" charset="0"/>
              </a:rPr>
              <a:t>Key-</a:t>
            </a:r>
            <a:r>
              <a:rPr lang="en-US" altLang="zh-CN" dirty="0">
                <a:ea typeface="宋体" panose="02010600030101010101" pitchFamily="2" charset="-122"/>
                <a:cs typeface="Times New Roman" panose="02020603050405020304" pitchFamily="18" charset="0"/>
              </a:rPr>
              <a:t>V</a:t>
            </a:r>
            <a:r>
              <a:rPr lang="en-US" altLang="zh-CN" dirty="0" smtClean="0">
                <a:ea typeface="宋体" panose="02010600030101010101" pitchFamily="2" charset="-122"/>
                <a:cs typeface="Times New Roman" panose="02020603050405020304" pitchFamily="18" charset="0"/>
              </a:rPr>
              <a:t>alue </a:t>
            </a:r>
            <a:r>
              <a:rPr lang="zh-CN" altLang="en-US" dirty="0" smtClean="0">
                <a:ea typeface="宋体" panose="02010600030101010101" pitchFamily="2" charset="-122"/>
                <a:cs typeface="Times New Roman" panose="02020603050405020304" pitchFamily="18" charset="0"/>
              </a:rPr>
              <a:t>对的插入顺序一致</a:t>
            </a:r>
            <a:endParaRPr lang="en-US" altLang="zh-CN" dirty="0" smtClean="0">
              <a:ea typeface="宋体" panose="02010600030101010101" pitchFamily="2" charset="-122"/>
              <a:cs typeface="Times New Roman" panose="02020603050405020304" pitchFamily="18" charset="0"/>
            </a:endParaRPr>
          </a:p>
        </p:txBody>
      </p:sp>
    </p:spTree>
  </p:cSld>
  <p:clrMapOvr>
    <a:masterClrMapping/>
  </p:clrMapOvr>
  <p:transition/>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619672" y="190158"/>
            <a:ext cx="6120680"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Map</a:t>
            </a:r>
            <a:r>
              <a:rPr lang="zh-CN" altLang="en-US" b="1" dirty="0" smtClean="0">
                <a:latin typeface="+mn-lt"/>
                <a:ea typeface="宋体" panose="02010600030101010101" pitchFamily="2" charset="-122"/>
                <a:cs typeface="Times New Roman" panose="02020603050405020304" pitchFamily="18" charset="0"/>
              </a:rPr>
              <a:t>实现类之三：</a:t>
            </a:r>
            <a:r>
              <a:rPr lang="en-US" altLang="zh-CN" b="1" dirty="0" err="1" smtClean="0">
                <a:latin typeface="+mn-lt"/>
                <a:ea typeface="宋体" panose="02010600030101010101" pitchFamily="2" charset="-122"/>
                <a:cs typeface="Times New Roman" panose="02020603050405020304" pitchFamily="18" charset="0"/>
              </a:rPr>
              <a:t>TreeMap</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179512" y="1091670"/>
            <a:ext cx="8748464" cy="48591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en-US" altLang="zh-CN" dirty="0" err="1" smtClean="0">
                <a:ea typeface="宋体" panose="02010600030101010101" pitchFamily="2" charset="-122"/>
                <a:cs typeface="Times New Roman" panose="02020603050405020304" pitchFamily="18" charset="0"/>
              </a:rPr>
              <a:t>TreeMap</a:t>
            </a:r>
            <a:r>
              <a:rPr lang="zh-CN" altLang="en-US" dirty="0">
                <a:ea typeface="宋体" panose="02010600030101010101" pitchFamily="2" charset="-122"/>
                <a:cs typeface="Times New Roman" panose="02020603050405020304" pitchFamily="18" charset="0"/>
              </a:rPr>
              <a:t>存储 </a:t>
            </a:r>
            <a:r>
              <a:rPr lang="en-US" altLang="zh-CN" dirty="0" smtClean="0">
                <a:ea typeface="宋体" panose="02010600030101010101" pitchFamily="2" charset="-122"/>
                <a:cs typeface="Times New Roman" panose="02020603050405020304" pitchFamily="18" charset="0"/>
              </a:rPr>
              <a:t>Key-Value </a:t>
            </a:r>
            <a:r>
              <a:rPr lang="zh-CN" altLang="en-US" dirty="0">
                <a:ea typeface="宋体" panose="02010600030101010101" pitchFamily="2" charset="-122"/>
                <a:cs typeface="Times New Roman" panose="02020603050405020304" pitchFamily="18" charset="0"/>
              </a:rPr>
              <a:t>对</a:t>
            </a:r>
            <a:r>
              <a:rPr lang="zh-CN" altLang="en-US" dirty="0" smtClean="0">
                <a:ea typeface="宋体" panose="02010600030101010101" pitchFamily="2" charset="-122"/>
                <a:cs typeface="Times New Roman" panose="02020603050405020304" pitchFamily="18" charset="0"/>
              </a:rPr>
              <a:t>时，</a:t>
            </a:r>
            <a:r>
              <a:rPr lang="zh-CN" altLang="en-US" dirty="0">
                <a:ea typeface="宋体" panose="02010600030101010101" pitchFamily="2" charset="-122"/>
                <a:cs typeface="Times New Roman" panose="02020603050405020304" pitchFamily="18" charset="0"/>
              </a:rPr>
              <a:t>需要根据 </a:t>
            </a:r>
            <a:r>
              <a:rPr lang="en-US" altLang="zh-CN" dirty="0" smtClean="0">
                <a:ea typeface="宋体" panose="02010600030101010101" pitchFamily="2" charset="-122"/>
                <a:cs typeface="Times New Roman" panose="02020603050405020304" pitchFamily="18" charset="0"/>
              </a:rPr>
              <a:t>key-value </a:t>
            </a:r>
            <a:r>
              <a:rPr lang="zh-CN" altLang="en-US" dirty="0">
                <a:ea typeface="宋体" panose="02010600030101010101" pitchFamily="2" charset="-122"/>
                <a:cs typeface="Times New Roman" panose="02020603050405020304" pitchFamily="18" charset="0"/>
              </a:rPr>
              <a:t>对进行排序。</a:t>
            </a:r>
            <a:r>
              <a:rPr lang="en-US" altLang="zh-CN" dirty="0" err="1">
                <a:ea typeface="宋体" panose="02010600030101010101" pitchFamily="2" charset="-122"/>
                <a:cs typeface="Times New Roman" panose="02020603050405020304" pitchFamily="18" charset="0"/>
              </a:rPr>
              <a:t>TreeMap</a:t>
            </a:r>
            <a:r>
              <a:rPr lang="en-US" altLang="zh-CN" dirty="0">
                <a:ea typeface="宋体" panose="02010600030101010101" pitchFamily="2" charset="-122"/>
                <a:cs typeface="Times New Roman" panose="02020603050405020304" pitchFamily="18" charset="0"/>
              </a:rPr>
              <a:t> </a:t>
            </a:r>
            <a:r>
              <a:rPr lang="zh-CN" altLang="en-US" dirty="0">
                <a:ea typeface="宋体" panose="02010600030101010101" pitchFamily="2" charset="-122"/>
                <a:cs typeface="Times New Roman" panose="02020603050405020304" pitchFamily="18" charset="0"/>
              </a:rPr>
              <a:t>可以保证所有的 </a:t>
            </a:r>
            <a:r>
              <a:rPr lang="en-US" altLang="zh-CN" dirty="0">
                <a:ea typeface="宋体" panose="02010600030101010101" pitchFamily="2" charset="-122"/>
                <a:cs typeface="Times New Roman" panose="02020603050405020304" pitchFamily="18" charset="0"/>
              </a:rPr>
              <a:t>Key-Value </a:t>
            </a:r>
            <a:r>
              <a:rPr lang="zh-CN" altLang="en-US" dirty="0">
                <a:ea typeface="宋体" panose="02010600030101010101" pitchFamily="2" charset="-122"/>
                <a:cs typeface="Times New Roman" panose="02020603050405020304" pitchFamily="18" charset="0"/>
              </a:rPr>
              <a:t>对处于有序状态。</a:t>
            </a:r>
            <a:endParaRPr lang="en-US" altLang="zh-CN" dirty="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sz="2400" dirty="0" err="1">
                <a:ea typeface="宋体" panose="02010600030101010101" pitchFamily="2" charset="-122"/>
                <a:cs typeface="Times New Roman" panose="02020603050405020304" pitchFamily="18" charset="0"/>
              </a:rPr>
              <a:t>TreeMap</a:t>
            </a:r>
            <a:r>
              <a:rPr lang="en-US" altLang="zh-CN" sz="2400" dirty="0">
                <a:ea typeface="宋体" panose="02010600030101010101" pitchFamily="2" charset="-122"/>
                <a:cs typeface="Times New Roman" panose="02020603050405020304" pitchFamily="18" charset="0"/>
              </a:rPr>
              <a:t> </a:t>
            </a:r>
            <a:r>
              <a:rPr lang="zh-CN" altLang="en-US" sz="2400" dirty="0">
                <a:ea typeface="宋体" panose="02010600030101010101" pitchFamily="2" charset="-122"/>
                <a:cs typeface="Times New Roman" panose="02020603050405020304" pitchFamily="18" charset="0"/>
              </a:rPr>
              <a:t>的 </a:t>
            </a:r>
            <a:r>
              <a:rPr lang="en-US" altLang="zh-CN" sz="2400" dirty="0">
                <a:ea typeface="宋体" panose="02010600030101010101" pitchFamily="2" charset="-122"/>
                <a:cs typeface="Times New Roman" panose="02020603050405020304" pitchFamily="18" charset="0"/>
              </a:rPr>
              <a:t>Key </a:t>
            </a:r>
            <a:r>
              <a:rPr lang="zh-CN" altLang="en-US" sz="2400" dirty="0">
                <a:ea typeface="宋体" panose="02010600030101010101" pitchFamily="2" charset="-122"/>
                <a:cs typeface="Times New Roman" panose="02020603050405020304" pitchFamily="18" charset="0"/>
              </a:rPr>
              <a:t>的排序：</a:t>
            </a:r>
            <a:endParaRPr lang="en-US" altLang="zh-CN" sz="2400" dirty="0">
              <a:ea typeface="宋体" panose="02010600030101010101" pitchFamily="2" charset="-122"/>
              <a:cs typeface="Times New Roman" panose="02020603050405020304" pitchFamily="18" charset="0"/>
            </a:endParaRPr>
          </a:p>
          <a:p>
            <a:pPr lvl="1">
              <a:lnSpc>
                <a:spcPct val="120000"/>
              </a:lnSpc>
              <a:buFont typeface="Wingdings" panose="05000000000000000000" pitchFamily="2" charset="2"/>
              <a:buChar char="Ø"/>
            </a:pPr>
            <a:r>
              <a:rPr lang="zh-CN" altLang="en-US" sz="2500" b="1" dirty="0">
                <a:solidFill>
                  <a:srgbClr val="C00000"/>
                </a:solidFill>
                <a:ea typeface="宋体" panose="02010600030101010101" pitchFamily="2" charset="-122"/>
                <a:cs typeface="Times New Roman" panose="02020603050405020304" pitchFamily="18" charset="0"/>
              </a:rPr>
              <a:t>自然排序</a:t>
            </a:r>
            <a:r>
              <a:rPr lang="zh-CN" altLang="en-US" sz="2500" dirty="0">
                <a:ea typeface="宋体" panose="02010600030101010101" pitchFamily="2" charset="-122"/>
                <a:cs typeface="Times New Roman" panose="02020603050405020304" pitchFamily="18" charset="0"/>
              </a:rPr>
              <a:t>：</a:t>
            </a:r>
            <a:r>
              <a:rPr lang="en-US" altLang="zh-CN" sz="2500" dirty="0" err="1">
                <a:ea typeface="宋体" panose="02010600030101010101" pitchFamily="2" charset="-122"/>
                <a:cs typeface="Times New Roman" panose="02020603050405020304" pitchFamily="18" charset="0"/>
              </a:rPr>
              <a:t>TreeMap</a:t>
            </a:r>
            <a:r>
              <a:rPr lang="en-US" altLang="zh-CN" sz="2500" dirty="0">
                <a:ea typeface="宋体" panose="02010600030101010101" pitchFamily="2" charset="-122"/>
                <a:cs typeface="Times New Roman" panose="02020603050405020304" pitchFamily="18" charset="0"/>
              </a:rPr>
              <a:t> </a:t>
            </a:r>
            <a:r>
              <a:rPr lang="zh-CN" altLang="en-US" sz="2500" dirty="0">
                <a:ea typeface="宋体" panose="02010600030101010101" pitchFamily="2" charset="-122"/>
                <a:cs typeface="Times New Roman" panose="02020603050405020304" pitchFamily="18" charset="0"/>
              </a:rPr>
              <a:t>的所有的 </a:t>
            </a:r>
            <a:r>
              <a:rPr lang="en-US" altLang="zh-CN" sz="2500" dirty="0">
                <a:ea typeface="宋体" panose="02010600030101010101" pitchFamily="2" charset="-122"/>
                <a:cs typeface="Times New Roman" panose="02020603050405020304" pitchFamily="18" charset="0"/>
              </a:rPr>
              <a:t>Key </a:t>
            </a:r>
            <a:r>
              <a:rPr lang="zh-CN" altLang="en-US" sz="2500" dirty="0">
                <a:ea typeface="宋体" panose="02010600030101010101" pitchFamily="2" charset="-122"/>
                <a:cs typeface="Times New Roman" panose="02020603050405020304" pitchFamily="18" charset="0"/>
              </a:rPr>
              <a:t>必须实现 </a:t>
            </a:r>
            <a:r>
              <a:rPr lang="en-US" altLang="zh-CN" sz="2500" dirty="0">
                <a:ea typeface="宋体" panose="02010600030101010101" pitchFamily="2" charset="-122"/>
                <a:cs typeface="Times New Roman" panose="02020603050405020304" pitchFamily="18" charset="0"/>
              </a:rPr>
              <a:t>Comparable </a:t>
            </a:r>
            <a:r>
              <a:rPr lang="zh-CN" altLang="en-US" sz="2500" dirty="0">
                <a:ea typeface="宋体" panose="02010600030101010101" pitchFamily="2" charset="-122"/>
                <a:cs typeface="Times New Roman" panose="02020603050405020304" pitchFamily="18" charset="0"/>
              </a:rPr>
              <a:t>接口，而且所有的 </a:t>
            </a:r>
            <a:r>
              <a:rPr lang="en-US" altLang="zh-CN" sz="2500" dirty="0">
                <a:ea typeface="宋体" panose="02010600030101010101" pitchFamily="2" charset="-122"/>
                <a:cs typeface="Times New Roman" panose="02020603050405020304" pitchFamily="18" charset="0"/>
              </a:rPr>
              <a:t>Key </a:t>
            </a:r>
            <a:r>
              <a:rPr lang="zh-CN" altLang="en-US" sz="2500" dirty="0">
                <a:ea typeface="宋体" panose="02010600030101010101" pitchFamily="2" charset="-122"/>
                <a:cs typeface="Times New Roman" panose="02020603050405020304" pitchFamily="18" charset="0"/>
              </a:rPr>
              <a:t>应该是同一个类的对象，否则将会抛出 </a:t>
            </a:r>
            <a:r>
              <a:rPr lang="en-US" altLang="zh-CN" sz="2500" dirty="0" err="1">
                <a:ea typeface="宋体" panose="02010600030101010101" pitchFamily="2" charset="-122"/>
                <a:cs typeface="Times New Roman" panose="02020603050405020304" pitchFamily="18" charset="0"/>
              </a:rPr>
              <a:t>ClasssCastException</a:t>
            </a:r>
            <a:endParaRPr lang="en-US" altLang="zh-CN" sz="2500" dirty="0">
              <a:ea typeface="宋体" panose="02010600030101010101" pitchFamily="2" charset="-122"/>
              <a:cs typeface="Times New Roman" panose="02020603050405020304" pitchFamily="18" charset="0"/>
            </a:endParaRPr>
          </a:p>
          <a:p>
            <a:pPr lvl="1">
              <a:lnSpc>
                <a:spcPct val="120000"/>
              </a:lnSpc>
              <a:buFont typeface="Wingdings" panose="05000000000000000000" pitchFamily="2" charset="2"/>
              <a:buChar char="Ø"/>
            </a:pPr>
            <a:r>
              <a:rPr lang="zh-CN" altLang="en-US" sz="2500" b="1" dirty="0">
                <a:solidFill>
                  <a:srgbClr val="C00000"/>
                </a:solidFill>
                <a:ea typeface="宋体" panose="02010600030101010101" pitchFamily="2" charset="-122"/>
                <a:cs typeface="Times New Roman" panose="02020603050405020304" pitchFamily="18" charset="0"/>
              </a:rPr>
              <a:t>定制排序</a:t>
            </a:r>
            <a:r>
              <a:rPr lang="zh-CN" altLang="en-US" sz="2500" dirty="0">
                <a:ea typeface="宋体" panose="02010600030101010101" pitchFamily="2" charset="-122"/>
                <a:cs typeface="Times New Roman" panose="02020603050405020304" pitchFamily="18" charset="0"/>
              </a:rPr>
              <a:t>：创建 </a:t>
            </a:r>
            <a:r>
              <a:rPr lang="en-US" altLang="zh-CN" sz="2500" dirty="0" err="1">
                <a:ea typeface="宋体" panose="02010600030101010101" pitchFamily="2" charset="-122"/>
                <a:cs typeface="Times New Roman" panose="02020603050405020304" pitchFamily="18" charset="0"/>
              </a:rPr>
              <a:t>TreeMap</a:t>
            </a:r>
            <a:r>
              <a:rPr lang="en-US" altLang="zh-CN" sz="2500" dirty="0">
                <a:ea typeface="宋体" panose="02010600030101010101" pitchFamily="2" charset="-122"/>
                <a:cs typeface="Times New Roman" panose="02020603050405020304" pitchFamily="18" charset="0"/>
              </a:rPr>
              <a:t> </a:t>
            </a:r>
            <a:r>
              <a:rPr lang="zh-CN" altLang="en-US" sz="2500" dirty="0">
                <a:ea typeface="宋体" panose="02010600030101010101" pitchFamily="2" charset="-122"/>
                <a:cs typeface="Times New Roman" panose="02020603050405020304" pitchFamily="18" charset="0"/>
              </a:rPr>
              <a:t>时，传入一个 </a:t>
            </a:r>
            <a:r>
              <a:rPr lang="en-US" altLang="zh-CN" sz="2500" dirty="0">
                <a:ea typeface="宋体" panose="02010600030101010101" pitchFamily="2" charset="-122"/>
                <a:cs typeface="Times New Roman" panose="02020603050405020304" pitchFamily="18" charset="0"/>
              </a:rPr>
              <a:t>Comparator </a:t>
            </a:r>
            <a:r>
              <a:rPr lang="zh-CN" altLang="en-US" sz="2500" dirty="0">
                <a:ea typeface="宋体" panose="02010600030101010101" pitchFamily="2" charset="-122"/>
                <a:cs typeface="Times New Roman" panose="02020603050405020304" pitchFamily="18" charset="0"/>
              </a:rPr>
              <a:t>对象，该对象负责对 </a:t>
            </a:r>
            <a:r>
              <a:rPr lang="en-US" altLang="zh-CN" sz="2500" dirty="0" err="1">
                <a:ea typeface="宋体" panose="02010600030101010101" pitchFamily="2" charset="-122"/>
                <a:cs typeface="Times New Roman" panose="02020603050405020304" pitchFamily="18" charset="0"/>
              </a:rPr>
              <a:t>TreeMap</a:t>
            </a:r>
            <a:r>
              <a:rPr lang="en-US" altLang="zh-CN" sz="2500" dirty="0">
                <a:ea typeface="宋体" panose="02010600030101010101" pitchFamily="2" charset="-122"/>
                <a:cs typeface="Times New Roman" panose="02020603050405020304" pitchFamily="18" charset="0"/>
              </a:rPr>
              <a:t> </a:t>
            </a:r>
            <a:r>
              <a:rPr lang="zh-CN" altLang="en-US" sz="2500" dirty="0">
                <a:ea typeface="宋体" panose="02010600030101010101" pitchFamily="2" charset="-122"/>
                <a:cs typeface="Times New Roman" panose="02020603050405020304" pitchFamily="18" charset="0"/>
              </a:rPr>
              <a:t>中的所有 </a:t>
            </a:r>
            <a:r>
              <a:rPr lang="en-US" altLang="zh-CN" sz="2500" dirty="0">
                <a:ea typeface="宋体" panose="02010600030101010101" pitchFamily="2" charset="-122"/>
                <a:cs typeface="Times New Roman" panose="02020603050405020304" pitchFamily="18" charset="0"/>
              </a:rPr>
              <a:t>key </a:t>
            </a:r>
            <a:r>
              <a:rPr lang="zh-CN" altLang="en-US" sz="2500" dirty="0">
                <a:ea typeface="宋体" panose="02010600030101010101" pitchFamily="2" charset="-122"/>
                <a:cs typeface="Times New Roman" panose="02020603050405020304" pitchFamily="18" charset="0"/>
              </a:rPr>
              <a:t>进行排序。此时不需要 </a:t>
            </a:r>
            <a:r>
              <a:rPr lang="en-US" altLang="zh-CN" sz="2500" dirty="0">
                <a:ea typeface="宋体" panose="02010600030101010101" pitchFamily="2" charset="-122"/>
                <a:cs typeface="Times New Roman" panose="02020603050405020304" pitchFamily="18" charset="0"/>
              </a:rPr>
              <a:t>Map </a:t>
            </a:r>
            <a:r>
              <a:rPr lang="zh-CN" altLang="en-US" sz="2500" dirty="0">
                <a:ea typeface="宋体" panose="02010600030101010101" pitchFamily="2" charset="-122"/>
                <a:cs typeface="Times New Roman" panose="02020603050405020304" pitchFamily="18" charset="0"/>
              </a:rPr>
              <a:t>的 </a:t>
            </a:r>
            <a:r>
              <a:rPr lang="en-US" altLang="zh-CN" sz="2500" dirty="0">
                <a:ea typeface="宋体" panose="02010600030101010101" pitchFamily="2" charset="-122"/>
                <a:cs typeface="Times New Roman" panose="02020603050405020304" pitchFamily="18" charset="0"/>
              </a:rPr>
              <a:t>Key </a:t>
            </a:r>
            <a:r>
              <a:rPr lang="zh-CN" altLang="en-US" sz="2500" dirty="0">
                <a:ea typeface="宋体" panose="02010600030101010101" pitchFamily="2" charset="-122"/>
                <a:cs typeface="Times New Roman" panose="02020603050405020304" pitchFamily="18" charset="0"/>
              </a:rPr>
              <a:t>实现 </a:t>
            </a:r>
            <a:r>
              <a:rPr lang="en-US" altLang="zh-CN" sz="2500" dirty="0">
                <a:ea typeface="宋体" panose="02010600030101010101" pitchFamily="2" charset="-122"/>
                <a:cs typeface="Times New Roman" panose="02020603050405020304" pitchFamily="18" charset="0"/>
              </a:rPr>
              <a:t>Comparable </a:t>
            </a:r>
            <a:r>
              <a:rPr lang="zh-CN" altLang="en-US" sz="2500" dirty="0" smtClean="0">
                <a:ea typeface="宋体" panose="02010600030101010101" pitchFamily="2" charset="-122"/>
                <a:cs typeface="Times New Roman" panose="02020603050405020304" pitchFamily="18" charset="0"/>
              </a:rPr>
              <a:t>接口</a:t>
            </a:r>
            <a:endParaRPr lang="en-US" altLang="zh-CN" sz="2500"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763688" y="692696"/>
            <a:ext cx="6120680"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Map</a:t>
            </a:r>
            <a:r>
              <a:rPr lang="zh-CN" altLang="en-US" b="1" dirty="0" smtClean="0">
                <a:latin typeface="+mn-lt"/>
                <a:ea typeface="宋体" panose="02010600030101010101" pitchFamily="2" charset="-122"/>
                <a:cs typeface="Times New Roman" panose="02020603050405020304" pitchFamily="18" charset="0"/>
              </a:rPr>
              <a:t>实现类之三：</a:t>
            </a:r>
            <a:r>
              <a:rPr lang="en-US" altLang="zh-CN" b="1" dirty="0" err="1" smtClean="0">
                <a:latin typeface="+mn-lt"/>
                <a:ea typeface="宋体" panose="02010600030101010101" pitchFamily="2" charset="-122"/>
                <a:cs typeface="Times New Roman" panose="02020603050405020304" pitchFamily="18" charset="0"/>
              </a:rPr>
              <a:t>TreeMap</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251520" y="1916832"/>
            <a:ext cx="8568952" cy="25922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en-US" altLang="zh-CN" dirty="0" err="1" smtClean="0">
                <a:ea typeface="宋体" panose="02010600030101010101" pitchFamily="2" charset="-122"/>
                <a:cs typeface="Times New Roman" panose="02020603050405020304" pitchFamily="18" charset="0"/>
              </a:rPr>
              <a:t>TreeMap</a:t>
            </a:r>
            <a:r>
              <a:rPr lang="zh-CN" altLang="en-US" dirty="0" smtClean="0">
                <a:ea typeface="宋体" panose="02010600030101010101" pitchFamily="2" charset="-122"/>
                <a:cs typeface="Times New Roman" panose="02020603050405020304" pitchFamily="18" charset="0"/>
              </a:rPr>
              <a:t>判断</a:t>
            </a:r>
            <a:r>
              <a:rPr lang="zh-CN" altLang="en-US" b="1" dirty="0" smtClean="0">
                <a:solidFill>
                  <a:srgbClr val="C00000"/>
                </a:solidFill>
                <a:ea typeface="宋体" panose="02010600030101010101" pitchFamily="2" charset="-122"/>
                <a:cs typeface="Times New Roman" panose="02020603050405020304" pitchFamily="18" charset="0"/>
              </a:rPr>
              <a:t>两个</a:t>
            </a:r>
            <a:r>
              <a:rPr lang="en-US" altLang="zh-CN" b="1" dirty="0" smtClean="0">
                <a:solidFill>
                  <a:srgbClr val="C00000"/>
                </a:solidFill>
                <a:ea typeface="宋体" panose="02010600030101010101" pitchFamily="2" charset="-122"/>
                <a:cs typeface="Times New Roman" panose="02020603050405020304" pitchFamily="18" charset="0"/>
              </a:rPr>
              <a:t>key</a:t>
            </a:r>
            <a:r>
              <a:rPr lang="zh-CN" altLang="en-US" b="1" dirty="0" smtClean="0">
                <a:solidFill>
                  <a:srgbClr val="C00000"/>
                </a:solidFill>
                <a:ea typeface="宋体" panose="02010600030101010101" pitchFamily="2" charset="-122"/>
                <a:cs typeface="Times New Roman" panose="02020603050405020304" pitchFamily="18" charset="0"/>
              </a:rPr>
              <a:t>相等的标准</a:t>
            </a:r>
            <a:r>
              <a:rPr lang="zh-CN" altLang="en-US" dirty="0" smtClean="0">
                <a:ea typeface="宋体" panose="02010600030101010101" pitchFamily="2" charset="-122"/>
                <a:cs typeface="Times New Roman" panose="02020603050405020304" pitchFamily="18" charset="0"/>
              </a:rPr>
              <a:t>：两个</a:t>
            </a:r>
            <a:r>
              <a:rPr lang="en-US" altLang="zh-CN" dirty="0" smtClean="0">
                <a:ea typeface="宋体" panose="02010600030101010101" pitchFamily="2" charset="-122"/>
                <a:cs typeface="Times New Roman" panose="02020603050405020304" pitchFamily="18" charset="0"/>
              </a:rPr>
              <a:t>key</a:t>
            </a:r>
            <a:r>
              <a:rPr lang="zh-CN" altLang="en-US" dirty="0" smtClean="0">
                <a:ea typeface="宋体" panose="02010600030101010101" pitchFamily="2" charset="-122"/>
                <a:cs typeface="Times New Roman" panose="02020603050405020304" pitchFamily="18" charset="0"/>
              </a:rPr>
              <a:t>通过</a:t>
            </a:r>
            <a:r>
              <a:rPr lang="en-US" altLang="zh-CN" dirty="0" err="1" smtClean="0">
                <a:ea typeface="宋体" panose="02010600030101010101" pitchFamily="2" charset="-122"/>
                <a:cs typeface="Times New Roman" panose="02020603050405020304" pitchFamily="18" charset="0"/>
              </a:rPr>
              <a:t>compareTo</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方法或者</a:t>
            </a:r>
            <a:r>
              <a:rPr lang="en-US" altLang="zh-CN" dirty="0" smtClean="0">
                <a:ea typeface="宋体" panose="02010600030101010101" pitchFamily="2" charset="-122"/>
                <a:cs typeface="Times New Roman" panose="02020603050405020304" pitchFamily="18" charset="0"/>
              </a:rPr>
              <a:t>compare()</a:t>
            </a:r>
            <a:r>
              <a:rPr lang="zh-CN" altLang="en-US" dirty="0" smtClean="0">
                <a:ea typeface="宋体" panose="02010600030101010101" pitchFamily="2" charset="-122"/>
                <a:cs typeface="Times New Roman" panose="02020603050405020304" pitchFamily="18" charset="0"/>
              </a:rPr>
              <a:t>方法返回</a:t>
            </a:r>
            <a:r>
              <a:rPr lang="en-US" altLang="zh-CN" dirty="0" smtClean="0">
                <a:ea typeface="宋体" panose="02010600030101010101" pitchFamily="2" charset="-122"/>
                <a:cs typeface="Times New Roman" panose="02020603050405020304" pitchFamily="18" charset="0"/>
              </a:rPr>
              <a:t>0</a:t>
            </a:r>
            <a:r>
              <a:rPr lang="zh-CN" altLang="en-US" dirty="0" smtClean="0">
                <a:ea typeface="宋体" panose="02010600030101010101" pitchFamily="2" charset="-122"/>
                <a:cs typeface="Times New Roman" panose="02020603050405020304" pitchFamily="18" charset="0"/>
              </a:rPr>
              <a:t>。</a:t>
            </a:r>
            <a:endParaRPr lang="en-US" altLang="zh-CN" dirty="0" smtClean="0">
              <a:ea typeface="宋体" panose="02010600030101010101" pitchFamily="2" charset="-122"/>
              <a:cs typeface="Times New Roman" panose="02020603050405020304" pitchFamily="18" charset="0"/>
            </a:endParaRPr>
          </a:p>
          <a:p>
            <a:pPr>
              <a:spcBef>
                <a:spcPts val="1800"/>
              </a:spcBef>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若使用自定义类作为</a:t>
            </a:r>
            <a:r>
              <a:rPr lang="en-US" altLang="zh-CN" dirty="0" err="1" smtClean="0">
                <a:ea typeface="宋体" panose="02010600030101010101" pitchFamily="2" charset="-122"/>
                <a:cs typeface="Times New Roman" panose="02020603050405020304" pitchFamily="18" charset="0"/>
              </a:rPr>
              <a:t>TreeMap</a:t>
            </a:r>
            <a:r>
              <a:rPr lang="zh-CN" altLang="en-US" dirty="0" smtClean="0">
                <a:ea typeface="宋体" panose="02010600030101010101" pitchFamily="2" charset="-122"/>
                <a:cs typeface="Times New Roman" panose="02020603050405020304" pitchFamily="18" charset="0"/>
              </a:rPr>
              <a:t>的</a:t>
            </a:r>
            <a:r>
              <a:rPr lang="en-US" altLang="zh-CN" dirty="0" smtClean="0">
                <a:ea typeface="宋体" panose="02010600030101010101" pitchFamily="2" charset="-122"/>
                <a:cs typeface="Times New Roman" panose="02020603050405020304" pitchFamily="18" charset="0"/>
              </a:rPr>
              <a:t>key</a:t>
            </a:r>
            <a:r>
              <a:rPr lang="zh-CN" altLang="en-US" dirty="0" smtClean="0">
                <a:ea typeface="宋体" panose="02010600030101010101" pitchFamily="2" charset="-122"/>
                <a:cs typeface="Times New Roman" panose="02020603050405020304" pitchFamily="18" charset="0"/>
              </a:rPr>
              <a:t>，所属类需要重写</a:t>
            </a:r>
            <a:r>
              <a:rPr lang="en-US" altLang="zh-CN" dirty="0" smtClean="0">
                <a:ea typeface="宋体" panose="02010600030101010101" pitchFamily="2" charset="-122"/>
                <a:cs typeface="Times New Roman" panose="02020603050405020304" pitchFamily="18" charset="0"/>
              </a:rPr>
              <a:t>equals()</a:t>
            </a:r>
            <a:r>
              <a:rPr lang="zh-CN" altLang="en-US" dirty="0" smtClean="0">
                <a:ea typeface="宋体" panose="02010600030101010101" pitchFamily="2" charset="-122"/>
                <a:cs typeface="Times New Roman" panose="02020603050405020304" pitchFamily="18" charset="0"/>
              </a:rPr>
              <a:t>和</a:t>
            </a:r>
            <a:r>
              <a:rPr lang="en-US" altLang="zh-CN" dirty="0" err="1" smtClean="0">
                <a:ea typeface="宋体" panose="02010600030101010101" pitchFamily="2" charset="-122"/>
                <a:cs typeface="Times New Roman" panose="02020603050405020304" pitchFamily="18" charset="0"/>
              </a:rPr>
              <a:t>hashCode</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方法，且</a:t>
            </a:r>
            <a:r>
              <a:rPr lang="en-US" altLang="zh-CN" dirty="0" smtClean="0">
                <a:ea typeface="宋体" panose="02010600030101010101" pitchFamily="2" charset="-122"/>
                <a:cs typeface="Times New Roman" panose="02020603050405020304" pitchFamily="18" charset="0"/>
              </a:rPr>
              <a:t>equals()</a:t>
            </a:r>
            <a:r>
              <a:rPr lang="zh-CN" altLang="en-US" dirty="0" smtClean="0">
                <a:ea typeface="宋体" panose="02010600030101010101" pitchFamily="2" charset="-122"/>
                <a:cs typeface="Times New Roman" panose="02020603050405020304" pitchFamily="18" charset="0"/>
              </a:rPr>
              <a:t>方法返回</a:t>
            </a:r>
            <a:r>
              <a:rPr lang="en-US" altLang="zh-CN" dirty="0" smtClean="0">
                <a:ea typeface="宋体" panose="02010600030101010101" pitchFamily="2" charset="-122"/>
                <a:cs typeface="Times New Roman" panose="02020603050405020304" pitchFamily="18" charset="0"/>
              </a:rPr>
              <a:t>true</a:t>
            </a:r>
            <a:r>
              <a:rPr lang="zh-CN" altLang="en-US" dirty="0" smtClean="0">
                <a:ea typeface="宋体" panose="02010600030101010101" pitchFamily="2" charset="-122"/>
                <a:cs typeface="Times New Roman" panose="02020603050405020304" pitchFamily="18" charset="0"/>
              </a:rPr>
              <a:t>时，</a:t>
            </a:r>
            <a:r>
              <a:rPr lang="en-US" altLang="zh-CN" dirty="0" err="1" smtClean="0">
                <a:ea typeface="宋体" panose="02010600030101010101" pitchFamily="2" charset="-122"/>
                <a:cs typeface="Times New Roman" panose="02020603050405020304" pitchFamily="18" charset="0"/>
              </a:rPr>
              <a:t>compareTo</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方法应返回</a:t>
            </a:r>
            <a:r>
              <a:rPr lang="en-US" altLang="zh-CN" dirty="0" smtClean="0">
                <a:ea typeface="宋体" panose="02010600030101010101" pitchFamily="2" charset="-122"/>
                <a:cs typeface="Times New Roman" panose="02020603050405020304" pitchFamily="18" charset="0"/>
              </a:rPr>
              <a:t>0</a:t>
            </a:r>
            <a:r>
              <a:rPr lang="zh-CN" altLang="en-US" dirty="0">
                <a:ea typeface="宋体" panose="02010600030101010101" pitchFamily="2" charset="-122"/>
                <a:cs typeface="Times New Roman" panose="02020603050405020304" pitchFamily="18" charset="0"/>
              </a:rPr>
              <a:t>。</a:t>
            </a:r>
          </a:p>
        </p:txBody>
      </p:sp>
    </p:spTree>
  </p:cSld>
  <p:clrMapOvr>
    <a:masterClrMapping/>
  </p:clrMapOvr>
  <p:transition/>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907704" y="548680"/>
            <a:ext cx="5956988" cy="108012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Map</a:t>
            </a:r>
            <a:r>
              <a:rPr lang="zh-CN" altLang="en-US" b="1" dirty="0" smtClean="0">
                <a:latin typeface="+mn-lt"/>
                <a:ea typeface="宋体" panose="02010600030101010101" pitchFamily="2" charset="-122"/>
                <a:cs typeface="Times New Roman" panose="02020603050405020304" pitchFamily="18" charset="0"/>
              </a:rPr>
              <a:t>实现类之四：</a:t>
            </a:r>
            <a:r>
              <a:rPr lang="en-US" altLang="zh-CN" b="1" dirty="0" err="1" smtClean="0">
                <a:latin typeface="+mn-lt"/>
                <a:ea typeface="宋体" panose="02010600030101010101" pitchFamily="2" charset="-122"/>
                <a:cs typeface="Times New Roman" panose="02020603050405020304" pitchFamily="18" charset="0"/>
              </a:rPr>
              <a:t>Hashtable</a:t>
            </a:r>
            <a:endParaRPr lang="zh-CN" altLang="en-US" b="1" dirty="0">
              <a:latin typeface="+mn-lt"/>
              <a:ea typeface="宋体" panose="02010600030101010101" pitchFamily="2" charset="-122"/>
              <a:cs typeface="Times New Roman" panose="02020603050405020304" pitchFamily="18" charset="0"/>
            </a:endParaRPr>
          </a:p>
        </p:txBody>
      </p:sp>
      <p:sp>
        <p:nvSpPr>
          <p:cNvPr id="4" name="TextBox 3"/>
          <p:cNvSpPr txBox="1"/>
          <p:nvPr/>
        </p:nvSpPr>
        <p:spPr>
          <a:xfrm>
            <a:off x="539552" y="1628800"/>
            <a:ext cx="8280920" cy="4013406"/>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en-US" altLang="zh-CN" sz="2800" dirty="0" err="1" smtClean="0">
                <a:ea typeface="宋体" panose="02010600030101010101" pitchFamily="2" charset="-122"/>
                <a:cs typeface="Times New Roman" panose="02020603050405020304" pitchFamily="18" charset="0"/>
              </a:rPr>
              <a:t>Hashtable</a:t>
            </a:r>
            <a:r>
              <a:rPr lang="zh-CN" altLang="en-US" sz="2800" dirty="0" smtClean="0">
                <a:ea typeface="宋体" panose="02010600030101010101" pitchFamily="2" charset="-122"/>
                <a:cs typeface="Times New Roman" panose="02020603050405020304" pitchFamily="18" charset="0"/>
              </a:rPr>
              <a:t>是个</a:t>
            </a:r>
            <a:r>
              <a:rPr lang="zh-CN" altLang="en-US" sz="2800" dirty="0">
                <a:ea typeface="宋体" panose="02010600030101010101" pitchFamily="2" charset="-122"/>
                <a:cs typeface="Times New Roman" panose="02020603050405020304" pitchFamily="18" charset="0"/>
              </a:rPr>
              <a:t>古老的 </a:t>
            </a:r>
            <a:r>
              <a:rPr lang="en-US" altLang="zh-CN" sz="2800" dirty="0">
                <a:ea typeface="宋体" panose="02010600030101010101" pitchFamily="2" charset="-122"/>
                <a:cs typeface="Times New Roman" panose="02020603050405020304" pitchFamily="18" charset="0"/>
              </a:rPr>
              <a:t>Map </a:t>
            </a:r>
            <a:r>
              <a:rPr lang="zh-CN" altLang="en-US" sz="2800" dirty="0">
                <a:ea typeface="宋体" panose="02010600030101010101" pitchFamily="2" charset="-122"/>
                <a:cs typeface="Times New Roman" panose="02020603050405020304" pitchFamily="18" charset="0"/>
              </a:rPr>
              <a:t>实现类</a:t>
            </a:r>
            <a:r>
              <a:rPr lang="zh-CN" altLang="en-US" sz="2800" dirty="0" smtClean="0">
                <a:ea typeface="宋体" panose="02010600030101010101" pitchFamily="2" charset="-122"/>
                <a:cs typeface="Times New Roman" panose="02020603050405020304" pitchFamily="18" charset="0"/>
              </a:rPr>
              <a:t>，线程安全。</a:t>
            </a:r>
            <a:endParaRPr lang="en-US" altLang="zh-CN" sz="2800" dirty="0" smtClean="0">
              <a:ea typeface="宋体" panose="02010600030101010101" pitchFamily="2" charset="-122"/>
              <a:cs typeface="Times New Roman" panose="02020603050405020304" pitchFamily="18" charset="0"/>
            </a:endParaRPr>
          </a:p>
          <a:p>
            <a:pPr marL="285750" indent="-285750">
              <a:lnSpc>
                <a:spcPct val="130000"/>
              </a:lnSpc>
              <a:buFont typeface="Wingdings" panose="05000000000000000000" pitchFamily="2" charset="2"/>
              <a:buChar char="l"/>
            </a:pPr>
            <a:r>
              <a:rPr lang="zh-CN" altLang="en-US" sz="2800" dirty="0" smtClean="0">
                <a:ea typeface="宋体" panose="02010600030101010101" pitchFamily="2" charset="-122"/>
                <a:cs typeface="Times New Roman" panose="02020603050405020304" pitchFamily="18" charset="0"/>
              </a:rPr>
              <a:t>与</a:t>
            </a:r>
            <a:r>
              <a:rPr lang="en-US" altLang="zh-CN" sz="2800" dirty="0" err="1" smtClean="0">
                <a:ea typeface="宋体" panose="02010600030101010101" pitchFamily="2" charset="-122"/>
                <a:cs typeface="Times New Roman" panose="02020603050405020304" pitchFamily="18" charset="0"/>
              </a:rPr>
              <a:t>HashMap</a:t>
            </a:r>
            <a:r>
              <a:rPr lang="zh-CN" altLang="en-US" sz="2800" dirty="0" smtClean="0">
                <a:ea typeface="宋体" panose="02010600030101010101" pitchFamily="2" charset="-122"/>
                <a:cs typeface="Times New Roman" panose="02020603050405020304" pitchFamily="18" charset="0"/>
              </a:rPr>
              <a:t>不同，</a:t>
            </a:r>
            <a:r>
              <a:rPr lang="en-US" altLang="zh-CN" sz="2800" dirty="0" err="1" smtClean="0">
                <a:ea typeface="宋体" panose="02010600030101010101" pitchFamily="2" charset="-122"/>
                <a:cs typeface="Times New Roman" panose="02020603050405020304" pitchFamily="18" charset="0"/>
              </a:rPr>
              <a:t>Hashtable</a:t>
            </a:r>
            <a:r>
              <a:rPr lang="en-US" altLang="zh-CN" sz="2800" dirty="0" smtClean="0">
                <a:ea typeface="宋体" panose="02010600030101010101" pitchFamily="2" charset="-122"/>
                <a:cs typeface="Times New Roman" panose="02020603050405020304" pitchFamily="18" charset="0"/>
              </a:rPr>
              <a:t> </a:t>
            </a:r>
            <a:r>
              <a:rPr lang="zh-CN" altLang="en-US" sz="2800" dirty="0">
                <a:ea typeface="宋体" panose="02010600030101010101" pitchFamily="2" charset="-122"/>
                <a:cs typeface="Times New Roman" panose="02020603050405020304" pitchFamily="18" charset="0"/>
              </a:rPr>
              <a:t>不允许使用 </a:t>
            </a:r>
            <a:r>
              <a:rPr lang="en-US" altLang="zh-CN" sz="2800" dirty="0">
                <a:ea typeface="宋体" panose="02010600030101010101" pitchFamily="2" charset="-122"/>
                <a:cs typeface="Times New Roman" panose="02020603050405020304" pitchFamily="18" charset="0"/>
              </a:rPr>
              <a:t>null </a:t>
            </a:r>
            <a:r>
              <a:rPr lang="zh-CN" altLang="en-US" sz="2800" dirty="0">
                <a:ea typeface="宋体" panose="02010600030101010101" pitchFamily="2" charset="-122"/>
                <a:cs typeface="Times New Roman" panose="02020603050405020304" pitchFamily="18" charset="0"/>
              </a:rPr>
              <a:t>作为 </a:t>
            </a:r>
            <a:r>
              <a:rPr lang="en-US" altLang="zh-CN" sz="2800" dirty="0">
                <a:ea typeface="宋体" panose="02010600030101010101" pitchFamily="2" charset="-122"/>
                <a:cs typeface="Times New Roman" panose="02020603050405020304" pitchFamily="18" charset="0"/>
              </a:rPr>
              <a:t>key </a:t>
            </a:r>
            <a:r>
              <a:rPr lang="zh-CN" altLang="en-US" sz="2800" dirty="0">
                <a:ea typeface="宋体" panose="02010600030101010101" pitchFamily="2" charset="-122"/>
                <a:cs typeface="Times New Roman" panose="02020603050405020304" pitchFamily="18" charset="0"/>
              </a:rPr>
              <a:t>和 </a:t>
            </a:r>
            <a:r>
              <a:rPr lang="en-US" altLang="zh-CN" sz="2800" dirty="0" smtClean="0">
                <a:ea typeface="宋体" panose="02010600030101010101" pitchFamily="2" charset="-122"/>
                <a:cs typeface="Times New Roman" panose="02020603050405020304" pitchFamily="18" charset="0"/>
              </a:rPr>
              <a:t>value</a:t>
            </a:r>
          </a:p>
          <a:p>
            <a:pPr marL="285750" indent="-285750">
              <a:lnSpc>
                <a:spcPct val="130000"/>
              </a:lnSpc>
              <a:buFont typeface="Wingdings" panose="05000000000000000000" pitchFamily="2" charset="2"/>
              <a:buChar char="l"/>
            </a:pPr>
            <a:r>
              <a:rPr lang="zh-CN" altLang="en-US" sz="2800" dirty="0">
                <a:ea typeface="宋体" panose="02010600030101010101" pitchFamily="2" charset="-122"/>
                <a:cs typeface="Times New Roman" panose="02020603050405020304" pitchFamily="18" charset="0"/>
              </a:rPr>
              <a:t>与</a:t>
            </a:r>
            <a:r>
              <a:rPr lang="en-US" altLang="zh-CN" sz="2800" dirty="0" err="1" smtClean="0">
                <a:ea typeface="宋体" panose="02010600030101010101" pitchFamily="2" charset="-122"/>
                <a:cs typeface="Times New Roman" panose="02020603050405020304" pitchFamily="18" charset="0"/>
              </a:rPr>
              <a:t>HashMap</a:t>
            </a:r>
            <a:r>
              <a:rPr lang="zh-CN" altLang="en-US" sz="2800" dirty="0" smtClean="0">
                <a:ea typeface="宋体" panose="02010600030101010101" pitchFamily="2" charset="-122"/>
                <a:cs typeface="Times New Roman" panose="02020603050405020304" pitchFamily="18" charset="0"/>
              </a:rPr>
              <a:t>一样，</a:t>
            </a:r>
            <a:r>
              <a:rPr lang="en-US" altLang="zh-CN" sz="2800" dirty="0" err="1" smtClean="0">
                <a:ea typeface="宋体" panose="02010600030101010101" pitchFamily="2" charset="-122"/>
                <a:cs typeface="Times New Roman" panose="02020603050405020304" pitchFamily="18" charset="0"/>
              </a:rPr>
              <a:t>Hashtable</a:t>
            </a:r>
            <a:r>
              <a:rPr lang="en-US" altLang="zh-CN" sz="2800" dirty="0" smtClean="0">
                <a:ea typeface="宋体" panose="02010600030101010101" pitchFamily="2" charset="-122"/>
                <a:cs typeface="Times New Roman" panose="02020603050405020304" pitchFamily="18" charset="0"/>
              </a:rPr>
              <a:t> </a:t>
            </a:r>
            <a:r>
              <a:rPr lang="zh-CN" altLang="en-US" sz="2800" dirty="0">
                <a:ea typeface="宋体" panose="02010600030101010101" pitchFamily="2" charset="-122"/>
                <a:cs typeface="Times New Roman" panose="02020603050405020304" pitchFamily="18" charset="0"/>
              </a:rPr>
              <a:t>也不能保证其中 </a:t>
            </a:r>
            <a:r>
              <a:rPr lang="en-US" altLang="zh-CN" sz="2800" dirty="0" smtClean="0">
                <a:ea typeface="宋体" panose="02010600030101010101" pitchFamily="2" charset="-122"/>
                <a:cs typeface="Times New Roman" panose="02020603050405020304" pitchFamily="18" charset="0"/>
              </a:rPr>
              <a:t>Key-Value </a:t>
            </a:r>
            <a:r>
              <a:rPr lang="zh-CN" altLang="en-US" sz="2800" dirty="0">
                <a:ea typeface="宋体" panose="02010600030101010101" pitchFamily="2" charset="-122"/>
                <a:cs typeface="Times New Roman" panose="02020603050405020304" pitchFamily="18" charset="0"/>
              </a:rPr>
              <a:t>对的顺序</a:t>
            </a:r>
            <a:endParaRPr lang="en-US" altLang="zh-CN" sz="2800" dirty="0">
              <a:ea typeface="宋体" panose="02010600030101010101" pitchFamily="2" charset="-122"/>
              <a:cs typeface="Times New Roman" panose="02020603050405020304" pitchFamily="18" charset="0"/>
            </a:endParaRPr>
          </a:p>
          <a:p>
            <a:pPr marL="285750" indent="-285750">
              <a:lnSpc>
                <a:spcPct val="130000"/>
              </a:lnSpc>
              <a:buFont typeface="Wingdings" panose="05000000000000000000" pitchFamily="2" charset="2"/>
              <a:buChar char="l"/>
            </a:pPr>
            <a:r>
              <a:rPr lang="en-US" altLang="zh-CN" sz="2800" dirty="0" err="1" smtClean="0">
                <a:ea typeface="宋体" panose="02010600030101010101" pitchFamily="2" charset="-122"/>
                <a:cs typeface="Times New Roman" panose="02020603050405020304" pitchFamily="18" charset="0"/>
              </a:rPr>
              <a:t>Hashtable</a:t>
            </a:r>
            <a:r>
              <a:rPr lang="zh-CN" altLang="en-US" sz="2800" dirty="0" smtClean="0">
                <a:ea typeface="宋体" panose="02010600030101010101" pitchFamily="2" charset="-122"/>
                <a:cs typeface="Times New Roman" panose="02020603050405020304" pitchFamily="18" charset="0"/>
              </a:rPr>
              <a:t>判断两个</a:t>
            </a:r>
            <a:r>
              <a:rPr lang="en-US" altLang="zh-CN" sz="2800" dirty="0" smtClean="0">
                <a:ea typeface="宋体" panose="02010600030101010101" pitchFamily="2" charset="-122"/>
                <a:cs typeface="Times New Roman" panose="02020603050405020304" pitchFamily="18" charset="0"/>
              </a:rPr>
              <a:t>key</a:t>
            </a:r>
            <a:r>
              <a:rPr lang="zh-CN" altLang="en-US" sz="2800" dirty="0" smtClean="0">
                <a:ea typeface="宋体" panose="02010600030101010101" pitchFamily="2" charset="-122"/>
                <a:cs typeface="Times New Roman" panose="02020603050405020304" pitchFamily="18" charset="0"/>
              </a:rPr>
              <a:t>相等、两个</a:t>
            </a:r>
            <a:r>
              <a:rPr lang="en-US" altLang="zh-CN" sz="2800" dirty="0" smtClean="0">
                <a:ea typeface="宋体" panose="02010600030101010101" pitchFamily="2" charset="-122"/>
                <a:cs typeface="Times New Roman" panose="02020603050405020304" pitchFamily="18" charset="0"/>
              </a:rPr>
              <a:t>value</a:t>
            </a:r>
            <a:r>
              <a:rPr lang="zh-CN" altLang="en-US" sz="2800" dirty="0" smtClean="0">
                <a:ea typeface="宋体" panose="02010600030101010101" pitchFamily="2" charset="-122"/>
                <a:cs typeface="Times New Roman" panose="02020603050405020304" pitchFamily="18" charset="0"/>
              </a:rPr>
              <a:t>相等的标准，与</a:t>
            </a:r>
            <a:r>
              <a:rPr lang="en-US" altLang="zh-CN" sz="2800" dirty="0" err="1" smtClean="0">
                <a:ea typeface="宋体" panose="02010600030101010101" pitchFamily="2" charset="-122"/>
                <a:cs typeface="Times New Roman" panose="02020603050405020304" pitchFamily="18" charset="0"/>
              </a:rPr>
              <a:t>hashMap</a:t>
            </a:r>
            <a:r>
              <a:rPr lang="zh-CN" altLang="en-US" sz="2800" dirty="0" smtClean="0">
                <a:ea typeface="宋体" panose="02010600030101010101" pitchFamily="2" charset="-122"/>
                <a:cs typeface="Times New Roman" panose="02020603050405020304" pitchFamily="18" charset="0"/>
              </a:rPr>
              <a:t>一致。</a:t>
            </a:r>
            <a:endParaRPr lang="en-US" altLang="zh-CN" sz="2800" dirty="0" smtClean="0">
              <a:ea typeface="宋体" panose="02010600030101010101" pitchFamily="2" charset="-122"/>
              <a:cs typeface="Times New Roman" panose="02020603050405020304" pitchFamily="18" charset="0"/>
            </a:endParaRPr>
          </a:p>
        </p:txBody>
      </p:sp>
    </p:spTree>
  </p:cSld>
  <p:clrMapOvr>
    <a:masterClrMapping/>
  </p:clrMapOvr>
  <p:transition/>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547664" y="692696"/>
            <a:ext cx="6508838" cy="78181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a:latin typeface="+mn-lt"/>
                <a:ea typeface="宋体" panose="02010600030101010101" pitchFamily="2" charset="-122"/>
                <a:cs typeface="Times New Roman" panose="02020603050405020304" pitchFamily="18" charset="0"/>
              </a:rPr>
              <a:t>Map</a:t>
            </a:r>
            <a:r>
              <a:rPr lang="zh-CN" altLang="en-US" b="1" dirty="0">
                <a:latin typeface="+mn-lt"/>
                <a:ea typeface="宋体" panose="02010600030101010101" pitchFamily="2" charset="-122"/>
                <a:cs typeface="Times New Roman" panose="02020603050405020304" pitchFamily="18" charset="0"/>
              </a:rPr>
              <a:t>实现类</a:t>
            </a:r>
            <a:r>
              <a:rPr lang="zh-CN" altLang="en-US" b="1" dirty="0" smtClean="0">
                <a:latin typeface="+mn-lt"/>
                <a:ea typeface="宋体" panose="02010600030101010101" pitchFamily="2" charset="-122"/>
                <a:cs typeface="Times New Roman" panose="02020603050405020304" pitchFamily="18" charset="0"/>
              </a:rPr>
              <a:t>之五：</a:t>
            </a:r>
            <a:r>
              <a:rPr lang="en-US" altLang="zh-CN" b="1" dirty="0" smtClean="0">
                <a:latin typeface="+mn-lt"/>
                <a:ea typeface="宋体" panose="02010600030101010101" pitchFamily="2" charset="-122"/>
                <a:cs typeface="Times New Roman" panose="02020603050405020304" pitchFamily="18" charset="0"/>
              </a:rPr>
              <a:t>Properties</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467544" y="1772816"/>
            <a:ext cx="8291264" cy="370100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Properties </a:t>
            </a:r>
            <a:r>
              <a:rPr lang="zh-CN" altLang="en-US" dirty="0" smtClean="0">
                <a:ea typeface="宋体" panose="02010600030101010101" pitchFamily="2" charset="-122"/>
                <a:cs typeface="Times New Roman" panose="02020603050405020304" pitchFamily="18" charset="0"/>
              </a:rPr>
              <a:t>类是 </a:t>
            </a:r>
            <a:r>
              <a:rPr lang="en-US" altLang="zh-CN" dirty="0" err="1" smtClean="0">
                <a:ea typeface="宋体" panose="02010600030101010101" pitchFamily="2" charset="-122"/>
                <a:cs typeface="Times New Roman" panose="02020603050405020304" pitchFamily="18" charset="0"/>
              </a:rPr>
              <a:t>Hashtable</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的子类，该对象用于处理属性文件</a:t>
            </a:r>
            <a:endParaRPr lang="en-US" altLang="zh-CN" dirty="0" smtClean="0">
              <a:ea typeface="宋体" panose="02010600030101010101" pitchFamily="2" charset="-122"/>
              <a:cs typeface="Times New Roman" panose="02020603050405020304" pitchFamily="18" charset="0"/>
            </a:endParaRPr>
          </a:p>
          <a:p>
            <a:pPr>
              <a:spcBef>
                <a:spcPts val="1800"/>
              </a:spcBef>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由于属性文件里的 </a:t>
            </a:r>
            <a:r>
              <a:rPr lang="en-US" altLang="zh-CN" dirty="0" smtClean="0">
                <a:ea typeface="宋体" panose="02010600030101010101" pitchFamily="2" charset="-122"/>
                <a:cs typeface="Times New Roman" panose="02020603050405020304" pitchFamily="18" charset="0"/>
              </a:rPr>
              <a:t>key</a:t>
            </a:r>
            <a:r>
              <a:rPr lang="zh-CN" altLang="en-US" dirty="0" smtClean="0">
                <a:ea typeface="宋体" panose="02010600030101010101" pitchFamily="2" charset="-122"/>
                <a:cs typeface="Times New Roman" panose="02020603050405020304" pitchFamily="18" charset="0"/>
              </a:rPr>
              <a:t>、</a:t>
            </a:r>
            <a:r>
              <a:rPr lang="en-US" altLang="zh-CN" dirty="0" smtClean="0">
                <a:ea typeface="宋体" panose="02010600030101010101" pitchFamily="2" charset="-122"/>
                <a:cs typeface="Times New Roman" panose="02020603050405020304" pitchFamily="18" charset="0"/>
              </a:rPr>
              <a:t>value </a:t>
            </a:r>
            <a:r>
              <a:rPr lang="zh-CN" altLang="en-US" dirty="0" smtClean="0">
                <a:ea typeface="宋体" panose="02010600030101010101" pitchFamily="2" charset="-122"/>
                <a:cs typeface="Times New Roman" panose="02020603050405020304" pitchFamily="18" charset="0"/>
              </a:rPr>
              <a:t>都是字符串类型，所以 </a:t>
            </a:r>
            <a:r>
              <a:rPr lang="en-US" altLang="zh-CN" dirty="0" smtClean="0">
                <a:solidFill>
                  <a:srgbClr val="C00000"/>
                </a:solidFill>
                <a:ea typeface="宋体" panose="02010600030101010101" pitchFamily="2" charset="-122"/>
                <a:cs typeface="Times New Roman" panose="02020603050405020304" pitchFamily="18" charset="0"/>
              </a:rPr>
              <a:t>Properties </a:t>
            </a:r>
            <a:r>
              <a:rPr lang="zh-CN" altLang="en-US" dirty="0" smtClean="0">
                <a:solidFill>
                  <a:srgbClr val="C00000"/>
                </a:solidFill>
                <a:ea typeface="宋体" panose="02010600030101010101" pitchFamily="2" charset="-122"/>
                <a:cs typeface="Times New Roman" panose="02020603050405020304" pitchFamily="18" charset="0"/>
              </a:rPr>
              <a:t>里的 </a:t>
            </a:r>
            <a:r>
              <a:rPr lang="en-US" altLang="zh-CN" dirty="0" smtClean="0">
                <a:solidFill>
                  <a:srgbClr val="C00000"/>
                </a:solidFill>
                <a:ea typeface="宋体" panose="02010600030101010101" pitchFamily="2" charset="-122"/>
                <a:cs typeface="Times New Roman" panose="02020603050405020304" pitchFamily="18" charset="0"/>
              </a:rPr>
              <a:t>key </a:t>
            </a:r>
            <a:r>
              <a:rPr lang="zh-CN" altLang="en-US" dirty="0" smtClean="0">
                <a:solidFill>
                  <a:srgbClr val="C00000"/>
                </a:solidFill>
                <a:ea typeface="宋体" panose="02010600030101010101" pitchFamily="2" charset="-122"/>
                <a:cs typeface="Times New Roman" panose="02020603050405020304" pitchFamily="18" charset="0"/>
              </a:rPr>
              <a:t>和 </a:t>
            </a:r>
            <a:r>
              <a:rPr lang="en-US" altLang="zh-CN" dirty="0" smtClean="0">
                <a:solidFill>
                  <a:srgbClr val="C00000"/>
                </a:solidFill>
                <a:ea typeface="宋体" panose="02010600030101010101" pitchFamily="2" charset="-122"/>
                <a:cs typeface="Times New Roman" panose="02020603050405020304" pitchFamily="18" charset="0"/>
              </a:rPr>
              <a:t>value </a:t>
            </a:r>
            <a:r>
              <a:rPr lang="zh-CN" altLang="en-US" dirty="0" smtClean="0">
                <a:solidFill>
                  <a:srgbClr val="C00000"/>
                </a:solidFill>
                <a:ea typeface="宋体" panose="02010600030101010101" pitchFamily="2" charset="-122"/>
                <a:cs typeface="Times New Roman" panose="02020603050405020304" pitchFamily="18" charset="0"/>
              </a:rPr>
              <a:t>都是字符串类型</a:t>
            </a:r>
            <a:endParaRPr lang="en-US" altLang="zh-CN" dirty="0" smtClean="0">
              <a:solidFill>
                <a:srgbClr val="C00000"/>
              </a:solidFill>
              <a:ea typeface="宋体" panose="02010600030101010101" pitchFamily="2" charset="-122"/>
              <a:cs typeface="Times New Roman" panose="02020603050405020304" pitchFamily="18" charset="0"/>
            </a:endParaRPr>
          </a:p>
          <a:p>
            <a:pPr>
              <a:spcBef>
                <a:spcPts val="1800"/>
              </a:spcBef>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存取数据时，建议使用</a:t>
            </a:r>
            <a:r>
              <a:rPr lang="en-US" altLang="zh-CN" dirty="0" err="1" smtClean="0">
                <a:ea typeface="宋体" panose="02010600030101010101" pitchFamily="2" charset="-122"/>
                <a:cs typeface="Times New Roman" panose="02020603050405020304" pitchFamily="18" charset="0"/>
              </a:rPr>
              <a:t>setProperty</a:t>
            </a:r>
            <a:r>
              <a:rPr lang="en-US" altLang="zh-CN" dirty="0" smtClean="0">
                <a:ea typeface="宋体" panose="02010600030101010101" pitchFamily="2" charset="-122"/>
                <a:cs typeface="Times New Roman" panose="02020603050405020304" pitchFamily="18" charset="0"/>
              </a:rPr>
              <a:t>(String </a:t>
            </a:r>
            <a:r>
              <a:rPr lang="en-US" altLang="zh-CN" dirty="0" err="1" smtClean="0">
                <a:ea typeface="宋体" panose="02010600030101010101" pitchFamily="2" charset="-122"/>
                <a:cs typeface="Times New Roman" panose="02020603050405020304" pitchFamily="18" charset="0"/>
              </a:rPr>
              <a:t>key,String</a:t>
            </a:r>
            <a:r>
              <a:rPr lang="en-US" altLang="zh-CN" dirty="0" smtClean="0">
                <a:ea typeface="宋体" panose="02010600030101010101" pitchFamily="2" charset="-122"/>
                <a:cs typeface="Times New Roman" panose="02020603050405020304" pitchFamily="18" charset="0"/>
              </a:rPr>
              <a:t> value)</a:t>
            </a:r>
            <a:r>
              <a:rPr lang="zh-CN" altLang="en-US" dirty="0" smtClean="0">
                <a:ea typeface="宋体" panose="02010600030101010101" pitchFamily="2" charset="-122"/>
                <a:cs typeface="Times New Roman" panose="02020603050405020304" pitchFamily="18" charset="0"/>
              </a:rPr>
              <a:t>方法和</a:t>
            </a:r>
            <a:r>
              <a:rPr lang="en-US" altLang="zh-CN" dirty="0" err="1" smtClean="0">
                <a:ea typeface="宋体" panose="02010600030101010101" pitchFamily="2" charset="-122"/>
                <a:cs typeface="Times New Roman" panose="02020603050405020304" pitchFamily="18" charset="0"/>
              </a:rPr>
              <a:t>getProperty</a:t>
            </a:r>
            <a:r>
              <a:rPr lang="en-US" altLang="zh-CN" dirty="0" smtClean="0">
                <a:ea typeface="宋体" panose="02010600030101010101" pitchFamily="2" charset="-122"/>
                <a:cs typeface="Times New Roman" panose="02020603050405020304" pitchFamily="18" charset="0"/>
              </a:rPr>
              <a:t>(String key)</a:t>
            </a:r>
            <a:r>
              <a:rPr lang="zh-CN" altLang="en-US" dirty="0" smtClean="0">
                <a:ea typeface="宋体" panose="02010600030101010101" pitchFamily="2" charset="-122"/>
                <a:cs typeface="Times New Roman" panose="02020603050405020304" pitchFamily="18" charset="0"/>
              </a:rPr>
              <a:t>方法</a:t>
            </a:r>
            <a:endParaRPr lang="zh-CN" altLang="en-US"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547664" y="692696"/>
            <a:ext cx="6508838" cy="78181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a:latin typeface="+mn-lt"/>
                <a:ea typeface="宋体" panose="02010600030101010101" pitchFamily="2" charset="-122"/>
                <a:cs typeface="Times New Roman" panose="02020603050405020304" pitchFamily="18" charset="0"/>
              </a:rPr>
              <a:t>Map</a:t>
            </a:r>
            <a:r>
              <a:rPr lang="zh-CN" altLang="en-US" b="1" dirty="0">
                <a:latin typeface="+mn-lt"/>
                <a:ea typeface="宋体" panose="02010600030101010101" pitchFamily="2" charset="-122"/>
                <a:cs typeface="Times New Roman" panose="02020603050405020304" pitchFamily="18" charset="0"/>
              </a:rPr>
              <a:t>实现类</a:t>
            </a:r>
            <a:r>
              <a:rPr lang="zh-CN" altLang="en-US" b="1" dirty="0" smtClean="0">
                <a:latin typeface="+mn-lt"/>
                <a:ea typeface="宋体" panose="02010600030101010101" pitchFamily="2" charset="-122"/>
                <a:cs typeface="Times New Roman" panose="02020603050405020304" pitchFamily="18" charset="0"/>
              </a:rPr>
              <a:t>之五：</a:t>
            </a:r>
            <a:r>
              <a:rPr lang="en-US" altLang="zh-CN" b="1" dirty="0" smtClean="0">
                <a:latin typeface="+mn-lt"/>
                <a:ea typeface="宋体" panose="02010600030101010101" pitchFamily="2" charset="-122"/>
                <a:cs typeface="Times New Roman" panose="02020603050405020304" pitchFamily="18" charset="0"/>
              </a:rPr>
              <a:t>Properties</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539552" y="2132856"/>
            <a:ext cx="8208912" cy="25922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dirty="0">
                <a:solidFill>
                  <a:srgbClr val="C00000"/>
                </a:solidFill>
              </a:rPr>
              <a:t>Properties pros = new Properties();</a:t>
            </a:r>
          </a:p>
          <a:p>
            <a:r>
              <a:rPr lang="en-US" altLang="zh-CN" dirty="0" err="1">
                <a:solidFill>
                  <a:srgbClr val="C00000"/>
                </a:solidFill>
              </a:rPr>
              <a:t>pros.load</a:t>
            </a:r>
            <a:r>
              <a:rPr lang="en-US" altLang="zh-CN" dirty="0">
                <a:solidFill>
                  <a:srgbClr val="C00000"/>
                </a:solidFill>
              </a:rPr>
              <a:t>(new </a:t>
            </a:r>
            <a:r>
              <a:rPr lang="en-US" altLang="zh-CN" dirty="0" err="1">
                <a:solidFill>
                  <a:srgbClr val="C00000"/>
                </a:solidFill>
              </a:rPr>
              <a:t>FileInputStream</a:t>
            </a:r>
            <a:r>
              <a:rPr lang="en-US" altLang="zh-CN" dirty="0">
                <a:solidFill>
                  <a:srgbClr val="C00000"/>
                </a:solidFill>
              </a:rPr>
              <a:t>("</a:t>
            </a:r>
            <a:r>
              <a:rPr lang="en-US" altLang="zh-CN" dirty="0" err="1">
                <a:solidFill>
                  <a:srgbClr val="C00000"/>
                </a:solidFill>
              </a:rPr>
              <a:t>jdbc.properties</a:t>
            </a:r>
            <a:r>
              <a:rPr lang="en-US" altLang="zh-CN" dirty="0">
                <a:solidFill>
                  <a:srgbClr val="C00000"/>
                </a:solidFill>
              </a:rPr>
              <a:t>"));</a:t>
            </a:r>
          </a:p>
          <a:p>
            <a:r>
              <a:rPr lang="en-US" altLang="zh-CN" dirty="0">
                <a:solidFill>
                  <a:srgbClr val="C00000"/>
                </a:solidFill>
              </a:rPr>
              <a:t>String user = </a:t>
            </a:r>
            <a:r>
              <a:rPr lang="en-US" altLang="zh-CN" dirty="0" err="1">
                <a:solidFill>
                  <a:srgbClr val="C00000"/>
                </a:solidFill>
              </a:rPr>
              <a:t>pros.getProperty</a:t>
            </a:r>
            <a:r>
              <a:rPr lang="en-US" altLang="zh-CN" dirty="0">
                <a:solidFill>
                  <a:srgbClr val="C00000"/>
                </a:solidFill>
              </a:rPr>
              <a:t>("user");</a:t>
            </a:r>
          </a:p>
          <a:p>
            <a:r>
              <a:rPr lang="en-US" altLang="zh-CN" dirty="0" err="1">
                <a:solidFill>
                  <a:srgbClr val="C00000"/>
                </a:solidFill>
              </a:rPr>
              <a:t>System.</a:t>
            </a:r>
            <a:r>
              <a:rPr lang="en-US" altLang="zh-CN" i="1" dirty="0" err="1">
                <a:solidFill>
                  <a:srgbClr val="C00000"/>
                </a:solidFill>
              </a:rPr>
              <a:t>out.println</a:t>
            </a:r>
            <a:r>
              <a:rPr lang="en-US" altLang="zh-CN" i="1" dirty="0">
                <a:solidFill>
                  <a:srgbClr val="C00000"/>
                </a:solidFill>
              </a:rPr>
              <a:t>(user);</a:t>
            </a:r>
            <a:endParaRPr lang="zh-CN" altLang="en-US"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ransition/>
</p:sld>
</file>

<file path=ppt/slides/slide2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4514" name="Picture 8" descr="logo_en_lin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481263" y="2420938"/>
            <a:ext cx="4106862" cy="1344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折角形 22"/>
          <p:cNvSpPr/>
          <p:nvPr/>
        </p:nvSpPr>
        <p:spPr>
          <a:xfrm>
            <a:off x="6764312" y="4147541"/>
            <a:ext cx="1571636" cy="785818"/>
          </a:xfrm>
          <a:prstGeom prst="foldedCorner">
            <a:avLst/>
          </a:prstGeom>
          <a:gradFill>
            <a:gsLst>
              <a:gs pos="0">
                <a:srgbClr val="DDEBCF"/>
              </a:gs>
              <a:gs pos="50000">
                <a:srgbClr val="9CB86E"/>
              </a:gs>
              <a:gs pos="100000">
                <a:srgbClr val="156B13"/>
              </a:gs>
            </a:gsLst>
            <a:lin ang="16200000" scaled="0"/>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1" name="流程图: 多文档 20"/>
          <p:cNvSpPr/>
          <p:nvPr/>
        </p:nvSpPr>
        <p:spPr>
          <a:xfrm>
            <a:off x="3569020" y="4131943"/>
            <a:ext cx="1785950" cy="857256"/>
          </a:xfrm>
          <a:prstGeom prst="flowChartMultidocument">
            <a:avLst/>
          </a:prstGeom>
          <a:gradFill>
            <a:gsLst>
              <a:gs pos="0">
                <a:srgbClr val="DDEBCF"/>
              </a:gs>
              <a:gs pos="50000">
                <a:srgbClr val="9CB86E"/>
              </a:gs>
              <a:gs pos="100000">
                <a:srgbClr val="156B13"/>
              </a:gs>
            </a:gsLst>
            <a:lin ang="16200000" scaled="0"/>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9" name="折角形 18"/>
          <p:cNvSpPr/>
          <p:nvPr/>
        </p:nvSpPr>
        <p:spPr>
          <a:xfrm>
            <a:off x="834655" y="4141179"/>
            <a:ext cx="1571636" cy="785818"/>
          </a:xfrm>
          <a:prstGeom prst="foldedCorner">
            <a:avLst/>
          </a:prstGeom>
          <a:gradFill>
            <a:gsLst>
              <a:gs pos="0">
                <a:srgbClr val="DDEBCF"/>
              </a:gs>
              <a:gs pos="50000">
                <a:srgbClr val="9CB86E"/>
              </a:gs>
              <a:gs pos="100000">
                <a:srgbClr val="156B13"/>
              </a:gs>
            </a:gsLst>
            <a:lin ang="16200000" scaled="0"/>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3" name="内容占位符 2"/>
          <p:cNvSpPr>
            <a:spLocks noGrp="1"/>
          </p:cNvSpPr>
          <p:nvPr/>
        </p:nvSpPr>
        <p:spPr>
          <a:xfrm>
            <a:off x="415899" y="1413535"/>
            <a:ext cx="8229600" cy="22574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步骤：</a:t>
            </a:r>
            <a:endParaRPr lang="en-US" altLang="zh-CN" dirty="0" smtClean="0">
              <a:ea typeface="宋体" panose="02010600030101010101" pitchFamily="2" charset="-122"/>
              <a:cs typeface="Times New Roman" panose="02020603050405020304" pitchFamily="18" charset="0"/>
            </a:endParaRPr>
          </a:p>
          <a:p>
            <a:pPr marL="914400" lvl="1" indent="-457200">
              <a:buFont typeface="+mj-lt"/>
              <a:buAutoNum type="arabicPeriod"/>
            </a:pPr>
            <a:r>
              <a:rPr lang="zh-CN" altLang="en-US" dirty="0" smtClean="0">
                <a:ea typeface="宋体" panose="02010600030101010101" pitchFamily="2" charset="-122"/>
                <a:cs typeface="Times New Roman" panose="02020603050405020304" pitchFamily="18" charset="0"/>
              </a:rPr>
              <a:t>将 </a:t>
            </a:r>
            <a:r>
              <a:rPr lang="en-US" altLang="zh-CN" dirty="0" smtClean="0">
                <a:ea typeface="宋体" panose="02010600030101010101" pitchFamily="2" charset="-122"/>
                <a:cs typeface="Times New Roman" panose="02020603050405020304" pitchFamily="18" charset="0"/>
              </a:rPr>
              <a:t>Java </a:t>
            </a:r>
            <a:r>
              <a:rPr lang="zh-CN" altLang="en-US" dirty="0" smtClean="0">
                <a:ea typeface="宋体" panose="02010600030101010101" pitchFamily="2" charset="-122"/>
                <a:cs typeface="Times New Roman" panose="02020603050405020304" pitchFamily="18" charset="0"/>
              </a:rPr>
              <a:t>代码</a:t>
            </a:r>
            <a:r>
              <a:rPr lang="zh-CN" altLang="en-US" b="1" dirty="0" smtClean="0">
                <a:solidFill>
                  <a:srgbClr val="FF0000"/>
                </a:solidFill>
                <a:ea typeface="宋体" panose="02010600030101010101" pitchFamily="2" charset="-122"/>
                <a:cs typeface="Times New Roman" panose="02020603050405020304" pitchFamily="18" charset="0"/>
              </a:rPr>
              <a:t>编写</a:t>
            </a:r>
            <a:r>
              <a:rPr lang="zh-CN" altLang="en-US" dirty="0" smtClean="0">
                <a:ea typeface="宋体" panose="02010600030101010101" pitchFamily="2" charset="-122"/>
                <a:cs typeface="Times New Roman" panose="02020603050405020304" pitchFamily="18" charset="0"/>
              </a:rPr>
              <a:t>到扩展名为 </a:t>
            </a:r>
            <a:r>
              <a:rPr lang="en-US" altLang="zh-CN" dirty="0" smtClean="0">
                <a:ea typeface="宋体" panose="02010600030101010101" pitchFamily="2" charset="-122"/>
                <a:cs typeface="Times New Roman" panose="02020603050405020304" pitchFamily="18" charset="0"/>
              </a:rPr>
              <a:t>.java </a:t>
            </a:r>
            <a:r>
              <a:rPr lang="zh-CN" altLang="en-US" dirty="0" smtClean="0">
                <a:ea typeface="宋体" panose="02010600030101010101" pitchFamily="2" charset="-122"/>
                <a:cs typeface="Times New Roman" panose="02020603050405020304" pitchFamily="18" charset="0"/>
              </a:rPr>
              <a:t>的文件中。</a:t>
            </a:r>
          </a:p>
          <a:p>
            <a:pPr marL="914400" lvl="1" indent="-457200">
              <a:buFont typeface="+mj-lt"/>
              <a:buAutoNum type="arabicPeriod"/>
            </a:pPr>
            <a:r>
              <a:rPr lang="zh-CN" altLang="en-US" dirty="0" smtClean="0">
                <a:ea typeface="宋体" panose="02010600030101010101" pitchFamily="2" charset="-122"/>
                <a:cs typeface="Times New Roman" panose="02020603050405020304" pitchFamily="18" charset="0"/>
              </a:rPr>
              <a:t>通过 </a:t>
            </a:r>
            <a:r>
              <a:rPr lang="en-US" altLang="zh-CN" dirty="0" err="1" smtClean="0">
                <a:ea typeface="宋体" panose="02010600030101010101" pitchFamily="2" charset="-122"/>
                <a:cs typeface="Times New Roman" panose="02020603050405020304" pitchFamily="18" charset="0"/>
              </a:rPr>
              <a:t>javac</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命令对该 </a:t>
            </a:r>
            <a:r>
              <a:rPr lang="en-US" altLang="zh-CN" dirty="0" smtClean="0">
                <a:ea typeface="宋体" panose="02010600030101010101" pitchFamily="2" charset="-122"/>
                <a:cs typeface="Times New Roman" panose="02020603050405020304" pitchFamily="18" charset="0"/>
              </a:rPr>
              <a:t>java </a:t>
            </a:r>
            <a:r>
              <a:rPr lang="zh-CN" altLang="en-US" dirty="0" smtClean="0">
                <a:ea typeface="宋体" panose="02010600030101010101" pitchFamily="2" charset="-122"/>
                <a:cs typeface="Times New Roman" panose="02020603050405020304" pitchFamily="18" charset="0"/>
              </a:rPr>
              <a:t>文件进行</a:t>
            </a:r>
            <a:r>
              <a:rPr lang="zh-CN" altLang="en-US" b="1" dirty="0" smtClean="0">
                <a:solidFill>
                  <a:srgbClr val="FF0000"/>
                </a:solidFill>
                <a:ea typeface="宋体" panose="02010600030101010101" pitchFamily="2" charset="-122"/>
                <a:cs typeface="Times New Roman" panose="02020603050405020304" pitchFamily="18" charset="0"/>
              </a:rPr>
              <a:t>编译</a:t>
            </a:r>
            <a:r>
              <a:rPr lang="zh-CN" altLang="en-US" dirty="0" smtClean="0">
                <a:ea typeface="宋体" panose="02010600030101010101" pitchFamily="2" charset="-122"/>
                <a:cs typeface="Times New Roman" panose="02020603050405020304" pitchFamily="18" charset="0"/>
              </a:rPr>
              <a:t>。</a:t>
            </a:r>
          </a:p>
          <a:p>
            <a:pPr marL="914400" lvl="1" indent="-457200">
              <a:buFont typeface="+mj-lt"/>
              <a:buAutoNum type="arabicPeriod"/>
            </a:pPr>
            <a:r>
              <a:rPr lang="zh-CN" altLang="en-US" dirty="0" smtClean="0">
                <a:ea typeface="宋体" panose="02010600030101010101" pitchFamily="2" charset="-122"/>
                <a:cs typeface="Times New Roman" panose="02020603050405020304" pitchFamily="18" charset="0"/>
              </a:rPr>
              <a:t>通过 </a:t>
            </a:r>
            <a:r>
              <a:rPr lang="en-US" altLang="zh-CN" dirty="0" smtClean="0">
                <a:ea typeface="宋体" panose="02010600030101010101" pitchFamily="2" charset="-122"/>
                <a:cs typeface="Times New Roman" panose="02020603050405020304" pitchFamily="18" charset="0"/>
              </a:rPr>
              <a:t>java </a:t>
            </a:r>
            <a:r>
              <a:rPr lang="zh-CN" altLang="en-US" dirty="0" smtClean="0">
                <a:ea typeface="宋体" panose="02010600030101010101" pitchFamily="2" charset="-122"/>
                <a:cs typeface="Times New Roman" panose="02020603050405020304" pitchFamily="18" charset="0"/>
              </a:rPr>
              <a:t>命令对生成的 </a:t>
            </a:r>
            <a:r>
              <a:rPr lang="en-US" altLang="zh-CN" dirty="0" smtClean="0">
                <a:ea typeface="宋体" panose="02010600030101010101" pitchFamily="2" charset="-122"/>
                <a:cs typeface="Times New Roman" panose="02020603050405020304" pitchFamily="18" charset="0"/>
              </a:rPr>
              <a:t>class </a:t>
            </a:r>
            <a:r>
              <a:rPr lang="zh-CN" altLang="en-US" dirty="0" smtClean="0">
                <a:ea typeface="宋体" panose="02010600030101010101" pitchFamily="2" charset="-122"/>
                <a:cs typeface="Times New Roman" panose="02020603050405020304" pitchFamily="18" charset="0"/>
              </a:rPr>
              <a:t>文件进行</a:t>
            </a:r>
            <a:r>
              <a:rPr lang="zh-CN" altLang="en-US" b="1" dirty="0" smtClean="0">
                <a:solidFill>
                  <a:srgbClr val="FF0000"/>
                </a:solidFill>
                <a:ea typeface="宋体" panose="02010600030101010101" pitchFamily="2" charset="-122"/>
                <a:cs typeface="Times New Roman" panose="02020603050405020304" pitchFamily="18" charset="0"/>
              </a:rPr>
              <a:t>运行</a:t>
            </a:r>
            <a:r>
              <a:rPr lang="zh-CN" altLang="en-US" dirty="0" smtClean="0">
                <a:ea typeface="宋体" panose="02010600030101010101" pitchFamily="2" charset="-122"/>
                <a:cs typeface="Times New Roman" panose="02020603050405020304" pitchFamily="18" charset="0"/>
              </a:rPr>
              <a:t>。</a:t>
            </a:r>
          </a:p>
          <a:p>
            <a:pPr lvl="1"/>
            <a:endParaRPr lang="zh-CN" altLang="en-US" dirty="0">
              <a:ea typeface="宋体" panose="02010600030101010101" pitchFamily="2" charset="-122"/>
              <a:cs typeface="Times New Roman" panose="02020603050405020304" pitchFamily="18" charset="0"/>
            </a:endParaRPr>
          </a:p>
        </p:txBody>
      </p:sp>
      <p:sp>
        <p:nvSpPr>
          <p:cNvPr id="7" name="TextBox 11"/>
          <p:cNvSpPr txBox="1">
            <a:spLocks noChangeArrowheads="1"/>
          </p:cNvSpPr>
          <p:nvPr/>
        </p:nvSpPr>
        <p:spPr bwMode="auto">
          <a:xfrm>
            <a:off x="928662" y="4303256"/>
            <a:ext cx="1512887" cy="461665"/>
          </a:xfrm>
          <a:prstGeom prst="rect">
            <a:avLst/>
          </a:prstGeom>
          <a:noFill/>
          <a:ln w="9525">
            <a:noFill/>
            <a:miter lim="800000"/>
          </a:ln>
        </p:spPr>
        <p:txBody>
          <a:bodyPr>
            <a:spAutoFit/>
          </a:bodyPr>
          <a:lstStyle/>
          <a:p>
            <a:r>
              <a:rPr lang="en-US" altLang="zh-CN" sz="2400" dirty="0">
                <a:ea typeface="宋体" panose="02010600030101010101" pitchFamily="2" charset="-122"/>
                <a:cs typeface="Times New Roman" panose="02020603050405020304" pitchFamily="18" charset="0"/>
              </a:rPr>
              <a:t>.java</a:t>
            </a:r>
            <a:r>
              <a:rPr lang="zh-CN" altLang="en-US" sz="2400" dirty="0">
                <a:ea typeface="宋体" panose="02010600030101010101" pitchFamily="2" charset="-122"/>
                <a:cs typeface="Times New Roman" panose="02020603050405020304" pitchFamily="18" charset="0"/>
              </a:rPr>
              <a:t>文件</a:t>
            </a:r>
          </a:p>
        </p:txBody>
      </p:sp>
      <p:sp>
        <p:nvSpPr>
          <p:cNvPr id="8" name="TextBox 12"/>
          <p:cNvSpPr txBox="1">
            <a:spLocks noChangeArrowheads="1"/>
          </p:cNvSpPr>
          <p:nvPr/>
        </p:nvSpPr>
        <p:spPr bwMode="auto">
          <a:xfrm>
            <a:off x="3667099" y="4303256"/>
            <a:ext cx="1584325" cy="461665"/>
          </a:xfrm>
          <a:prstGeom prst="rect">
            <a:avLst/>
          </a:prstGeom>
          <a:noFill/>
          <a:ln w="9525">
            <a:noFill/>
            <a:miter lim="800000"/>
          </a:ln>
        </p:spPr>
        <p:txBody>
          <a:bodyPr>
            <a:spAutoFit/>
          </a:bodyPr>
          <a:lstStyle/>
          <a:p>
            <a:r>
              <a:rPr lang="en-US" altLang="zh-CN" sz="2400" dirty="0">
                <a:ea typeface="宋体" panose="02010600030101010101" pitchFamily="2" charset="-122"/>
                <a:cs typeface="Times New Roman" panose="02020603050405020304" pitchFamily="18" charset="0"/>
              </a:rPr>
              <a:t>.class</a:t>
            </a:r>
            <a:r>
              <a:rPr lang="zh-CN" altLang="en-US" sz="2400" dirty="0">
                <a:ea typeface="宋体" panose="02010600030101010101" pitchFamily="2" charset="-122"/>
                <a:cs typeface="Times New Roman" panose="02020603050405020304" pitchFamily="18" charset="0"/>
              </a:rPr>
              <a:t>文件</a:t>
            </a:r>
          </a:p>
        </p:txBody>
      </p:sp>
      <p:sp>
        <p:nvSpPr>
          <p:cNvPr id="9" name="TextBox 13"/>
          <p:cNvSpPr txBox="1">
            <a:spLocks noChangeArrowheads="1"/>
          </p:cNvSpPr>
          <p:nvPr/>
        </p:nvSpPr>
        <p:spPr bwMode="auto">
          <a:xfrm>
            <a:off x="6908774" y="4303256"/>
            <a:ext cx="1223963" cy="461962"/>
          </a:xfrm>
          <a:prstGeom prst="rect">
            <a:avLst/>
          </a:prstGeom>
          <a:noFill/>
          <a:ln w="9525">
            <a:noFill/>
            <a:miter lim="800000"/>
          </a:ln>
        </p:spPr>
        <p:txBody>
          <a:bodyPr>
            <a:spAutoFit/>
          </a:bodyPr>
          <a:lstStyle/>
          <a:p>
            <a:r>
              <a:rPr lang="zh-CN" altLang="en-US" sz="2400" dirty="0">
                <a:ea typeface="宋体" panose="02010600030101010101" pitchFamily="2" charset="-122"/>
                <a:cs typeface="Times New Roman" panose="02020603050405020304" pitchFamily="18" charset="0"/>
              </a:rPr>
              <a:t>结  果</a:t>
            </a:r>
          </a:p>
        </p:txBody>
      </p:sp>
      <p:sp>
        <p:nvSpPr>
          <p:cNvPr id="12" name="TextBox 22"/>
          <p:cNvSpPr txBox="1">
            <a:spLocks noChangeArrowheads="1"/>
          </p:cNvSpPr>
          <p:nvPr/>
        </p:nvSpPr>
        <p:spPr bwMode="auto">
          <a:xfrm>
            <a:off x="2514574" y="4077831"/>
            <a:ext cx="1223963" cy="369887"/>
          </a:xfrm>
          <a:prstGeom prst="rect">
            <a:avLst/>
          </a:prstGeom>
          <a:noFill/>
          <a:ln w="9525">
            <a:noFill/>
            <a:miter lim="800000"/>
          </a:ln>
        </p:spPr>
        <p:txBody>
          <a:bodyPr>
            <a:spAutoFit/>
          </a:bodyPr>
          <a:lstStyle/>
          <a:p>
            <a:r>
              <a:rPr lang="en-US" altLang="zh-CN" dirty="0">
                <a:ea typeface="宋体" panose="02010600030101010101" pitchFamily="2" charset="-122"/>
                <a:cs typeface="Times New Roman" panose="02020603050405020304" pitchFamily="18" charset="0"/>
              </a:rPr>
              <a:t>javac.exe</a:t>
            </a:r>
            <a:endParaRPr lang="zh-CN" altLang="en-US" dirty="0">
              <a:ea typeface="宋体" panose="02010600030101010101" pitchFamily="2" charset="-122"/>
              <a:cs typeface="Times New Roman" panose="02020603050405020304" pitchFamily="18" charset="0"/>
            </a:endParaRPr>
          </a:p>
        </p:txBody>
      </p:sp>
      <p:sp>
        <p:nvSpPr>
          <p:cNvPr id="13" name="TextBox 24"/>
          <p:cNvSpPr txBox="1">
            <a:spLocks noChangeArrowheads="1"/>
          </p:cNvSpPr>
          <p:nvPr/>
        </p:nvSpPr>
        <p:spPr bwMode="auto">
          <a:xfrm>
            <a:off x="2586012" y="4590593"/>
            <a:ext cx="1223962" cy="461963"/>
          </a:xfrm>
          <a:prstGeom prst="rect">
            <a:avLst/>
          </a:prstGeom>
          <a:noFill/>
          <a:ln w="9525">
            <a:noFill/>
            <a:miter lim="800000"/>
          </a:ln>
        </p:spPr>
        <p:txBody>
          <a:bodyPr>
            <a:spAutoFit/>
          </a:bodyPr>
          <a:lstStyle/>
          <a:p>
            <a:r>
              <a:rPr lang="zh-CN" altLang="en-US" sz="2400" dirty="0">
                <a:ea typeface="宋体" panose="02010600030101010101" pitchFamily="2" charset="-122"/>
                <a:cs typeface="Times New Roman" panose="02020603050405020304" pitchFamily="18" charset="0"/>
              </a:rPr>
              <a:t>编  译</a:t>
            </a:r>
          </a:p>
        </p:txBody>
      </p:sp>
      <p:sp>
        <p:nvSpPr>
          <p:cNvPr id="14" name="TextBox 25"/>
          <p:cNvSpPr txBox="1">
            <a:spLocks noChangeArrowheads="1"/>
          </p:cNvSpPr>
          <p:nvPr/>
        </p:nvSpPr>
        <p:spPr bwMode="auto">
          <a:xfrm>
            <a:off x="5467324" y="4079418"/>
            <a:ext cx="1223963" cy="368300"/>
          </a:xfrm>
          <a:prstGeom prst="rect">
            <a:avLst/>
          </a:prstGeom>
          <a:noFill/>
          <a:ln w="9525">
            <a:noFill/>
            <a:miter lim="800000"/>
          </a:ln>
        </p:spPr>
        <p:txBody>
          <a:bodyPr>
            <a:spAutoFit/>
          </a:bodyPr>
          <a:lstStyle/>
          <a:p>
            <a:r>
              <a:rPr lang="en-US" altLang="zh-CN" dirty="0">
                <a:ea typeface="宋体" panose="02010600030101010101" pitchFamily="2" charset="-122"/>
                <a:cs typeface="Times New Roman" panose="02020603050405020304" pitchFamily="18" charset="0"/>
              </a:rPr>
              <a:t>java.exe</a:t>
            </a:r>
            <a:endParaRPr lang="zh-CN" altLang="en-US" dirty="0">
              <a:ea typeface="宋体" panose="02010600030101010101" pitchFamily="2" charset="-122"/>
              <a:cs typeface="Times New Roman" panose="02020603050405020304" pitchFamily="18" charset="0"/>
            </a:endParaRPr>
          </a:p>
        </p:txBody>
      </p:sp>
      <p:sp>
        <p:nvSpPr>
          <p:cNvPr id="15" name="TextBox 26"/>
          <p:cNvSpPr txBox="1">
            <a:spLocks noChangeArrowheads="1"/>
          </p:cNvSpPr>
          <p:nvPr/>
        </p:nvSpPr>
        <p:spPr bwMode="auto">
          <a:xfrm>
            <a:off x="5538762" y="4519156"/>
            <a:ext cx="1152525" cy="461962"/>
          </a:xfrm>
          <a:prstGeom prst="rect">
            <a:avLst/>
          </a:prstGeom>
          <a:noFill/>
          <a:ln w="9525">
            <a:noFill/>
            <a:miter lim="800000"/>
          </a:ln>
        </p:spPr>
        <p:txBody>
          <a:bodyPr>
            <a:spAutoFit/>
          </a:bodyPr>
          <a:lstStyle/>
          <a:p>
            <a:r>
              <a:rPr lang="zh-CN" altLang="en-US" sz="2400" dirty="0">
                <a:ea typeface="宋体" panose="02010600030101010101" pitchFamily="2" charset="-122"/>
                <a:cs typeface="Times New Roman" panose="02020603050405020304" pitchFamily="18" charset="0"/>
              </a:rPr>
              <a:t>运  行</a:t>
            </a:r>
          </a:p>
        </p:txBody>
      </p:sp>
      <p:cxnSp>
        <p:nvCxnSpPr>
          <p:cNvPr id="16" name="直接箭头连接符 15"/>
          <p:cNvCxnSpPr/>
          <p:nvPr/>
        </p:nvCxnSpPr>
        <p:spPr>
          <a:xfrm flipH="1" flipV="1">
            <a:off x="1865287" y="4981118"/>
            <a:ext cx="144462" cy="30956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6"/>
          <p:cNvSpPr txBox="1">
            <a:spLocks noChangeArrowheads="1"/>
          </p:cNvSpPr>
          <p:nvPr/>
        </p:nvSpPr>
        <p:spPr bwMode="auto">
          <a:xfrm>
            <a:off x="1649387" y="5229959"/>
            <a:ext cx="1476375" cy="369887"/>
          </a:xfrm>
          <a:prstGeom prst="rect">
            <a:avLst/>
          </a:prstGeom>
          <a:noFill/>
          <a:ln w="9525">
            <a:noFill/>
            <a:miter lim="800000"/>
          </a:ln>
        </p:spPr>
        <p:txBody>
          <a:bodyPr>
            <a:spAutoFit/>
          </a:bodyPr>
          <a:lstStyle/>
          <a:p>
            <a:r>
              <a:rPr lang="zh-CN" altLang="en-US" dirty="0">
                <a:ea typeface="宋体" panose="02010600030101010101" pitchFamily="2" charset="-122"/>
                <a:cs typeface="Times New Roman" panose="02020603050405020304" pitchFamily="18" charset="0"/>
              </a:rPr>
              <a:t>源文件</a:t>
            </a:r>
          </a:p>
        </p:txBody>
      </p:sp>
      <p:sp>
        <p:nvSpPr>
          <p:cNvPr id="18" name="矩形 17"/>
          <p:cNvSpPr/>
          <p:nvPr/>
        </p:nvSpPr>
        <p:spPr>
          <a:xfrm>
            <a:off x="1649387" y="5280437"/>
            <a:ext cx="936625" cy="3095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宋体" panose="02010600030101010101" pitchFamily="2" charset="-122"/>
              <a:cs typeface="Times New Roman" panose="02020603050405020304" pitchFamily="18" charset="0"/>
            </a:endParaRPr>
          </a:p>
        </p:txBody>
      </p:sp>
      <p:cxnSp>
        <p:nvCxnSpPr>
          <p:cNvPr id="20" name="直接箭头连接符 19"/>
          <p:cNvCxnSpPr/>
          <p:nvPr/>
        </p:nvCxnSpPr>
        <p:spPr>
          <a:xfrm>
            <a:off x="2370112" y="4519156"/>
            <a:ext cx="1368425" cy="158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322862" y="4519156"/>
            <a:ext cx="1441450" cy="158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888280" y="588874"/>
            <a:ext cx="5731249" cy="646331"/>
          </a:xfrm>
          <a:prstGeom prst="rect">
            <a:avLst/>
          </a:prstGeom>
        </p:spPr>
        <p:txBody>
          <a:bodyPr wrap="none">
            <a:spAutoFit/>
          </a:bodyPr>
          <a:lstStyle/>
          <a:p>
            <a:r>
              <a:rPr lang="en-US" altLang="zh-CN" sz="3600" b="1" dirty="0">
                <a:ea typeface="宋体" panose="02010600030101010101" pitchFamily="2" charset="-122"/>
                <a:cs typeface="Times New Roman" panose="02020603050405020304" pitchFamily="18" charset="0"/>
              </a:rPr>
              <a:t>1.5 </a:t>
            </a:r>
            <a:r>
              <a:rPr lang="zh-CN" altLang="en-US" sz="3600" b="1" dirty="0">
                <a:ea typeface="宋体" panose="02010600030101010101" pitchFamily="2" charset="-122"/>
                <a:cs typeface="Times New Roman" panose="02020603050405020304" pitchFamily="18" charset="0"/>
              </a:rPr>
              <a:t>开发体验 </a:t>
            </a:r>
            <a:r>
              <a:rPr lang="en-US" altLang="zh-CN" sz="3600" b="1" dirty="0">
                <a:ea typeface="宋体" panose="02010600030101010101" pitchFamily="2" charset="-122"/>
                <a:cs typeface="Times New Roman" panose="02020603050405020304" pitchFamily="18" charset="0"/>
              </a:rPr>
              <a:t>— </a:t>
            </a:r>
            <a:r>
              <a:rPr lang="en-US" altLang="zh-CN" sz="3600" b="1" dirty="0" err="1">
                <a:ea typeface="宋体" panose="02010600030101010101" pitchFamily="2" charset="-122"/>
                <a:cs typeface="Times New Roman" panose="02020603050405020304" pitchFamily="18" charset="0"/>
              </a:rPr>
              <a:t>HelloWorld</a:t>
            </a:r>
            <a:endParaRPr lang="en-US" altLang="zh-CN" sz="3600" b="1" dirty="0">
              <a:ea typeface="宋体" panose="02010600030101010101" pitchFamily="2" charset="-122"/>
              <a:cs typeface="Times New Roman" panose="02020603050405020304" pitchFamily="18" charset="0"/>
            </a:endParaRPr>
          </a:p>
        </p:txBody>
      </p:sp>
      <p:sp>
        <p:nvSpPr>
          <p:cNvPr id="2" name="TextBox 1"/>
          <p:cNvSpPr txBox="1"/>
          <p:nvPr/>
        </p:nvSpPr>
        <p:spPr>
          <a:xfrm>
            <a:off x="3809974" y="5290681"/>
            <a:ext cx="1657350"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字节</a:t>
            </a:r>
            <a:r>
              <a:rPr lang="zh-CN" altLang="en-US" dirty="0" smtClean="0">
                <a:latin typeface="新宋体" panose="02010609030101010101" pitchFamily="49" charset="-122"/>
                <a:ea typeface="新宋体" panose="02010609030101010101" pitchFamily="49" charset="-122"/>
              </a:rPr>
              <a:t>码文件</a:t>
            </a:r>
            <a:endParaRPr lang="zh-CN" altLang="en-US" dirty="0">
              <a:latin typeface="新宋体" panose="02010609030101010101" pitchFamily="49" charset="-122"/>
              <a:ea typeface="新宋体" panose="02010609030101010101" pitchFamily="49" charset="-122"/>
            </a:endParaRPr>
          </a:p>
        </p:txBody>
      </p:sp>
      <p:sp>
        <p:nvSpPr>
          <p:cNvPr id="24" name="矩形 23"/>
          <p:cNvSpPr/>
          <p:nvPr/>
        </p:nvSpPr>
        <p:spPr>
          <a:xfrm>
            <a:off x="3814836" y="5351006"/>
            <a:ext cx="1261220" cy="3090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宋体" panose="02010600030101010101" pitchFamily="2" charset="-122"/>
              <a:cs typeface="Times New Roman" panose="02020603050405020304" pitchFamily="18" charset="0"/>
            </a:endParaRPr>
          </a:p>
        </p:txBody>
      </p:sp>
      <p:cxnSp>
        <p:nvCxnSpPr>
          <p:cNvPr id="5" name="直接箭头连接符 4"/>
          <p:cNvCxnSpPr>
            <a:stCxn id="2" idx="0"/>
          </p:cNvCxnSpPr>
          <p:nvPr/>
        </p:nvCxnSpPr>
        <p:spPr>
          <a:xfrm flipV="1">
            <a:off x="4638649" y="4909363"/>
            <a:ext cx="0" cy="309563"/>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3143208" y="0"/>
            <a:ext cx="6000792" cy="6906283"/>
          </a:xfrm>
          <a:prstGeom prst="rect">
            <a:avLst/>
          </a:prstGeom>
          <a:noFill/>
          <a:ln w="9525">
            <a:noFill/>
            <a:miter lim="800000"/>
            <a:headEnd/>
            <a:tailEnd/>
          </a:ln>
          <a:effectLst/>
        </p:spPr>
      </p:pic>
      <p:sp>
        <p:nvSpPr>
          <p:cNvPr id="35846" name="TextBox 6"/>
          <p:cNvSpPr txBox="1">
            <a:spLocks noChangeArrowheads="1"/>
          </p:cNvSpPr>
          <p:nvPr/>
        </p:nvSpPr>
        <p:spPr bwMode="auto">
          <a:xfrm>
            <a:off x="323528" y="980728"/>
            <a:ext cx="2819680" cy="41549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1pPr>
            <a:lvl2pPr marL="742950" indent="-28575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2pPr>
            <a:lvl3pPr marL="11430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3pPr>
            <a:lvl4pPr marL="16002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4pPr>
            <a:lvl5pPr marL="20574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9pPr>
          </a:lstStyle>
          <a:p>
            <a:pPr marL="342900" indent="-342900" eaLnBrk="1" hangingPunct="1">
              <a:buFont typeface="Wingdings" panose="05000000000000000000" pitchFamily="2" charset="2"/>
              <a:buChar char="l"/>
            </a:pPr>
            <a:r>
              <a:rPr lang="zh-CN" altLang="en-US" sz="2400" b="1" dirty="0" smtClean="0">
                <a:solidFill>
                  <a:srgbClr val="FF0000"/>
                </a:solidFill>
                <a:ea typeface="宋体" panose="02010600030101010101" pitchFamily="2" charset="-122"/>
              </a:rPr>
              <a:t>步骤</a:t>
            </a:r>
            <a:r>
              <a:rPr lang="zh-CN" altLang="en-US" sz="2400" b="1" dirty="0">
                <a:solidFill>
                  <a:srgbClr val="FF0000"/>
                </a:solidFill>
                <a:ea typeface="宋体" panose="02010600030101010101" pitchFamily="2" charset="-122"/>
              </a:rPr>
              <a:t>一：</a:t>
            </a:r>
            <a:r>
              <a:rPr lang="zh-CN" altLang="en-US" sz="2400" b="1" dirty="0" smtClean="0">
                <a:solidFill>
                  <a:srgbClr val="FF0000"/>
                </a:solidFill>
                <a:ea typeface="宋体" panose="02010600030101010101" pitchFamily="2" charset="-122"/>
              </a:rPr>
              <a:t>编写</a:t>
            </a:r>
          </a:p>
          <a:p>
            <a:pPr marL="504190" lvl="1" indent="-342900" eaLnBrk="1" hangingPunct="1">
              <a:buFont typeface="Wingdings" panose="05000000000000000000" pitchFamily="2" charset="2"/>
              <a:buChar char="Ø"/>
            </a:pPr>
            <a:r>
              <a:rPr lang="zh-CN" altLang="en-US" sz="2400" dirty="0" smtClean="0">
                <a:ea typeface="宋体" panose="02010600030101010101" pitchFamily="2" charset="-122"/>
              </a:rPr>
              <a:t>选择</a:t>
            </a:r>
            <a:r>
              <a:rPr lang="zh-CN" altLang="en-US" sz="2400" dirty="0">
                <a:ea typeface="宋体" panose="02010600030101010101" pitchFamily="2" charset="-122"/>
              </a:rPr>
              <a:t>最简单的</a:t>
            </a:r>
            <a:r>
              <a:rPr lang="zh-CN" altLang="en-US" sz="2400" dirty="0" smtClean="0">
                <a:ea typeface="宋体" panose="02010600030101010101" pitchFamily="2" charset="-122"/>
              </a:rPr>
              <a:t>编辑器：记事本</a:t>
            </a:r>
            <a:r>
              <a:rPr lang="zh-CN" altLang="en-US" sz="2400" dirty="0">
                <a:ea typeface="宋体" panose="02010600030101010101" pitchFamily="2" charset="-122"/>
              </a:rPr>
              <a:t>。</a:t>
            </a:r>
          </a:p>
          <a:p>
            <a:pPr marL="504190" lvl="1" indent="-342900" eaLnBrk="1" hangingPunct="1">
              <a:buFont typeface="Wingdings" panose="05000000000000000000" pitchFamily="2" charset="2"/>
              <a:buChar char="Ø"/>
            </a:pPr>
            <a:r>
              <a:rPr lang="zh-CN" altLang="en-US" sz="2400" dirty="0" smtClean="0">
                <a:ea typeface="宋体" panose="02010600030101010101" pitchFamily="2" charset="-122"/>
              </a:rPr>
              <a:t>敲入代码    </a:t>
            </a:r>
            <a:r>
              <a:rPr lang="en-US" altLang="zh-CN" sz="2400" dirty="0" smtClean="0">
                <a:ea typeface="宋体" panose="02010600030101010101" pitchFamily="2" charset="-122"/>
              </a:rPr>
              <a:t>class Test{</a:t>
            </a:r>
            <a:r>
              <a:rPr lang="zh-CN" altLang="en-US" sz="2400" dirty="0" smtClean="0">
                <a:ea typeface="宋体" panose="02010600030101010101" pitchFamily="2" charset="-122"/>
              </a:rPr>
              <a:t>  </a:t>
            </a:r>
            <a:r>
              <a:rPr lang="en-US" altLang="zh-CN" sz="2400" dirty="0">
                <a:ea typeface="宋体" panose="02010600030101010101" pitchFamily="2" charset="-122"/>
              </a:rPr>
              <a:t>}</a:t>
            </a:r>
          </a:p>
          <a:p>
            <a:pPr eaLnBrk="1" hangingPunct="1"/>
            <a:r>
              <a:rPr lang="zh-CN" altLang="en-US" sz="2400" dirty="0" smtClean="0">
                <a:ea typeface="宋体" panose="02010600030101010101" pitchFamily="2" charset="-122"/>
              </a:rPr>
              <a:t> 将</a:t>
            </a:r>
            <a:r>
              <a:rPr lang="zh-CN" altLang="en-US" sz="2400" dirty="0">
                <a:ea typeface="宋体" panose="02010600030101010101" pitchFamily="2" charset="-122"/>
              </a:rPr>
              <a:t>文件保存</a:t>
            </a:r>
            <a:r>
              <a:rPr lang="zh-CN" altLang="en-US" sz="2400" dirty="0" smtClean="0">
                <a:ea typeface="宋体" panose="02010600030101010101" pitchFamily="2" charset="-122"/>
              </a:rPr>
              <a:t>成</a:t>
            </a:r>
            <a:r>
              <a:rPr lang="en-US" altLang="zh-CN" sz="2400" dirty="0" smtClean="0">
                <a:ea typeface="宋体" panose="02010600030101010101" pitchFamily="2" charset="-122"/>
              </a:rPr>
              <a:t>Test.java</a:t>
            </a:r>
            <a:r>
              <a:rPr lang="zh-CN" altLang="en-US" sz="2400" dirty="0">
                <a:ea typeface="宋体" panose="02010600030101010101" pitchFamily="2" charset="-122"/>
              </a:rPr>
              <a:t>，这个文件是</a:t>
            </a:r>
            <a:r>
              <a:rPr lang="zh-CN" altLang="en-US" sz="2400" dirty="0" smtClean="0">
                <a:ea typeface="宋体" panose="02010600030101010101" pitchFamily="2" charset="-122"/>
              </a:rPr>
              <a:t>存放</a:t>
            </a:r>
            <a:r>
              <a:rPr lang="en-US" altLang="zh-CN" sz="2400" dirty="0" smtClean="0">
                <a:ea typeface="宋体" panose="02010600030101010101" pitchFamily="2" charset="-122"/>
              </a:rPr>
              <a:t>java</a:t>
            </a:r>
            <a:r>
              <a:rPr lang="zh-CN" altLang="en-US" sz="2400" dirty="0">
                <a:ea typeface="宋体" panose="02010600030101010101" pitchFamily="2" charset="-122"/>
              </a:rPr>
              <a:t>代码的文件，称为源文件</a:t>
            </a:r>
            <a:r>
              <a:rPr lang="zh-CN" altLang="en-US" sz="2400" dirty="0" smtClean="0">
                <a:ea typeface="宋体" panose="02010600030101010101" pitchFamily="2" charset="-122"/>
              </a:rPr>
              <a:t>。</a:t>
            </a:r>
            <a:endParaRPr lang="zh-CN" altLang="en-US" sz="2400" dirty="0">
              <a:ea typeface="宋体" panose="02010600030101010101" pitchFamily="2" charset="-122"/>
            </a:endParaRPr>
          </a:p>
        </p:txBody>
      </p:sp>
      <p:sp>
        <p:nvSpPr>
          <p:cNvPr id="5" name="圆角矩形 4"/>
          <p:cNvSpPr/>
          <p:nvPr/>
        </p:nvSpPr>
        <p:spPr>
          <a:xfrm>
            <a:off x="3939508" y="4470076"/>
            <a:ext cx="2561318" cy="25845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6" name="TextBox 5"/>
          <p:cNvSpPr txBox="1"/>
          <p:nvPr/>
        </p:nvSpPr>
        <p:spPr>
          <a:xfrm>
            <a:off x="2000200" y="4951046"/>
            <a:ext cx="1143008" cy="369332"/>
          </a:xfrm>
          <a:prstGeom prst="rect">
            <a:avLst/>
          </a:prstGeom>
          <a:solidFill>
            <a:schemeClr val="bg1"/>
          </a:solidFill>
        </p:spPr>
        <p:txBody>
          <a:bodyPr wrap="square" rtlCol="0">
            <a:spAutoFit/>
          </a:bodyPr>
          <a:lstStyle/>
          <a:p>
            <a:r>
              <a:rPr lang="zh-CN" altLang="en-US" b="1" dirty="0" smtClean="0">
                <a:latin typeface="宋体" panose="02010600030101010101" pitchFamily="2" charset="-122"/>
                <a:ea typeface="宋体" panose="02010600030101010101" pitchFamily="2" charset="-122"/>
                <a:cs typeface="Arial Unicode MS" panose="020B0604020202020204" charset="-122"/>
              </a:rPr>
              <a:t>取消勾选</a:t>
            </a:r>
            <a:endParaRPr lang="zh-CN" altLang="en-US" b="1" dirty="0">
              <a:latin typeface="宋体" panose="02010600030101010101" pitchFamily="2" charset="-122"/>
              <a:ea typeface="宋体" panose="02010600030101010101" pitchFamily="2" charset="-122"/>
              <a:cs typeface="Arial Unicode MS" panose="020B0604020202020204" charset="-122"/>
            </a:endParaRPr>
          </a:p>
        </p:txBody>
      </p:sp>
      <p:cxnSp>
        <p:nvCxnSpPr>
          <p:cNvPr id="3" name="直接箭头连接符 2"/>
          <p:cNvCxnSpPr>
            <a:stCxn id="6" idx="3"/>
          </p:cNvCxnSpPr>
          <p:nvPr/>
        </p:nvCxnSpPr>
        <p:spPr>
          <a:xfrm flipV="1">
            <a:off x="3143208" y="4599304"/>
            <a:ext cx="796300" cy="53640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538245" y="1054001"/>
            <a:ext cx="8044515" cy="32778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1pPr>
            <a:lvl2pPr marL="742950" indent="-28575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2pPr>
            <a:lvl3pPr marL="11430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3pPr>
            <a:lvl4pPr marL="16002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4pPr>
            <a:lvl5pPr marL="20574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9pPr>
          </a:lstStyle>
          <a:p>
            <a:pPr marL="342900" indent="-342900" eaLnBrk="1" hangingPunct="1">
              <a:spcAft>
                <a:spcPts val="1800"/>
              </a:spcAft>
              <a:buFont typeface="Wingdings" panose="05000000000000000000" pitchFamily="2" charset="2"/>
              <a:buChar char="l"/>
            </a:pPr>
            <a:r>
              <a:rPr lang="zh-CN" altLang="en-US" sz="2400" b="1" dirty="0" smtClean="0">
                <a:solidFill>
                  <a:srgbClr val="FF0000"/>
                </a:solidFill>
                <a:ea typeface="宋体" panose="02010600030101010101" pitchFamily="2" charset="-122"/>
              </a:rPr>
              <a:t>步骤</a:t>
            </a:r>
            <a:r>
              <a:rPr lang="zh-CN" altLang="en-US" sz="2400" b="1" dirty="0">
                <a:solidFill>
                  <a:srgbClr val="FF0000"/>
                </a:solidFill>
                <a:ea typeface="宋体" panose="02010600030101010101" pitchFamily="2" charset="-122"/>
              </a:rPr>
              <a:t>二：</a:t>
            </a:r>
            <a:r>
              <a:rPr lang="zh-CN" altLang="en-US" sz="2400" b="1" dirty="0" smtClean="0">
                <a:solidFill>
                  <a:srgbClr val="FF0000"/>
                </a:solidFill>
                <a:ea typeface="宋体" panose="02010600030101010101" pitchFamily="2" charset="-122"/>
              </a:rPr>
              <a:t>编译</a:t>
            </a:r>
            <a:endParaRPr lang="zh-CN" altLang="en-US" sz="2400" dirty="0">
              <a:solidFill>
                <a:srgbClr val="FF0000"/>
              </a:solidFill>
              <a:ea typeface="宋体" panose="02010600030101010101" pitchFamily="2" charset="-122"/>
            </a:endParaRPr>
          </a:p>
          <a:p>
            <a:pPr marL="342900" indent="-342900" eaLnBrk="1" hangingPunct="1">
              <a:buFont typeface="Wingdings" panose="05000000000000000000" pitchFamily="2" charset="2"/>
              <a:buChar char="Ø"/>
            </a:pPr>
            <a:r>
              <a:rPr lang="zh-CN" altLang="en-US" sz="2400" dirty="0" smtClean="0">
                <a:ea typeface="宋体" panose="02010600030101010101" pitchFamily="2" charset="-122"/>
              </a:rPr>
              <a:t>有了</a:t>
            </a:r>
            <a:r>
              <a:rPr lang="en-US" altLang="zh-CN" sz="2400" dirty="0">
                <a:ea typeface="宋体" panose="02010600030101010101" pitchFamily="2" charset="-122"/>
              </a:rPr>
              <a:t>java</a:t>
            </a:r>
            <a:r>
              <a:rPr lang="zh-CN" altLang="en-US" sz="2400" dirty="0">
                <a:ea typeface="宋体" panose="02010600030101010101" pitchFamily="2" charset="-122"/>
              </a:rPr>
              <a:t>源文件，通过编译器将其编译</a:t>
            </a:r>
            <a:r>
              <a:rPr lang="zh-CN" altLang="en-US" sz="2400" dirty="0" smtClean="0">
                <a:ea typeface="宋体" panose="02010600030101010101" pitchFamily="2" charset="-122"/>
              </a:rPr>
              <a:t>成</a:t>
            </a:r>
            <a:r>
              <a:rPr lang="en-US" altLang="zh-CN" sz="2400" dirty="0" smtClean="0">
                <a:ea typeface="宋体" panose="02010600030101010101" pitchFamily="2" charset="-122"/>
              </a:rPr>
              <a:t>JVM</a:t>
            </a:r>
            <a:r>
              <a:rPr lang="zh-CN" altLang="en-US" sz="2400" dirty="0">
                <a:ea typeface="宋体" panose="02010600030101010101" pitchFamily="2" charset="-122"/>
              </a:rPr>
              <a:t>可以识别的字节码文件。</a:t>
            </a:r>
          </a:p>
          <a:p>
            <a:pPr marL="342900" indent="-342900" eaLnBrk="1" hangingPunct="1">
              <a:buFont typeface="Wingdings" panose="05000000000000000000" pitchFamily="2" charset="2"/>
              <a:buChar char="Ø"/>
            </a:pPr>
            <a:r>
              <a:rPr lang="zh-CN" altLang="en-US" sz="2400" dirty="0" smtClean="0">
                <a:ea typeface="宋体" panose="02010600030101010101" pitchFamily="2" charset="-122"/>
              </a:rPr>
              <a:t>在</a:t>
            </a:r>
            <a:r>
              <a:rPr lang="zh-CN" altLang="en-US" sz="2400" dirty="0">
                <a:ea typeface="宋体" panose="02010600030101010101" pitchFamily="2" charset="-122"/>
              </a:rPr>
              <a:t>该源文件目录下，通过</a:t>
            </a:r>
            <a:r>
              <a:rPr lang="en-US" altLang="zh-CN" sz="2400" dirty="0" err="1">
                <a:ea typeface="宋体" panose="02010600030101010101" pitchFamily="2" charset="-122"/>
              </a:rPr>
              <a:t>javac</a:t>
            </a:r>
            <a:r>
              <a:rPr lang="zh-CN" altLang="en-US" sz="2400" dirty="0">
                <a:ea typeface="宋体" panose="02010600030101010101" pitchFamily="2" charset="-122"/>
              </a:rPr>
              <a:t>编译工具</a:t>
            </a:r>
            <a:r>
              <a:rPr lang="zh-CN" altLang="en-US" sz="2400" dirty="0" smtClean="0">
                <a:ea typeface="宋体" panose="02010600030101010101" pitchFamily="2" charset="-122"/>
              </a:rPr>
              <a:t>对</a:t>
            </a:r>
            <a:r>
              <a:rPr lang="en-US" altLang="zh-CN" sz="2400" dirty="0" smtClean="0">
                <a:ea typeface="宋体" panose="02010600030101010101" pitchFamily="2" charset="-122"/>
              </a:rPr>
              <a:t>Test.java</a:t>
            </a:r>
            <a:r>
              <a:rPr lang="zh-CN" altLang="en-US" sz="2400" dirty="0">
                <a:ea typeface="宋体" panose="02010600030101010101" pitchFamily="2" charset="-122"/>
              </a:rPr>
              <a:t>文件进行编译。</a:t>
            </a:r>
          </a:p>
          <a:p>
            <a:pPr marL="342900" indent="-342900" eaLnBrk="1" hangingPunct="1">
              <a:buFont typeface="Wingdings" panose="05000000000000000000" pitchFamily="2" charset="2"/>
              <a:buChar char="Ø"/>
            </a:pPr>
            <a:r>
              <a:rPr lang="zh-CN" altLang="en-US" sz="2400" dirty="0" smtClean="0">
                <a:ea typeface="宋体" panose="02010600030101010101" pitchFamily="2" charset="-122"/>
              </a:rPr>
              <a:t>如果</a:t>
            </a:r>
            <a:r>
              <a:rPr lang="zh-CN" altLang="en-US" sz="2400" dirty="0">
                <a:ea typeface="宋体" panose="02010600030101010101" pitchFamily="2" charset="-122"/>
              </a:rPr>
              <a:t>程序没有错误，没有任何提示，但在</a:t>
            </a:r>
            <a:r>
              <a:rPr lang="zh-CN" altLang="en-US" sz="2400" dirty="0" smtClean="0">
                <a:ea typeface="宋体" panose="02010600030101010101" pitchFamily="2" charset="-122"/>
              </a:rPr>
              <a:t>当前</a:t>
            </a:r>
            <a:r>
              <a:rPr lang="zh-CN" altLang="en-US" sz="2400" dirty="0">
                <a:ea typeface="宋体" panose="02010600030101010101" pitchFamily="2" charset="-122"/>
              </a:rPr>
              <a:t>目录下会出现一</a:t>
            </a:r>
            <a:r>
              <a:rPr lang="zh-CN" altLang="en-US" sz="2400" dirty="0" smtClean="0">
                <a:ea typeface="宋体" panose="02010600030101010101" pitchFamily="2" charset="-122"/>
              </a:rPr>
              <a:t>个</a:t>
            </a:r>
            <a:r>
              <a:rPr lang="en-US" altLang="zh-CN" sz="2400" dirty="0" err="1" smtClean="0">
                <a:ea typeface="宋体" panose="02010600030101010101" pitchFamily="2" charset="-122"/>
              </a:rPr>
              <a:t>Test.class</a:t>
            </a:r>
            <a:r>
              <a:rPr lang="zh-CN" altLang="en-US" sz="2400" dirty="0">
                <a:ea typeface="宋体" panose="02010600030101010101" pitchFamily="2" charset="-122"/>
              </a:rPr>
              <a:t>文件，该</a:t>
            </a:r>
            <a:r>
              <a:rPr lang="zh-CN" altLang="en-US" sz="2400" dirty="0" smtClean="0">
                <a:ea typeface="宋体" panose="02010600030101010101" pitchFamily="2" charset="-122"/>
              </a:rPr>
              <a:t>文件</a:t>
            </a:r>
            <a:r>
              <a:rPr lang="zh-CN" altLang="en-US" sz="2400" dirty="0">
                <a:ea typeface="宋体" panose="02010600030101010101" pitchFamily="2" charset="-122"/>
              </a:rPr>
              <a:t>称为字节码文件，也是可以执行的</a:t>
            </a:r>
            <a:r>
              <a:rPr lang="en-US" altLang="zh-CN" sz="2400" dirty="0">
                <a:ea typeface="宋体" panose="02010600030101010101" pitchFamily="2" charset="-122"/>
              </a:rPr>
              <a:t>java</a:t>
            </a:r>
            <a:r>
              <a:rPr lang="zh-CN" altLang="en-US" sz="2400" dirty="0" smtClean="0">
                <a:ea typeface="宋体" panose="02010600030101010101" pitchFamily="2" charset="-122"/>
              </a:rPr>
              <a:t>的程序。</a:t>
            </a:r>
            <a:endParaRPr lang="zh-CN" altLang="en-US" sz="2400" dirty="0">
              <a:ea typeface="宋体" panose="02010600030101010101" pitchFamily="2"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43608" y="4654401"/>
            <a:ext cx="3825715" cy="6480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TextBox 6"/>
          <p:cNvSpPr txBox="1">
            <a:spLocks noChangeArrowheads="1"/>
          </p:cNvSpPr>
          <p:nvPr/>
        </p:nvSpPr>
        <p:spPr bwMode="auto">
          <a:xfrm>
            <a:off x="413916" y="334680"/>
            <a:ext cx="6986587"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1pPr>
            <a:lvl2pPr marL="742950" indent="-28575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2pPr>
            <a:lvl3pPr marL="11430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3pPr>
            <a:lvl4pPr marL="16002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4pPr>
            <a:lvl5pPr marL="20574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9pPr>
          </a:lstStyle>
          <a:p>
            <a:pPr marL="342900" indent="-342900" eaLnBrk="1" hangingPunct="1">
              <a:buFont typeface="Wingdings" panose="05000000000000000000" pitchFamily="2" charset="2"/>
              <a:buChar char="l"/>
            </a:pPr>
            <a:r>
              <a:rPr lang="zh-CN" altLang="en-US" sz="2400" b="1" dirty="0" smtClean="0">
                <a:solidFill>
                  <a:srgbClr val="FF0000"/>
                </a:solidFill>
                <a:ea typeface="宋体" panose="02010600030101010101" pitchFamily="2" charset="-122"/>
              </a:rPr>
              <a:t>步骤</a:t>
            </a:r>
            <a:r>
              <a:rPr lang="zh-CN" altLang="en-US" sz="2400" b="1" dirty="0">
                <a:solidFill>
                  <a:srgbClr val="FF0000"/>
                </a:solidFill>
                <a:ea typeface="宋体" panose="02010600030101010101" pitchFamily="2" charset="-122"/>
              </a:rPr>
              <a:t>三：运行</a:t>
            </a:r>
          </a:p>
          <a:p>
            <a:pPr marL="342900" indent="-342900" eaLnBrk="1" hangingPunct="1">
              <a:lnSpc>
                <a:spcPct val="120000"/>
              </a:lnSpc>
              <a:buFont typeface="Wingdings" panose="05000000000000000000" pitchFamily="2" charset="2"/>
              <a:buChar char="Ø"/>
            </a:pPr>
            <a:r>
              <a:rPr lang="zh-CN" altLang="en-US" sz="2000" dirty="0" smtClean="0">
                <a:ea typeface="宋体" panose="02010600030101010101" pitchFamily="2" charset="-122"/>
              </a:rPr>
              <a:t>有了</a:t>
            </a:r>
            <a:r>
              <a:rPr lang="zh-CN" altLang="en-US" sz="2000" dirty="0">
                <a:ea typeface="宋体" panose="02010600030101010101" pitchFamily="2" charset="-122"/>
              </a:rPr>
              <a:t>可执行的</a:t>
            </a:r>
            <a:r>
              <a:rPr lang="en-US" altLang="zh-CN" sz="2000" dirty="0">
                <a:ea typeface="宋体" panose="02010600030101010101" pitchFamily="2" charset="-122"/>
              </a:rPr>
              <a:t>java</a:t>
            </a:r>
            <a:r>
              <a:rPr lang="zh-CN" altLang="en-US" sz="2000" dirty="0">
                <a:ea typeface="宋体" panose="02010600030101010101" pitchFamily="2" charset="-122"/>
              </a:rPr>
              <a:t>程序</a:t>
            </a:r>
            <a:r>
              <a:rPr lang="en-US" altLang="zh-CN" sz="2000" dirty="0" smtClean="0">
                <a:ea typeface="宋体" panose="02010600030101010101" pitchFamily="2" charset="-122"/>
              </a:rPr>
              <a:t>(</a:t>
            </a:r>
            <a:r>
              <a:rPr lang="en-US" altLang="zh-CN" sz="2000" dirty="0" err="1" smtClean="0">
                <a:ea typeface="宋体" panose="02010600030101010101" pitchFamily="2" charset="-122"/>
              </a:rPr>
              <a:t>Test.class</a:t>
            </a:r>
            <a:r>
              <a:rPr lang="zh-CN" altLang="en-US" sz="2000" dirty="0">
                <a:ea typeface="宋体" panose="02010600030101010101" pitchFamily="2" charset="-122"/>
              </a:rPr>
              <a:t>字节码文件</a:t>
            </a:r>
            <a:r>
              <a:rPr lang="en-US" altLang="zh-CN" sz="2000" dirty="0">
                <a:ea typeface="宋体" panose="02010600030101010101" pitchFamily="2" charset="-122"/>
              </a:rPr>
              <a:t>)</a:t>
            </a:r>
          </a:p>
          <a:p>
            <a:pPr marL="342900" indent="-342900" eaLnBrk="1" hangingPunct="1">
              <a:lnSpc>
                <a:spcPct val="120000"/>
              </a:lnSpc>
              <a:buFont typeface="Wingdings" panose="05000000000000000000" pitchFamily="2" charset="2"/>
              <a:buChar char="Ø"/>
            </a:pPr>
            <a:r>
              <a:rPr lang="zh-CN" altLang="en-US" sz="2000" dirty="0" smtClean="0">
                <a:ea typeface="宋体" panose="02010600030101010101" pitchFamily="2" charset="-122"/>
              </a:rPr>
              <a:t>通过</a:t>
            </a:r>
            <a:r>
              <a:rPr lang="zh-CN" altLang="en-US" sz="2000" dirty="0">
                <a:ea typeface="宋体" panose="02010600030101010101" pitchFamily="2" charset="-122"/>
              </a:rPr>
              <a:t>运行工具</a:t>
            </a:r>
            <a:r>
              <a:rPr lang="en-US" altLang="zh-CN" sz="2000" dirty="0">
                <a:ea typeface="宋体" panose="02010600030101010101" pitchFamily="2" charset="-122"/>
              </a:rPr>
              <a:t>java.exe</a:t>
            </a:r>
            <a:r>
              <a:rPr lang="zh-CN" altLang="en-US" sz="2000" dirty="0">
                <a:ea typeface="宋体" panose="02010600030101010101" pitchFamily="2" charset="-122"/>
              </a:rPr>
              <a:t>对字节码文件进行执行。</a:t>
            </a:r>
          </a:p>
          <a:p>
            <a:pPr marL="342900" indent="-342900" eaLnBrk="1" hangingPunct="1">
              <a:lnSpc>
                <a:spcPct val="120000"/>
              </a:lnSpc>
              <a:buFont typeface="Wingdings" panose="05000000000000000000" pitchFamily="2" charset="2"/>
              <a:buChar char="Ø"/>
            </a:pPr>
            <a:r>
              <a:rPr lang="zh-CN" altLang="en-US" sz="2000" dirty="0" smtClean="0">
                <a:ea typeface="宋体" panose="02010600030101010101" pitchFamily="2" charset="-122"/>
              </a:rPr>
              <a:t>出现</a:t>
            </a:r>
            <a:r>
              <a:rPr lang="zh-CN" altLang="en-US" sz="2000" dirty="0">
                <a:ea typeface="宋体" panose="02010600030101010101" pitchFamily="2" charset="-122"/>
              </a:rPr>
              <a:t>提示：缺少一个名称为</a:t>
            </a:r>
            <a:r>
              <a:rPr lang="en-US" altLang="zh-CN" sz="2000" dirty="0">
                <a:ea typeface="宋体" panose="02010600030101010101" pitchFamily="2" charset="-122"/>
              </a:rPr>
              <a:t>main</a:t>
            </a:r>
            <a:r>
              <a:rPr lang="zh-CN" altLang="en-US" sz="2000" dirty="0">
                <a:ea typeface="宋体" panose="02010600030101010101" pitchFamily="2" charset="-122"/>
              </a:rPr>
              <a:t>的方法。</a:t>
            </a:r>
            <a:endParaRPr lang="zh-CN" altLang="en-US" sz="2400" dirty="0">
              <a:ea typeface="宋体" panose="02010600030101010101" pitchFamily="2" charset="-122"/>
            </a:endParaRPr>
          </a:p>
        </p:txBody>
      </p:sp>
      <p:sp>
        <p:nvSpPr>
          <p:cNvPr id="37896" name="TextBox 7"/>
          <p:cNvSpPr txBox="1">
            <a:spLocks noChangeArrowheads="1"/>
          </p:cNvSpPr>
          <p:nvPr/>
        </p:nvSpPr>
        <p:spPr bwMode="auto">
          <a:xfrm>
            <a:off x="251520" y="2782952"/>
            <a:ext cx="8712968" cy="3416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1pPr>
            <a:lvl2pPr marL="742950" indent="-28575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2pPr>
            <a:lvl3pPr marL="11430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3pPr>
            <a:lvl4pPr marL="16002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4pPr>
            <a:lvl5pPr marL="20574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9pPr>
          </a:lstStyle>
          <a:p>
            <a:pPr marL="342900" indent="-342900" eaLnBrk="1" hangingPunct="1">
              <a:lnSpc>
                <a:spcPct val="120000"/>
              </a:lnSpc>
              <a:buFont typeface="Wingdings" panose="05000000000000000000" pitchFamily="2" charset="2"/>
              <a:buChar char="Ø"/>
            </a:pPr>
            <a:r>
              <a:rPr lang="zh-CN" altLang="en-US" sz="2000" dirty="0" smtClean="0">
                <a:ea typeface="宋体" panose="02010600030101010101" pitchFamily="2" charset="-122"/>
              </a:rPr>
              <a:t>因为</a:t>
            </a:r>
            <a:r>
              <a:rPr lang="zh-CN" altLang="en-US" sz="2000" dirty="0">
                <a:ea typeface="宋体" panose="02010600030101010101" pitchFamily="2" charset="-122"/>
              </a:rPr>
              <a:t>一个程序的执行需要一个起始点或者入口，所以</a:t>
            </a:r>
            <a:r>
              <a:rPr lang="zh-CN" altLang="en-US" sz="2000" dirty="0" smtClean="0">
                <a:ea typeface="宋体" panose="02010600030101010101" pitchFamily="2" charset="-122"/>
              </a:rPr>
              <a:t>在</a:t>
            </a:r>
            <a:r>
              <a:rPr lang="en-US" altLang="zh-CN" sz="2000" dirty="0" smtClean="0">
                <a:ea typeface="宋体" panose="02010600030101010101" pitchFamily="2" charset="-122"/>
              </a:rPr>
              <a:t>Test</a:t>
            </a:r>
            <a:r>
              <a:rPr lang="zh-CN" altLang="en-US" sz="2000" dirty="0" smtClean="0">
                <a:ea typeface="宋体" panose="02010600030101010101" pitchFamily="2" charset="-122"/>
              </a:rPr>
              <a:t>类中</a:t>
            </a:r>
            <a:r>
              <a:rPr lang="zh-CN" altLang="en-US" sz="2000" dirty="0">
                <a:ea typeface="宋体" panose="02010600030101010101" pitchFamily="2" charset="-122"/>
              </a:rPr>
              <a:t>的加入</a:t>
            </a:r>
            <a:r>
              <a:rPr lang="en-US" altLang="zh-CN" sz="2000" dirty="0">
                <a:solidFill>
                  <a:srgbClr val="FF0000"/>
                </a:solidFill>
                <a:ea typeface="宋体" panose="02010600030101010101" pitchFamily="2" charset="-122"/>
              </a:rPr>
              <a:t>public static void main(String[] </a:t>
            </a:r>
            <a:r>
              <a:rPr lang="en-US" altLang="zh-CN" sz="2000" dirty="0" err="1">
                <a:solidFill>
                  <a:srgbClr val="FF0000"/>
                </a:solidFill>
                <a:ea typeface="宋体" panose="02010600030101010101" pitchFamily="2" charset="-122"/>
              </a:rPr>
              <a:t>args</a:t>
            </a:r>
            <a:r>
              <a:rPr lang="en-US" altLang="zh-CN" sz="2000" dirty="0">
                <a:solidFill>
                  <a:srgbClr val="FF0000"/>
                </a:solidFill>
                <a:ea typeface="宋体" panose="02010600030101010101" pitchFamily="2" charset="-122"/>
              </a:rPr>
              <a:t>){</a:t>
            </a:r>
            <a:r>
              <a:rPr lang="zh-CN" altLang="en-US" sz="2000" dirty="0">
                <a:solidFill>
                  <a:srgbClr val="FF0000"/>
                </a:solidFill>
                <a:ea typeface="宋体" panose="02010600030101010101" pitchFamily="2" charset="-122"/>
              </a:rPr>
              <a:t>  </a:t>
            </a:r>
            <a:r>
              <a:rPr lang="en-US" altLang="zh-CN" sz="2000" dirty="0">
                <a:solidFill>
                  <a:srgbClr val="FF0000"/>
                </a:solidFill>
                <a:ea typeface="宋体" panose="02010600030101010101" pitchFamily="2" charset="-122"/>
              </a:rPr>
              <a:t>}</a:t>
            </a:r>
          </a:p>
          <a:p>
            <a:pPr marL="342900" indent="-342900" eaLnBrk="1" hangingPunct="1">
              <a:lnSpc>
                <a:spcPct val="120000"/>
              </a:lnSpc>
              <a:buFont typeface="Wingdings" panose="05000000000000000000" pitchFamily="2" charset="2"/>
              <a:buChar char="Ø"/>
            </a:pPr>
            <a:r>
              <a:rPr lang="zh-CN" altLang="en-US" sz="2000" dirty="0" smtClean="0">
                <a:ea typeface="宋体" panose="02010600030101010101" pitchFamily="2" charset="-122"/>
              </a:rPr>
              <a:t>对</a:t>
            </a:r>
            <a:r>
              <a:rPr lang="zh-CN" altLang="en-US" sz="2000" dirty="0">
                <a:ea typeface="宋体" panose="02010600030101010101" pitchFamily="2" charset="-122"/>
              </a:rPr>
              <a:t>修改后</a:t>
            </a:r>
            <a:r>
              <a:rPr lang="zh-CN" altLang="en-US" sz="2000" dirty="0" smtClean="0">
                <a:ea typeface="宋体" panose="02010600030101010101" pitchFamily="2" charset="-122"/>
              </a:rPr>
              <a:t>的</a:t>
            </a:r>
            <a:r>
              <a:rPr lang="en-US" altLang="zh-CN" sz="2000" dirty="0" smtClean="0">
                <a:ea typeface="宋体" panose="02010600030101010101" pitchFamily="2" charset="-122"/>
              </a:rPr>
              <a:t>Test.java</a:t>
            </a:r>
            <a:r>
              <a:rPr lang="zh-CN" altLang="en-US" sz="2000" dirty="0">
                <a:ea typeface="宋体" panose="02010600030101010101" pitchFamily="2" charset="-122"/>
              </a:rPr>
              <a:t>源文件需要重新编译，生成新的</a:t>
            </a:r>
            <a:r>
              <a:rPr lang="en-US" altLang="zh-CN" sz="2000" dirty="0">
                <a:ea typeface="宋体" panose="02010600030101010101" pitchFamily="2" charset="-122"/>
              </a:rPr>
              <a:t>class</a:t>
            </a:r>
            <a:r>
              <a:rPr lang="zh-CN" altLang="en-US" sz="2000" dirty="0" smtClean="0">
                <a:ea typeface="宋体" panose="02010600030101010101" pitchFamily="2" charset="-122"/>
              </a:rPr>
              <a:t>文件</a:t>
            </a:r>
            <a:r>
              <a:rPr lang="zh-CN" altLang="en-US" sz="2000" dirty="0">
                <a:ea typeface="宋体" panose="02010600030101010101" pitchFamily="2" charset="-122"/>
              </a:rPr>
              <a:t>后，再进行执行。</a:t>
            </a:r>
          </a:p>
          <a:p>
            <a:pPr marL="342900" indent="-342900" eaLnBrk="1" hangingPunct="1">
              <a:lnSpc>
                <a:spcPct val="120000"/>
              </a:lnSpc>
              <a:buFont typeface="Wingdings" panose="05000000000000000000" pitchFamily="2" charset="2"/>
              <a:buChar char="Ø"/>
            </a:pPr>
            <a:r>
              <a:rPr lang="zh-CN" altLang="en-US" sz="2000" dirty="0" smtClean="0">
                <a:ea typeface="宋体" panose="02010600030101010101" pitchFamily="2" charset="-122"/>
              </a:rPr>
              <a:t>发现</a:t>
            </a:r>
            <a:r>
              <a:rPr lang="zh-CN" altLang="en-US" sz="2000" dirty="0">
                <a:ea typeface="宋体" panose="02010600030101010101" pitchFamily="2" charset="-122"/>
              </a:rPr>
              <a:t>没有编译失败，但也没有任何效果，因为并没有告诉</a:t>
            </a:r>
            <a:r>
              <a:rPr lang="en-US" altLang="zh-CN" sz="2000" dirty="0" smtClean="0">
                <a:ea typeface="宋体" panose="02010600030101010101" pitchFamily="2" charset="-122"/>
              </a:rPr>
              <a:t>JVM</a:t>
            </a:r>
            <a:r>
              <a:rPr lang="zh-CN" altLang="en-US" sz="2000" dirty="0" smtClean="0">
                <a:ea typeface="宋体" panose="02010600030101010101" pitchFamily="2" charset="-122"/>
              </a:rPr>
              <a:t>要</a:t>
            </a:r>
            <a:r>
              <a:rPr lang="zh-CN" altLang="en-US" sz="2000" dirty="0">
                <a:ea typeface="宋体" panose="02010600030101010101" pitchFamily="2" charset="-122"/>
              </a:rPr>
              <a:t>帮我们做什么事情，也就是没有可以具体执行的语句。</a:t>
            </a:r>
          </a:p>
          <a:p>
            <a:pPr marL="342900" indent="-342900" eaLnBrk="1" hangingPunct="1">
              <a:lnSpc>
                <a:spcPct val="120000"/>
              </a:lnSpc>
              <a:buFont typeface="Wingdings" panose="05000000000000000000" pitchFamily="2" charset="2"/>
              <a:buChar char="Ø"/>
            </a:pPr>
            <a:r>
              <a:rPr lang="zh-CN" altLang="en-US" sz="2000" dirty="0" smtClean="0">
                <a:ea typeface="宋体" panose="02010600030101010101" pitchFamily="2" charset="-122"/>
              </a:rPr>
              <a:t>想</a:t>
            </a:r>
            <a:r>
              <a:rPr lang="zh-CN" altLang="en-US" sz="2000" dirty="0">
                <a:ea typeface="宋体" panose="02010600030101010101" pitchFamily="2" charset="-122"/>
              </a:rPr>
              <a:t>要和</a:t>
            </a:r>
            <a:r>
              <a:rPr lang="en-US" altLang="zh-CN" sz="2000" dirty="0">
                <a:ea typeface="宋体" panose="02010600030101010101" pitchFamily="2" charset="-122"/>
              </a:rPr>
              <a:t>JVM</a:t>
            </a:r>
            <a:r>
              <a:rPr lang="zh-CN" altLang="en-US" sz="2000" dirty="0">
                <a:ea typeface="宋体" panose="02010600030101010101" pitchFamily="2" charset="-122"/>
              </a:rPr>
              <a:t>来个互动，只要在</a:t>
            </a:r>
            <a:r>
              <a:rPr lang="en-US" altLang="zh-CN" sz="2000" dirty="0">
                <a:ea typeface="宋体" panose="02010600030101010101" pitchFamily="2" charset="-122"/>
              </a:rPr>
              <a:t>main</a:t>
            </a:r>
            <a:r>
              <a:rPr lang="zh-CN" altLang="en-US" sz="2000" dirty="0">
                <a:ea typeface="宋体" panose="02010600030101010101" pitchFamily="2" charset="-122"/>
              </a:rPr>
              <a:t>方法中加入一句</a:t>
            </a:r>
          </a:p>
          <a:p>
            <a:pPr marL="342900" indent="-342900" eaLnBrk="1" hangingPunct="1">
              <a:lnSpc>
                <a:spcPct val="120000"/>
              </a:lnSpc>
              <a:buFont typeface="Wingdings" panose="05000000000000000000" pitchFamily="2" charset="2"/>
              <a:buChar char="Ø"/>
            </a:pPr>
            <a:r>
              <a:rPr lang="en-US" altLang="zh-CN" sz="2000" dirty="0" err="1" smtClean="0">
                <a:solidFill>
                  <a:srgbClr val="FF0000"/>
                </a:solidFill>
                <a:ea typeface="宋体" panose="02010600030101010101" pitchFamily="2" charset="-122"/>
              </a:rPr>
              <a:t>System.out.println</a:t>
            </a:r>
            <a:r>
              <a:rPr lang="en-US" altLang="zh-CN" sz="2000" dirty="0">
                <a:solidFill>
                  <a:srgbClr val="FF0000"/>
                </a:solidFill>
                <a:ea typeface="宋体" panose="02010600030101010101" pitchFamily="2" charset="-122"/>
              </a:rPr>
              <a:t>(“Hello World");</a:t>
            </a:r>
            <a:r>
              <a:rPr lang="zh-CN" altLang="en-US" sz="2000" dirty="0">
                <a:ea typeface="宋体" panose="02010600030101010101" pitchFamily="2" charset="-122"/>
              </a:rPr>
              <a:t>因为程序进行改动，所以再</a:t>
            </a:r>
            <a:r>
              <a:rPr lang="zh-CN" altLang="en-US" sz="2000" dirty="0" smtClean="0">
                <a:ea typeface="宋体" panose="02010600030101010101" pitchFamily="2" charset="-122"/>
              </a:rPr>
              <a:t>重新</a:t>
            </a:r>
            <a:r>
              <a:rPr lang="zh-CN" altLang="en-US" sz="2000" dirty="0">
                <a:ea typeface="宋体" panose="02010600030101010101" pitchFamily="2" charset="-122"/>
              </a:rPr>
              <a:t>编译，运行即可。</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78035" y="1886586"/>
            <a:ext cx="6602251" cy="8540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395605" y="299085"/>
            <a:ext cx="1997710" cy="78168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a:latin typeface="+mn-lt"/>
                <a:ea typeface="宋体" panose="02010600030101010101" pitchFamily="2" charset="-122"/>
                <a:cs typeface="Times New Roman" panose="02020603050405020304" pitchFamily="18" charset="0"/>
              </a:rPr>
              <a:t>注意：</a:t>
            </a:r>
          </a:p>
        </p:txBody>
      </p:sp>
      <p:sp>
        <p:nvSpPr>
          <p:cNvPr id="3" name="内容占位符 2"/>
          <p:cNvSpPr>
            <a:spLocks noGrp="1"/>
          </p:cNvSpPr>
          <p:nvPr/>
        </p:nvSpPr>
        <p:spPr>
          <a:xfrm>
            <a:off x="395536" y="1235100"/>
            <a:ext cx="8424936" cy="48245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buFont typeface="Wingdings" panose="05000000000000000000" pitchFamily="2" charset="2"/>
              <a:buChar char="l"/>
            </a:pPr>
            <a:r>
              <a:rPr lang="zh-CN" altLang="en-US" sz="2400" dirty="0">
                <a:ea typeface="宋体" panose="02010600030101010101" pitchFamily="2" charset="-122"/>
              </a:rPr>
              <a:t>Java源文件以“java”为扩展名。源文件的基本组成部分是类（class），如本类中的</a:t>
            </a:r>
            <a:r>
              <a:rPr lang="zh-CN" altLang="en-US" sz="2400" dirty="0" smtClean="0">
                <a:ea typeface="宋体" panose="02010600030101010101" pitchFamily="2" charset="-122"/>
              </a:rPr>
              <a:t>Hello</a:t>
            </a:r>
            <a:r>
              <a:rPr lang="en-US" altLang="zh-CN" sz="2400" dirty="0" smtClean="0">
                <a:ea typeface="宋体" panose="02010600030101010101" pitchFamily="2" charset="-122"/>
              </a:rPr>
              <a:t>World</a:t>
            </a:r>
            <a:r>
              <a:rPr lang="zh-CN" altLang="en-US" sz="2400" dirty="0">
                <a:ea typeface="宋体" panose="02010600030101010101" pitchFamily="2" charset="-122"/>
              </a:rPr>
              <a:t>类</a:t>
            </a:r>
            <a:r>
              <a:rPr lang="zh-CN" altLang="en-US" sz="2400" dirty="0" smtClean="0">
                <a:ea typeface="宋体" panose="02010600030101010101" pitchFamily="2" charset="-122"/>
              </a:rPr>
              <a:t>。</a:t>
            </a:r>
            <a:endParaRPr lang="en-US" altLang="zh-CN" sz="2400" dirty="0" smtClean="0">
              <a:ea typeface="宋体" panose="02010600030101010101" pitchFamily="2" charset="-122"/>
            </a:endParaRPr>
          </a:p>
          <a:p>
            <a:pPr>
              <a:lnSpc>
                <a:spcPct val="120000"/>
              </a:lnSpc>
              <a:buFont typeface="Wingdings" panose="05000000000000000000" pitchFamily="2" charset="2"/>
              <a:buChar char="l"/>
            </a:pPr>
            <a:r>
              <a:rPr lang="zh-CN" altLang="en-US" sz="2400" dirty="0" smtClean="0">
                <a:ea typeface="宋体" panose="02010600030101010101" pitchFamily="2" charset="-122"/>
              </a:rPr>
              <a:t>一个源文件中最多只能有一个</a:t>
            </a:r>
            <a:r>
              <a:rPr lang="en-US" altLang="zh-CN" sz="2400" dirty="0" smtClean="0">
                <a:ea typeface="宋体" panose="02010600030101010101" pitchFamily="2" charset="-122"/>
              </a:rPr>
              <a:t>public</a:t>
            </a:r>
            <a:r>
              <a:rPr lang="zh-CN" altLang="en-US" sz="2400" dirty="0" smtClean="0">
                <a:ea typeface="宋体" panose="02010600030101010101" pitchFamily="2" charset="-122"/>
              </a:rPr>
              <a:t>类。其它类的个数不限，如果源文件包含一个</a:t>
            </a:r>
            <a:r>
              <a:rPr lang="en-US" altLang="zh-CN" sz="2400" dirty="0" smtClean="0">
                <a:ea typeface="宋体" panose="02010600030101010101" pitchFamily="2" charset="-122"/>
              </a:rPr>
              <a:t>public</a:t>
            </a:r>
            <a:r>
              <a:rPr lang="zh-CN" altLang="en-US" sz="2400" dirty="0" smtClean="0">
                <a:ea typeface="宋体" panose="02010600030101010101" pitchFamily="2" charset="-122"/>
              </a:rPr>
              <a:t>类，则文件名必须按该类名命名。</a:t>
            </a:r>
          </a:p>
          <a:p>
            <a:pPr>
              <a:lnSpc>
                <a:spcPct val="120000"/>
              </a:lnSpc>
              <a:buFont typeface="Wingdings" panose="05000000000000000000" pitchFamily="2" charset="2"/>
              <a:buChar char="l"/>
            </a:pPr>
            <a:r>
              <a:rPr lang="en-US" altLang="zh-CN" sz="2400" dirty="0" smtClean="0">
                <a:ea typeface="宋体" panose="02010600030101010101" pitchFamily="2" charset="-122"/>
              </a:rPr>
              <a:t>Java</a:t>
            </a:r>
            <a:r>
              <a:rPr lang="zh-CN" altLang="en-US" sz="2400" dirty="0" smtClean="0">
                <a:ea typeface="宋体" panose="02010600030101010101" pitchFamily="2" charset="-122"/>
              </a:rPr>
              <a:t>应用程序的执行入口是</a:t>
            </a:r>
            <a:r>
              <a:rPr lang="en-US" altLang="zh-CN" sz="2400" dirty="0" smtClean="0">
                <a:ea typeface="宋体" panose="02010600030101010101" pitchFamily="2" charset="-122"/>
              </a:rPr>
              <a:t>main()</a:t>
            </a:r>
            <a:r>
              <a:rPr lang="zh-CN" altLang="en-US" sz="2400" dirty="0" smtClean="0">
                <a:ea typeface="宋体" panose="02010600030101010101" pitchFamily="2" charset="-122"/>
              </a:rPr>
              <a:t>方法。它有固定的书写格式：</a:t>
            </a:r>
            <a:r>
              <a:rPr lang="en-US" altLang="zh-CN" sz="2400" b="1" dirty="0" smtClean="0">
                <a:solidFill>
                  <a:srgbClr val="C00000"/>
                </a:solidFill>
                <a:ea typeface="宋体" panose="02010600030101010101" pitchFamily="2" charset="-122"/>
              </a:rPr>
              <a:t>public static void main(String[] </a:t>
            </a:r>
            <a:r>
              <a:rPr lang="en-US" altLang="zh-CN" sz="2400" b="1" dirty="0" err="1" smtClean="0">
                <a:solidFill>
                  <a:srgbClr val="C00000"/>
                </a:solidFill>
                <a:ea typeface="宋体" panose="02010600030101010101" pitchFamily="2" charset="-122"/>
              </a:rPr>
              <a:t>args</a:t>
            </a:r>
            <a:r>
              <a:rPr lang="en-US" altLang="zh-CN" sz="2400" b="1" dirty="0" smtClean="0">
                <a:solidFill>
                  <a:srgbClr val="C00000"/>
                </a:solidFill>
                <a:ea typeface="宋体" panose="02010600030101010101" pitchFamily="2" charset="-122"/>
              </a:rPr>
              <a:t>)  {...}</a:t>
            </a:r>
          </a:p>
          <a:p>
            <a:pPr>
              <a:lnSpc>
                <a:spcPct val="120000"/>
              </a:lnSpc>
              <a:buFont typeface="Wingdings" panose="05000000000000000000" pitchFamily="2" charset="2"/>
              <a:buChar char="l"/>
            </a:pPr>
            <a:r>
              <a:rPr lang="en-US" altLang="zh-CN" sz="2400" dirty="0" smtClean="0">
                <a:ea typeface="宋体" panose="02010600030101010101" pitchFamily="2" charset="-122"/>
              </a:rPr>
              <a:t>Java</a:t>
            </a:r>
            <a:r>
              <a:rPr lang="zh-CN" altLang="en-US" sz="2400" dirty="0" smtClean="0">
                <a:ea typeface="宋体" panose="02010600030101010101" pitchFamily="2" charset="-122"/>
              </a:rPr>
              <a:t>语言严格区分大小写。</a:t>
            </a:r>
          </a:p>
          <a:p>
            <a:pPr>
              <a:lnSpc>
                <a:spcPct val="120000"/>
              </a:lnSpc>
              <a:buFont typeface="Wingdings" panose="05000000000000000000" pitchFamily="2" charset="2"/>
              <a:buChar char="l"/>
            </a:pPr>
            <a:r>
              <a:rPr lang="en-US" altLang="zh-CN" sz="2400" dirty="0" smtClean="0">
                <a:ea typeface="宋体" panose="02010600030101010101" pitchFamily="2" charset="-122"/>
              </a:rPr>
              <a:t>Java</a:t>
            </a:r>
            <a:r>
              <a:rPr lang="zh-CN" altLang="en-US" sz="2400" dirty="0" smtClean="0">
                <a:ea typeface="宋体" panose="02010600030101010101" pitchFamily="2" charset="-122"/>
              </a:rPr>
              <a:t>方法由一条条语句构成，每个语句以“</a:t>
            </a:r>
            <a:r>
              <a:rPr lang="en-US" altLang="zh-CN" sz="2400" dirty="0" smtClean="0">
                <a:ea typeface="宋体" panose="02010600030101010101" pitchFamily="2" charset="-122"/>
              </a:rPr>
              <a:t>;</a:t>
            </a:r>
            <a:r>
              <a:rPr lang="zh-CN" altLang="en-US" sz="2400" dirty="0" smtClean="0">
                <a:ea typeface="宋体" panose="02010600030101010101" pitchFamily="2" charset="-122"/>
              </a:rPr>
              <a:t>”结束。</a:t>
            </a:r>
            <a:endParaRPr lang="en-US" altLang="zh-CN" sz="2400" dirty="0" smtClean="0">
              <a:ea typeface="宋体" panose="02010600030101010101" pitchFamily="2" charset="-122"/>
            </a:endParaRPr>
          </a:p>
          <a:p>
            <a:pPr>
              <a:lnSpc>
                <a:spcPct val="120000"/>
              </a:lnSpc>
              <a:buFont typeface="Wingdings" panose="05000000000000000000" pitchFamily="2" charset="2"/>
              <a:buChar char="l"/>
            </a:pPr>
            <a:r>
              <a:rPr lang="zh-CN" altLang="en-US" sz="2400" dirty="0" smtClean="0">
                <a:ea typeface="宋体" panose="02010600030101010101" pitchFamily="2" charset="-122"/>
              </a:rPr>
              <a:t>大括号都是成对出现的，缺一不可。</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Box 3"/>
          <p:cNvSpPr txBox="1">
            <a:spLocks noChangeArrowheads="1"/>
          </p:cNvSpPr>
          <p:nvPr/>
        </p:nvSpPr>
        <p:spPr bwMode="auto">
          <a:xfrm>
            <a:off x="970915" y="908685"/>
            <a:ext cx="144145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1pPr>
            <a:lvl2pPr marL="742950" indent="-28575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2pPr>
            <a:lvl3pPr marL="11430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3pPr>
            <a:lvl4pPr marL="16002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4pPr>
            <a:lvl5pPr marL="20574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9pPr>
          </a:lstStyle>
          <a:p>
            <a:pPr eaLnBrk="1" hangingPunct="1"/>
            <a:r>
              <a:rPr lang="zh-CN" altLang="en-US" sz="3200" b="1" dirty="0">
                <a:ea typeface="宋体" panose="02010600030101010101" pitchFamily="2" charset="-122"/>
              </a:rPr>
              <a:t>建  议</a:t>
            </a:r>
          </a:p>
        </p:txBody>
      </p:sp>
      <p:sp>
        <p:nvSpPr>
          <p:cNvPr id="4101" name="TextBox 5"/>
          <p:cNvSpPr txBox="1">
            <a:spLocks noChangeArrowheads="1"/>
          </p:cNvSpPr>
          <p:nvPr/>
        </p:nvSpPr>
        <p:spPr bwMode="auto">
          <a:xfrm>
            <a:off x="540058" y="1701567"/>
            <a:ext cx="8136904" cy="3693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1pPr>
            <a:lvl2pPr marL="742950" indent="-28575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2pPr>
            <a:lvl3pPr marL="11430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3pPr>
            <a:lvl4pPr marL="16002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4pPr>
            <a:lvl5pPr marL="20574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9pPr>
          </a:lstStyle>
          <a:p>
            <a:pPr marL="342900" indent="-342900" eaLnBrk="1" hangingPunct="1">
              <a:lnSpc>
                <a:spcPct val="150000"/>
              </a:lnSpc>
              <a:buFont typeface="Wingdings" panose="05000000000000000000" pitchFamily="2" charset="2"/>
              <a:buChar char="l"/>
            </a:pPr>
            <a:r>
              <a:rPr lang="zh-CN" altLang="en-US" sz="2800" dirty="0" smtClean="0">
                <a:ea typeface="宋体" panose="02010600030101010101" pitchFamily="2" charset="-122"/>
              </a:rPr>
              <a:t>锻炼</a:t>
            </a:r>
            <a:r>
              <a:rPr lang="zh-CN" altLang="en-US" sz="2800" dirty="0">
                <a:ea typeface="宋体" panose="02010600030101010101" pitchFamily="2" charset="-122"/>
              </a:rPr>
              <a:t>“双核”处理，</a:t>
            </a:r>
            <a:r>
              <a:rPr lang="zh-CN" altLang="en-US" sz="2800" dirty="0" smtClean="0">
                <a:ea typeface="宋体" panose="02010600030101010101" pitchFamily="2" charset="-122"/>
              </a:rPr>
              <a:t>边听讲思考，</a:t>
            </a:r>
            <a:r>
              <a:rPr lang="zh-CN" altLang="en-US" sz="2800" dirty="0">
                <a:ea typeface="宋体" panose="02010600030101010101" pitchFamily="2" charset="-122"/>
              </a:rPr>
              <a:t>边</a:t>
            </a:r>
            <a:r>
              <a:rPr lang="zh-CN" altLang="en-US" sz="2800" dirty="0" smtClean="0">
                <a:ea typeface="宋体" panose="02010600030101010101" pitchFamily="2" charset="-122"/>
              </a:rPr>
              <a:t>做“笔记”</a:t>
            </a:r>
            <a:endParaRPr lang="en-US" altLang="zh-CN" sz="2800" dirty="0">
              <a:ea typeface="宋体" panose="02010600030101010101" pitchFamily="2" charset="-122"/>
            </a:endParaRPr>
          </a:p>
          <a:p>
            <a:pPr marL="342900" indent="-342900" eaLnBrk="1" hangingPunct="1">
              <a:lnSpc>
                <a:spcPct val="150000"/>
              </a:lnSpc>
              <a:buFont typeface="Wingdings" panose="05000000000000000000" pitchFamily="2" charset="2"/>
              <a:buChar char="l"/>
            </a:pPr>
            <a:r>
              <a:rPr lang="zh-CN" altLang="en-US" sz="2800" dirty="0" smtClean="0">
                <a:ea typeface="宋体" panose="02010600030101010101" pitchFamily="2" charset="-122"/>
              </a:rPr>
              <a:t>纸</a:t>
            </a:r>
            <a:r>
              <a:rPr lang="zh-CN" altLang="en-US" sz="2800" dirty="0">
                <a:ea typeface="宋体" panose="02010600030101010101" pitchFamily="2" charset="-122"/>
              </a:rPr>
              <a:t>上得来终觉浅，绝知此事要躬行！ </a:t>
            </a:r>
          </a:p>
          <a:p>
            <a:pPr marL="1085850" lvl="1" indent="-342900" eaLnBrk="1" hangingPunct="1">
              <a:lnSpc>
                <a:spcPct val="150000"/>
              </a:lnSpc>
              <a:buFont typeface="Wingdings" panose="05000000000000000000" pitchFamily="2" charset="2"/>
              <a:buChar char="Ø"/>
            </a:pPr>
            <a:r>
              <a:rPr lang="zh-CN" altLang="en-US" sz="2400" dirty="0" smtClean="0">
                <a:ea typeface="宋体" panose="02010600030101010101" pitchFamily="2" charset="-122"/>
              </a:rPr>
              <a:t>不要</a:t>
            </a:r>
            <a:r>
              <a:rPr lang="zh-CN" altLang="en-US" sz="2400" dirty="0">
                <a:ea typeface="宋体" panose="02010600030101010101" pitchFamily="2" charset="-122"/>
              </a:rPr>
              <a:t>完全依赖于书和视频</a:t>
            </a:r>
          </a:p>
          <a:p>
            <a:pPr marL="342900" indent="-342900" eaLnBrk="1" hangingPunct="1">
              <a:lnSpc>
                <a:spcPct val="150000"/>
              </a:lnSpc>
              <a:buFont typeface="Wingdings" panose="05000000000000000000" pitchFamily="2" charset="2"/>
              <a:buChar char="l"/>
            </a:pPr>
            <a:r>
              <a:rPr lang="zh-CN" altLang="en-US" sz="2800" dirty="0" smtClean="0">
                <a:ea typeface="宋体" panose="02010600030101010101" pitchFamily="2" charset="-122"/>
              </a:rPr>
              <a:t>建立</a:t>
            </a:r>
            <a:r>
              <a:rPr lang="zh-CN" altLang="en-US" sz="2800" dirty="0">
                <a:ea typeface="宋体" panose="02010600030101010101" pitchFamily="2" charset="-122"/>
              </a:rPr>
              <a:t>行之有效的学习方法</a:t>
            </a:r>
            <a:endParaRPr lang="en-US" sz="2800" dirty="0">
              <a:ea typeface="宋体" panose="02010600030101010101" pitchFamily="2" charset="-122"/>
            </a:endParaRPr>
          </a:p>
          <a:p>
            <a:pPr marL="1085850" lvl="1" indent="-342900" eaLnBrk="1" hangingPunct="1">
              <a:lnSpc>
                <a:spcPct val="150000"/>
              </a:lnSpc>
              <a:buFont typeface="Wingdings" panose="05000000000000000000" pitchFamily="2" charset="2"/>
              <a:buChar char="Ø"/>
            </a:pPr>
            <a:r>
              <a:rPr lang="zh-CN" altLang="en-US" sz="2400" dirty="0" smtClean="0">
                <a:ea typeface="宋体" panose="02010600030101010101" pitchFamily="2" charset="-122"/>
              </a:rPr>
              <a:t>学习</a:t>
            </a:r>
            <a:r>
              <a:rPr lang="zh-CN" altLang="en-US" sz="2400" dirty="0">
                <a:ea typeface="宋体" panose="02010600030101010101" pitchFamily="2" charset="-122"/>
              </a:rPr>
              <a:t>编程的捷径</a:t>
            </a:r>
            <a:r>
              <a:rPr lang="en-US" altLang="zh-CN" sz="2400" dirty="0">
                <a:ea typeface="宋体" panose="02010600030101010101" pitchFamily="2" charset="-122"/>
              </a:rPr>
              <a:t>--</a:t>
            </a:r>
            <a:r>
              <a:rPr lang="zh-CN" altLang="en-US" sz="2400" b="1" dirty="0">
                <a:solidFill>
                  <a:srgbClr val="FF0000"/>
                </a:solidFill>
                <a:ea typeface="宋体" panose="02010600030101010101" pitchFamily="2" charset="-122"/>
              </a:rPr>
              <a:t>敲，狂敲</a:t>
            </a:r>
          </a:p>
          <a:p>
            <a:pPr marL="1085850" lvl="1" indent="-342900" eaLnBrk="1" hangingPunct="1">
              <a:lnSpc>
                <a:spcPct val="150000"/>
              </a:lnSpc>
              <a:buFont typeface="Wingdings" panose="05000000000000000000" pitchFamily="2" charset="2"/>
              <a:buChar char="Ø"/>
            </a:pPr>
            <a:r>
              <a:rPr lang="zh-CN" altLang="en-US" sz="2400" dirty="0" smtClean="0">
                <a:ea typeface="宋体" panose="02010600030101010101" pitchFamily="2" charset="-122"/>
              </a:rPr>
              <a:t>学习</a:t>
            </a:r>
            <a:r>
              <a:rPr lang="zh-CN" altLang="en-US" sz="2400" dirty="0">
                <a:ea typeface="宋体" panose="02010600030101010101" pitchFamily="2" charset="-122"/>
              </a:rPr>
              <a:t>编程的规范--</a:t>
            </a:r>
            <a:r>
              <a:rPr lang="zh-CN" altLang="en-US" sz="2400" b="1" dirty="0">
                <a:solidFill>
                  <a:srgbClr val="FF0000"/>
                </a:solidFill>
                <a:ea typeface="宋体" panose="02010600030101010101" pitchFamily="2" charset="-122"/>
              </a:rPr>
              <a:t>加注释</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a:xfrm>
            <a:off x="457200" y="1456690"/>
            <a:ext cx="8229600" cy="427707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zh-CN" altLang="en-US" b="1" dirty="0" smtClean="0">
                <a:latin typeface="宋体" panose="02010600030101010101" pitchFamily="2" charset="-122"/>
                <a:ea typeface="宋体" panose="02010600030101010101" pitchFamily="2" charset="-122"/>
              </a:rPr>
              <a:t>单行注释</a:t>
            </a:r>
            <a:endParaRPr lang="en-US" altLang="zh-CN" b="1" dirty="0" smtClean="0">
              <a:latin typeface="宋体" panose="02010600030101010101" pitchFamily="2" charset="-122"/>
              <a:ea typeface="宋体" panose="02010600030101010101" pitchFamily="2" charset="-122"/>
            </a:endParaRPr>
          </a:p>
          <a:p>
            <a:pPr lvl="1">
              <a:buFont typeface="Wingdings" panose="05000000000000000000" pitchFamily="2" charset="2"/>
              <a:buChar char="Ø"/>
            </a:pPr>
            <a:r>
              <a:rPr lang="zh-CN" altLang="en-US" dirty="0" smtClean="0">
                <a:latin typeface="宋体" panose="02010600030101010101" pitchFamily="2" charset="-122"/>
                <a:ea typeface="宋体" panose="02010600030101010101" pitchFamily="2" charset="-122"/>
              </a:rPr>
              <a:t>格式： </a:t>
            </a:r>
            <a:r>
              <a:rPr lang="en-US" altLang="zh-CN" dirty="0" smtClean="0">
                <a:solidFill>
                  <a:srgbClr val="C00000"/>
                </a:solidFill>
                <a:latin typeface="宋体" panose="02010600030101010101" pitchFamily="2" charset="-122"/>
                <a:ea typeface="宋体" panose="02010600030101010101" pitchFamily="2" charset="-122"/>
              </a:rPr>
              <a:t>//</a:t>
            </a:r>
            <a:r>
              <a:rPr lang="zh-CN" altLang="en-US" dirty="0" smtClean="0">
                <a:solidFill>
                  <a:srgbClr val="C00000"/>
                </a:solidFill>
                <a:latin typeface="宋体" panose="02010600030101010101" pitchFamily="2" charset="-122"/>
                <a:ea typeface="宋体" panose="02010600030101010101" pitchFamily="2" charset="-122"/>
              </a:rPr>
              <a:t>注释文字 </a:t>
            </a:r>
            <a:endParaRPr lang="en-US" altLang="zh-CN" dirty="0" smtClean="0">
              <a:solidFill>
                <a:srgbClr val="C00000"/>
              </a:solidFill>
              <a:latin typeface="宋体" panose="02010600030101010101" pitchFamily="2" charset="-122"/>
              <a:ea typeface="宋体" panose="02010600030101010101" pitchFamily="2" charset="-122"/>
            </a:endParaRPr>
          </a:p>
          <a:p>
            <a:pPr>
              <a:buFont typeface="Wingdings" panose="05000000000000000000" pitchFamily="2" charset="2"/>
              <a:buChar char="l"/>
            </a:pPr>
            <a:r>
              <a:rPr lang="zh-CN" altLang="en-US" b="1" dirty="0" smtClean="0">
                <a:latin typeface="宋体" panose="02010600030101010101" pitchFamily="2" charset="-122"/>
                <a:ea typeface="宋体" panose="02010600030101010101" pitchFamily="2" charset="-122"/>
              </a:rPr>
              <a:t>多行注释</a:t>
            </a:r>
            <a:endParaRPr lang="en-US" altLang="zh-CN" b="1" dirty="0" smtClean="0">
              <a:latin typeface="宋体" panose="02010600030101010101" pitchFamily="2" charset="-122"/>
              <a:ea typeface="宋体" panose="02010600030101010101" pitchFamily="2" charset="-122"/>
            </a:endParaRPr>
          </a:p>
          <a:p>
            <a:pPr lvl="1">
              <a:buFont typeface="Wingdings" panose="05000000000000000000" pitchFamily="2" charset="2"/>
              <a:buChar char="Ø"/>
            </a:pPr>
            <a:r>
              <a:rPr lang="zh-CN" altLang="en-US" dirty="0" smtClean="0">
                <a:latin typeface="宋体" panose="02010600030101010101" pitchFamily="2" charset="-122"/>
                <a:ea typeface="宋体" panose="02010600030101010101" pitchFamily="2" charset="-122"/>
              </a:rPr>
              <a:t>格式： </a:t>
            </a:r>
            <a:r>
              <a:rPr lang="en-US" altLang="zh-CN" dirty="0" smtClean="0">
                <a:solidFill>
                  <a:srgbClr val="C00000"/>
                </a:solidFill>
                <a:latin typeface="宋体" panose="02010600030101010101" pitchFamily="2" charset="-122"/>
                <a:ea typeface="宋体" panose="02010600030101010101" pitchFamily="2" charset="-122"/>
              </a:rPr>
              <a:t>	/*  </a:t>
            </a:r>
            <a:r>
              <a:rPr lang="zh-CN" altLang="en-US" dirty="0" smtClean="0">
                <a:solidFill>
                  <a:srgbClr val="C00000"/>
                </a:solidFill>
                <a:latin typeface="宋体" panose="02010600030101010101" pitchFamily="2" charset="-122"/>
                <a:ea typeface="宋体" panose="02010600030101010101" pitchFamily="2" charset="-122"/>
              </a:rPr>
              <a:t>注释文字 *</a:t>
            </a:r>
            <a:r>
              <a:rPr lang="en-US" altLang="zh-CN" dirty="0" smtClean="0">
                <a:solidFill>
                  <a:srgbClr val="C00000"/>
                </a:solidFill>
                <a:latin typeface="宋体" panose="02010600030101010101" pitchFamily="2" charset="-122"/>
                <a:ea typeface="宋体" panose="02010600030101010101" pitchFamily="2" charset="-122"/>
              </a:rPr>
              <a:t>/</a:t>
            </a:r>
          </a:p>
          <a:p>
            <a:pPr>
              <a:buFont typeface="Wingdings" panose="05000000000000000000" pitchFamily="2" charset="2"/>
              <a:buChar char="l"/>
            </a:pPr>
            <a:endParaRPr lang="en-US" altLang="zh-CN" dirty="0" smtClean="0">
              <a:latin typeface="宋体" panose="02010600030101010101" pitchFamily="2" charset="-122"/>
              <a:ea typeface="宋体" panose="02010600030101010101" pitchFamily="2" charset="-122"/>
            </a:endParaRPr>
          </a:p>
          <a:p>
            <a:pPr>
              <a:buFont typeface="Wingdings" panose="05000000000000000000" pitchFamily="2" charset="2"/>
              <a:buChar char="l"/>
            </a:pPr>
            <a:r>
              <a:rPr lang="zh-CN" altLang="en-US" dirty="0" smtClean="0">
                <a:latin typeface="宋体" panose="02010600030101010101" pitchFamily="2" charset="-122"/>
                <a:ea typeface="宋体" panose="02010600030101010101" pitchFamily="2" charset="-122"/>
              </a:rPr>
              <a:t>注：</a:t>
            </a:r>
            <a:endParaRPr lang="en-US" altLang="zh-CN" dirty="0" smtClean="0">
              <a:latin typeface="宋体" panose="02010600030101010101" pitchFamily="2" charset="-122"/>
              <a:ea typeface="宋体" panose="02010600030101010101" pitchFamily="2" charset="-122"/>
            </a:endParaRPr>
          </a:p>
          <a:p>
            <a:pPr lvl="1">
              <a:buFont typeface="Wingdings" panose="05000000000000000000" pitchFamily="2" charset="2"/>
              <a:buChar char="Ø"/>
            </a:pPr>
            <a:r>
              <a:rPr lang="zh-CN" altLang="en-US" dirty="0" smtClean="0">
                <a:latin typeface="宋体" panose="02010600030101010101" pitchFamily="2" charset="-122"/>
                <a:ea typeface="宋体" panose="02010600030101010101" pitchFamily="2" charset="-122"/>
              </a:rPr>
              <a:t>对于单行和多行注释，被注释的文字，不会被</a:t>
            </a:r>
            <a:r>
              <a:rPr lang="en-US" altLang="zh-CN" dirty="0" smtClean="0">
                <a:latin typeface="宋体" panose="02010600030101010101" pitchFamily="2" charset="-122"/>
                <a:ea typeface="宋体" panose="02010600030101010101" pitchFamily="2" charset="-122"/>
              </a:rPr>
              <a:t>JVM</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java</a:t>
            </a:r>
            <a:r>
              <a:rPr lang="zh-CN" altLang="en-US" dirty="0" smtClean="0">
                <a:latin typeface="宋体" panose="02010600030101010101" pitchFamily="2" charset="-122"/>
                <a:ea typeface="宋体" panose="02010600030101010101" pitchFamily="2" charset="-122"/>
              </a:rPr>
              <a:t>虚拟机）解释执行。</a:t>
            </a:r>
          </a:p>
          <a:p>
            <a:pPr lvl="1">
              <a:buFont typeface="Wingdings" panose="05000000000000000000" pitchFamily="2" charset="2"/>
              <a:buChar char="Ø"/>
            </a:pPr>
            <a:r>
              <a:rPr lang="zh-CN" altLang="en-US" dirty="0" smtClean="0">
                <a:latin typeface="宋体" panose="02010600030101010101" pitchFamily="2" charset="-122"/>
                <a:ea typeface="宋体" panose="02010600030101010101" pitchFamily="2" charset="-122"/>
              </a:rPr>
              <a:t>多行注释里面不允许有多行注释嵌套。</a:t>
            </a:r>
          </a:p>
        </p:txBody>
      </p:sp>
      <p:sp>
        <p:nvSpPr>
          <p:cNvPr id="5" name="标题 1"/>
          <p:cNvSpPr>
            <a:spLocks noGrp="1"/>
          </p:cNvSpPr>
          <p:nvPr/>
        </p:nvSpPr>
        <p:spPr>
          <a:xfrm>
            <a:off x="3491880" y="549186"/>
            <a:ext cx="2764422" cy="70980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a:latin typeface="Times New Roman" panose="02020603050405020304" pitchFamily="18" charset="0"/>
                <a:ea typeface="宋体" panose="02010600030101010101" pitchFamily="2" charset="-122"/>
                <a:cs typeface="Times New Roman" panose="02020603050405020304" pitchFamily="18" charset="0"/>
              </a:rPr>
              <a:t>1.6 </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注  释</a:t>
            </a:r>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910491"/>
            <a:ext cx="8568952" cy="458470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文档</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注释（</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特有）</a:t>
            </a:r>
          </a:p>
          <a:p>
            <a:pPr marL="742950" lvl="1" indent="-285750">
              <a:buFont typeface="Wingdings" panose="05000000000000000000" pitchFamily="2" charset="2"/>
              <a:buChar char="Ø"/>
            </a:pPr>
            <a:r>
              <a:rPr lang="zh-CN" altLang="en-US"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格式</a:t>
            </a:r>
            <a:r>
              <a:rPr lang="zh-CN" altLang="en-US"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@author  </a:t>
            </a:r>
            <a:r>
              <a:rPr lang="zh-CN" altLang="en-US"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指定</a:t>
            </a:r>
            <a:r>
              <a:rPr lang="en-US" altLang="zh-CN"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java</a:t>
            </a:r>
            <a:r>
              <a:rPr lang="zh-CN" altLang="en-US"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程序的作者</a:t>
            </a:r>
            <a:endParaRPr lang="en-US" altLang="zh-CN"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@version  </a:t>
            </a:r>
            <a:r>
              <a:rPr lang="zh-CN" altLang="en-US"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指定源文件的版本</a:t>
            </a:r>
            <a:endParaRPr lang="en-US" altLang="zh-CN"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param</a:t>
            </a:r>
            <a:r>
              <a:rPr lang="en-US" altLang="zh-CN"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方法的参数说明信息</a:t>
            </a:r>
            <a:endParaRPr lang="en-US" altLang="zh-CN"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p>
          <a:p>
            <a:pPr marL="342900" indent="-342900">
              <a:buFont typeface="Wingdings" panose="05000000000000000000" pitchFamily="2" charset="2"/>
              <a:buChar char="l"/>
            </a:pPr>
            <a:r>
              <a:rPr lang="zh-CN" altLang="en-US" sz="2400" dirty="0">
                <a:ea typeface="宋体" panose="02010600030101010101" pitchFamily="2" charset="-122"/>
              </a:rPr>
              <a:t>注释内容可以</a:t>
            </a:r>
            <a:r>
              <a:rPr lang="zh-CN" altLang="en-US" sz="2400" dirty="0" smtClean="0">
                <a:ea typeface="宋体" panose="02010600030101010101" pitchFamily="2" charset="-122"/>
              </a:rPr>
              <a:t>被</a:t>
            </a:r>
            <a:r>
              <a:rPr lang="en-US" altLang="zh-CN" sz="2400" dirty="0" smtClean="0">
                <a:ea typeface="宋体" panose="02010600030101010101" pitchFamily="2" charset="-122"/>
              </a:rPr>
              <a:t>JDK</a:t>
            </a:r>
            <a:r>
              <a:rPr lang="zh-CN" altLang="en-US" sz="2400" dirty="0">
                <a:ea typeface="宋体" panose="02010600030101010101" pitchFamily="2" charset="-122"/>
              </a:rPr>
              <a:t>提供的工具 </a:t>
            </a:r>
            <a:r>
              <a:rPr lang="en-US" altLang="zh-CN" sz="2400" dirty="0" err="1">
                <a:ea typeface="宋体" panose="02010600030101010101" pitchFamily="2" charset="-122"/>
              </a:rPr>
              <a:t>javadoc</a:t>
            </a:r>
            <a:r>
              <a:rPr lang="en-US" altLang="zh-CN" sz="2400" dirty="0">
                <a:ea typeface="宋体" panose="02010600030101010101" pitchFamily="2" charset="-122"/>
              </a:rPr>
              <a:t> </a:t>
            </a:r>
            <a:r>
              <a:rPr lang="zh-CN" altLang="en-US" sz="2400" dirty="0">
                <a:ea typeface="宋体" panose="02010600030101010101" pitchFamily="2" charset="-122"/>
              </a:rPr>
              <a:t>所解析，生成一套以网页文件</a:t>
            </a:r>
            <a:r>
              <a:rPr lang="zh-CN" altLang="en-US" sz="2400" dirty="0" smtClean="0">
                <a:ea typeface="宋体" panose="02010600030101010101" pitchFamily="2" charset="-122"/>
              </a:rPr>
              <a:t>形式体现</a:t>
            </a:r>
            <a:r>
              <a:rPr lang="zh-CN" altLang="en-US" sz="2400" dirty="0">
                <a:ea typeface="宋体" panose="02010600030101010101" pitchFamily="2" charset="-122"/>
              </a:rPr>
              <a:t>的该程序的说明文档</a:t>
            </a:r>
            <a:r>
              <a:rPr lang="zh-CN" altLang="en-US" sz="2400" dirty="0" smtClean="0">
                <a:ea typeface="宋体" panose="02010600030101010101" pitchFamily="2" charset="-122"/>
              </a:rPr>
              <a:t>。</a:t>
            </a:r>
            <a:endParaRPr lang="en-US" altLang="zh-CN" sz="2400" dirty="0" smtClean="0">
              <a:ea typeface="宋体" panose="02010600030101010101" pitchFamily="2" charset="-122"/>
            </a:endParaRPr>
          </a:p>
          <a:p>
            <a:pPr marL="342900" indent="-342900">
              <a:buFont typeface="Wingdings" panose="05000000000000000000" pitchFamily="2" charset="2"/>
              <a:buChar char="l"/>
            </a:pPr>
            <a:endParaRPr lang="en-US" altLang="zh-CN" sz="2400" dirty="0" smtClean="0">
              <a:ea typeface="宋体" panose="02010600030101010101" pitchFamily="2" charset="-122"/>
            </a:endParaRPr>
          </a:p>
          <a:p>
            <a:pPr marL="342900" indent="-342900">
              <a:buFont typeface="Wingdings" panose="05000000000000000000" pitchFamily="2" charset="2"/>
              <a:buChar char="l"/>
            </a:pPr>
            <a:r>
              <a:rPr lang="zh-CN" altLang="en-US" sz="2400" dirty="0" smtClean="0">
                <a:ea typeface="宋体" panose="02010600030101010101" pitchFamily="2" charset="-122"/>
              </a:rPr>
              <a:t>操作方式</a:t>
            </a:r>
            <a:endParaRPr lang="zh-CN" altLang="en-US" sz="2400" dirty="0">
              <a:ea typeface="宋体" panose="02010600030101010101" pitchFamily="2" charset="-122"/>
            </a:endParaRPr>
          </a:p>
          <a:p>
            <a:endParaRPr lang="en-US" altLang="zh-CN"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400" dirty="0"/>
          </a:p>
        </p:txBody>
      </p:sp>
      <p:pic>
        <p:nvPicPr>
          <p:cNvPr id="6" name="图片 3"/>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467544" y="4836795"/>
            <a:ext cx="8064896" cy="4213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2281203" y="657136"/>
            <a:ext cx="4924662" cy="72008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 Java</a:t>
            </a:r>
            <a:r>
              <a:rPr lang="zh-CN" altLang="en-US" b="1" dirty="0" smtClean="0">
                <a:latin typeface="+mn-lt"/>
                <a:ea typeface="宋体" panose="02010600030101010101" pitchFamily="2" charset="-122"/>
                <a:cs typeface="Times New Roman" panose="02020603050405020304" pitchFamily="18" charset="0"/>
              </a:rPr>
              <a:t> </a:t>
            </a:r>
            <a:r>
              <a:rPr lang="en-US" altLang="zh-CN" b="1" dirty="0" smtClean="0">
                <a:latin typeface="+mn-lt"/>
                <a:ea typeface="宋体" panose="02010600030101010101" pitchFamily="2" charset="-122"/>
                <a:cs typeface="Times New Roman" panose="02020603050405020304" pitchFamily="18" charset="0"/>
              </a:rPr>
              <a:t>API</a:t>
            </a:r>
            <a:r>
              <a:rPr lang="zh-CN" altLang="en-US" b="1" dirty="0" smtClean="0">
                <a:latin typeface="+mn-lt"/>
                <a:ea typeface="宋体" panose="02010600030101010101" pitchFamily="2" charset="-122"/>
                <a:cs typeface="Times New Roman" panose="02020603050405020304" pitchFamily="18" charset="0"/>
              </a:rPr>
              <a:t>文档</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179512" y="1600200"/>
            <a:ext cx="8856984" cy="398904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en-US" altLang="zh-CN" sz="2400" dirty="0" smtClean="0">
                <a:ea typeface="宋体" panose="02010600030101010101" pitchFamily="2" charset="-122"/>
                <a:cs typeface="Times New Roman" panose="02020603050405020304" pitchFamily="18" charset="0"/>
              </a:rPr>
              <a:t>API </a:t>
            </a:r>
            <a:r>
              <a:rPr lang="zh-CN" altLang="en-US" sz="2400" dirty="0" smtClean="0">
                <a:ea typeface="宋体" panose="02010600030101010101" pitchFamily="2" charset="-122"/>
                <a:cs typeface="Times New Roman" panose="02020603050405020304" pitchFamily="18" charset="0"/>
              </a:rPr>
              <a:t>（</a:t>
            </a:r>
            <a:r>
              <a:rPr lang="en-US" sz="2400" dirty="0" smtClean="0">
                <a:ea typeface="宋体" panose="02010600030101010101" pitchFamily="2" charset="-122"/>
                <a:cs typeface="Times New Roman" panose="02020603050405020304" pitchFamily="18" charset="0"/>
              </a:rPr>
              <a:t>Application Programming Interface,</a:t>
            </a:r>
            <a:r>
              <a:rPr lang="zh-CN" altLang="en-US" sz="2400" dirty="0" smtClean="0">
                <a:ea typeface="宋体" panose="02010600030101010101" pitchFamily="2" charset="-122"/>
                <a:cs typeface="Times New Roman" panose="02020603050405020304" pitchFamily="18" charset="0"/>
              </a:rPr>
              <a:t>应用程序编程接口）是 </a:t>
            </a:r>
            <a:r>
              <a:rPr lang="en-US" altLang="zh-CN" sz="2400" dirty="0" smtClean="0">
                <a:ea typeface="宋体" panose="02010600030101010101" pitchFamily="2" charset="-122"/>
                <a:cs typeface="Times New Roman" panose="02020603050405020304" pitchFamily="18" charset="0"/>
              </a:rPr>
              <a:t>Java </a:t>
            </a:r>
            <a:r>
              <a:rPr lang="zh-CN" altLang="en-US" sz="2400" dirty="0" smtClean="0">
                <a:ea typeface="宋体" panose="02010600030101010101" pitchFamily="2" charset="-122"/>
                <a:cs typeface="Times New Roman" panose="02020603050405020304" pitchFamily="18" charset="0"/>
              </a:rPr>
              <a:t>提供的基本编程接口。</a:t>
            </a:r>
          </a:p>
          <a:p>
            <a:pPr>
              <a:buFont typeface="Wingdings" panose="05000000000000000000" pitchFamily="2" charset="2"/>
              <a:buChar char="l"/>
            </a:pPr>
            <a:r>
              <a:rPr lang="en-US" altLang="zh-CN" sz="2400" dirty="0" smtClean="0">
                <a:ea typeface="宋体" panose="02010600030101010101" pitchFamily="2" charset="-122"/>
                <a:cs typeface="Times New Roman" panose="02020603050405020304" pitchFamily="18" charset="0"/>
              </a:rPr>
              <a:t>Java</a:t>
            </a:r>
            <a:r>
              <a:rPr lang="zh-CN" altLang="en-US" sz="2400" dirty="0" smtClean="0">
                <a:ea typeface="宋体" panose="02010600030101010101" pitchFamily="2" charset="-122"/>
                <a:cs typeface="Times New Roman" panose="02020603050405020304" pitchFamily="18" charset="0"/>
              </a:rPr>
              <a:t>语言提供了大量的基础类，因此 </a:t>
            </a:r>
            <a:r>
              <a:rPr lang="en-US" altLang="zh-CN" sz="2400" dirty="0" smtClean="0">
                <a:ea typeface="宋体" panose="02010600030101010101" pitchFamily="2" charset="-122"/>
                <a:cs typeface="Times New Roman" panose="02020603050405020304" pitchFamily="18" charset="0"/>
              </a:rPr>
              <a:t>Oracle </a:t>
            </a:r>
            <a:r>
              <a:rPr lang="zh-CN" altLang="en-US" sz="2400" dirty="0" smtClean="0">
                <a:ea typeface="宋体" panose="02010600030101010101" pitchFamily="2" charset="-122"/>
                <a:cs typeface="Times New Roman" panose="02020603050405020304" pitchFamily="18" charset="0"/>
              </a:rPr>
              <a:t>也为这些基础类提供了相应的</a:t>
            </a:r>
            <a:r>
              <a:rPr lang="en-US" altLang="zh-CN" sz="2400" dirty="0" smtClean="0">
                <a:ea typeface="宋体" panose="02010600030101010101" pitchFamily="2" charset="-122"/>
                <a:cs typeface="Times New Roman" panose="02020603050405020304" pitchFamily="18" charset="0"/>
              </a:rPr>
              <a:t>API</a:t>
            </a:r>
            <a:r>
              <a:rPr lang="zh-CN" altLang="en-US" sz="2400" dirty="0" smtClean="0">
                <a:ea typeface="宋体" panose="02010600030101010101" pitchFamily="2" charset="-122"/>
                <a:cs typeface="Times New Roman" panose="02020603050405020304" pitchFamily="18" charset="0"/>
              </a:rPr>
              <a:t>文档，用于告诉开发者如何使用这些类，以及这些类里包含的方法。</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2400" dirty="0">
                <a:ea typeface="宋体" panose="02010600030101010101" pitchFamily="2" charset="-122"/>
                <a:cs typeface="Times New Roman" panose="02020603050405020304" pitchFamily="18" charset="0"/>
              </a:rPr>
              <a:t>下载</a:t>
            </a:r>
            <a:r>
              <a:rPr lang="en-US" altLang="zh-CN" sz="2400" dirty="0">
                <a:ea typeface="宋体" panose="02010600030101010101" pitchFamily="2" charset="-122"/>
                <a:cs typeface="Times New Roman" panose="02020603050405020304" pitchFamily="18" charset="0"/>
              </a:rPr>
              <a:t>API</a:t>
            </a:r>
            <a:r>
              <a:rPr lang="zh-CN" altLang="en-US" sz="2400" dirty="0">
                <a:ea typeface="宋体" panose="02010600030101010101" pitchFamily="2" charset="-122"/>
                <a:cs typeface="Times New Roman" panose="02020603050405020304" pitchFamily="18" charset="0"/>
              </a:rPr>
              <a:t>：</a:t>
            </a:r>
            <a:r>
              <a:rPr lang="en-US" altLang="zh-CN" sz="2400" dirty="0">
                <a:solidFill>
                  <a:srgbClr val="C00000"/>
                </a:solidFill>
                <a:ea typeface="宋体" panose="02010600030101010101" pitchFamily="2" charset="-122"/>
                <a:cs typeface="Times New Roman" panose="02020603050405020304" pitchFamily="18" charset="0"/>
              </a:rPr>
              <a:t>http://www.oracle.com/technetwork/java/javase/downloads/index.html</a:t>
            </a:r>
            <a:endParaRPr lang="en-US" altLang="zh-CN" sz="2400" b="1"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7" name="图片 3"/>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814705" y="973773"/>
            <a:ext cx="8139113" cy="445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矩形 4"/>
          <p:cNvSpPr/>
          <p:nvPr/>
        </p:nvSpPr>
        <p:spPr>
          <a:xfrm>
            <a:off x="808355" y="973773"/>
            <a:ext cx="1662113" cy="19446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814705" y="3064510"/>
            <a:ext cx="1624013" cy="23653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p:cNvSpPr/>
          <p:nvPr/>
        </p:nvSpPr>
        <p:spPr>
          <a:xfrm>
            <a:off x="2543493" y="973773"/>
            <a:ext cx="6443662" cy="44561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圆角矩形 5"/>
          <p:cNvSpPr/>
          <p:nvPr/>
        </p:nvSpPr>
        <p:spPr>
          <a:xfrm>
            <a:off x="741680" y="649923"/>
            <a:ext cx="1204913" cy="395287"/>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162" name="TextBox 7"/>
          <p:cNvSpPr txBox="1">
            <a:spLocks noChangeArrowheads="1"/>
          </p:cNvSpPr>
          <p:nvPr/>
        </p:nvSpPr>
        <p:spPr bwMode="auto">
          <a:xfrm>
            <a:off x="741680" y="676910"/>
            <a:ext cx="1204913"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1pPr>
            <a:lvl2pPr marL="742950" indent="-28575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2pPr>
            <a:lvl3pPr marL="11430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3pPr>
            <a:lvl4pPr marL="16002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4pPr>
            <a:lvl5pPr marL="20574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9pPr>
          </a:lstStyle>
          <a:p>
            <a:pPr eaLnBrk="1" hangingPunct="1"/>
            <a:r>
              <a:rPr lang="zh-CN" altLang="en-US" b="1">
                <a:latin typeface="+mn-lt"/>
                <a:ea typeface="宋体" panose="02010600030101010101" pitchFamily="2" charset="-122"/>
              </a:rPr>
              <a:t>包列表区</a:t>
            </a:r>
          </a:p>
        </p:txBody>
      </p:sp>
      <p:sp>
        <p:nvSpPr>
          <p:cNvPr id="15" name="圆角矩形 14"/>
          <p:cNvSpPr/>
          <p:nvPr/>
        </p:nvSpPr>
        <p:spPr>
          <a:xfrm>
            <a:off x="186055" y="3386773"/>
            <a:ext cx="1204913" cy="396875"/>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164" name="TextBox 15"/>
          <p:cNvSpPr txBox="1">
            <a:spLocks noChangeArrowheads="1"/>
          </p:cNvSpPr>
          <p:nvPr/>
        </p:nvSpPr>
        <p:spPr bwMode="auto">
          <a:xfrm>
            <a:off x="186055" y="3413760"/>
            <a:ext cx="12049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1pPr>
            <a:lvl2pPr marL="742950" indent="-28575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2pPr>
            <a:lvl3pPr marL="11430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3pPr>
            <a:lvl4pPr marL="16002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4pPr>
            <a:lvl5pPr marL="20574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9pPr>
          </a:lstStyle>
          <a:p>
            <a:pPr eaLnBrk="1" hangingPunct="1"/>
            <a:r>
              <a:rPr lang="zh-CN" altLang="en-US" b="1">
                <a:latin typeface="+mn-lt"/>
                <a:ea typeface="宋体" panose="02010600030101010101" pitchFamily="2" charset="-122"/>
              </a:rPr>
              <a:t>类列表区</a:t>
            </a:r>
          </a:p>
        </p:txBody>
      </p:sp>
      <p:sp>
        <p:nvSpPr>
          <p:cNvPr id="17" name="圆角矩形 16"/>
          <p:cNvSpPr/>
          <p:nvPr/>
        </p:nvSpPr>
        <p:spPr>
          <a:xfrm>
            <a:off x="7009130" y="1657985"/>
            <a:ext cx="1349375" cy="396875"/>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166" name="TextBox 17"/>
          <p:cNvSpPr txBox="1">
            <a:spLocks noChangeArrowheads="1"/>
          </p:cNvSpPr>
          <p:nvPr/>
        </p:nvSpPr>
        <p:spPr bwMode="auto">
          <a:xfrm>
            <a:off x="7009130" y="1684973"/>
            <a:ext cx="134937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1pPr>
            <a:lvl2pPr marL="742950" indent="-28575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2pPr>
            <a:lvl3pPr marL="11430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3pPr>
            <a:lvl4pPr marL="16002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4pPr>
            <a:lvl5pPr marL="20574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9pPr>
          </a:lstStyle>
          <a:p>
            <a:pPr eaLnBrk="1" hangingPunct="1"/>
            <a:r>
              <a:rPr lang="zh-CN" altLang="en-US" b="1">
                <a:latin typeface="+mn-lt"/>
                <a:ea typeface="宋体" panose="02010600030101010101" pitchFamily="2" charset="-122"/>
              </a:rPr>
              <a:t>详细说明区</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3491627" y="-25613"/>
            <a:ext cx="3240360" cy="9361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2.1  </a:t>
            </a:r>
            <a:r>
              <a:rPr lang="zh-CN" altLang="en-US" b="1" dirty="0" smtClean="0">
                <a:latin typeface="+mn-lt"/>
                <a:ea typeface="宋体" panose="02010600030101010101" pitchFamily="2" charset="-122"/>
                <a:cs typeface="Times New Roman" panose="02020603050405020304" pitchFamily="18" charset="0"/>
              </a:rPr>
              <a:t>关键字</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251267" y="694467"/>
            <a:ext cx="8501122" cy="1357322"/>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0" fontAlgn="base" hangingPunct="0">
              <a:buFont typeface="Wingdings" panose="05000000000000000000" pitchFamily="2" charset="2"/>
              <a:buChar char="l"/>
            </a:pPr>
            <a:r>
              <a:rPr lang="zh-CN" altLang="en-US" sz="2400" b="1" dirty="0" smtClean="0">
                <a:ea typeface="宋体" panose="02010600030101010101" pitchFamily="2" charset="-122"/>
                <a:cs typeface="Times New Roman" panose="02020603050405020304" pitchFamily="18" charset="0"/>
              </a:rPr>
              <a:t>关键字的定义和特点</a:t>
            </a:r>
          </a:p>
          <a:p>
            <a:pPr lvl="1" eaLnBrk="0" fontAlgn="base" hangingPunct="0">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定义：</a:t>
            </a:r>
            <a:r>
              <a:rPr lang="zh-CN" altLang="en-US" sz="2000" b="1" dirty="0" smtClean="0">
                <a:solidFill>
                  <a:srgbClr val="0000FF"/>
                </a:solidFill>
                <a:ea typeface="宋体" panose="02010600030101010101" pitchFamily="2" charset="-122"/>
                <a:cs typeface="Times New Roman" panose="02020603050405020304" pitchFamily="18" charset="0"/>
              </a:rPr>
              <a:t>被</a:t>
            </a:r>
            <a:r>
              <a:rPr lang="en-US" altLang="zh-CN" sz="2000" b="1" dirty="0" smtClean="0">
                <a:solidFill>
                  <a:srgbClr val="0000FF"/>
                </a:solidFill>
                <a:ea typeface="宋体" panose="02010600030101010101" pitchFamily="2" charset="-122"/>
                <a:cs typeface="Times New Roman" panose="02020603050405020304" pitchFamily="18" charset="0"/>
              </a:rPr>
              <a:t>Java</a:t>
            </a:r>
            <a:r>
              <a:rPr lang="zh-CN" altLang="en-US" sz="2000" b="1" dirty="0" smtClean="0">
                <a:solidFill>
                  <a:srgbClr val="0000FF"/>
                </a:solidFill>
                <a:ea typeface="宋体" panose="02010600030101010101" pitchFamily="2" charset="-122"/>
                <a:cs typeface="Times New Roman" panose="02020603050405020304" pitchFamily="18" charset="0"/>
              </a:rPr>
              <a:t>语言赋予了特殊含义，用做专门用途的字符串（单词）</a:t>
            </a:r>
          </a:p>
          <a:p>
            <a:pPr lvl="1" eaLnBrk="0" fontAlgn="base" hangingPunct="0">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特点：</a:t>
            </a:r>
            <a:r>
              <a:rPr lang="zh-CN" altLang="en-US" sz="2000" b="1" dirty="0" smtClean="0">
                <a:solidFill>
                  <a:srgbClr val="0000FF"/>
                </a:solidFill>
                <a:ea typeface="宋体" panose="02010600030101010101" pitchFamily="2" charset="-122"/>
                <a:cs typeface="Times New Roman" panose="02020603050405020304" pitchFamily="18" charset="0"/>
              </a:rPr>
              <a:t>关键字中所有字母都为小写</a:t>
            </a:r>
          </a:p>
          <a:p>
            <a:endParaRPr lang="zh-CN" altLang="en-US" sz="2400" dirty="0">
              <a:ea typeface="宋体" panose="02010600030101010101" pitchFamily="2" charset="-122"/>
              <a:cs typeface="Times New Roman" panose="02020603050405020304" pitchFamily="18" charset="0"/>
            </a:endParaRPr>
          </a:p>
        </p:txBody>
      </p:sp>
      <p:graphicFrame>
        <p:nvGraphicFramePr>
          <p:cNvPr id="4" name="Group 5"/>
          <p:cNvGraphicFramePr>
            <a:graphicFrameLocks noGrp="1"/>
          </p:cNvGraphicFramePr>
          <p:nvPr>
            <p:custDataLst>
              <p:tags r:id="rId1"/>
            </p:custDataLst>
          </p:nvPr>
        </p:nvGraphicFramePr>
        <p:xfrm>
          <a:off x="323275" y="1918603"/>
          <a:ext cx="8499475" cy="3962400"/>
        </p:xfrm>
        <a:graphic>
          <a:graphicData uri="http://schemas.openxmlformats.org/drawingml/2006/table">
            <a:tbl>
              <a:tblPr>
                <a:tableStyleId>{3C2FFA5D-87B4-456A-9821-1D502468CF0F}</a:tableStyleId>
              </a:tblPr>
              <a:tblGrid>
                <a:gridCol w="1698625"/>
                <a:gridCol w="1700213"/>
                <a:gridCol w="1698625"/>
                <a:gridCol w="1698625"/>
                <a:gridCol w="1703387"/>
              </a:tblGrid>
              <a:tr h="388938">
                <a:tc gridSpan="5">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用于定义数据类型的关键字</a:t>
                      </a:r>
                      <a:endParaRPr kumimoji="0" lang="zh-CN" sz="20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class</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interface</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c>
                  <a:txBody>
                    <a:bodyPr/>
                    <a:lstStyle/>
                    <a:p>
                      <a:r>
                        <a:rPr lang="en-US" altLang="zh-CN" sz="2000" dirty="0" err="1" smtClean="0">
                          <a:latin typeface="+mn-lt"/>
                          <a:ea typeface="宋体" panose="02010600030101010101" pitchFamily="2" charset="-122"/>
                          <a:cs typeface="Times New Roman" panose="02020603050405020304" pitchFamily="18" charset="0"/>
                        </a:rPr>
                        <a:t>enum</a:t>
                      </a:r>
                      <a:endParaRPr lang="zh-CN" altLang="en-US" sz="2000" dirty="0">
                        <a:latin typeface="+mn-lt"/>
                        <a:ea typeface="宋体" panose="02010600030101010101" pitchFamily="2" charset="-122"/>
                        <a:cs typeface="Times New Roman" panose="02020603050405020304" pitchFamily="18"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byte</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short</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r>
              <a:tr h="387350">
                <a:tc>
                  <a:txBody>
                    <a:bodyPr/>
                    <a:lstStyle/>
                    <a:p>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int</a:t>
                      </a:r>
                      <a:endParaRPr lang="zh-CN" altLang="en-US" sz="2000" dirty="0">
                        <a:latin typeface="+mn-lt"/>
                        <a:ea typeface="宋体" panose="02010600030101010101" pitchFamily="2" charset="-122"/>
                        <a:cs typeface="Times New Roman" panose="02020603050405020304" pitchFamily="18"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long</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float</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double</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char</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r>
              <a:tr h="388938">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boolean</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void</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r>
              <a:tr h="388938">
                <a:tc gridSpan="5">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用于定义数据类型值的关键字</a:t>
                      </a:r>
                      <a:endParaRPr kumimoji="0" lang="zh-CN" sz="20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387350">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true</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false</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null</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r>
              <a:tr h="388938">
                <a:tc gridSpan="5">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用于定义流程控制的关键字</a:t>
                      </a:r>
                      <a:endParaRPr kumimoji="0" lang="zh-CN" sz="20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387350">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if</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else</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switch</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case</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default</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r>
              <a:tr h="388938">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while</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do</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for</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break</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continue</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r>
              <a:tr h="176730">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return</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tc>
              </a:tr>
            </a:tbl>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
          <p:cNvGraphicFramePr>
            <a:graphicFrameLocks noGrp="1"/>
          </p:cNvGraphicFramePr>
          <p:nvPr>
            <p:custDataLst>
              <p:tags r:id="rId1"/>
            </p:custDataLst>
          </p:nvPr>
        </p:nvGraphicFramePr>
        <p:xfrm>
          <a:off x="252095" y="599475"/>
          <a:ext cx="8639175" cy="5547192"/>
        </p:xfrm>
        <a:graphic>
          <a:graphicData uri="http://schemas.openxmlformats.org/drawingml/2006/table">
            <a:tbl>
              <a:tblPr>
                <a:tableStyleId>{3C2FFA5D-87B4-456A-9821-1D502468CF0F}</a:tableStyleId>
              </a:tblPr>
              <a:tblGrid>
                <a:gridCol w="1727200"/>
                <a:gridCol w="1727200"/>
                <a:gridCol w="1727200"/>
                <a:gridCol w="1700213"/>
                <a:gridCol w="1757362"/>
              </a:tblGrid>
              <a:tr h="365748">
                <a:tc gridSpan="5">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用于定义访问权限修饰符的关键字</a:t>
                      </a:r>
                      <a:endParaRPr kumimoji="0" lang="zh-CN" sz="20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36825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private</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protected</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public</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r>
              <a:tr h="368252">
                <a:tc gridSpan="5">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用于定义类，函数，变量修饰符的关键字</a:t>
                      </a:r>
                      <a:endParaRPr kumimoji="0" lang="zh-CN" sz="20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36825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abstract</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final</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static</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synchronized</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r>
              <a:tr h="368252">
                <a:tc gridSpan="5">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2000" u="none" strike="noStrike" cap="none" normalizeH="0" baseline="0" smtClean="0">
                          <a:ln>
                            <a:noFill/>
                          </a:ln>
                          <a:effectLst/>
                          <a:latin typeface="+mn-lt"/>
                          <a:ea typeface="宋体" panose="02010600030101010101" pitchFamily="2" charset="-122"/>
                          <a:cs typeface="Times New Roman" panose="02020603050405020304" pitchFamily="18" charset="0"/>
                          <a:sym typeface="Calibri" panose="020F0502020204030204" charset="0"/>
                        </a:rPr>
                        <a:t>用于定义类与类之间关系的关键字</a:t>
                      </a:r>
                      <a:endParaRPr kumimoji="0" lang="zh-CN" sz="20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366665">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extends</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implements</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r>
              <a:tr h="366665">
                <a:tc gridSpan="5">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用于定义建立实例及引用实例，判断实例的关键字</a:t>
                      </a:r>
                      <a:endParaRPr kumimoji="0" lang="zh-CN" sz="20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366665">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new</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this</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super</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instanceof</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r>
              <a:tr h="366665">
                <a:tc gridSpan="5">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用于异常处理的关键字</a:t>
                      </a:r>
                      <a:endParaRPr kumimoji="0" lang="zh-CN" sz="20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366665">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try</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catch</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finally</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throw</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throws</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r>
              <a:tr h="366665">
                <a:tc gridSpan="5">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用于包的关键字</a:t>
                      </a:r>
                      <a:endParaRPr kumimoji="0" lang="zh-CN" sz="20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366665">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package</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import</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r>
              <a:tr h="366665">
                <a:tc gridSpan="5">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其他修饰符关键字</a:t>
                      </a:r>
                      <a:endParaRPr kumimoji="0" lang="zh-CN" sz="20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366665">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native</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strictfp</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transient</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volatile</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assert</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14" marB="45714" horzOverflow="overflow"/>
                </a:tc>
              </a:tr>
            </a:tbl>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3131840" y="692696"/>
            <a:ext cx="3384376" cy="85494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anose="02010600030101010101" pitchFamily="2" charset="-122"/>
                <a:cs typeface="Times New Roman" panose="02020603050405020304" pitchFamily="18" charset="0"/>
              </a:rPr>
              <a:t>保留字</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457200" y="1600201"/>
            <a:ext cx="8229600" cy="26208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en-US" dirty="0" smtClean="0">
                <a:ea typeface="宋体" panose="02010600030101010101" pitchFamily="2" charset="-122"/>
                <a:cs typeface="Times New Roman" panose="02020603050405020304" pitchFamily="18" charset="0"/>
              </a:rPr>
              <a:t>Java</a:t>
            </a:r>
            <a:r>
              <a:rPr lang="zh-CN" altLang="en-US" dirty="0" smtClean="0">
                <a:ea typeface="宋体" panose="02010600030101010101" pitchFamily="2" charset="-122"/>
                <a:cs typeface="Times New Roman" panose="02020603050405020304" pitchFamily="18" charset="0"/>
              </a:rPr>
              <a:t>保留字：现有</a:t>
            </a:r>
            <a:r>
              <a:rPr lang="en-US" dirty="0" smtClean="0">
                <a:ea typeface="宋体" panose="02010600030101010101" pitchFamily="2" charset="-122"/>
                <a:cs typeface="Times New Roman" panose="02020603050405020304" pitchFamily="18" charset="0"/>
              </a:rPr>
              <a:t>Java</a:t>
            </a:r>
            <a:r>
              <a:rPr lang="zh-CN" altLang="en-US" dirty="0" smtClean="0">
                <a:ea typeface="宋体" panose="02010600030101010101" pitchFamily="2" charset="-122"/>
                <a:cs typeface="Times New Roman" panose="02020603050405020304" pitchFamily="18" charset="0"/>
              </a:rPr>
              <a:t>版本尚未使用</a:t>
            </a:r>
            <a:r>
              <a:rPr lang="zh-CN" altLang="en-US" dirty="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但以后版本可能会作为关键字使用。自己命名标记符时要避免使用这些保留字 </a:t>
            </a:r>
            <a:br>
              <a:rPr lang="zh-CN" altLang="en-US" dirty="0" smtClean="0">
                <a:ea typeface="宋体" panose="02010600030101010101" pitchFamily="2" charset="-122"/>
                <a:cs typeface="Times New Roman" panose="02020603050405020304" pitchFamily="18" charset="0"/>
              </a:rPr>
            </a:br>
            <a:r>
              <a:rPr lang="en-US" dirty="0" err="1" smtClean="0">
                <a:ea typeface="宋体" panose="02010600030101010101" pitchFamily="2" charset="-122"/>
                <a:cs typeface="Times New Roman" panose="02020603050405020304" pitchFamily="18" charset="0"/>
              </a:rPr>
              <a:t>byValue</a:t>
            </a:r>
            <a:r>
              <a:rPr lang="zh-CN" altLang="en-US" dirty="0" smtClean="0">
                <a:ea typeface="宋体" panose="02010600030101010101" pitchFamily="2" charset="-122"/>
                <a:cs typeface="Times New Roman" panose="02020603050405020304" pitchFamily="18" charset="0"/>
              </a:rPr>
              <a:t>、</a:t>
            </a:r>
            <a:r>
              <a:rPr lang="en-US" dirty="0" smtClean="0">
                <a:ea typeface="宋体" panose="02010600030101010101" pitchFamily="2" charset="-122"/>
                <a:cs typeface="Times New Roman" panose="02020603050405020304" pitchFamily="18" charset="0"/>
              </a:rPr>
              <a:t>cast</a:t>
            </a:r>
            <a:r>
              <a:rPr lang="zh-CN" altLang="en-US" dirty="0" smtClean="0">
                <a:ea typeface="宋体" panose="02010600030101010101" pitchFamily="2" charset="-122"/>
                <a:cs typeface="Times New Roman" panose="02020603050405020304" pitchFamily="18" charset="0"/>
              </a:rPr>
              <a:t>、</a:t>
            </a:r>
            <a:r>
              <a:rPr lang="en-US" dirty="0" smtClean="0">
                <a:ea typeface="宋体" panose="02010600030101010101" pitchFamily="2" charset="-122"/>
                <a:cs typeface="Times New Roman" panose="02020603050405020304" pitchFamily="18" charset="0"/>
              </a:rPr>
              <a:t>future</a:t>
            </a:r>
            <a:r>
              <a:rPr lang="zh-CN" altLang="en-US" dirty="0" smtClean="0">
                <a:ea typeface="宋体" panose="02010600030101010101" pitchFamily="2" charset="-122"/>
                <a:cs typeface="Times New Roman" panose="02020603050405020304" pitchFamily="18" charset="0"/>
              </a:rPr>
              <a:t>、</a:t>
            </a:r>
            <a:r>
              <a:rPr lang="en-US" dirty="0" smtClean="0">
                <a:ea typeface="宋体" panose="02010600030101010101" pitchFamily="2" charset="-122"/>
                <a:cs typeface="Times New Roman" panose="02020603050405020304" pitchFamily="18" charset="0"/>
              </a:rPr>
              <a:t> generic</a:t>
            </a:r>
            <a:r>
              <a:rPr lang="zh-CN" altLang="en-US" dirty="0" smtClean="0">
                <a:ea typeface="宋体" panose="02010600030101010101" pitchFamily="2" charset="-122"/>
                <a:cs typeface="Times New Roman" panose="02020603050405020304" pitchFamily="18" charset="0"/>
              </a:rPr>
              <a:t>、</a:t>
            </a:r>
            <a:r>
              <a:rPr lang="en-US" dirty="0" smtClean="0">
                <a:ea typeface="宋体" panose="02010600030101010101" pitchFamily="2" charset="-122"/>
                <a:cs typeface="Times New Roman" panose="02020603050405020304" pitchFamily="18" charset="0"/>
              </a:rPr>
              <a:t> inner</a:t>
            </a:r>
            <a:r>
              <a:rPr lang="zh-CN" altLang="en-US" dirty="0" smtClean="0">
                <a:ea typeface="宋体" panose="02010600030101010101" pitchFamily="2" charset="-122"/>
                <a:cs typeface="Times New Roman" panose="02020603050405020304" pitchFamily="18" charset="0"/>
              </a:rPr>
              <a:t>、</a:t>
            </a:r>
            <a:r>
              <a:rPr lang="en-US" dirty="0" smtClean="0">
                <a:ea typeface="宋体" panose="02010600030101010101" pitchFamily="2" charset="-122"/>
                <a:cs typeface="Times New Roman" panose="02020603050405020304" pitchFamily="18" charset="0"/>
              </a:rPr>
              <a:t> operator</a:t>
            </a:r>
            <a:r>
              <a:rPr lang="zh-CN" altLang="en-US" dirty="0" smtClean="0">
                <a:ea typeface="宋体" panose="02010600030101010101" pitchFamily="2" charset="-122"/>
                <a:cs typeface="Times New Roman" panose="02020603050405020304" pitchFamily="18" charset="0"/>
              </a:rPr>
              <a:t>、</a:t>
            </a:r>
            <a:r>
              <a:rPr lang="en-US" dirty="0" smtClean="0">
                <a:ea typeface="宋体" panose="02010600030101010101" pitchFamily="2" charset="-122"/>
                <a:cs typeface="Times New Roman" panose="02020603050405020304" pitchFamily="18" charset="0"/>
              </a:rPr>
              <a:t> outer</a:t>
            </a:r>
            <a:r>
              <a:rPr lang="zh-CN" altLang="en-US" dirty="0" smtClean="0">
                <a:ea typeface="宋体" panose="02010600030101010101" pitchFamily="2" charset="-122"/>
                <a:cs typeface="Times New Roman" panose="02020603050405020304" pitchFamily="18" charset="0"/>
              </a:rPr>
              <a:t>、</a:t>
            </a:r>
            <a:r>
              <a:rPr lang="en-US" dirty="0" smtClean="0">
                <a:ea typeface="宋体" panose="02010600030101010101" pitchFamily="2" charset="-122"/>
                <a:cs typeface="Times New Roman" panose="02020603050405020304" pitchFamily="18" charset="0"/>
              </a:rPr>
              <a:t> rest</a:t>
            </a:r>
            <a:r>
              <a:rPr lang="zh-CN" altLang="en-US" dirty="0">
                <a:ea typeface="宋体" panose="02010600030101010101" pitchFamily="2" charset="-122"/>
                <a:cs typeface="Times New Roman" panose="02020603050405020304" pitchFamily="18" charset="0"/>
              </a:rPr>
              <a:t>、</a:t>
            </a:r>
            <a:r>
              <a:rPr lang="en-US" dirty="0" smtClean="0">
                <a:ea typeface="宋体" panose="02010600030101010101" pitchFamily="2" charset="-122"/>
                <a:cs typeface="Times New Roman" panose="02020603050405020304" pitchFamily="18" charset="0"/>
              </a:rPr>
              <a:t> </a:t>
            </a:r>
            <a:r>
              <a:rPr lang="en-US" dirty="0" err="1" smtClean="0">
                <a:ea typeface="宋体" panose="02010600030101010101" pitchFamily="2" charset="-122"/>
                <a:cs typeface="Times New Roman" panose="02020603050405020304" pitchFamily="18" charset="0"/>
              </a:rPr>
              <a:t>var</a:t>
            </a:r>
            <a:r>
              <a:rPr lang="en-US"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a:t>
            </a:r>
            <a:r>
              <a:rPr lang="en-US" dirty="0" smtClean="0">
                <a:ea typeface="宋体" panose="02010600030101010101" pitchFamily="2" charset="-122"/>
                <a:cs typeface="Times New Roman" panose="02020603050405020304" pitchFamily="18" charset="0"/>
              </a:rPr>
              <a:t> </a:t>
            </a:r>
            <a:r>
              <a:rPr lang="en-US" dirty="0" err="1" smtClean="0">
                <a:ea typeface="宋体" panose="02010600030101010101" pitchFamily="2" charset="-122"/>
                <a:cs typeface="Times New Roman" panose="02020603050405020304" pitchFamily="18" charset="0"/>
              </a:rPr>
              <a:t>goto</a:t>
            </a:r>
            <a:r>
              <a:rPr lang="en-US"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a:t>
            </a:r>
            <a:r>
              <a:rPr lang="en-US" dirty="0" err="1" smtClean="0">
                <a:ea typeface="宋体" panose="02010600030101010101" pitchFamily="2" charset="-122"/>
                <a:cs typeface="Times New Roman" panose="02020603050405020304" pitchFamily="18" charset="0"/>
              </a:rPr>
              <a:t>const</a:t>
            </a:r>
            <a:endParaRPr lang="zh-CN" altLang="en-US"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3469144" y="217334"/>
            <a:ext cx="2420322" cy="72008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2.2  </a:t>
            </a:r>
            <a:r>
              <a:rPr lang="zh-CN" altLang="en-US" b="1" dirty="0" smtClean="0">
                <a:latin typeface="+mn-lt"/>
                <a:ea typeface="宋体" panose="02010600030101010101" pitchFamily="2" charset="-122"/>
                <a:cs typeface="Times New Roman" panose="02020603050405020304" pitchFamily="18" charset="0"/>
              </a:rPr>
              <a:t>标识符</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216213" y="827817"/>
            <a:ext cx="8572560" cy="53285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标识符：</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dirty="0" smtClean="0">
                <a:ea typeface="宋体" panose="02010600030101010101" pitchFamily="2" charset="-122"/>
                <a:cs typeface="Times New Roman" panose="02020603050405020304" pitchFamily="18" charset="0"/>
              </a:rPr>
              <a:t>Java </a:t>
            </a:r>
            <a:r>
              <a:rPr lang="zh-CN" altLang="en-US" dirty="0" smtClean="0">
                <a:ea typeface="宋体" panose="02010600030101010101" pitchFamily="2" charset="-122"/>
                <a:cs typeface="Times New Roman" panose="02020603050405020304" pitchFamily="18" charset="0"/>
              </a:rPr>
              <a:t>对各种</a:t>
            </a:r>
            <a:r>
              <a:rPr lang="zh-CN" altLang="en-US" b="1" dirty="0" smtClean="0">
                <a:solidFill>
                  <a:srgbClr val="0000FF"/>
                </a:solidFill>
                <a:ea typeface="宋体" panose="02010600030101010101" pitchFamily="2" charset="-122"/>
                <a:cs typeface="Times New Roman" panose="02020603050405020304" pitchFamily="18" charset="0"/>
              </a:rPr>
              <a:t>变量</a:t>
            </a:r>
            <a:r>
              <a:rPr lang="zh-CN" altLang="en-US" dirty="0" smtClean="0">
                <a:ea typeface="宋体" panose="02010600030101010101" pitchFamily="2" charset="-122"/>
                <a:cs typeface="Times New Roman" panose="02020603050405020304" pitchFamily="18" charset="0"/>
              </a:rPr>
              <a:t>、</a:t>
            </a:r>
            <a:r>
              <a:rPr lang="zh-CN" altLang="en-US" b="1" dirty="0" smtClean="0">
                <a:solidFill>
                  <a:srgbClr val="0000FF"/>
                </a:solidFill>
                <a:ea typeface="宋体" panose="02010600030101010101" pitchFamily="2" charset="-122"/>
                <a:cs typeface="Times New Roman" panose="02020603050405020304" pitchFamily="18" charset="0"/>
              </a:rPr>
              <a:t>方法</a:t>
            </a:r>
            <a:r>
              <a:rPr lang="zh-CN" altLang="en-US" dirty="0" smtClean="0">
                <a:ea typeface="宋体" panose="02010600030101010101" pitchFamily="2" charset="-122"/>
                <a:cs typeface="Times New Roman" panose="02020603050405020304" pitchFamily="18" charset="0"/>
              </a:rPr>
              <a:t>和</a:t>
            </a:r>
            <a:r>
              <a:rPr lang="zh-CN" altLang="en-US" b="1" dirty="0" smtClean="0">
                <a:solidFill>
                  <a:srgbClr val="0000FF"/>
                </a:solidFill>
                <a:ea typeface="宋体" panose="02010600030101010101" pitchFamily="2" charset="-122"/>
                <a:cs typeface="Times New Roman" panose="02020603050405020304" pitchFamily="18" charset="0"/>
              </a:rPr>
              <a:t>类</a:t>
            </a:r>
            <a:r>
              <a:rPr lang="zh-CN" altLang="en-US" dirty="0" smtClean="0">
                <a:ea typeface="宋体" panose="02010600030101010101" pitchFamily="2" charset="-122"/>
                <a:cs typeface="Times New Roman" panose="02020603050405020304" pitchFamily="18" charset="0"/>
              </a:rPr>
              <a:t>等要素命名时使用的字符序列称为标识符</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b="1" dirty="0" smtClean="0">
                <a:solidFill>
                  <a:srgbClr val="0000FF"/>
                </a:solidFill>
                <a:ea typeface="宋体" panose="02010600030101010101" pitchFamily="2" charset="-122"/>
                <a:cs typeface="Times New Roman" panose="02020603050405020304" pitchFamily="18" charset="0"/>
              </a:rPr>
              <a:t>凡是自己可以起名字的地方都叫标识符</a:t>
            </a:r>
            <a:r>
              <a:rPr lang="zh-CN" altLang="en-US" dirty="0" smtClean="0">
                <a:ea typeface="宋体" panose="02010600030101010101" pitchFamily="2" charset="-122"/>
                <a:cs typeface="Times New Roman" panose="02020603050405020304" pitchFamily="18" charset="0"/>
              </a:rPr>
              <a:t>。</a:t>
            </a:r>
          </a:p>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定义合法标识符规则：</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b="1" dirty="0" smtClean="0">
                <a:solidFill>
                  <a:srgbClr val="0000FF"/>
                </a:solidFill>
                <a:ea typeface="宋体" panose="02010600030101010101" pitchFamily="2" charset="-122"/>
                <a:cs typeface="Times New Roman" panose="02020603050405020304" pitchFamily="18" charset="0"/>
              </a:rPr>
              <a:t>由</a:t>
            </a:r>
            <a:r>
              <a:rPr lang="en-US" altLang="zh-CN" b="1" dirty="0" smtClean="0">
                <a:solidFill>
                  <a:srgbClr val="0000FF"/>
                </a:solidFill>
                <a:ea typeface="宋体" panose="02010600030101010101" pitchFamily="2" charset="-122"/>
                <a:cs typeface="Times New Roman" panose="02020603050405020304" pitchFamily="18" charset="0"/>
              </a:rPr>
              <a:t>26</a:t>
            </a:r>
            <a:r>
              <a:rPr lang="zh-CN" altLang="en-US" b="1" dirty="0" smtClean="0">
                <a:solidFill>
                  <a:srgbClr val="0000FF"/>
                </a:solidFill>
                <a:ea typeface="宋体" panose="02010600030101010101" pitchFamily="2" charset="-122"/>
                <a:cs typeface="Times New Roman" panose="02020603050405020304" pitchFamily="18" charset="0"/>
              </a:rPr>
              <a:t>个英文字母大小写，</a:t>
            </a:r>
            <a:r>
              <a:rPr lang="en-US" altLang="zh-CN" b="1" dirty="0" smtClean="0">
                <a:solidFill>
                  <a:srgbClr val="0000FF"/>
                </a:solidFill>
                <a:ea typeface="宋体" panose="02010600030101010101" pitchFamily="2" charset="-122"/>
                <a:cs typeface="Times New Roman" panose="02020603050405020304" pitchFamily="18" charset="0"/>
              </a:rPr>
              <a:t>0-9 </a:t>
            </a:r>
            <a:r>
              <a:rPr lang="zh-CN" altLang="en-US" b="1" dirty="0" smtClean="0">
                <a:solidFill>
                  <a:srgbClr val="0000FF"/>
                </a:solidFill>
                <a:ea typeface="宋体" panose="02010600030101010101" pitchFamily="2" charset="-122"/>
                <a:cs typeface="Times New Roman" panose="02020603050405020304" pitchFamily="18" charset="0"/>
              </a:rPr>
              <a:t>，</a:t>
            </a:r>
            <a:r>
              <a:rPr lang="en-US" altLang="zh-CN" b="1" dirty="0" smtClean="0">
                <a:solidFill>
                  <a:srgbClr val="0000FF"/>
                </a:solidFill>
                <a:ea typeface="宋体" panose="02010600030101010101" pitchFamily="2" charset="-122"/>
                <a:cs typeface="Times New Roman" panose="02020603050405020304" pitchFamily="18" charset="0"/>
              </a:rPr>
              <a:t>_</a:t>
            </a:r>
            <a:r>
              <a:rPr lang="zh-CN" altLang="en-US" b="1" dirty="0" smtClean="0">
                <a:solidFill>
                  <a:srgbClr val="0000FF"/>
                </a:solidFill>
                <a:ea typeface="宋体" panose="02010600030101010101" pitchFamily="2" charset="-122"/>
                <a:cs typeface="Times New Roman" panose="02020603050405020304" pitchFamily="18" charset="0"/>
              </a:rPr>
              <a:t>或 </a:t>
            </a:r>
            <a:r>
              <a:rPr lang="en-US" altLang="zh-CN" b="1" dirty="0" smtClean="0">
                <a:solidFill>
                  <a:srgbClr val="0000FF"/>
                </a:solidFill>
                <a:ea typeface="宋体" panose="02010600030101010101" pitchFamily="2" charset="-122"/>
                <a:cs typeface="Times New Roman" panose="02020603050405020304" pitchFamily="18" charset="0"/>
              </a:rPr>
              <a:t>$ </a:t>
            </a:r>
            <a:r>
              <a:rPr lang="zh-CN" altLang="en-US" b="1" dirty="0" smtClean="0">
                <a:solidFill>
                  <a:srgbClr val="0000FF"/>
                </a:solidFill>
                <a:ea typeface="宋体" panose="02010600030101010101" pitchFamily="2" charset="-122"/>
                <a:cs typeface="Times New Roman" panose="02020603050405020304" pitchFamily="18" charset="0"/>
              </a:rPr>
              <a:t>组成  </a:t>
            </a:r>
            <a:endParaRPr lang="en-US" altLang="zh-CN" b="1" dirty="0" smtClean="0">
              <a:solidFill>
                <a:srgbClr val="0000FF"/>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b="1" dirty="0" smtClean="0">
                <a:solidFill>
                  <a:srgbClr val="0000FF"/>
                </a:solidFill>
                <a:ea typeface="宋体" panose="02010600030101010101" pitchFamily="2" charset="-122"/>
                <a:cs typeface="Times New Roman" panose="02020603050405020304" pitchFamily="18" charset="0"/>
              </a:rPr>
              <a:t>数字不可以开头。</a:t>
            </a:r>
            <a:endParaRPr lang="en-US" altLang="zh-CN" b="1" dirty="0" smtClean="0">
              <a:solidFill>
                <a:srgbClr val="0000FF"/>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b="1" dirty="0" smtClean="0">
                <a:solidFill>
                  <a:srgbClr val="0000FF"/>
                </a:solidFill>
                <a:ea typeface="宋体" panose="02010600030101010101" pitchFamily="2" charset="-122"/>
                <a:cs typeface="Times New Roman" panose="02020603050405020304" pitchFamily="18" charset="0"/>
              </a:rPr>
              <a:t>不可以使用关键字和保留字，但能包含关键字和保留字。</a:t>
            </a:r>
            <a:endParaRPr lang="en-US" altLang="zh-CN" b="1" dirty="0" smtClean="0">
              <a:solidFill>
                <a:srgbClr val="0000FF"/>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smtClean="0">
                <a:solidFill>
                  <a:srgbClr val="0000FF"/>
                </a:solidFill>
                <a:ea typeface="宋体" panose="02010600030101010101" pitchFamily="2" charset="-122"/>
                <a:cs typeface="Times New Roman" panose="02020603050405020304" pitchFamily="18" charset="0"/>
              </a:rPr>
              <a:t>Java</a:t>
            </a:r>
            <a:r>
              <a:rPr lang="zh-CN" altLang="en-US" b="1" dirty="0" smtClean="0">
                <a:solidFill>
                  <a:srgbClr val="0000FF"/>
                </a:solidFill>
                <a:ea typeface="宋体" panose="02010600030101010101" pitchFamily="2" charset="-122"/>
                <a:cs typeface="Times New Roman" panose="02020603050405020304" pitchFamily="18" charset="0"/>
              </a:rPr>
              <a:t>中严格区分大小写，长度无限制。</a:t>
            </a:r>
            <a:endParaRPr lang="en-US" altLang="zh-CN" b="1" dirty="0" smtClean="0">
              <a:solidFill>
                <a:srgbClr val="0000FF"/>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b="1" dirty="0" smtClean="0">
                <a:solidFill>
                  <a:srgbClr val="0000FF"/>
                </a:solidFill>
                <a:ea typeface="宋体" panose="02010600030101010101" pitchFamily="2" charset="-122"/>
                <a:cs typeface="Times New Roman" panose="02020603050405020304" pitchFamily="18" charset="0"/>
              </a:rPr>
              <a:t>标识符不能包含空格。</a:t>
            </a:r>
          </a:p>
          <a:p>
            <a:pP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注意：</a:t>
            </a:r>
            <a:r>
              <a:rPr lang="zh-CN" altLang="en-US" sz="2000" b="1" dirty="0" smtClean="0">
                <a:solidFill>
                  <a:srgbClr val="FF0000"/>
                </a:solidFill>
                <a:ea typeface="宋体" panose="02010600030101010101" pitchFamily="2" charset="-122"/>
                <a:cs typeface="Times New Roman" panose="02020603050405020304" pitchFamily="18" charset="0"/>
              </a:rPr>
              <a:t>在起名字时，为了提高阅读性，要尽量有意义，“见名知意”</a:t>
            </a:r>
            <a:r>
              <a:rPr lang="zh-CN" altLang="en-US" sz="2000" dirty="0" smtClean="0">
                <a:solidFill>
                  <a:srgbClr val="FF0000"/>
                </a:solidFill>
                <a:ea typeface="宋体" panose="02010600030101010101" pitchFamily="2" charset="-122"/>
                <a:cs typeface="Times New Roman" panose="02020603050405020304" pitchFamily="18" charset="0"/>
              </a:rPr>
              <a: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475656" y="692696"/>
            <a:ext cx="6336704" cy="8572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Java</a:t>
            </a:r>
            <a:r>
              <a:rPr lang="zh-CN" altLang="en-US" b="1" dirty="0" smtClean="0">
                <a:latin typeface="+mn-lt"/>
                <a:ea typeface="宋体" panose="02010600030101010101" pitchFamily="2" charset="-122"/>
                <a:cs typeface="Times New Roman" panose="02020603050405020304" pitchFamily="18" charset="0"/>
              </a:rPr>
              <a:t>中的名称命名规范</a:t>
            </a:r>
            <a:endParaRPr lang="zh-CN" altLang="en-US"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315977" y="1600201"/>
            <a:ext cx="8370823" cy="35433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Java</a:t>
            </a:r>
            <a:r>
              <a:rPr lang="zh-CN" altLang="en-US" dirty="0" smtClean="0">
                <a:ea typeface="宋体" panose="02010600030101010101" pitchFamily="2" charset="-122"/>
                <a:cs typeface="Times New Roman" panose="02020603050405020304" pitchFamily="18" charset="0"/>
              </a:rPr>
              <a:t>中的名称命名规范：</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b="1" dirty="0" smtClean="0">
                <a:solidFill>
                  <a:srgbClr val="0000FF"/>
                </a:solidFill>
                <a:ea typeface="宋体" panose="02010600030101010101" pitchFamily="2" charset="-122"/>
                <a:cs typeface="Times New Roman" panose="02020603050405020304" pitchFamily="18" charset="0"/>
              </a:rPr>
              <a:t>包名</a:t>
            </a:r>
            <a:r>
              <a:rPr lang="zh-CN" altLang="en-US" dirty="0" smtClean="0">
                <a:ea typeface="宋体" panose="02010600030101010101" pitchFamily="2" charset="-122"/>
                <a:cs typeface="Times New Roman" panose="02020603050405020304" pitchFamily="18" charset="0"/>
              </a:rPr>
              <a:t>：多单词组成时所有字母都小写：</a:t>
            </a:r>
            <a:r>
              <a:rPr lang="en-US" altLang="zh-CN" dirty="0" err="1" smtClean="0">
                <a:ea typeface="宋体" panose="02010600030101010101" pitchFamily="2" charset="-122"/>
                <a:cs typeface="Times New Roman" panose="02020603050405020304" pitchFamily="18" charset="0"/>
              </a:rPr>
              <a:t>xxxyyyzzz</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b="1" dirty="0" smtClean="0">
                <a:solidFill>
                  <a:srgbClr val="0000FF"/>
                </a:solidFill>
                <a:ea typeface="宋体" panose="02010600030101010101" pitchFamily="2" charset="-122"/>
                <a:cs typeface="Times New Roman" panose="02020603050405020304" pitchFamily="18" charset="0"/>
              </a:rPr>
              <a:t>类名、接口名</a:t>
            </a:r>
            <a:r>
              <a:rPr lang="zh-CN" altLang="en-US" dirty="0" smtClean="0">
                <a:ea typeface="宋体" panose="02010600030101010101" pitchFamily="2" charset="-122"/>
                <a:cs typeface="Times New Roman" panose="02020603050405020304" pitchFamily="18" charset="0"/>
              </a:rPr>
              <a:t>：多单词组成时，所有单词的首字母大写：</a:t>
            </a:r>
            <a:r>
              <a:rPr lang="en-US" altLang="zh-CN" dirty="0" err="1" smtClean="0">
                <a:ea typeface="宋体" panose="02010600030101010101" pitchFamily="2" charset="-122"/>
                <a:cs typeface="Times New Roman" panose="02020603050405020304" pitchFamily="18" charset="0"/>
              </a:rPr>
              <a:t>XxxYyyZzz</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b="1" dirty="0" smtClean="0">
                <a:solidFill>
                  <a:srgbClr val="0000FF"/>
                </a:solidFill>
                <a:ea typeface="宋体" panose="02010600030101010101" pitchFamily="2" charset="-122"/>
                <a:cs typeface="Times New Roman" panose="02020603050405020304" pitchFamily="18" charset="0"/>
              </a:rPr>
              <a:t>变量名、方法名</a:t>
            </a:r>
            <a:r>
              <a:rPr lang="zh-CN" altLang="en-US" dirty="0" smtClean="0">
                <a:ea typeface="宋体" panose="02010600030101010101" pitchFamily="2" charset="-122"/>
                <a:cs typeface="Times New Roman" panose="02020603050405020304" pitchFamily="18" charset="0"/>
              </a:rPr>
              <a:t>：多单词组成时，第一个单词首字母小写，第二个单词开始每个单词首字母大写：</a:t>
            </a:r>
            <a:r>
              <a:rPr lang="en-US" altLang="zh-CN" dirty="0" err="1" smtClean="0">
                <a:ea typeface="宋体" panose="02010600030101010101" pitchFamily="2" charset="-122"/>
                <a:cs typeface="Times New Roman" panose="02020603050405020304" pitchFamily="18" charset="0"/>
              </a:rPr>
              <a:t>xxxYyyZzz</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b="1" dirty="0" smtClean="0">
                <a:solidFill>
                  <a:srgbClr val="0000FF"/>
                </a:solidFill>
                <a:ea typeface="宋体" panose="02010600030101010101" pitchFamily="2" charset="-122"/>
                <a:cs typeface="Times New Roman" panose="02020603050405020304" pitchFamily="18" charset="0"/>
              </a:rPr>
              <a:t>常量名</a:t>
            </a:r>
            <a:r>
              <a:rPr lang="zh-CN" altLang="en-US" dirty="0" smtClean="0">
                <a:ea typeface="宋体" panose="02010600030101010101" pitchFamily="2" charset="-122"/>
                <a:cs typeface="Times New Roman" panose="02020603050405020304" pitchFamily="18" charset="0"/>
              </a:rPr>
              <a:t>：所有字母都大写。多单词时每个单词用下划线连接：</a:t>
            </a:r>
            <a:r>
              <a:rPr lang="en-US" altLang="zh-CN" dirty="0" smtClean="0">
                <a:ea typeface="宋体" panose="02010600030101010101" pitchFamily="2" charset="-122"/>
                <a:cs typeface="Times New Roman" panose="02020603050405020304" pitchFamily="18" charset="0"/>
              </a:rPr>
              <a:t>XXX_YYY_ZZZ</a:t>
            </a:r>
          </a:p>
          <a:p>
            <a:endParaRPr lang="zh-CN" altLang="en-US"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5581382" y="210185"/>
            <a:ext cx="3384376" cy="158472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2" name="标题 1"/>
          <p:cNvSpPr>
            <a:spLocks noGrp="1"/>
          </p:cNvSpPr>
          <p:nvPr/>
        </p:nvSpPr>
        <p:spPr>
          <a:xfrm>
            <a:off x="3061102" y="64190"/>
            <a:ext cx="2379330" cy="938356"/>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2.3  </a:t>
            </a:r>
            <a:r>
              <a:rPr lang="zh-CN" altLang="en-US" b="1" dirty="0" smtClean="0">
                <a:latin typeface="+mn-lt"/>
                <a:ea typeface="宋体" panose="02010600030101010101" pitchFamily="2" charset="-122"/>
                <a:cs typeface="Times New Roman" panose="02020603050405020304" pitchFamily="18" charset="0"/>
              </a:rPr>
              <a:t>变  量</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457084" y="1175385"/>
            <a:ext cx="8229600" cy="45079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zh-CN" altLang="en-US" b="1" dirty="0" smtClean="0">
                <a:ea typeface="宋体" panose="02010600030101010101" pitchFamily="2" charset="-122"/>
                <a:cs typeface="Times New Roman" panose="02020603050405020304" pitchFamily="18" charset="0"/>
              </a:rPr>
              <a:t>变量的概念：</a:t>
            </a:r>
            <a:endParaRPr lang="en-US" altLang="zh-CN" b="1"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内存中的一个存储区域</a:t>
            </a:r>
            <a:endParaRPr lang="en-US" altLang="zh-CN" sz="20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该区域有自己的名称（变量名）和类型（数据类型）</a:t>
            </a:r>
            <a:endParaRPr lang="en-US" altLang="zh-CN" sz="20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sz="2000" dirty="0" smtClean="0">
                <a:solidFill>
                  <a:srgbClr val="0000FF"/>
                </a:solidFill>
                <a:ea typeface="宋体" panose="02010600030101010101" pitchFamily="2" charset="-122"/>
                <a:cs typeface="Times New Roman" panose="02020603050405020304" pitchFamily="18" charset="0"/>
              </a:rPr>
              <a:t>Java</a:t>
            </a:r>
            <a:r>
              <a:rPr lang="zh-CN" altLang="en-US" sz="2000" dirty="0" smtClean="0">
                <a:solidFill>
                  <a:srgbClr val="0000FF"/>
                </a:solidFill>
                <a:ea typeface="宋体" panose="02010600030101010101" pitchFamily="2" charset="-122"/>
                <a:cs typeface="Times New Roman" panose="02020603050405020304" pitchFamily="18" charset="0"/>
              </a:rPr>
              <a:t>中每个变量必须先声明，后使用</a:t>
            </a:r>
            <a:endParaRPr lang="en-US" altLang="zh-CN" sz="2000" dirty="0" smtClean="0">
              <a:solidFill>
                <a:srgbClr val="0000FF"/>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该区域的数据可以在同一类型范围内不断变化</a:t>
            </a:r>
          </a:p>
          <a:p>
            <a:pPr>
              <a:buFont typeface="Wingdings" panose="05000000000000000000" pitchFamily="2" charset="2"/>
              <a:buChar char="l"/>
            </a:pPr>
            <a:r>
              <a:rPr lang="zh-CN" altLang="en-US" b="1" dirty="0" smtClean="0">
                <a:ea typeface="宋体" panose="02010600030101010101" pitchFamily="2" charset="-122"/>
                <a:cs typeface="Times New Roman" panose="02020603050405020304" pitchFamily="18" charset="0"/>
              </a:rPr>
              <a:t>使用变量注意：</a:t>
            </a:r>
            <a:endParaRPr lang="en-US" altLang="zh-CN" b="1"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变量的作用域：一对</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之间有效	</a:t>
            </a:r>
            <a:endParaRPr lang="en-US" altLang="zh-CN" sz="20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初始化值</a:t>
            </a:r>
            <a:endParaRPr lang="en-US" altLang="zh-CN" sz="20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b="1" dirty="0" smtClean="0">
                <a:ea typeface="宋体" panose="02010600030101010101" pitchFamily="2" charset="-122"/>
                <a:cs typeface="Times New Roman" panose="02020603050405020304" pitchFamily="18" charset="0"/>
              </a:rPr>
              <a:t>定义变量的格式：</a:t>
            </a:r>
            <a:r>
              <a:rPr lang="zh-CN" altLang="en-US" sz="2400" dirty="0" smtClean="0">
                <a:ea typeface="宋体" panose="02010600030101010101" pitchFamily="2" charset="-122"/>
                <a:cs typeface="Times New Roman" panose="02020603050405020304" pitchFamily="18" charset="0"/>
              </a:rPr>
              <a:t>数据类型    变量名  </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初始化值</a:t>
            </a:r>
            <a:endParaRPr lang="en-US" altLang="zh-CN" sz="2400" dirty="0" smtClean="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变量是通过使用变量名来访问这块区域的</a:t>
            </a:r>
            <a:endParaRPr lang="en-US" altLang="zh-CN" sz="2400" dirty="0" smtClean="0">
              <a:ea typeface="宋体" panose="02010600030101010101" pitchFamily="2" charset="-122"/>
              <a:cs typeface="Times New Roman" panose="02020603050405020304" pitchFamily="18" charset="0"/>
            </a:endParaRPr>
          </a:p>
        </p:txBody>
      </p:sp>
      <p:sp>
        <p:nvSpPr>
          <p:cNvPr id="4" name="矩形 3"/>
          <p:cNvSpPr/>
          <p:nvPr/>
        </p:nvSpPr>
        <p:spPr>
          <a:xfrm>
            <a:off x="5868546" y="499110"/>
            <a:ext cx="1333500" cy="444500"/>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宋体" panose="02010600030101010101" pitchFamily="2" charset="-122"/>
              <a:cs typeface="Times New Roman" panose="02020603050405020304" pitchFamily="18" charset="0"/>
            </a:endParaRPr>
          </a:p>
        </p:txBody>
      </p:sp>
      <p:sp>
        <p:nvSpPr>
          <p:cNvPr id="5" name="TextBox 3"/>
          <p:cNvSpPr txBox="1">
            <a:spLocks noChangeArrowheads="1"/>
          </p:cNvSpPr>
          <p:nvPr/>
        </p:nvSpPr>
        <p:spPr bwMode="auto">
          <a:xfrm>
            <a:off x="5868546" y="499110"/>
            <a:ext cx="13335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dirty="0" smtClean="0">
                <a:latin typeface="+mn-lt"/>
                <a:ea typeface="宋体" panose="02010600030101010101" pitchFamily="2" charset="-122"/>
                <a:cs typeface="Times New Roman" panose="02020603050405020304" pitchFamily="18" charset="0"/>
              </a:rPr>
              <a:t>值</a:t>
            </a:r>
            <a:r>
              <a:rPr lang="en-US" altLang="zh-CN" dirty="0" smtClean="0">
                <a:latin typeface="+mn-lt"/>
                <a:ea typeface="宋体" panose="02010600030101010101" pitchFamily="2" charset="-122"/>
                <a:cs typeface="Times New Roman" panose="02020603050405020304" pitchFamily="18" charset="0"/>
              </a:rPr>
              <a:t>12</a:t>
            </a:r>
            <a:endParaRPr lang="zh-CN" altLang="en-US" dirty="0">
              <a:latin typeface="+mn-lt"/>
              <a:ea typeface="宋体" panose="02010600030101010101" pitchFamily="2" charset="-122"/>
              <a:cs typeface="Times New Roman" panose="02020603050405020304" pitchFamily="18" charset="0"/>
            </a:endParaRPr>
          </a:p>
        </p:txBody>
      </p:sp>
      <p:cxnSp>
        <p:nvCxnSpPr>
          <p:cNvPr id="6" name="直接箭头连接符 5"/>
          <p:cNvCxnSpPr/>
          <p:nvPr/>
        </p:nvCxnSpPr>
        <p:spPr>
          <a:xfrm flipH="1" flipV="1">
            <a:off x="6535296" y="1002348"/>
            <a:ext cx="198437" cy="1444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11"/>
          <p:cNvSpPr txBox="1">
            <a:spLocks noChangeArrowheads="1"/>
          </p:cNvSpPr>
          <p:nvPr/>
        </p:nvSpPr>
        <p:spPr bwMode="auto">
          <a:xfrm>
            <a:off x="6733733" y="1146810"/>
            <a:ext cx="9366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latin typeface="+mn-lt"/>
                <a:ea typeface="宋体" panose="02010600030101010101" pitchFamily="2" charset="-122"/>
                <a:cs typeface="Times New Roman" panose="02020603050405020304" pitchFamily="18" charset="0"/>
              </a:rPr>
              <a:t>名字</a:t>
            </a:r>
          </a:p>
        </p:txBody>
      </p:sp>
      <p:sp>
        <p:nvSpPr>
          <p:cNvPr id="8" name="椭圆 7"/>
          <p:cNvSpPr/>
          <p:nvPr/>
        </p:nvSpPr>
        <p:spPr>
          <a:xfrm>
            <a:off x="7525896" y="281623"/>
            <a:ext cx="935037" cy="3683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宋体" panose="02010600030101010101" pitchFamily="2" charset="-122"/>
              <a:cs typeface="Times New Roman" panose="02020603050405020304" pitchFamily="18" charset="0"/>
            </a:endParaRPr>
          </a:p>
        </p:txBody>
      </p:sp>
      <p:sp>
        <p:nvSpPr>
          <p:cNvPr id="9" name="椭圆 8"/>
          <p:cNvSpPr/>
          <p:nvPr/>
        </p:nvSpPr>
        <p:spPr>
          <a:xfrm>
            <a:off x="7741796" y="786448"/>
            <a:ext cx="936625" cy="366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宋体" panose="02010600030101010101" pitchFamily="2" charset="-122"/>
              <a:cs typeface="Times New Roman" panose="02020603050405020304" pitchFamily="18" charset="0"/>
            </a:endParaRPr>
          </a:p>
        </p:txBody>
      </p:sp>
      <p:sp>
        <p:nvSpPr>
          <p:cNvPr id="10" name="椭圆 9"/>
          <p:cNvSpPr/>
          <p:nvPr/>
        </p:nvSpPr>
        <p:spPr>
          <a:xfrm>
            <a:off x="7597333" y="1283335"/>
            <a:ext cx="936625" cy="3667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宋体" panose="02010600030101010101" pitchFamily="2" charset="-122"/>
              <a:cs typeface="Times New Roman" panose="02020603050405020304" pitchFamily="18" charset="0"/>
            </a:endParaRPr>
          </a:p>
        </p:txBody>
      </p:sp>
      <p:sp>
        <p:nvSpPr>
          <p:cNvPr id="11" name="TextBox 15"/>
          <p:cNvSpPr txBox="1">
            <a:spLocks noChangeArrowheads="1"/>
          </p:cNvSpPr>
          <p:nvPr/>
        </p:nvSpPr>
        <p:spPr bwMode="auto">
          <a:xfrm>
            <a:off x="7741796" y="713423"/>
            <a:ext cx="93662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mn-lt"/>
                <a:ea typeface="宋体" panose="02010600030101010101" pitchFamily="2" charset="-122"/>
                <a:cs typeface="Times New Roman" panose="02020603050405020304" pitchFamily="18" charset="0"/>
              </a:rPr>
              <a:t>float</a:t>
            </a:r>
            <a:r>
              <a:rPr lang="zh-CN" altLang="en-US" b="1" dirty="0">
                <a:latin typeface="+mn-lt"/>
                <a:ea typeface="宋体" panose="02010600030101010101" pitchFamily="2" charset="-122"/>
                <a:cs typeface="Times New Roman" panose="02020603050405020304" pitchFamily="18" charset="0"/>
              </a:rPr>
              <a:t>？</a:t>
            </a:r>
          </a:p>
        </p:txBody>
      </p:sp>
      <p:sp>
        <p:nvSpPr>
          <p:cNvPr id="12" name="TextBox 16"/>
          <p:cNvSpPr txBox="1">
            <a:spLocks noChangeArrowheads="1"/>
          </p:cNvSpPr>
          <p:nvPr/>
        </p:nvSpPr>
        <p:spPr bwMode="auto">
          <a:xfrm>
            <a:off x="7597333" y="1249998"/>
            <a:ext cx="13684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latin typeface="+mn-lt"/>
                <a:ea typeface="宋体" panose="02010600030101010101" pitchFamily="2" charset="-122"/>
                <a:cs typeface="Times New Roman" panose="02020603050405020304" pitchFamily="18" charset="0"/>
              </a:rPr>
              <a:t>boolean</a:t>
            </a:r>
            <a:r>
              <a:rPr lang="zh-CN" altLang="en-US" sz="2000" b="1" dirty="0">
                <a:latin typeface="+mn-lt"/>
                <a:ea typeface="宋体" panose="02010600030101010101" pitchFamily="2" charset="-122"/>
                <a:cs typeface="Times New Roman" panose="02020603050405020304" pitchFamily="18" charset="0"/>
              </a:rPr>
              <a:t>？</a:t>
            </a:r>
          </a:p>
        </p:txBody>
      </p:sp>
      <p:sp>
        <p:nvSpPr>
          <p:cNvPr id="13" name="TextBox 4"/>
          <p:cNvSpPr txBox="1">
            <a:spLocks noChangeArrowheads="1"/>
          </p:cNvSpPr>
          <p:nvPr/>
        </p:nvSpPr>
        <p:spPr bwMode="auto">
          <a:xfrm>
            <a:off x="7669614" y="210185"/>
            <a:ext cx="57626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b="1" dirty="0" err="1">
                <a:latin typeface="+mn-lt"/>
                <a:ea typeface="宋体" panose="02010600030101010101" pitchFamily="2" charset="-122"/>
                <a:cs typeface="Times New Roman" panose="02020603050405020304" pitchFamily="18" charset="0"/>
              </a:rPr>
              <a:t>int</a:t>
            </a:r>
            <a:r>
              <a:rPr lang="zh-CN" altLang="en-US" b="1" dirty="0">
                <a:latin typeface="+mn-lt"/>
                <a:ea typeface="宋体" panose="02010600030101010101" pitchFamily="2" charset="-122"/>
                <a:cs typeface="Times New Roman" panose="02020603050405020304" pitchFamily="18" charset="0"/>
              </a:rPr>
              <a: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051720" y="835953"/>
            <a:ext cx="5616624" cy="792088"/>
          </a:xfrm>
        </p:spPr>
        <p:txBody>
          <a:bodyPr>
            <a:normAutofit/>
          </a:bodyPr>
          <a:lstStyle/>
          <a:p>
            <a:pPr algn="ctr"/>
            <a:r>
              <a:rPr lang="en-US" altLang="zh-CN" b="1" dirty="0" smtClean="0">
                <a:latin typeface="+mn-lt"/>
                <a:ea typeface="宋体" panose="02010600030101010101" pitchFamily="2" charset="-122"/>
                <a:cs typeface="Times New Roman" panose="02020603050405020304" pitchFamily="18" charset="0"/>
              </a:rPr>
              <a:t>1.1</a:t>
            </a:r>
            <a:r>
              <a:rPr lang="zh-CN" altLang="en-US" b="1" dirty="0" smtClean="0">
                <a:latin typeface="+mn-lt"/>
                <a:ea typeface="宋体" panose="02010600030101010101" pitchFamily="2" charset="-122"/>
                <a:cs typeface="Times New Roman" panose="02020603050405020304" pitchFamily="18" charset="0"/>
              </a:rPr>
              <a:t>基础常识</a:t>
            </a:r>
            <a:endParaRPr lang="zh-CN" altLang="en-US" b="1" dirty="0">
              <a:latin typeface="+mn-lt"/>
              <a:ea typeface="宋体" panose="02010600030101010101" pitchFamily="2" charset="-122"/>
              <a:cs typeface="Times New Roman" panose="02020603050405020304" pitchFamily="18" charset="0"/>
            </a:endParaRPr>
          </a:p>
        </p:txBody>
      </p:sp>
      <p:sp>
        <p:nvSpPr>
          <p:cNvPr id="6" name="TextBox 5"/>
          <p:cNvSpPr txBox="1">
            <a:spLocks noChangeArrowheads="1"/>
          </p:cNvSpPr>
          <p:nvPr/>
        </p:nvSpPr>
        <p:spPr bwMode="auto">
          <a:xfrm>
            <a:off x="611560" y="1772057"/>
            <a:ext cx="7942262" cy="3630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1pPr>
            <a:lvl2pPr marL="742950" indent="-28575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2pPr>
            <a:lvl3pPr marL="11430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3pPr>
            <a:lvl4pPr marL="16002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4pPr>
            <a:lvl5pPr marL="20574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9pPr>
          </a:lstStyle>
          <a:p>
            <a:pPr marL="342900" indent="-342900" eaLnBrk="1" hangingPunct="1">
              <a:buFont typeface="Wingdings" panose="05000000000000000000" pitchFamily="2" charset="2"/>
              <a:buChar char="l"/>
            </a:pPr>
            <a:r>
              <a:rPr lang="zh-CN" altLang="en-US" sz="2400" b="1" dirty="0" smtClean="0">
                <a:latin typeface="+mn-lt"/>
                <a:ea typeface="宋体" panose="02010600030101010101" pitchFamily="2" charset="-122"/>
                <a:cs typeface="Times New Roman" panose="02020603050405020304" pitchFamily="18" charset="0"/>
              </a:rPr>
              <a:t>软件开发</a:t>
            </a:r>
            <a:endParaRPr lang="zh-CN" altLang="en-US" sz="2400" b="1" dirty="0">
              <a:latin typeface="+mn-lt"/>
              <a:ea typeface="宋体" panose="02010600030101010101" pitchFamily="2" charset="-122"/>
              <a:cs typeface="Times New Roman" panose="02020603050405020304" pitchFamily="18" charset="0"/>
            </a:endParaRPr>
          </a:p>
          <a:p>
            <a:pPr eaLnBrk="1" hangingPunct="1"/>
            <a:r>
              <a:rPr lang="zh-CN" altLang="en-US" sz="2400" dirty="0">
                <a:latin typeface="+mn-lt"/>
                <a:ea typeface="宋体" panose="02010600030101010101" pitchFamily="2" charset="-122"/>
                <a:cs typeface="Times New Roman" panose="02020603050405020304" pitchFamily="18" charset="0"/>
              </a:rPr>
              <a:t>    软件，即一系列按照特定顺序组织的计算机数据和指令</a:t>
            </a:r>
            <a:endParaRPr lang="en-US" altLang="zh-CN" sz="2400" dirty="0">
              <a:latin typeface="+mn-lt"/>
              <a:ea typeface="宋体" panose="02010600030101010101" pitchFamily="2" charset="-122"/>
              <a:cs typeface="Times New Roman" panose="02020603050405020304" pitchFamily="18" charset="0"/>
            </a:endParaRPr>
          </a:p>
          <a:p>
            <a:pPr eaLnBrk="1" hangingPunct="1"/>
            <a:r>
              <a:rPr lang="en-US" altLang="zh-CN" sz="2400" dirty="0">
                <a:latin typeface="+mn-lt"/>
                <a:ea typeface="宋体" panose="02010600030101010101" pitchFamily="2" charset="-122"/>
                <a:cs typeface="Times New Roman" panose="02020603050405020304" pitchFamily="18" charset="0"/>
              </a:rPr>
              <a:t>    </a:t>
            </a:r>
            <a:r>
              <a:rPr lang="zh-CN" altLang="en-US" sz="2400" dirty="0">
                <a:latin typeface="+mn-lt"/>
                <a:ea typeface="宋体" panose="02010600030101010101" pitchFamily="2" charset="-122"/>
                <a:cs typeface="Times New Roman" panose="02020603050405020304" pitchFamily="18" charset="0"/>
              </a:rPr>
              <a:t>的集合。有</a:t>
            </a:r>
            <a:r>
              <a:rPr lang="zh-CN" altLang="en-US" sz="2400" b="1" dirty="0">
                <a:latin typeface="+mn-lt"/>
                <a:ea typeface="宋体" panose="02010600030101010101" pitchFamily="2" charset="-122"/>
                <a:cs typeface="Times New Roman" panose="02020603050405020304" pitchFamily="18" charset="0"/>
              </a:rPr>
              <a:t>系统软件</a:t>
            </a:r>
            <a:r>
              <a:rPr lang="zh-CN" altLang="en-US" sz="2400" dirty="0">
                <a:latin typeface="+mn-lt"/>
                <a:ea typeface="宋体" panose="02010600030101010101" pitchFamily="2" charset="-122"/>
                <a:cs typeface="Times New Roman" panose="02020603050405020304" pitchFamily="18" charset="0"/>
              </a:rPr>
              <a:t>和</a:t>
            </a:r>
            <a:r>
              <a:rPr lang="zh-CN" altLang="en-US" sz="2400" b="1" dirty="0">
                <a:latin typeface="+mn-lt"/>
                <a:ea typeface="宋体" panose="02010600030101010101" pitchFamily="2" charset="-122"/>
                <a:cs typeface="Times New Roman" panose="02020603050405020304" pitchFamily="18" charset="0"/>
              </a:rPr>
              <a:t>应用软件</a:t>
            </a:r>
            <a:r>
              <a:rPr lang="zh-CN" altLang="en-US" sz="2400" dirty="0">
                <a:latin typeface="+mn-lt"/>
                <a:ea typeface="宋体" panose="02010600030101010101" pitchFamily="2" charset="-122"/>
                <a:cs typeface="Times New Roman" panose="02020603050405020304" pitchFamily="18" charset="0"/>
              </a:rPr>
              <a:t>之分。</a:t>
            </a:r>
            <a:endParaRPr lang="en-US" altLang="zh-CN" sz="2400" dirty="0">
              <a:latin typeface="+mn-lt"/>
              <a:ea typeface="宋体" panose="02010600030101010101" pitchFamily="2" charset="-122"/>
              <a:cs typeface="Times New Roman" panose="02020603050405020304" pitchFamily="18" charset="0"/>
            </a:endParaRPr>
          </a:p>
          <a:p>
            <a:pPr eaLnBrk="1" hangingPunct="1"/>
            <a:endParaRPr lang="en-US" altLang="zh-CN" sz="1400" dirty="0">
              <a:latin typeface="+mn-lt"/>
              <a:ea typeface="宋体" panose="02010600030101010101" pitchFamily="2" charset="-122"/>
              <a:cs typeface="Times New Roman" panose="02020603050405020304" pitchFamily="18" charset="0"/>
            </a:endParaRPr>
          </a:p>
          <a:p>
            <a:pPr marL="342900" indent="-342900" eaLnBrk="1" hangingPunct="1">
              <a:buFont typeface="Wingdings" panose="05000000000000000000" pitchFamily="2" charset="2"/>
              <a:buChar char="l"/>
            </a:pPr>
            <a:r>
              <a:rPr lang="zh-CN" altLang="en-US" sz="2400" b="1" dirty="0" smtClean="0">
                <a:latin typeface="+mn-lt"/>
                <a:ea typeface="宋体" panose="02010600030101010101" pitchFamily="2" charset="-122"/>
                <a:cs typeface="Times New Roman" panose="02020603050405020304" pitchFamily="18" charset="0"/>
              </a:rPr>
              <a:t>人机交互</a:t>
            </a:r>
            <a:r>
              <a:rPr lang="zh-CN" altLang="en-US" sz="2400" b="1" dirty="0">
                <a:latin typeface="+mn-lt"/>
                <a:ea typeface="宋体" panose="02010600030101010101" pitchFamily="2" charset="-122"/>
                <a:cs typeface="Times New Roman" panose="02020603050405020304" pitchFamily="18" charset="0"/>
              </a:rPr>
              <a:t>方式</a:t>
            </a:r>
          </a:p>
          <a:p>
            <a:pPr marL="1085850" lvl="1" indent="-342900" eaLnBrk="1" hangingPunct="1">
              <a:buFont typeface="Wingdings" panose="05000000000000000000" pitchFamily="2" charset="2"/>
              <a:buChar char="Ø"/>
            </a:pPr>
            <a:r>
              <a:rPr lang="zh-CN" altLang="en-US" sz="2400" dirty="0" smtClean="0">
                <a:latin typeface="+mn-lt"/>
                <a:ea typeface="宋体" panose="02010600030101010101" pitchFamily="2" charset="-122"/>
                <a:cs typeface="Times New Roman" panose="02020603050405020304" pitchFamily="18" charset="0"/>
              </a:rPr>
              <a:t>图形化</a:t>
            </a:r>
            <a:r>
              <a:rPr lang="zh-CN" altLang="en-US" sz="2400" dirty="0">
                <a:latin typeface="+mn-lt"/>
                <a:ea typeface="宋体" panose="02010600030101010101" pitchFamily="2" charset="-122"/>
                <a:cs typeface="Times New Roman" panose="02020603050405020304" pitchFamily="18" charset="0"/>
              </a:rPr>
              <a:t>界面</a:t>
            </a:r>
            <a:r>
              <a:rPr lang="en-US" altLang="zh-CN" sz="2400" dirty="0">
                <a:latin typeface="+mn-lt"/>
                <a:ea typeface="宋体" panose="02010600030101010101" pitchFamily="2" charset="-122"/>
                <a:cs typeface="Times New Roman" panose="02020603050405020304" pitchFamily="18" charset="0"/>
              </a:rPr>
              <a:t>(</a:t>
            </a:r>
            <a:r>
              <a:rPr lang="en-US" altLang="zh-CN" sz="2400" dirty="0">
                <a:solidFill>
                  <a:srgbClr val="CC3300"/>
                </a:solidFill>
                <a:latin typeface="+mn-lt"/>
                <a:ea typeface="宋体" panose="02010600030101010101" pitchFamily="2" charset="-122"/>
                <a:cs typeface="Times New Roman" panose="02020603050405020304" pitchFamily="18" charset="0"/>
              </a:rPr>
              <a:t>G</a:t>
            </a:r>
            <a:r>
              <a:rPr lang="en-US" altLang="zh-CN" sz="2400" dirty="0">
                <a:latin typeface="+mn-lt"/>
                <a:ea typeface="宋体" panose="02010600030101010101" pitchFamily="2" charset="-122"/>
                <a:cs typeface="Times New Roman" panose="02020603050405020304" pitchFamily="18" charset="0"/>
              </a:rPr>
              <a:t>raphical </a:t>
            </a:r>
            <a:r>
              <a:rPr lang="en-US" altLang="zh-CN" sz="2400" dirty="0">
                <a:solidFill>
                  <a:srgbClr val="CC3300"/>
                </a:solidFill>
                <a:latin typeface="+mn-lt"/>
                <a:ea typeface="宋体" panose="02010600030101010101" pitchFamily="2" charset="-122"/>
                <a:cs typeface="Times New Roman" panose="02020603050405020304" pitchFamily="18" charset="0"/>
              </a:rPr>
              <a:t>U</a:t>
            </a:r>
            <a:r>
              <a:rPr lang="en-US" altLang="zh-CN" sz="2400" dirty="0">
                <a:latin typeface="+mn-lt"/>
                <a:ea typeface="宋体" panose="02010600030101010101" pitchFamily="2" charset="-122"/>
                <a:cs typeface="Times New Roman" panose="02020603050405020304" pitchFamily="18" charset="0"/>
              </a:rPr>
              <a:t>ser </a:t>
            </a:r>
            <a:r>
              <a:rPr lang="en-US" altLang="zh-CN" sz="2400" dirty="0">
                <a:solidFill>
                  <a:srgbClr val="CC3300"/>
                </a:solidFill>
                <a:latin typeface="+mn-lt"/>
                <a:ea typeface="宋体" panose="02010600030101010101" pitchFamily="2" charset="-122"/>
                <a:cs typeface="Times New Roman" panose="02020603050405020304" pitchFamily="18" charset="0"/>
              </a:rPr>
              <a:t>I</a:t>
            </a:r>
            <a:r>
              <a:rPr lang="en-US" altLang="zh-CN" sz="2400" dirty="0">
                <a:latin typeface="+mn-lt"/>
                <a:ea typeface="宋体" panose="02010600030101010101" pitchFamily="2" charset="-122"/>
                <a:cs typeface="Times New Roman" panose="02020603050405020304" pitchFamily="18" charset="0"/>
              </a:rPr>
              <a:t>nterface </a:t>
            </a:r>
            <a:r>
              <a:rPr lang="en-US" altLang="zh-CN" sz="2400" dirty="0">
                <a:solidFill>
                  <a:srgbClr val="CC3300"/>
                </a:solidFill>
                <a:latin typeface="+mn-lt"/>
                <a:ea typeface="宋体" panose="02010600030101010101" pitchFamily="2" charset="-122"/>
                <a:cs typeface="Times New Roman" panose="02020603050405020304" pitchFamily="18" charset="0"/>
              </a:rPr>
              <a:t>GUI</a:t>
            </a:r>
            <a:r>
              <a:rPr lang="en-US" altLang="zh-CN" sz="2400" dirty="0">
                <a:latin typeface="+mn-lt"/>
                <a:ea typeface="宋体" panose="02010600030101010101" pitchFamily="2" charset="-122"/>
                <a:cs typeface="Times New Roman" panose="02020603050405020304" pitchFamily="18" charset="0"/>
              </a:rPr>
              <a:t>)</a:t>
            </a:r>
            <a:r>
              <a:rPr lang="zh-CN" altLang="en-US" sz="2400" dirty="0">
                <a:latin typeface="+mn-lt"/>
                <a:ea typeface="宋体" panose="02010600030101010101" pitchFamily="2" charset="-122"/>
                <a:cs typeface="Times New Roman" panose="02020603050405020304" pitchFamily="18" charset="0"/>
              </a:rPr>
              <a:t>这种方式简单直观，使用者易于接受，容易上手操作。</a:t>
            </a:r>
          </a:p>
          <a:p>
            <a:pPr marL="1085850" lvl="1" indent="-342900" eaLnBrk="1" hangingPunct="1">
              <a:buFont typeface="Wingdings" panose="05000000000000000000" pitchFamily="2" charset="2"/>
              <a:buChar char="Ø"/>
            </a:pPr>
            <a:r>
              <a:rPr lang="zh-CN" altLang="en-US" sz="2400" dirty="0" smtClean="0">
                <a:latin typeface="+mn-lt"/>
                <a:ea typeface="宋体" panose="02010600030101010101" pitchFamily="2" charset="-122"/>
                <a:cs typeface="Times New Roman" panose="02020603050405020304" pitchFamily="18" charset="0"/>
              </a:rPr>
              <a:t>命令行</a:t>
            </a:r>
            <a:r>
              <a:rPr lang="zh-CN" altLang="en-US" sz="2400" dirty="0">
                <a:latin typeface="+mn-lt"/>
                <a:ea typeface="宋体" panose="02010600030101010101" pitchFamily="2" charset="-122"/>
                <a:cs typeface="Times New Roman" panose="02020603050405020304" pitchFamily="18" charset="0"/>
              </a:rPr>
              <a:t>方式</a:t>
            </a:r>
            <a:r>
              <a:rPr lang="en-US" altLang="zh-CN" sz="2400" dirty="0">
                <a:latin typeface="+mn-lt"/>
                <a:ea typeface="宋体" panose="02010600030101010101" pitchFamily="2" charset="-122"/>
                <a:cs typeface="Times New Roman" panose="02020603050405020304" pitchFamily="18" charset="0"/>
              </a:rPr>
              <a:t>(</a:t>
            </a:r>
            <a:r>
              <a:rPr lang="en-US" altLang="zh-CN" sz="2400" dirty="0">
                <a:solidFill>
                  <a:srgbClr val="CC3300"/>
                </a:solidFill>
                <a:latin typeface="+mn-lt"/>
                <a:ea typeface="宋体" panose="02010600030101010101" pitchFamily="2" charset="-122"/>
                <a:cs typeface="Times New Roman" panose="02020603050405020304" pitchFamily="18" charset="0"/>
              </a:rPr>
              <a:t>C</a:t>
            </a:r>
            <a:r>
              <a:rPr lang="en-US" altLang="zh-CN" sz="2400" dirty="0">
                <a:latin typeface="+mn-lt"/>
                <a:ea typeface="宋体" panose="02010600030101010101" pitchFamily="2" charset="-122"/>
                <a:cs typeface="Times New Roman" panose="02020603050405020304" pitchFamily="18" charset="0"/>
              </a:rPr>
              <a:t>ommand </a:t>
            </a:r>
            <a:r>
              <a:rPr lang="en-US" altLang="zh-CN" sz="2400" dirty="0">
                <a:solidFill>
                  <a:srgbClr val="CC3300"/>
                </a:solidFill>
                <a:latin typeface="+mn-lt"/>
                <a:ea typeface="宋体" panose="02010600030101010101" pitchFamily="2" charset="-122"/>
                <a:cs typeface="Times New Roman" panose="02020603050405020304" pitchFamily="18" charset="0"/>
              </a:rPr>
              <a:t>L</a:t>
            </a:r>
            <a:r>
              <a:rPr lang="en-US" altLang="zh-CN" sz="2400" dirty="0">
                <a:latin typeface="+mn-lt"/>
                <a:ea typeface="宋体" panose="02010600030101010101" pitchFamily="2" charset="-122"/>
                <a:cs typeface="Times New Roman" panose="02020603050405020304" pitchFamily="18" charset="0"/>
              </a:rPr>
              <a:t>ine </a:t>
            </a:r>
            <a:r>
              <a:rPr lang="en-US" altLang="zh-CN" sz="2400" dirty="0">
                <a:solidFill>
                  <a:srgbClr val="CC3300"/>
                </a:solidFill>
                <a:latin typeface="+mn-lt"/>
                <a:ea typeface="宋体" panose="02010600030101010101" pitchFamily="2" charset="-122"/>
                <a:cs typeface="Times New Roman" panose="02020603050405020304" pitchFamily="18" charset="0"/>
              </a:rPr>
              <a:t>I</a:t>
            </a:r>
            <a:r>
              <a:rPr lang="en-US" altLang="zh-CN" sz="2400" dirty="0">
                <a:latin typeface="+mn-lt"/>
                <a:ea typeface="宋体" panose="02010600030101010101" pitchFamily="2" charset="-122"/>
                <a:cs typeface="Times New Roman" panose="02020603050405020304" pitchFamily="18" charset="0"/>
              </a:rPr>
              <a:t>nterface </a:t>
            </a:r>
            <a:r>
              <a:rPr lang="en-US" altLang="zh-CN" sz="2400" dirty="0">
                <a:solidFill>
                  <a:srgbClr val="CC3300"/>
                </a:solidFill>
                <a:latin typeface="+mn-lt"/>
                <a:ea typeface="宋体" panose="02010600030101010101" pitchFamily="2" charset="-122"/>
                <a:cs typeface="Times New Roman" panose="02020603050405020304" pitchFamily="18" charset="0"/>
              </a:rPr>
              <a:t>CLI</a:t>
            </a:r>
            <a:r>
              <a:rPr lang="en-US" altLang="zh-CN" sz="2400" dirty="0">
                <a:latin typeface="+mn-lt"/>
                <a:ea typeface="宋体" panose="02010600030101010101" pitchFamily="2" charset="-122"/>
                <a:cs typeface="Times New Roman" panose="02020603050405020304" pitchFamily="18" charset="0"/>
              </a:rPr>
              <a:t>)</a:t>
            </a:r>
            <a:r>
              <a:rPr lang="zh-CN" altLang="en-US" sz="2400" dirty="0">
                <a:latin typeface="+mn-lt"/>
                <a:ea typeface="宋体" panose="02010600030101010101" pitchFamily="2" charset="-122"/>
                <a:cs typeface="Times New Roman" panose="02020603050405020304" pitchFamily="18" charset="0"/>
              </a:rPr>
              <a:t>：需要有一个控制台，输入特定的指令，让计算机完成一些操作。较为麻烦，需要记录住一些命令</a:t>
            </a:r>
            <a:r>
              <a:rPr lang="zh-CN" altLang="en-US" sz="2400" dirty="0" smtClean="0">
                <a:latin typeface="+mn-lt"/>
                <a:ea typeface="宋体" panose="02010600030101010101" pitchFamily="2" charset="-122"/>
                <a:cs typeface="Times New Roman" panose="02020603050405020304" pitchFamily="18" charset="0"/>
              </a:rPr>
              <a:t>。</a:t>
            </a:r>
            <a:endParaRPr lang="en-US" altLang="zh-CN" sz="2400" dirty="0">
              <a:latin typeface="+mn-lt"/>
              <a:ea typeface="宋体" panose="02010600030101010101" pitchFamily="2" charset="-122"/>
              <a:cs typeface="Times New Roman" panose="02020603050405020304" pitchFamily="18"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928475" y="118403"/>
            <a:ext cx="6292889" cy="8572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anose="02010600030101010101" pitchFamily="2" charset="-122"/>
                <a:cs typeface="Times New Roman" panose="02020603050405020304" pitchFamily="18" charset="0"/>
              </a:rPr>
              <a:t>变量的分类-按数据类型</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446342" y="1054507"/>
            <a:ext cx="8229600" cy="104298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对于每一种数据都定义了明确的具体数据类型，在内存中分配了不同大小的内存空间。</a:t>
            </a:r>
          </a:p>
        </p:txBody>
      </p:sp>
      <p:sp>
        <p:nvSpPr>
          <p:cNvPr id="5" name="左大括号 9"/>
          <p:cNvSpPr/>
          <p:nvPr/>
        </p:nvSpPr>
        <p:spPr bwMode="auto">
          <a:xfrm>
            <a:off x="1617345" y="3263284"/>
            <a:ext cx="720725" cy="1511300"/>
          </a:xfrm>
          <a:prstGeom prst="leftBrace">
            <a:avLst>
              <a:gd name="adj1" fmla="val 8320"/>
              <a:gd name="adj2" fmla="val 50000"/>
            </a:avLst>
          </a:prstGeom>
          <a:noFill/>
          <a:ln w="9525">
            <a:solidFill>
              <a:schemeClr val="tx1"/>
            </a:solidFill>
            <a:round/>
          </a:ln>
        </p:spPr>
        <p:txBody>
          <a:bodyPr anchor="ctr"/>
          <a:lstStyle/>
          <a:p>
            <a:pPr algn="ctr"/>
            <a:endParaRPr lang="zh-CN" altLang="en-US" b="1">
              <a:ea typeface="宋体" panose="02010600030101010101" pitchFamily="2" charset="-122"/>
              <a:cs typeface="Times New Roman" panose="02020603050405020304" pitchFamily="18" charset="0"/>
            </a:endParaRPr>
          </a:p>
        </p:txBody>
      </p:sp>
      <p:sp>
        <p:nvSpPr>
          <p:cNvPr id="6" name="TextBox 10"/>
          <p:cNvSpPr txBox="1">
            <a:spLocks noChangeArrowheads="1"/>
          </p:cNvSpPr>
          <p:nvPr/>
        </p:nvSpPr>
        <p:spPr bwMode="auto">
          <a:xfrm>
            <a:off x="394970" y="3768109"/>
            <a:ext cx="1438275" cy="400050"/>
          </a:xfrm>
          <a:prstGeom prst="rect">
            <a:avLst/>
          </a:prstGeom>
          <a:noFill/>
          <a:ln w="9525">
            <a:noFill/>
            <a:miter lim="800000"/>
          </a:ln>
        </p:spPr>
        <p:txBody>
          <a:bodyPr>
            <a:spAutoFit/>
          </a:bodyPr>
          <a:lstStyle/>
          <a:p>
            <a:r>
              <a:rPr lang="zh-CN" altLang="en-US" sz="2000" dirty="0">
                <a:ea typeface="宋体" panose="02010600030101010101" pitchFamily="2" charset="-122"/>
                <a:cs typeface="Times New Roman" panose="02020603050405020304" pitchFamily="18" charset="0"/>
              </a:rPr>
              <a:t>数据类型</a:t>
            </a:r>
          </a:p>
        </p:txBody>
      </p:sp>
      <p:sp>
        <p:nvSpPr>
          <p:cNvPr id="7" name="TextBox 11"/>
          <p:cNvSpPr txBox="1">
            <a:spLocks noChangeArrowheads="1"/>
          </p:cNvSpPr>
          <p:nvPr/>
        </p:nvSpPr>
        <p:spPr bwMode="auto">
          <a:xfrm>
            <a:off x="2338070" y="2974359"/>
            <a:ext cx="2019300" cy="708025"/>
          </a:xfrm>
          <a:prstGeom prst="rect">
            <a:avLst/>
          </a:prstGeom>
          <a:noFill/>
          <a:ln w="9525">
            <a:noFill/>
            <a:miter lim="800000"/>
          </a:ln>
        </p:spPr>
        <p:txBody>
          <a:bodyPr>
            <a:spAutoFit/>
          </a:bodyPr>
          <a:lstStyle/>
          <a:p>
            <a:r>
              <a:rPr lang="zh-CN" altLang="en-US" sz="2000" dirty="0">
                <a:ea typeface="宋体" panose="02010600030101010101" pitchFamily="2" charset="-122"/>
                <a:cs typeface="Times New Roman" panose="02020603050405020304" pitchFamily="18" charset="0"/>
              </a:rPr>
              <a:t>    基本</a:t>
            </a:r>
            <a:endParaRPr lang="en-US" sz="2000" dirty="0">
              <a:ea typeface="宋体" panose="02010600030101010101" pitchFamily="2" charset="-122"/>
              <a:cs typeface="Times New Roman" panose="02020603050405020304" pitchFamily="18" charset="0"/>
            </a:endParaRPr>
          </a:p>
          <a:p>
            <a:r>
              <a:rPr lang="zh-CN" altLang="en-US" sz="2000" dirty="0">
                <a:ea typeface="宋体" panose="02010600030101010101" pitchFamily="2" charset="-122"/>
                <a:cs typeface="Times New Roman" panose="02020603050405020304" pitchFamily="18" charset="0"/>
              </a:rPr>
              <a:t>数据类型</a:t>
            </a:r>
          </a:p>
        </p:txBody>
      </p:sp>
      <p:sp>
        <p:nvSpPr>
          <p:cNvPr id="8" name="TextBox 12"/>
          <p:cNvSpPr txBox="1">
            <a:spLocks noChangeArrowheads="1"/>
          </p:cNvSpPr>
          <p:nvPr/>
        </p:nvSpPr>
        <p:spPr bwMode="auto">
          <a:xfrm>
            <a:off x="2338070" y="4488834"/>
            <a:ext cx="2019300" cy="708025"/>
          </a:xfrm>
          <a:prstGeom prst="rect">
            <a:avLst/>
          </a:prstGeom>
          <a:noFill/>
          <a:ln w="9525">
            <a:noFill/>
            <a:miter lim="800000"/>
          </a:ln>
        </p:spPr>
        <p:txBody>
          <a:bodyPr>
            <a:spAutoFit/>
          </a:bodyPr>
          <a:lstStyle/>
          <a:p>
            <a:r>
              <a:rPr lang="zh-CN" altLang="en-US" sz="2000" dirty="0">
                <a:ea typeface="宋体" panose="02010600030101010101" pitchFamily="2" charset="-122"/>
                <a:cs typeface="Times New Roman" panose="02020603050405020304" pitchFamily="18" charset="0"/>
              </a:rPr>
              <a:t>    引用</a:t>
            </a:r>
            <a:endParaRPr lang="en-US" sz="2000" dirty="0">
              <a:ea typeface="宋体" panose="02010600030101010101" pitchFamily="2" charset="-122"/>
              <a:cs typeface="Times New Roman" panose="02020603050405020304" pitchFamily="18" charset="0"/>
            </a:endParaRPr>
          </a:p>
          <a:p>
            <a:r>
              <a:rPr lang="zh-CN" altLang="en-US" sz="2000" dirty="0">
                <a:ea typeface="宋体" panose="02010600030101010101" pitchFamily="2" charset="-122"/>
                <a:cs typeface="Times New Roman" panose="02020603050405020304" pitchFamily="18" charset="0"/>
              </a:rPr>
              <a:t>数据类型</a:t>
            </a:r>
          </a:p>
        </p:txBody>
      </p:sp>
      <p:sp>
        <p:nvSpPr>
          <p:cNvPr id="9" name="左大括号 13"/>
          <p:cNvSpPr/>
          <p:nvPr/>
        </p:nvSpPr>
        <p:spPr bwMode="auto">
          <a:xfrm>
            <a:off x="3563620" y="2685434"/>
            <a:ext cx="288925" cy="1441450"/>
          </a:xfrm>
          <a:prstGeom prst="leftBrace">
            <a:avLst>
              <a:gd name="adj1" fmla="val 8338"/>
              <a:gd name="adj2" fmla="val 50000"/>
            </a:avLst>
          </a:prstGeom>
          <a:noFill/>
          <a:ln w="9525">
            <a:solidFill>
              <a:schemeClr val="tx1"/>
            </a:solidFill>
            <a:round/>
          </a:ln>
        </p:spPr>
        <p:txBody>
          <a:bodyPr anchor="ctr"/>
          <a:lstStyle/>
          <a:p>
            <a:pPr algn="ctr"/>
            <a:endParaRPr lang="zh-CN" altLang="en-US" b="1">
              <a:ea typeface="宋体" panose="02010600030101010101" pitchFamily="2" charset="-122"/>
              <a:cs typeface="Times New Roman" panose="02020603050405020304" pitchFamily="18" charset="0"/>
            </a:endParaRPr>
          </a:p>
        </p:txBody>
      </p:sp>
      <p:sp>
        <p:nvSpPr>
          <p:cNvPr id="10" name="左大括号 14"/>
          <p:cNvSpPr/>
          <p:nvPr/>
        </p:nvSpPr>
        <p:spPr bwMode="auto">
          <a:xfrm>
            <a:off x="3563620" y="4342784"/>
            <a:ext cx="215900" cy="1225550"/>
          </a:xfrm>
          <a:prstGeom prst="leftBrace">
            <a:avLst>
              <a:gd name="adj1" fmla="val 8410"/>
              <a:gd name="adj2" fmla="val 50000"/>
            </a:avLst>
          </a:prstGeom>
          <a:noFill/>
          <a:ln w="9525">
            <a:solidFill>
              <a:schemeClr val="tx1"/>
            </a:solidFill>
            <a:round/>
          </a:ln>
        </p:spPr>
        <p:txBody>
          <a:bodyPr anchor="ctr"/>
          <a:lstStyle/>
          <a:p>
            <a:pPr algn="ctr"/>
            <a:endParaRPr lang="zh-CN" altLang="en-US" b="1">
              <a:ea typeface="宋体" panose="02010600030101010101" pitchFamily="2" charset="-122"/>
              <a:cs typeface="Times New Roman" panose="02020603050405020304" pitchFamily="18" charset="0"/>
            </a:endParaRPr>
          </a:p>
        </p:txBody>
      </p:sp>
      <p:sp>
        <p:nvSpPr>
          <p:cNvPr id="11" name="TextBox 15"/>
          <p:cNvSpPr txBox="1">
            <a:spLocks noChangeArrowheads="1"/>
          </p:cNvSpPr>
          <p:nvPr/>
        </p:nvSpPr>
        <p:spPr bwMode="auto">
          <a:xfrm>
            <a:off x="3852545" y="2469534"/>
            <a:ext cx="1295400" cy="400050"/>
          </a:xfrm>
          <a:prstGeom prst="rect">
            <a:avLst/>
          </a:prstGeom>
          <a:noFill/>
          <a:ln w="9525">
            <a:noFill/>
            <a:miter lim="800000"/>
          </a:ln>
        </p:spPr>
        <p:txBody>
          <a:bodyPr>
            <a:spAutoFit/>
          </a:bodyPr>
          <a:lstStyle/>
          <a:p>
            <a:r>
              <a:rPr lang="zh-CN" altLang="en-US" sz="2000" dirty="0">
                <a:ea typeface="宋体" panose="02010600030101010101" pitchFamily="2" charset="-122"/>
                <a:cs typeface="Times New Roman" panose="02020603050405020304" pitchFamily="18" charset="0"/>
              </a:rPr>
              <a:t>数值型</a:t>
            </a:r>
          </a:p>
        </p:txBody>
      </p:sp>
      <p:sp>
        <p:nvSpPr>
          <p:cNvPr id="12" name="TextBox 16"/>
          <p:cNvSpPr txBox="1">
            <a:spLocks noChangeArrowheads="1"/>
          </p:cNvSpPr>
          <p:nvPr/>
        </p:nvSpPr>
        <p:spPr bwMode="auto">
          <a:xfrm>
            <a:off x="3852545" y="3295034"/>
            <a:ext cx="1727200" cy="400050"/>
          </a:xfrm>
          <a:prstGeom prst="rect">
            <a:avLst/>
          </a:prstGeom>
          <a:noFill/>
          <a:ln w="9525">
            <a:noFill/>
            <a:miter lim="800000"/>
          </a:ln>
        </p:spPr>
        <p:txBody>
          <a:bodyPr>
            <a:spAutoFit/>
          </a:bodyPr>
          <a:lstStyle/>
          <a:p>
            <a:r>
              <a:rPr lang="zh-CN" altLang="en-US" sz="2000" dirty="0">
                <a:ea typeface="宋体" panose="02010600030101010101" pitchFamily="2" charset="-122"/>
                <a:cs typeface="Times New Roman" panose="02020603050405020304" pitchFamily="18" charset="0"/>
              </a:rPr>
              <a:t>字符型</a:t>
            </a:r>
            <a:r>
              <a:rPr lang="en-US" altLang="zh-CN" sz="2000" b="1" dirty="0">
                <a:solidFill>
                  <a:srgbClr val="FF0000"/>
                </a:solidFill>
                <a:ea typeface="宋体" panose="02010600030101010101" pitchFamily="2" charset="-122"/>
                <a:cs typeface="Times New Roman" panose="02020603050405020304" pitchFamily="18" charset="0"/>
              </a:rPr>
              <a:t>(char)</a:t>
            </a:r>
            <a:endParaRPr lang="zh-CN" altLang="en-US" sz="2000" b="1" dirty="0">
              <a:solidFill>
                <a:srgbClr val="FF0000"/>
              </a:solidFill>
              <a:ea typeface="宋体" panose="02010600030101010101" pitchFamily="2" charset="-122"/>
              <a:cs typeface="Times New Roman" panose="02020603050405020304" pitchFamily="18" charset="0"/>
            </a:endParaRPr>
          </a:p>
        </p:txBody>
      </p:sp>
      <p:sp>
        <p:nvSpPr>
          <p:cNvPr id="13" name="TextBox 17"/>
          <p:cNvSpPr txBox="1">
            <a:spLocks noChangeArrowheads="1"/>
          </p:cNvSpPr>
          <p:nvPr/>
        </p:nvSpPr>
        <p:spPr bwMode="auto">
          <a:xfrm>
            <a:off x="3852545" y="3837959"/>
            <a:ext cx="2232025" cy="400050"/>
          </a:xfrm>
          <a:prstGeom prst="rect">
            <a:avLst/>
          </a:prstGeom>
          <a:noFill/>
          <a:ln w="9525">
            <a:noFill/>
            <a:miter lim="800000"/>
          </a:ln>
        </p:spPr>
        <p:txBody>
          <a:bodyPr>
            <a:spAutoFit/>
          </a:bodyPr>
          <a:lstStyle/>
          <a:p>
            <a:r>
              <a:rPr lang="zh-CN" altLang="en-US" sz="2000" dirty="0">
                <a:ea typeface="宋体" panose="02010600030101010101" pitchFamily="2" charset="-122"/>
                <a:cs typeface="Times New Roman" panose="02020603050405020304" pitchFamily="18" charset="0"/>
              </a:rPr>
              <a:t>布尔型</a:t>
            </a:r>
            <a:r>
              <a:rPr lang="en-US" altLang="zh-CN" sz="2000" b="1" dirty="0">
                <a:solidFill>
                  <a:srgbClr val="FF0000"/>
                </a:solidFill>
                <a:ea typeface="宋体" panose="02010600030101010101" pitchFamily="2" charset="-122"/>
                <a:cs typeface="Times New Roman" panose="02020603050405020304" pitchFamily="18" charset="0"/>
              </a:rPr>
              <a:t>(boolean)</a:t>
            </a:r>
            <a:endParaRPr lang="zh-CN" altLang="en-US" sz="2000" b="1" dirty="0">
              <a:solidFill>
                <a:srgbClr val="FF0000"/>
              </a:solidFill>
              <a:ea typeface="宋体" panose="02010600030101010101" pitchFamily="2" charset="-122"/>
              <a:cs typeface="Times New Roman" panose="02020603050405020304" pitchFamily="18" charset="0"/>
            </a:endParaRPr>
          </a:p>
        </p:txBody>
      </p:sp>
      <p:sp>
        <p:nvSpPr>
          <p:cNvPr id="14" name="左大括号 18"/>
          <p:cNvSpPr/>
          <p:nvPr/>
        </p:nvSpPr>
        <p:spPr bwMode="auto">
          <a:xfrm>
            <a:off x="4859020" y="2399684"/>
            <a:ext cx="215900" cy="863600"/>
          </a:xfrm>
          <a:prstGeom prst="leftBrace">
            <a:avLst>
              <a:gd name="adj1" fmla="val 8333"/>
              <a:gd name="adj2" fmla="val 50000"/>
            </a:avLst>
          </a:prstGeom>
          <a:noFill/>
          <a:ln w="9525">
            <a:solidFill>
              <a:schemeClr val="tx1"/>
            </a:solidFill>
            <a:round/>
          </a:ln>
        </p:spPr>
        <p:txBody>
          <a:bodyPr anchor="ctr"/>
          <a:lstStyle/>
          <a:p>
            <a:pPr algn="ctr"/>
            <a:endParaRPr lang="zh-CN" altLang="en-US" b="1">
              <a:ea typeface="宋体" panose="02010600030101010101" pitchFamily="2" charset="-122"/>
              <a:cs typeface="Times New Roman" panose="02020603050405020304" pitchFamily="18" charset="0"/>
            </a:endParaRPr>
          </a:p>
        </p:txBody>
      </p:sp>
      <p:sp>
        <p:nvSpPr>
          <p:cNvPr id="15" name="TextBox 19"/>
          <p:cNvSpPr txBox="1">
            <a:spLocks noChangeArrowheads="1"/>
          </p:cNvSpPr>
          <p:nvPr/>
        </p:nvSpPr>
        <p:spPr bwMode="auto">
          <a:xfrm>
            <a:off x="5147945" y="2253634"/>
            <a:ext cx="3530600" cy="400110"/>
          </a:xfrm>
          <a:prstGeom prst="rect">
            <a:avLst/>
          </a:prstGeom>
          <a:noFill/>
          <a:ln w="9525">
            <a:noFill/>
            <a:miter lim="800000"/>
          </a:ln>
        </p:spPr>
        <p:txBody>
          <a:bodyPr>
            <a:spAutoFit/>
          </a:bodyPr>
          <a:lstStyle/>
          <a:p>
            <a:r>
              <a:rPr lang="zh-CN" altLang="en-US" sz="2000" dirty="0">
                <a:ea typeface="宋体" panose="02010600030101010101" pitchFamily="2" charset="-122"/>
                <a:cs typeface="Times New Roman" panose="02020603050405020304" pitchFamily="18" charset="0"/>
              </a:rPr>
              <a:t>整数类型</a:t>
            </a:r>
            <a:r>
              <a:rPr lang="en-US" altLang="zh-CN" sz="2000" b="1" dirty="0">
                <a:solidFill>
                  <a:srgbClr val="FF0000"/>
                </a:solidFill>
                <a:ea typeface="宋体" panose="02010600030101010101" pitchFamily="2" charset="-122"/>
                <a:cs typeface="Times New Roman" panose="02020603050405020304" pitchFamily="18" charset="0"/>
              </a:rPr>
              <a:t>(</a:t>
            </a:r>
            <a:r>
              <a:rPr lang="en-US" altLang="zh-CN" sz="2000" b="1" dirty="0" err="1">
                <a:solidFill>
                  <a:srgbClr val="FF0000"/>
                </a:solidFill>
                <a:ea typeface="宋体" panose="02010600030101010101" pitchFamily="2" charset="-122"/>
                <a:cs typeface="Times New Roman" panose="02020603050405020304" pitchFamily="18" charset="0"/>
              </a:rPr>
              <a:t>byte,short,int,long</a:t>
            </a:r>
            <a:r>
              <a:rPr lang="en-US" altLang="zh-CN" sz="2000" b="1" dirty="0">
                <a:solidFill>
                  <a:srgbClr val="FF0000"/>
                </a:solidFill>
                <a:ea typeface="宋体" panose="02010600030101010101" pitchFamily="2" charset="-122"/>
                <a:cs typeface="Times New Roman" panose="02020603050405020304" pitchFamily="18" charset="0"/>
              </a:rPr>
              <a:t>)</a:t>
            </a:r>
            <a:endParaRPr lang="zh-CN" altLang="en-US" sz="2000" b="1" dirty="0">
              <a:solidFill>
                <a:srgbClr val="FF0000"/>
              </a:solidFill>
              <a:ea typeface="宋体" panose="02010600030101010101" pitchFamily="2" charset="-122"/>
              <a:cs typeface="Times New Roman" panose="02020603050405020304" pitchFamily="18" charset="0"/>
            </a:endParaRPr>
          </a:p>
        </p:txBody>
      </p:sp>
      <p:sp>
        <p:nvSpPr>
          <p:cNvPr id="16" name="TextBox 20"/>
          <p:cNvSpPr txBox="1">
            <a:spLocks noChangeArrowheads="1"/>
          </p:cNvSpPr>
          <p:nvPr/>
        </p:nvSpPr>
        <p:spPr bwMode="auto">
          <a:xfrm>
            <a:off x="5147945" y="2974359"/>
            <a:ext cx="3384550" cy="400050"/>
          </a:xfrm>
          <a:prstGeom prst="rect">
            <a:avLst/>
          </a:prstGeom>
          <a:noFill/>
          <a:ln w="9525">
            <a:noFill/>
            <a:miter lim="800000"/>
          </a:ln>
        </p:spPr>
        <p:txBody>
          <a:bodyPr>
            <a:spAutoFit/>
          </a:bodyPr>
          <a:lstStyle/>
          <a:p>
            <a:r>
              <a:rPr lang="zh-CN" altLang="en-US" sz="2000" dirty="0">
                <a:ea typeface="宋体" panose="02010600030101010101" pitchFamily="2" charset="-122"/>
                <a:cs typeface="Times New Roman" panose="02020603050405020304" pitchFamily="18" charset="0"/>
              </a:rPr>
              <a:t>浮点类型</a:t>
            </a:r>
            <a:r>
              <a:rPr lang="en-US" altLang="zh-CN" sz="2000" b="1" dirty="0">
                <a:solidFill>
                  <a:srgbClr val="FF0000"/>
                </a:solidFill>
                <a:ea typeface="宋体" panose="02010600030101010101" pitchFamily="2" charset="-122"/>
                <a:cs typeface="Times New Roman" panose="02020603050405020304" pitchFamily="18" charset="0"/>
              </a:rPr>
              <a:t>(</a:t>
            </a:r>
            <a:r>
              <a:rPr lang="en-US" altLang="zh-CN" sz="2000" b="1" dirty="0" err="1">
                <a:solidFill>
                  <a:srgbClr val="FF0000"/>
                </a:solidFill>
                <a:ea typeface="宋体" panose="02010600030101010101" pitchFamily="2" charset="-122"/>
                <a:cs typeface="Times New Roman" panose="02020603050405020304" pitchFamily="18" charset="0"/>
              </a:rPr>
              <a:t>float,double</a:t>
            </a:r>
            <a:r>
              <a:rPr lang="en-US" altLang="zh-CN" sz="2000" b="1" dirty="0">
                <a:solidFill>
                  <a:srgbClr val="FF0000"/>
                </a:solidFill>
                <a:ea typeface="宋体" panose="02010600030101010101" pitchFamily="2" charset="-122"/>
                <a:cs typeface="Times New Roman" panose="02020603050405020304" pitchFamily="18" charset="0"/>
              </a:rPr>
              <a:t>)</a:t>
            </a:r>
            <a:endParaRPr lang="zh-CN" altLang="en-US" sz="2000" b="1" dirty="0">
              <a:solidFill>
                <a:srgbClr val="FF0000"/>
              </a:solidFill>
              <a:ea typeface="宋体" panose="02010600030101010101" pitchFamily="2" charset="-122"/>
              <a:cs typeface="Times New Roman" panose="02020603050405020304" pitchFamily="18" charset="0"/>
            </a:endParaRPr>
          </a:p>
        </p:txBody>
      </p:sp>
      <p:sp>
        <p:nvSpPr>
          <p:cNvPr id="17" name="TextBox 22"/>
          <p:cNvSpPr txBox="1">
            <a:spLocks noChangeArrowheads="1"/>
          </p:cNvSpPr>
          <p:nvPr/>
        </p:nvSpPr>
        <p:spPr bwMode="auto">
          <a:xfrm>
            <a:off x="3779520" y="4199909"/>
            <a:ext cx="1730375" cy="400050"/>
          </a:xfrm>
          <a:prstGeom prst="rect">
            <a:avLst/>
          </a:prstGeom>
          <a:noFill/>
          <a:ln w="9525">
            <a:noFill/>
            <a:miter lim="800000"/>
          </a:ln>
        </p:spPr>
        <p:txBody>
          <a:bodyPr>
            <a:spAutoFit/>
          </a:bodyPr>
          <a:lstStyle/>
          <a:p>
            <a:r>
              <a:rPr lang="zh-CN" altLang="en-US" sz="2000" dirty="0">
                <a:ea typeface="宋体" panose="02010600030101010101" pitchFamily="2" charset="-122"/>
                <a:cs typeface="Times New Roman" panose="02020603050405020304" pitchFamily="18" charset="0"/>
              </a:rPr>
              <a:t>类</a:t>
            </a:r>
            <a:r>
              <a:rPr lang="en-US" altLang="zh-CN" sz="2000" b="1" dirty="0">
                <a:solidFill>
                  <a:srgbClr val="FF0000"/>
                </a:solidFill>
                <a:ea typeface="宋体" panose="02010600030101010101" pitchFamily="2" charset="-122"/>
                <a:cs typeface="Times New Roman" panose="02020603050405020304" pitchFamily="18" charset="0"/>
              </a:rPr>
              <a:t>(class)</a:t>
            </a:r>
            <a:endParaRPr lang="zh-CN" altLang="en-US" sz="2000" b="1" dirty="0">
              <a:solidFill>
                <a:srgbClr val="FF0000"/>
              </a:solidFill>
              <a:ea typeface="宋体" panose="02010600030101010101" pitchFamily="2" charset="-122"/>
              <a:cs typeface="Times New Roman" panose="02020603050405020304" pitchFamily="18" charset="0"/>
            </a:endParaRPr>
          </a:p>
        </p:txBody>
      </p:sp>
      <p:sp>
        <p:nvSpPr>
          <p:cNvPr id="18" name="TextBox 23"/>
          <p:cNvSpPr txBox="1">
            <a:spLocks noChangeArrowheads="1"/>
          </p:cNvSpPr>
          <p:nvPr/>
        </p:nvSpPr>
        <p:spPr bwMode="auto">
          <a:xfrm>
            <a:off x="3779520" y="4704734"/>
            <a:ext cx="2520950" cy="400050"/>
          </a:xfrm>
          <a:prstGeom prst="rect">
            <a:avLst/>
          </a:prstGeom>
          <a:noFill/>
          <a:ln w="9525">
            <a:noFill/>
            <a:miter lim="800000"/>
          </a:ln>
        </p:spPr>
        <p:txBody>
          <a:bodyPr>
            <a:spAutoFit/>
          </a:bodyPr>
          <a:lstStyle/>
          <a:p>
            <a:r>
              <a:rPr lang="zh-CN" altLang="en-US" sz="2000" dirty="0">
                <a:ea typeface="宋体" panose="02010600030101010101" pitchFamily="2" charset="-122"/>
                <a:cs typeface="Times New Roman" panose="02020603050405020304" pitchFamily="18" charset="0"/>
              </a:rPr>
              <a:t>接口</a:t>
            </a:r>
            <a:r>
              <a:rPr lang="en-US" altLang="zh-CN" sz="2000" b="1" dirty="0">
                <a:solidFill>
                  <a:srgbClr val="FF0000"/>
                </a:solidFill>
                <a:ea typeface="宋体" panose="02010600030101010101" pitchFamily="2" charset="-122"/>
                <a:cs typeface="Times New Roman" panose="02020603050405020304" pitchFamily="18" charset="0"/>
              </a:rPr>
              <a:t>(interface)</a:t>
            </a:r>
            <a:endParaRPr lang="zh-CN" altLang="en-US" sz="2000" b="1" dirty="0">
              <a:solidFill>
                <a:srgbClr val="FF0000"/>
              </a:solidFill>
              <a:ea typeface="宋体" panose="02010600030101010101" pitchFamily="2" charset="-122"/>
              <a:cs typeface="Times New Roman" panose="02020603050405020304" pitchFamily="18" charset="0"/>
            </a:endParaRPr>
          </a:p>
        </p:txBody>
      </p:sp>
      <p:sp>
        <p:nvSpPr>
          <p:cNvPr id="19" name="TextBox 24"/>
          <p:cNvSpPr txBox="1">
            <a:spLocks noChangeArrowheads="1"/>
          </p:cNvSpPr>
          <p:nvPr/>
        </p:nvSpPr>
        <p:spPr bwMode="auto">
          <a:xfrm>
            <a:off x="3779520" y="5241309"/>
            <a:ext cx="1730375" cy="400050"/>
          </a:xfrm>
          <a:prstGeom prst="rect">
            <a:avLst/>
          </a:prstGeom>
          <a:noFill/>
          <a:ln w="9525">
            <a:noFill/>
            <a:miter lim="800000"/>
          </a:ln>
        </p:spPr>
        <p:txBody>
          <a:bodyPr>
            <a:spAutoFit/>
          </a:bodyPr>
          <a:lstStyle/>
          <a:p>
            <a:r>
              <a:rPr lang="zh-CN" altLang="en-US" sz="2000" dirty="0">
                <a:ea typeface="宋体" panose="02010600030101010101" pitchFamily="2" charset="-122"/>
                <a:cs typeface="Times New Roman" panose="02020603050405020304" pitchFamily="18" charset="0"/>
              </a:rPr>
              <a:t>数组</a:t>
            </a:r>
            <a:r>
              <a:rPr lang="en-US" altLang="zh-CN" sz="2000" b="1" dirty="0">
                <a:solidFill>
                  <a:srgbClr val="FF0000"/>
                </a:solidFill>
                <a:ea typeface="宋体" panose="02010600030101010101" pitchFamily="2" charset="-122"/>
                <a:cs typeface="Times New Roman" panose="02020603050405020304" pitchFamily="18" charset="0"/>
              </a:rPr>
              <a:t>([ ])</a:t>
            </a:r>
            <a:endParaRPr lang="zh-CN" altLang="en-US" sz="2000" b="1" dirty="0">
              <a:solidFill>
                <a:srgbClr val="FF0000"/>
              </a:solidFill>
              <a:ea typeface="宋体" panose="02010600030101010101" pitchFamily="2" charset="-122"/>
              <a:cs typeface="Times New Roman" panose="02020603050405020304" pitchFamily="18" charset="0"/>
            </a:endParaRPr>
          </a:p>
        </p:txBody>
      </p:sp>
      <p:sp>
        <p:nvSpPr>
          <p:cNvPr id="20" name="矩形 19"/>
          <p:cNvSpPr/>
          <p:nvPr/>
        </p:nvSpPr>
        <p:spPr>
          <a:xfrm>
            <a:off x="6300470" y="4342784"/>
            <a:ext cx="1657350" cy="400050"/>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smtClean="0">
                <a:solidFill>
                  <a:schemeClr val="tx1"/>
                </a:solidFill>
                <a:ea typeface="宋体" panose="02010600030101010101" pitchFamily="2" charset="-122"/>
                <a:cs typeface="Times New Roman" panose="02020603050405020304" pitchFamily="18" charset="0"/>
              </a:rPr>
              <a:t>字符串在这里</a:t>
            </a:r>
          </a:p>
        </p:txBody>
      </p:sp>
      <p:cxnSp>
        <p:nvCxnSpPr>
          <p:cNvPr id="22" name="曲线连接符 21"/>
          <p:cNvCxnSpPr/>
          <p:nvPr/>
        </p:nvCxnSpPr>
        <p:spPr>
          <a:xfrm rot="10800000">
            <a:off x="4968558" y="4399934"/>
            <a:ext cx="1331912" cy="142875"/>
          </a:xfrm>
          <a:prstGeom prst="curved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4"/>
          <p:cNvSpPr txBox="1">
            <a:spLocks noChangeArrowheads="1"/>
          </p:cNvSpPr>
          <p:nvPr/>
        </p:nvSpPr>
        <p:spPr bwMode="auto">
          <a:xfrm>
            <a:off x="466724" y="453073"/>
            <a:ext cx="5905475"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dirty="0" smtClean="0"/>
              <a:t>补充</a:t>
            </a:r>
            <a:r>
              <a:rPr lang="zh-CN" altLang="en-US" dirty="0"/>
              <a:t>：</a:t>
            </a:r>
            <a:r>
              <a:rPr lang="zh-CN" altLang="en-US" dirty="0" smtClean="0"/>
              <a:t>变量</a:t>
            </a:r>
            <a:r>
              <a:rPr lang="zh-CN" altLang="en-US" dirty="0"/>
              <a:t>的分类</a:t>
            </a:r>
            <a:r>
              <a:rPr lang="zh-CN" altLang="en-US" dirty="0" smtClean="0"/>
              <a:t>-按声明的位置的不同</a:t>
            </a:r>
            <a:endParaRPr lang="zh-CN" altLang="en-US" dirty="0"/>
          </a:p>
        </p:txBody>
      </p:sp>
      <p:sp>
        <p:nvSpPr>
          <p:cNvPr id="14341" name="TextBox 5"/>
          <p:cNvSpPr txBox="1">
            <a:spLocks noChangeArrowheads="1"/>
          </p:cNvSpPr>
          <p:nvPr/>
        </p:nvSpPr>
        <p:spPr bwMode="auto">
          <a:xfrm>
            <a:off x="466725" y="1229360"/>
            <a:ext cx="8066088" cy="44942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l"/>
            </a:pPr>
            <a:r>
              <a:rPr lang="zh-CN" altLang="en-US" b="1" dirty="0" smtClean="0"/>
              <a:t>在</a:t>
            </a:r>
            <a:r>
              <a:rPr lang="zh-CN" altLang="en-US" b="1" dirty="0"/>
              <a:t>方法体外，类体内声明的变量称为</a:t>
            </a:r>
            <a:r>
              <a:rPr lang="zh-CN" altLang="en-US" b="1" dirty="0">
                <a:solidFill>
                  <a:srgbClr val="FF0000"/>
                </a:solidFill>
              </a:rPr>
              <a:t>成员变量</a:t>
            </a:r>
            <a:r>
              <a:rPr lang="zh-CN" altLang="en-US" b="1" dirty="0"/>
              <a:t>。</a:t>
            </a:r>
            <a:endParaRPr lang="en-US" altLang="zh-CN" b="1" dirty="0"/>
          </a:p>
          <a:p>
            <a:pPr marL="342900" indent="-342900" eaLnBrk="1" hangingPunct="1">
              <a:buFont typeface="Wingdings" panose="05000000000000000000" pitchFamily="2" charset="2"/>
              <a:buChar char="l"/>
            </a:pPr>
            <a:r>
              <a:rPr lang="zh-CN" altLang="en-US" b="1" dirty="0" smtClean="0"/>
              <a:t>在</a:t>
            </a:r>
            <a:r>
              <a:rPr lang="zh-CN" altLang="en-US" b="1" dirty="0"/>
              <a:t>方法体内部声明的变量称为</a:t>
            </a:r>
            <a:r>
              <a:rPr lang="zh-CN" altLang="en-US" b="1" dirty="0">
                <a:solidFill>
                  <a:srgbClr val="FF0000"/>
                </a:solidFill>
              </a:rPr>
              <a:t>局部变量</a:t>
            </a:r>
            <a:r>
              <a:rPr lang="zh-CN" altLang="en-US" b="1" dirty="0"/>
              <a:t>。</a:t>
            </a:r>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sz="2200" dirty="0"/>
          </a:p>
          <a:p>
            <a:pPr eaLnBrk="1" hangingPunct="1"/>
            <a:endParaRPr lang="en-US" altLang="zh-CN" b="1" dirty="0"/>
          </a:p>
          <a:p>
            <a:pPr eaLnBrk="1" hangingPunct="1"/>
            <a:endParaRPr lang="en-US" altLang="zh-CN" b="1" dirty="0"/>
          </a:p>
          <a:p>
            <a:pPr eaLnBrk="1" hangingPunct="1"/>
            <a:endParaRPr lang="en-US" altLang="zh-CN" b="1" dirty="0"/>
          </a:p>
          <a:p>
            <a:pPr eaLnBrk="1" hangingPunct="1"/>
            <a:r>
              <a:rPr lang="en-US" altLang="zh-CN" b="1" dirty="0"/>
              <a:t>●</a:t>
            </a:r>
            <a:r>
              <a:rPr lang="zh-CN" altLang="en-US" b="1" dirty="0"/>
              <a:t>注意：二者在初始化值方面的异同</a:t>
            </a:r>
            <a:r>
              <a:rPr lang="en-US" altLang="zh-CN" b="1" dirty="0"/>
              <a:t>:</a:t>
            </a:r>
          </a:p>
          <a:p>
            <a:pPr eaLnBrk="1" hangingPunct="1"/>
            <a:r>
              <a:rPr lang="en-US" altLang="zh-CN" sz="2000" b="1" dirty="0"/>
              <a:t>         </a:t>
            </a:r>
            <a:r>
              <a:rPr lang="zh-CN" altLang="en-US" sz="2000" b="1" dirty="0"/>
              <a:t>同：</a:t>
            </a:r>
            <a:r>
              <a:rPr lang="zh-CN" altLang="en-US" sz="2000" dirty="0"/>
              <a:t>都有生命周期</a:t>
            </a:r>
            <a:r>
              <a:rPr lang="en-US" altLang="zh-CN" sz="2000" b="1" dirty="0"/>
              <a:t>      </a:t>
            </a:r>
            <a:r>
              <a:rPr lang="zh-CN" altLang="en-US" sz="2000" b="1" dirty="0"/>
              <a:t>异：</a:t>
            </a:r>
            <a:r>
              <a:rPr lang="zh-CN" altLang="en-US" sz="2000" dirty="0"/>
              <a:t>局部变量除形参外，需显式初始化。</a:t>
            </a:r>
          </a:p>
        </p:txBody>
      </p:sp>
      <p:sp>
        <p:nvSpPr>
          <p:cNvPr id="2" name="左大括号 1"/>
          <p:cNvSpPr/>
          <p:nvPr/>
        </p:nvSpPr>
        <p:spPr>
          <a:xfrm>
            <a:off x="1185863" y="2639060"/>
            <a:ext cx="215900" cy="136842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344" name="TextBox 3"/>
          <p:cNvSpPr txBox="1">
            <a:spLocks noChangeArrowheads="1"/>
          </p:cNvSpPr>
          <p:nvPr/>
        </p:nvSpPr>
        <p:spPr bwMode="auto">
          <a:xfrm>
            <a:off x="1401763" y="2424748"/>
            <a:ext cx="1512887"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t>成员变量</a:t>
            </a:r>
          </a:p>
        </p:txBody>
      </p:sp>
      <p:sp>
        <p:nvSpPr>
          <p:cNvPr id="14345" name="TextBox 9"/>
          <p:cNvSpPr txBox="1">
            <a:spLocks noChangeArrowheads="1"/>
          </p:cNvSpPr>
          <p:nvPr/>
        </p:nvSpPr>
        <p:spPr bwMode="auto">
          <a:xfrm>
            <a:off x="1401763" y="3761423"/>
            <a:ext cx="1512887"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t>局部变量</a:t>
            </a:r>
          </a:p>
        </p:txBody>
      </p:sp>
      <p:sp>
        <p:nvSpPr>
          <p:cNvPr id="11" name="左大括号 10"/>
          <p:cNvSpPr/>
          <p:nvPr/>
        </p:nvSpPr>
        <p:spPr>
          <a:xfrm>
            <a:off x="2843213" y="2170748"/>
            <a:ext cx="252412" cy="104457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2" name="左大括号 11"/>
          <p:cNvSpPr/>
          <p:nvPr/>
        </p:nvSpPr>
        <p:spPr>
          <a:xfrm>
            <a:off x="2771775" y="3394710"/>
            <a:ext cx="250825" cy="13335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348" name="TextBox 13"/>
          <p:cNvSpPr txBox="1">
            <a:spLocks noChangeArrowheads="1"/>
          </p:cNvSpPr>
          <p:nvPr/>
        </p:nvSpPr>
        <p:spPr bwMode="auto">
          <a:xfrm>
            <a:off x="3059113" y="1985010"/>
            <a:ext cx="4538662"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a:t>实例变量（不以</a:t>
            </a:r>
            <a:r>
              <a:rPr lang="en-US" altLang="zh-CN" sz="2200"/>
              <a:t>static</a:t>
            </a:r>
            <a:r>
              <a:rPr lang="zh-CN" altLang="en-US" sz="2200"/>
              <a:t>修饰）</a:t>
            </a:r>
          </a:p>
        </p:txBody>
      </p:sp>
      <p:sp>
        <p:nvSpPr>
          <p:cNvPr id="14349" name="TextBox 14"/>
          <p:cNvSpPr txBox="1">
            <a:spLocks noChangeArrowheads="1"/>
          </p:cNvSpPr>
          <p:nvPr/>
        </p:nvSpPr>
        <p:spPr bwMode="auto">
          <a:xfrm>
            <a:off x="3059113" y="2824798"/>
            <a:ext cx="4538662"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a:t>类变量（以</a:t>
            </a:r>
            <a:r>
              <a:rPr lang="en-US" altLang="zh-CN" sz="2200"/>
              <a:t>static</a:t>
            </a:r>
            <a:r>
              <a:rPr lang="zh-CN" altLang="en-US" sz="2200"/>
              <a:t>修饰）</a:t>
            </a:r>
          </a:p>
        </p:txBody>
      </p:sp>
      <p:sp>
        <p:nvSpPr>
          <p:cNvPr id="14350" name="TextBox 15"/>
          <p:cNvSpPr txBox="1">
            <a:spLocks noChangeArrowheads="1"/>
          </p:cNvSpPr>
          <p:nvPr/>
        </p:nvSpPr>
        <p:spPr bwMode="auto">
          <a:xfrm>
            <a:off x="3113088" y="3269298"/>
            <a:ext cx="4537075"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a:t>形参（方法签名中定义的变量）</a:t>
            </a:r>
          </a:p>
        </p:txBody>
      </p:sp>
      <p:sp>
        <p:nvSpPr>
          <p:cNvPr id="14351" name="TextBox 16"/>
          <p:cNvSpPr txBox="1">
            <a:spLocks noChangeArrowheads="1"/>
          </p:cNvSpPr>
          <p:nvPr/>
        </p:nvSpPr>
        <p:spPr bwMode="auto">
          <a:xfrm>
            <a:off x="3059113" y="3761423"/>
            <a:ext cx="4538662"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a:t>方法局部变量（在方法内定义）</a:t>
            </a:r>
          </a:p>
        </p:txBody>
      </p:sp>
      <p:sp>
        <p:nvSpPr>
          <p:cNvPr id="14352" name="TextBox 17"/>
          <p:cNvSpPr txBox="1">
            <a:spLocks noChangeArrowheads="1"/>
          </p:cNvSpPr>
          <p:nvPr/>
        </p:nvSpPr>
        <p:spPr bwMode="auto">
          <a:xfrm>
            <a:off x="3121025" y="4337685"/>
            <a:ext cx="490855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a:t>代码块局部变量（在代码块内定义）</a:t>
            </a:r>
          </a:p>
        </p:txBody>
      </p:sp>
      <p:sp>
        <p:nvSpPr>
          <p:cNvPr id="14353" name="TextBox 19"/>
          <p:cNvSpPr txBox="1">
            <a:spLocks noChangeArrowheads="1"/>
          </p:cNvSpPr>
          <p:nvPr/>
        </p:nvSpPr>
        <p:spPr bwMode="auto">
          <a:xfrm>
            <a:off x="414338" y="2824798"/>
            <a:ext cx="84455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a:t>所有</a:t>
            </a:r>
            <a:endParaRPr lang="en-US" altLang="zh-CN"/>
          </a:p>
          <a:p>
            <a:pPr eaLnBrk="1" hangingPunct="1"/>
            <a:r>
              <a:rPr lang="zh-CN" altLang="en-US"/>
              <a:t>变量</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403648" y="334174"/>
            <a:ext cx="6931774" cy="79434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anose="02010600030101010101" pitchFamily="2" charset="-122"/>
                <a:cs typeface="Times New Roman" panose="02020603050405020304" pitchFamily="18" charset="0"/>
              </a:rPr>
              <a:t>整数类型：</a:t>
            </a:r>
            <a:r>
              <a:rPr lang="en-US" altLang="zh-CN" b="1" dirty="0" smtClean="0">
                <a:latin typeface="+mn-lt"/>
                <a:ea typeface="宋体" panose="02010600030101010101" pitchFamily="2" charset="-122"/>
                <a:cs typeface="Times New Roman" panose="02020603050405020304" pitchFamily="18" charset="0"/>
              </a:rPr>
              <a:t>byte</a:t>
            </a:r>
            <a:r>
              <a:rPr lang="zh-CN" altLang="en-US" b="1" dirty="0" smtClean="0">
                <a:latin typeface="+mn-lt"/>
                <a:ea typeface="宋体" panose="02010600030101010101" pitchFamily="2" charset="-122"/>
                <a:cs typeface="Times New Roman" panose="02020603050405020304" pitchFamily="18" charset="0"/>
              </a:rPr>
              <a:t>、</a:t>
            </a:r>
            <a:r>
              <a:rPr lang="en-US" altLang="zh-CN" b="1" dirty="0" smtClean="0">
                <a:latin typeface="+mn-lt"/>
                <a:ea typeface="宋体" panose="02010600030101010101" pitchFamily="2" charset="-122"/>
                <a:cs typeface="Times New Roman" panose="02020603050405020304" pitchFamily="18" charset="0"/>
              </a:rPr>
              <a:t>short</a:t>
            </a:r>
            <a:r>
              <a:rPr lang="zh-CN" altLang="en-US" b="1" dirty="0" smtClean="0">
                <a:latin typeface="+mn-lt"/>
                <a:ea typeface="宋体" panose="02010600030101010101" pitchFamily="2" charset="-122"/>
                <a:cs typeface="Times New Roman" panose="02020603050405020304" pitchFamily="18" charset="0"/>
              </a:rPr>
              <a:t>、</a:t>
            </a:r>
            <a:r>
              <a:rPr lang="en-US" altLang="zh-CN" b="1" dirty="0" err="1" smtClean="0">
                <a:latin typeface="+mn-lt"/>
                <a:ea typeface="宋体" panose="02010600030101010101" pitchFamily="2" charset="-122"/>
                <a:cs typeface="Times New Roman" panose="02020603050405020304" pitchFamily="18" charset="0"/>
              </a:rPr>
              <a:t>int</a:t>
            </a:r>
            <a:r>
              <a:rPr lang="zh-CN" altLang="en-US" b="1" dirty="0" smtClean="0">
                <a:latin typeface="+mn-lt"/>
                <a:ea typeface="宋体" panose="02010600030101010101" pitchFamily="2" charset="-122"/>
                <a:cs typeface="Times New Roman" panose="02020603050405020304" pitchFamily="18" charset="0"/>
              </a:rPr>
              <a:t>、</a:t>
            </a:r>
            <a:r>
              <a:rPr lang="en-US" altLang="zh-CN" b="1" dirty="0" smtClean="0">
                <a:latin typeface="+mn-lt"/>
                <a:ea typeface="宋体" panose="02010600030101010101" pitchFamily="2" charset="-122"/>
                <a:cs typeface="Times New Roman" panose="02020603050405020304" pitchFamily="18" charset="0"/>
              </a:rPr>
              <a:t>long</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457200" y="116967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Java</a:t>
            </a:r>
            <a:r>
              <a:rPr lang="zh-CN" altLang="en-US" dirty="0" smtClean="0">
                <a:ea typeface="宋体" panose="02010600030101010101" pitchFamily="2" charset="-122"/>
                <a:cs typeface="Times New Roman" panose="02020603050405020304" pitchFamily="18" charset="0"/>
              </a:rPr>
              <a:t>各整数类型有固定的表数范围和字段长度，不受具体</a:t>
            </a:r>
            <a:r>
              <a:rPr lang="en-US" altLang="zh-CN" dirty="0" smtClean="0">
                <a:ea typeface="宋体" panose="02010600030101010101" pitchFamily="2" charset="-122"/>
                <a:cs typeface="Times New Roman" panose="02020603050405020304" pitchFamily="18" charset="0"/>
              </a:rPr>
              <a:t>OS</a:t>
            </a:r>
            <a:r>
              <a:rPr lang="zh-CN" altLang="en-US" dirty="0" smtClean="0">
                <a:ea typeface="宋体" panose="02010600030101010101" pitchFamily="2" charset="-122"/>
                <a:cs typeface="Times New Roman" panose="02020603050405020304" pitchFamily="18" charset="0"/>
              </a:rPr>
              <a:t>的影响，以保证</a:t>
            </a:r>
            <a:r>
              <a:rPr lang="en-US" altLang="zh-CN" dirty="0" smtClean="0">
                <a:ea typeface="宋体" panose="02010600030101010101" pitchFamily="2" charset="-122"/>
                <a:cs typeface="Times New Roman" panose="02020603050405020304" pitchFamily="18" charset="0"/>
              </a:rPr>
              <a:t>java</a:t>
            </a:r>
            <a:r>
              <a:rPr lang="zh-CN" altLang="en-US" dirty="0" smtClean="0">
                <a:ea typeface="宋体" panose="02010600030101010101" pitchFamily="2" charset="-122"/>
                <a:cs typeface="Times New Roman" panose="02020603050405020304" pitchFamily="18" charset="0"/>
              </a:rPr>
              <a:t>程序的可移植性。</a:t>
            </a:r>
          </a:p>
          <a:p>
            <a:pPr>
              <a:buFont typeface="Wingdings" panose="05000000000000000000" pitchFamily="2" charset="2"/>
              <a:buChar char="l"/>
            </a:pPr>
            <a:r>
              <a:rPr lang="en-US" altLang="zh-CN" dirty="0" smtClean="0">
                <a:solidFill>
                  <a:srgbClr val="C00000"/>
                </a:solidFill>
                <a:ea typeface="宋体" panose="02010600030101010101" pitchFamily="2" charset="-122"/>
                <a:cs typeface="Times New Roman" panose="02020603050405020304" pitchFamily="18" charset="0"/>
              </a:rPr>
              <a:t>java</a:t>
            </a:r>
            <a:r>
              <a:rPr lang="zh-CN" altLang="en-US" dirty="0" smtClean="0">
                <a:solidFill>
                  <a:srgbClr val="C00000"/>
                </a:solidFill>
                <a:ea typeface="宋体" panose="02010600030101010101" pitchFamily="2" charset="-122"/>
                <a:cs typeface="Times New Roman" panose="02020603050405020304" pitchFamily="18" charset="0"/>
              </a:rPr>
              <a:t>的整型常量默认为 </a:t>
            </a:r>
            <a:r>
              <a:rPr lang="en-US" altLang="zh-CN" dirty="0" err="1" smtClean="0">
                <a:solidFill>
                  <a:srgbClr val="C00000"/>
                </a:solidFill>
                <a:ea typeface="宋体" panose="02010600030101010101" pitchFamily="2" charset="-122"/>
                <a:cs typeface="Times New Roman" panose="02020603050405020304" pitchFamily="18" charset="0"/>
              </a:rPr>
              <a:t>int</a:t>
            </a:r>
            <a:r>
              <a:rPr lang="en-US" altLang="zh-CN" dirty="0" smtClean="0">
                <a:solidFill>
                  <a:srgbClr val="C00000"/>
                </a:solidFill>
                <a:ea typeface="宋体" panose="02010600030101010101" pitchFamily="2" charset="-122"/>
                <a:cs typeface="Times New Roman" panose="02020603050405020304" pitchFamily="18" charset="0"/>
              </a:rPr>
              <a:t> </a:t>
            </a:r>
            <a:r>
              <a:rPr lang="zh-CN" altLang="en-US" dirty="0" smtClean="0">
                <a:solidFill>
                  <a:srgbClr val="C00000"/>
                </a:solidFill>
                <a:ea typeface="宋体" panose="02010600030101010101" pitchFamily="2" charset="-122"/>
                <a:cs typeface="Times New Roman" panose="02020603050405020304" pitchFamily="18" charset="0"/>
              </a:rPr>
              <a:t>型，声明</a:t>
            </a:r>
            <a:r>
              <a:rPr lang="en-US" altLang="zh-CN" dirty="0" smtClean="0">
                <a:solidFill>
                  <a:srgbClr val="C00000"/>
                </a:solidFill>
                <a:ea typeface="宋体" panose="02010600030101010101" pitchFamily="2" charset="-122"/>
                <a:cs typeface="Times New Roman" panose="02020603050405020304" pitchFamily="18" charset="0"/>
              </a:rPr>
              <a:t>long</a:t>
            </a:r>
            <a:r>
              <a:rPr lang="zh-CN" altLang="en-US" dirty="0" smtClean="0">
                <a:solidFill>
                  <a:srgbClr val="C00000"/>
                </a:solidFill>
                <a:ea typeface="宋体" panose="02010600030101010101" pitchFamily="2" charset="-122"/>
                <a:cs typeface="Times New Roman" panose="02020603050405020304" pitchFamily="18" charset="0"/>
              </a:rPr>
              <a:t>型常量须后加‘</a:t>
            </a:r>
            <a:r>
              <a:rPr lang="en-US" altLang="zh-CN" dirty="0" smtClean="0">
                <a:solidFill>
                  <a:srgbClr val="C00000"/>
                </a:solidFill>
                <a:ea typeface="宋体" panose="02010600030101010101" pitchFamily="2" charset="-122"/>
                <a:cs typeface="Times New Roman" panose="02020603050405020304" pitchFamily="18" charset="0"/>
              </a:rPr>
              <a:t>l’</a:t>
            </a:r>
            <a:r>
              <a:rPr lang="zh-CN" altLang="en-US" dirty="0" smtClean="0">
                <a:solidFill>
                  <a:srgbClr val="C00000"/>
                </a:solidFill>
                <a:ea typeface="宋体" panose="02010600030101010101" pitchFamily="2" charset="-122"/>
                <a:cs typeface="Times New Roman" panose="02020603050405020304" pitchFamily="18" charset="0"/>
              </a:rPr>
              <a:t>或‘</a:t>
            </a:r>
            <a:r>
              <a:rPr lang="en-US" altLang="zh-CN" dirty="0" smtClean="0">
                <a:solidFill>
                  <a:srgbClr val="C00000"/>
                </a:solidFill>
                <a:ea typeface="宋体" panose="02010600030101010101" pitchFamily="2" charset="-122"/>
                <a:cs typeface="Times New Roman" panose="02020603050405020304" pitchFamily="18" charset="0"/>
              </a:rPr>
              <a:t>L’</a:t>
            </a:r>
          </a:p>
          <a:p>
            <a:endParaRPr lang="zh-CN" altLang="en-US" dirty="0">
              <a:ea typeface="宋体" panose="02010600030101010101" pitchFamily="2" charset="-122"/>
              <a:cs typeface="Times New Roman" panose="02020603050405020304" pitchFamily="18" charset="0"/>
            </a:endParaRPr>
          </a:p>
        </p:txBody>
      </p:sp>
      <p:graphicFrame>
        <p:nvGraphicFramePr>
          <p:cNvPr id="4" name="Group 7"/>
          <p:cNvGraphicFramePr/>
          <p:nvPr/>
        </p:nvGraphicFramePr>
        <p:xfrm>
          <a:off x="857224" y="3142933"/>
          <a:ext cx="7635875" cy="2305051"/>
        </p:xfrm>
        <a:graphic>
          <a:graphicData uri="http://schemas.openxmlformats.org/drawingml/2006/table">
            <a:tbl>
              <a:tblPr/>
              <a:tblGrid>
                <a:gridCol w="2544762"/>
                <a:gridCol w="2544763"/>
                <a:gridCol w="2546350"/>
              </a:tblGrid>
              <a:tr h="460375">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400" b="1"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charset="0"/>
                        </a:rPr>
                        <a:t>类   型</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400" b="1"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charset="0"/>
                        </a:rPr>
                        <a:t>占用存储空间</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4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charset="0"/>
                        </a:rPr>
                        <a:t>表数范围</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460375">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2400" b="0" i="0" u="none" strike="noStrike" cap="none" normalizeH="0" baseline="0" dirty="0" smtClean="0">
                          <a:ln>
                            <a:noFill/>
                          </a:ln>
                          <a:solidFill>
                            <a:srgbClr val="C00000"/>
                          </a:solidFill>
                          <a:effectLst/>
                          <a:latin typeface="+mn-lt"/>
                          <a:ea typeface="宋体" panose="02010600030101010101" pitchFamily="2" charset="-122"/>
                          <a:cs typeface="Times New Roman" panose="02020603050405020304" pitchFamily="18" charset="0"/>
                          <a:sym typeface="Calibri" panose="020F0502020204030204" charset="0"/>
                        </a:rPr>
                        <a:t>b</a:t>
                      </a:r>
                      <a:r>
                        <a:rPr kumimoji="0" lang="zh-CN" altLang="en-US" sz="2400" b="0" i="0" u="none" strike="noStrike" cap="none" normalizeH="0" baseline="0" dirty="0" smtClean="0">
                          <a:ln>
                            <a:noFill/>
                          </a:ln>
                          <a:solidFill>
                            <a:srgbClr val="C00000"/>
                          </a:solidFill>
                          <a:effectLst/>
                          <a:latin typeface="+mn-lt"/>
                          <a:ea typeface="宋体" panose="02010600030101010101" pitchFamily="2" charset="-122"/>
                          <a:cs typeface="Times New Roman" panose="02020603050405020304" pitchFamily="18" charset="0"/>
                          <a:sym typeface="Calibri" panose="020F0502020204030204" charset="0"/>
                        </a:rPr>
                        <a:t>yte</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400" b="0" i="0" u="none" strike="noStrike" cap="none" normalizeH="0" baseline="0" dirty="0" smtClean="0">
                          <a:ln>
                            <a:noFill/>
                          </a:ln>
                          <a:solidFill>
                            <a:srgbClr val="C00000"/>
                          </a:solidFill>
                          <a:effectLst/>
                          <a:latin typeface="+mn-lt"/>
                          <a:ea typeface="宋体" panose="02010600030101010101" pitchFamily="2" charset="-122"/>
                          <a:cs typeface="Times New Roman" panose="02020603050405020304" pitchFamily="18" charset="0"/>
                          <a:sym typeface="Calibri" panose="020F0502020204030204" charset="0"/>
                        </a:rPr>
                        <a:t>1字节</a:t>
                      </a:r>
                      <a:r>
                        <a:rPr kumimoji="0" lang="en-US" altLang="zh-CN" sz="2400" b="0" i="0" u="none" strike="noStrike" cap="none" normalizeH="0" baseline="0" dirty="0" smtClean="0">
                          <a:ln>
                            <a:noFill/>
                          </a:ln>
                          <a:solidFill>
                            <a:srgbClr val="C00000"/>
                          </a:solidFill>
                          <a:effectLst/>
                          <a:latin typeface="+mn-lt"/>
                          <a:ea typeface="宋体" panose="02010600030101010101" pitchFamily="2" charset="-122"/>
                          <a:cs typeface="Times New Roman" panose="02020603050405020304" pitchFamily="18" charset="0"/>
                          <a:sym typeface="Calibri" panose="020F0502020204030204" charset="0"/>
                        </a:rPr>
                        <a:t>=8bit</a:t>
                      </a:r>
                      <a:endParaRPr kumimoji="0" lang="zh-CN" altLang="en-US" sz="2400" b="0" i="0" u="none" strike="noStrike" cap="none" normalizeH="0" baseline="0" dirty="0" smtClean="0">
                        <a:ln>
                          <a:noFill/>
                        </a:ln>
                        <a:solidFill>
                          <a:srgbClr val="C00000"/>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400" b="0" i="0" u="none" strike="noStrike" cap="none" normalizeH="0" baseline="0" dirty="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charset="0"/>
                        </a:rPr>
                        <a:t>-128 ~ 127</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461963">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400" b="0" i="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short</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400" b="0" i="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2字节</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400" b="0" i="0" u="none" strike="noStrike" cap="none" normalizeH="0" baseline="0" dirty="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charset="0"/>
                        </a:rPr>
                        <a:t>-2</a:t>
                      </a:r>
                      <a:r>
                        <a:rPr kumimoji="0" lang="zh-CN" altLang="en-US" sz="2400" b="0" i="0" u="none" strike="noStrike" cap="none" normalizeH="0" baseline="30000" dirty="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charset="0"/>
                        </a:rPr>
                        <a:t>15</a:t>
                      </a:r>
                      <a:r>
                        <a:rPr kumimoji="0" lang="zh-CN" altLang="en-US" sz="2400" b="0" i="0" u="none" strike="noStrike" cap="none" normalizeH="0" baseline="0" dirty="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charset="0"/>
                        </a:rPr>
                        <a:t> ~2</a:t>
                      </a:r>
                      <a:r>
                        <a:rPr kumimoji="0" lang="zh-CN" altLang="en-US" sz="2400" b="0" i="0" u="none" strike="noStrike" cap="none" normalizeH="0" baseline="30000" dirty="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charset="0"/>
                        </a:rPr>
                        <a:t>15</a:t>
                      </a:r>
                      <a:r>
                        <a:rPr kumimoji="0" lang="zh-CN" altLang="en-US" sz="2400" b="0" i="0" u="none" strike="noStrike" cap="none" normalizeH="0" baseline="0" dirty="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charset="0"/>
                        </a:rPr>
                        <a:t>-1 </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460375">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400" b="0" i="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int</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400" b="0" i="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4字节</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400" b="0" i="0" u="none" strike="noStrike" cap="none" normalizeH="0" baseline="0" dirty="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charset="0"/>
                        </a:rPr>
                        <a:t>-2</a:t>
                      </a:r>
                      <a:r>
                        <a:rPr kumimoji="0" lang="zh-CN" altLang="en-US" sz="2400" b="0" i="0" u="none" strike="noStrike" cap="none" normalizeH="0" baseline="30000" dirty="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charset="0"/>
                        </a:rPr>
                        <a:t>31</a:t>
                      </a:r>
                      <a:r>
                        <a:rPr kumimoji="0" lang="zh-CN" altLang="en-US" sz="2400" b="0" i="0" u="none" strike="noStrike" cap="none" normalizeH="0" baseline="0" dirty="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charset="0"/>
                        </a:rPr>
                        <a:t> ~ 2</a:t>
                      </a:r>
                      <a:r>
                        <a:rPr kumimoji="0" lang="zh-CN" altLang="en-US" sz="2400" b="0" i="0" u="none" strike="noStrike" cap="none" normalizeH="0" baseline="30000" dirty="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charset="0"/>
                        </a:rPr>
                        <a:t>31</a:t>
                      </a:r>
                      <a:r>
                        <a:rPr kumimoji="0" lang="zh-CN" altLang="en-US" sz="2400" b="0" i="0" u="none" strike="noStrike" cap="none" normalizeH="0" baseline="0" dirty="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charset="0"/>
                        </a:rPr>
                        <a:t>-1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461963">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400" b="0" i="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long</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400" b="0" i="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8字节</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400" b="0" i="0" u="none" strike="noStrike" cap="none" normalizeH="0" baseline="0" dirty="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charset="0"/>
                        </a:rPr>
                        <a:t>-2</a:t>
                      </a:r>
                      <a:r>
                        <a:rPr kumimoji="0" lang="zh-CN" altLang="en-US" sz="2400" b="0" i="0" u="none" strike="noStrike" cap="none" normalizeH="0" baseline="30000" dirty="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charset="0"/>
                        </a:rPr>
                        <a:t>63</a:t>
                      </a:r>
                      <a:r>
                        <a:rPr kumimoji="0" lang="zh-CN" altLang="en-US" sz="2400" b="0" i="0" u="none" strike="noStrike" cap="none" normalizeH="0" baseline="0" dirty="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charset="0"/>
                        </a:rPr>
                        <a:t> ~ 2</a:t>
                      </a:r>
                      <a:r>
                        <a:rPr kumimoji="0" lang="zh-CN" altLang="en-US" sz="2400" b="0" i="0" u="none" strike="noStrike" cap="none" normalizeH="0" baseline="30000" dirty="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charset="0"/>
                        </a:rPr>
                        <a:t>63</a:t>
                      </a:r>
                      <a:r>
                        <a:rPr kumimoji="0" lang="zh-CN" altLang="en-US" sz="2400" b="0" i="0" u="none" strike="noStrike" cap="none" normalizeH="0" baseline="0" dirty="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charset="0"/>
                        </a:rPr>
                        <a:t>-1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2340005" y="405929"/>
            <a:ext cx="5428718" cy="79434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sz="3200" b="1" dirty="0" smtClean="0">
                <a:latin typeface="+mn-lt"/>
                <a:ea typeface="宋体" panose="02010600030101010101" pitchFamily="2" charset="-122"/>
                <a:cs typeface="Times New Roman" panose="02020603050405020304" pitchFamily="18" charset="0"/>
              </a:rPr>
              <a:t>浮点类型：</a:t>
            </a:r>
            <a:r>
              <a:rPr lang="en-US" altLang="zh-CN" sz="3200" b="1" dirty="0" smtClean="0">
                <a:latin typeface="+mn-lt"/>
                <a:ea typeface="宋体" panose="02010600030101010101" pitchFamily="2" charset="-122"/>
                <a:cs typeface="Times New Roman" panose="02020603050405020304" pitchFamily="18" charset="0"/>
              </a:rPr>
              <a:t>float</a:t>
            </a:r>
            <a:r>
              <a:rPr lang="zh-CN" altLang="en-US" sz="3200" b="1" dirty="0" smtClean="0">
                <a:latin typeface="+mn-lt"/>
                <a:ea typeface="宋体" panose="02010600030101010101" pitchFamily="2" charset="-122"/>
                <a:cs typeface="Times New Roman" panose="02020603050405020304" pitchFamily="18" charset="0"/>
              </a:rPr>
              <a:t>、</a:t>
            </a:r>
            <a:r>
              <a:rPr lang="en-US" altLang="zh-CN" sz="3200" b="1" dirty="0" smtClean="0">
                <a:latin typeface="+mn-lt"/>
                <a:ea typeface="宋体" panose="02010600030101010101" pitchFamily="2" charset="-122"/>
                <a:cs typeface="Times New Roman" panose="02020603050405020304" pitchFamily="18" charset="0"/>
              </a:rPr>
              <a:t>double</a:t>
            </a:r>
            <a:endParaRPr lang="zh-CN" altLang="en-US" sz="3200"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385445" y="1141399"/>
            <a:ext cx="8229600" cy="28289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与整数类型类似</a:t>
            </a:r>
            <a:r>
              <a:rPr lang="zh-CN" altLang="en-US" sz="2400" dirty="0" smtClean="0">
                <a:ea typeface="宋体" panose="02010600030101010101" pitchFamily="2" charset="-122"/>
                <a:cs typeface="Times New Roman" panose="02020603050405020304" pitchFamily="18" charset="0"/>
              </a:rPr>
              <a:t>，影响</a:t>
            </a:r>
            <a:r>
              <a:rPr lang="en-US" altLang="zh-CN" sz="2400" dirty="0" smtClean="0">
                <a:ea typeface="宋体" panose="02010600030101010101" pitchFamily="2" charset="-122"/>
                <a:cs typeface="Times New Roman" panose="02020603050405020304" pitchFamily="18" charset="0"/>
              </a:rPr>
              <a:t>Java </a:t>
            </a:r>
            <a:r>
              <a:rPr lang="zh-CN" altLang="en-US" sz="2400" dirty="0" smtClean="0">
                <a:ea typeface="宋体" panose="02010600030101010101" pitchFamily="2" charset="-122"/>
                <a:cs typeface="Times New Roman" panose="02020603050405020304" pitchFamily="18" charset="0"/>
              </a:rPr>
              <a:t>浮点类型也有固定的表数范围和字段长度，不受具体</a:t>
            </a:r>
            <a:r>
              <a:rPr lang="en-US" altLang="zh-CN" sz="2400" dirty="0" smtClean="0">
                <a:ea typeface="宋体" panose="02010600030101010101" pitchFamily="2" charset="-122"/>
                <a:cs typeface="Times New Roman" panose="02020603050405020304" pitchFamily="18" charset="0"/>
              </a:rPr>
              <a:t>OS</a:t>
            </a:r>
            <a:r>
              <a:rPr lang="zh-CN" altLang="en-US" sz="2400" dirty="0" smtClean="0">
                <a:ea typeface="宋体" panose="02010600030101010101" pitchFamily="2" charset="-122"/>
                <a:cs typeface="Times New Roman" panose="02020603050405020304" pitchFamily="18" charset="0"/>
              </a:rPr>
              <a:t>的。</a:t>
            </a:r>
            <a:endParaRPr lang="zh-CN" altLang="en-US"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sz="2400" b="1" dirty="0" smtClean="0">
                <a:solidFill>
                  <a:srgbClr val="C00000"/>
                </a:solidFill>
                <a:ea typeface="宋体" panose="02010600030101010101" pitchFamily="2" charset="-122"/>
                <a:cs typeface="Times New Roman" panose="02020603050405020304" pitchFamily="18" charset="0"/>
              </a:rPr>
              <a:t>Java </a:t>
            </a:r>
            <a:r>
              <a:rPr lang="zh-CN" altLang="en-US" sz="2400" b="1" dirty="0" smtClean="0">
                <a:solidFill>
                  <a:srgbClr val="C00000"/>
                </a:solidFill>
                <a:ea typeface="宋体" panose="02010600030101010101" pitchFamily="2" charset="-122"/>
                <a:cs typeface="Times New Roman" panose="02020603050405020304" pitchFamily="18" charset="0"/>
              </a:rPr>
              <a:t>的浮点型常量默认为</a:t>
            </a:r>
            <a:r>
              <a:rPr lang="en-US" altLang="zh-CN" sz="2400" b="1" dirty="0" smtClean="0">
                <a:solidFill>
                  <a:srgbClr val="C00000"/>
                </a:solidFill>
                <a:ea typeface="宋体" panose="02010600030101010101" pitchFamily="2" charset="-122"/>
                <a:cs typeface="Times New Roman" panose="02020603050405020304" pitchFamily="18" charset="0"/>
              </a:rPr>
              <a:t>double</a:t>
            </a:r>
            <a:r>
              <a:rPr lang="zh-CN" altLang="en-US" sz="2400" b="1" dirty="0" smtClean="0">
                <a:solidFill>
                  <a:srgbClr val="C00000"/>
                </a:solidFill>
                <a:ea typeface="宋体" panose="02010600030101010101" pitchFamily="2" charset="-122"/>
                <a:cs typeface="Times New Roman" panose="02020603050405020304" pitchFamily="18" charset="0"/>
              </a:rPr>
              <a:t>型</a:t>
            </a:r>
            <a:r>
              <a:rPr lang="zh-CN" altLang="en-US" sz="2400" dirty="0" smtClean="0">
                <a:solidFill>
                  <a:srgbClr val="C00000"/>
                </a:solidFill>
                <a:ea typeface="宋体" panose="02010600030101010101" pitchFamily="2" charset="-122"/>
                <a:cs typeface="Times New Roman" panose="02020603050405020304" pitchFamily="18" charset="0"/>
              </a:rPr>
              <a:t>，</a:t>
            </a:r>
            <a:r>
              <a:rPr lang="zh-CN" altLang="en-US" sz="2400" b="1" dirty="0" smtClean="0">
                <a:solidFill>
                  <a:srgbClr val="C00000"/>
                </a:solidFill>
                <a:ea typeface="宋体" panose="02010600030101010101" pitchFamily="2" charset="-122"/>
                <a:cs typeface="Times New Roman" panose="02020603050405020304" pitchFamily="18" charset="0"/>
              </a:rPr>
              <a:t>声明</a:t>
            </a:r>
            <a:r>
              <a:rPr lang="en-US" altLang="zh-CN" sz="2400" b="1" dirty="0" smtClean="0">
                <a:solidFill>
                  <a:srgbClr val="C00000"/>
                </a:solidFill>
                <a:ea typeface="宋体" panose="02010600030101010101" pitchFamily="2" charset="-122"/>
                <a:cs typeface="Times New Roman" panose="02020603050405020304" pitchFamily="18" charset="0"/>
              </a:rPr>
              <a:t>float</a:t>
            </a:r>
            <a:r>
              <a:rPr lang="zh-CN" altLang="en-US" sz="2400" b="1" dirty="0" smtClean="0">
                <a:solidFill>
                  <a:srgbClr val="C00000"/>
                </a:solidFill>
                <a:ea typeface="宋体" panose="02010600030101010101" pitchFamily="2" charset="-122"/>
                <a:cs typeface="Times New Roman" panose="02020603050405020304" pitchFamily="18" charset="0"/>
              </a:rPr>
              <a:t>型常量，须后加‘</a:t>
            </a:r>
            <a:r>
              <a:rPr lang="en-US" altLang="zh-CN" sz="2400" b="1" dirty="0" smtClean="0">
                <a:solidFill>
                  <a:srgbClr val="C00000"/>
                </a:solidFill>
                <a:ea typeface="宋体" panose="02010600030101010101" pitchFamily="2" charset="-122"/>
                <a:cs typeface="Times New Roman" panose="02020603050405020304" pitchFamily="18" charset="0"/>
              </a:rPr>
              <a:t>f’</a:t>
            </a:r>
            <a:r>
              <a:rPr lang="zh-CN" altLang="en-US" sz="2400" b="1" dirty="0" smtClean="0">
                <a:solidFill>
                  <a:srgbClr val="C00000"/>
                </a:solidFill>
                <a:ea typeface="宋体" panose="02010600030101010101" pitchFamily="2" charset="-122"/>
                <a:cs typeface="Times New Roman" panose="02020603050405020304" pitchFamily="18" charset="0"/>
              </a:rPr>
              <a:t>或‘</a:t>
            </a:r>
            <a:r>
              <a:rPr lang="en-US" altLang="zh-CN" sz="2400" b="1" dirty="0" smtClean="0">
                <a:solidFill>
                  <a:srgbClr val="C00000"/>
                </a:solidFill>
                <a:ea typeface="宋体" panose="02010600030101010101" pitchFamily="2" charset="-122"/>
                <a:cs typeface="Times New Roman" panose="02020603050405020304" pitchFamily="18" charset="0"/>
              </a:rPr>
              <a:t>F’</a:t>
            </a:r>
            <a:r>
              <a:rPr lang="zh-CN" altLang="en-US" sz="2400" b="1" dirty="0" smtClean="0">
                <a:solidFill>
                  <a:srgbClr val="C00000"/>
                </a:solidFill>
                <a:ea typeface="宋体" panose="02010600030101010101" pitchFamily="2" charset="-122"/>
                <a:cs typeface="Times New Roman" panose="02020603050405020304" pitchFamily="18" charset="0"/>
              </a:rPr>
              <a:t>。</a:t>
            </a:r>
          </a:p>
          <a:p>
            <a:pP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浮点型常量有两种表示形式：</a:t>
            </a:r>
            <a:endParaRPr lang="en-US" altLang="zh-CN" sz="24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十进制数形式：如：</a:t>
            </a:r>
            <a:r>
              <a:rPr lang="en-US" altLang="zh-CN" sz="2000" dirty="0" smtClean="0">
                <a:ea typeface="宋体" panose="02010600030101010101" pitchFamily="2" charset="-122"/>
                <a:cs typeface="Times New Roman" panose="02020603050405020304" pitchFamily="18" charset="0"/>
              </a:rPr>
              <a:t>5.12       512.0f        .512   (</a:t>
            </a:r>
            <a:r>
              <a:rPr lang="zh-CN" altLang="en-US" sz="2000" dirty="0" smtClean="0">
                <a:ea typeface="宋体" panose="02010600030101010101" pitchFamily="2" charset="-122"/>
                <a:cs typeface="Times New Roman" panose="02020603050405020304" pitchFamily="18" charset="0"/>
              </a:rPr>
              <a:t>必须有小数点）</a:t>
            </a:r>
            <a:endParaRPr lang="en-US" altLang="zh-CN" sz="20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科学计数法形式</a:t>
            </a:r>
            <a:r>
              <a:rPr lang="en-US" altLang="zh-CN" sz="2000" dirty="0" smtClean="0">
                <a:ea typeface="宋体" panose="02010600030101010101" pitchFamily="2" charset="-122"/>
                <a:cs typeface="Times New Roman" panose="02020603050405020304" pitchFamily="18" charset="0"/>
              </a:rPr>
              <a:t>:</a:t>
            </a:r>
            <a:r>
              <a:rPr lang="zh-CN" altLang="en-US" sz="2000" dirty="0" smtClean="0">
                <a:ea typeface="宋体" panose="02010600030101010101" pitchFamily="2" charset="-122"/>
                <a:cs typeface="Times New Roman" panose="02020603050405020304" pitchFamily="18" charset="0"/>
              </a:rPr>
              <a:t>如：</a:t>
            </a:r>
            <a:r>
              <a:rPr lang="en-US" altLang="zh-CN" sz="2000" dirty="0" smtClean="0">
                <a:ea typeface="宋体" panose="02010600030101010101" pitchFamily="2" charset="-122"/>
                <a:cs typeface="Times New Roman" panose="02020603050405020304" pitchFamily="18" charset="0"/>
              </a:rPr>
              <a:t>5.12e2      512E2     100E-2</a:t>
            </a:r>
          </a:p>
        </p:txBody>
      </p:sp>
      <p:graphicFrame>
        <p:nvGraphicFramePr>
          <p:cNvPr id="4" name="Group 7"/>
          <p:cNvGraphicFramePr/>
          <p:nvPr/>
        </p:nvGraphicFramePr>
        <p:xfrm>
          <a:off x="682308" y="4198938"/>
          <a:ext cx="7635875" cy="1320801"/>
        </p:xfrm>
        <a:graphic>
          <a:graphicData uri="http://schemas.openxmlformats.org/drawingml/2006/table">
            <a:tbl>
              <a:tblPr/>
              <a:tblGrid>
                <a:gridCol w="2017112"/>
                <a:gridCol w="1944891"/>
                <a:gridCol w="3673872"/>
              </a:tblGrid>
              <a:tr h="460375">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200" b="1" i="0" u="none" strike="noStrike" cap="none" normalizeH="0" baseline="0" dirty="0" smtClean="0">
                          <a:ln>
                            <a:noFill/>
                          </a:ln>
                          <a:solidFill>
                            <a:srgbClr val="FFFFFF"/>
                          </a:solidFill>
                          <a:effectLst/>
                          <a:latin typeface="Arial Unicode MS" panose="020B0604020202020204" charset="-122"/>
                          <a:ea typeface="Arial Unicode MS" panose="020B0604020202020204" charset="-122"/>
                          <a:cs typeface="Arial Unicode MS" panose="020B0604020202020204" charset="-122"/>
                          <a:sym typeface="Calibri" panose="020F0502020204030204" charset="0"/>
                        </a:rPr>
                        <a:t>类  型</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200" b="1" i="0" u="none" strike="noStrike" cap="none" normalizeH="0" baseline="0" smtClean="0">
                          <a:ln>
                            <a:noFill/>
                          </a:ln>
                          <a:solidFill>
                            <a:srgbClr val="FFFFFF"/>
                          </a:solidFill>
                          <a:effectLst/>
                          <a:latin typeface="Arial Unicode MS" panose="020B0604020202020204" charset="-122"/>
                          <a:ea typeface="Arial Unicode MS" panose="020B0604020202020204" charset="-122"/>
                          <a:cs typeface="Arial Unicode MS" panose="020B0604020202020204" charset="-122"/>
                          <a:sym typeface="Calibri" panose="020F0502020204030204" charset="0"/>
                        </a:rPr>
                        <a:t>占用存储空间</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200" b="1" i="0" u="none" strike="noStrike" cap="none" normalizeH="0" baseline="0" smtClean="0">
                          <a:ln>
                            <a:noFill/>
                          </a:ln>
                          <a:solidFill>
                            <a:srgbClr val="FFFFFF"/>
                          </a:solidFill>
                          <a:effectLst/>
                          <a:latin typeface="Arial Unicode MS" panose="020B0604020202020204" charset="-122"/>
                          <a:ea typeface="Arial Unicode MS" panose="020B0604020202020204" charset="-122"/>
                          <a:cs typeface="Arial Unicode MS" panose="020B0604020202020204" charset="-122"/>
                          <a:sym typeface="Calibri" panose="020F0502020204030204" charset="0"/>
                        </a:rPr>
                        <a:t>表数范围</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430213">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200" b="0" i="0" u="none" strike="noStrike" cap="none" normalizeH="0" baseline="0" dirty="0" smtClean="0">
                          <a:ln>
                            <a:noFill/>
                          </a:ln>
                          <a:effectLst/>
                          <a:latin typeface="Arial Unicode MS" panose="020B0604020202020204" charset="-122"/>
                          <a:ea typeface="Arial Unicode MS" panose="020B0604020202020204" charset="-122"/>
                          <a:cs typeface="Arial Unicode MS" panose="020B0604020202020204" charset="-122"/>
                          <a:sym typeface="Calibri" panose="020F0502020204030204" charset="0"/>
                        </a:rPr>
                        <a:t>单精度float</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200" b="0" i="0" u="none" strike="noStrike" cap="none" normalizeH="0" baseline="0" dirty="0" smtClean="0">
                          <a:ln>
                            <a:noFill/>
                          </a:ln>
                          <a:effectLst/>
                          <a:latin typeface="Arial Unicode MS" panose="020B0604020202020204" charset="-122"/>
                          <a:ea typeface="Arial Unicode MS" panose="020B0604020202020204" charset="-122"/>
                          <a:cs typeface="Arial Unicode MS" panose="020B0604020202020204" charset="-122"/>
                          <a:sym typeface="Calibri" panose="020F0502020204030204" charset="0"/>
                        </a:rPr>
                        <a:t>4字节</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200" b="0" i="0" u="none" strike="noStrike" cap="none" normalizeH="0" baseline="0" dirty="0" smtClean="0">
                          <a:ln>
                            <a:noFill/>
                          </a:ln>
                          <a:effectLst/>
                          <a:latin typeface="Arial Unicode MS" panose="020B0604020202020204" charset="-122"/>
                          <a:ea typeface="Arial Unicode MS" panose="020B0604020202020204" charset="-122"/>
                          <a:cs typeface="Arial Unicode MS" panose="020B0604020202020204" charset="-122"/>
                          <a:sym typeface="Calibri" panose="020F0502020204030204" charset="0"/>
                        </a:rPr>
                        <a:t>-3.403E38 ~ 3.403E38</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430213">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200" b="0" i="0" u="none" strike="noStrike" cap="none" normalizeH="0" baseline="0" dirty="0" smtClean="0">
                          <a:ln>
                            <a:noFill/>
                          </a:ln>
                          <a:effectLst/>
                          <a:latin typeface="Arial Unicode MS" panose="020B0604020202020204" charset="-122"/>
                          <a:ea typeface="Arial Unicode MS" panose="020B0604020202020204" charset="-122"/>
                          <a:cs typeface="Arial Unicode MS" panose="020B0604020202020204" charset="-122"/>
                          <a:sym typeface="Calibri" panose="020F0502020204030204" charset="0"/>
                        </a:rPr>
                        <a:t>双精度double</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200" b="0" i="0" u="none" strike="noStrike" cap="none" normalizeH="0" baseline="0" dirty="0" smtClean="0">
                          <a:ln>
                            <a:noFill/>
                          </a:ln>
                          <a:effectLst/>
                          <a:latin typeface="Arial Unicode MS" panose="020B0604020202020204" charset="-122"/>
                          <a:ea typeface="Arial Unicode MS" panose="020B0604020202020204" charset="-122"/>
                          <a:cs typeface="Arial Unicode MS" panose="020B0604020202020204" charset="-122"/>
                          <a:sym typeface="Calibri" panose="020F0502020204030204" charset="0"/>
                        </a:rPr>
                        <a:t>8字节</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200" b="0" i="0" u="none" strike="noStrike" cap="none" normalizeH="0" baseline="0" dirty="0" smtClean="0">
                          <a:ln>
                            <a:noFill/>
                          </a:ln>
                          <a:effectLst/>
                          <a:latin typeface="Arial Unicode MS" panose="020B0604020202020204" charset="-122"/>
                          <a:ea typeface="Arial Unicode MS" panose="020B0604020202020204" charset="-122"/>
                          <a:cs typeface="Arial Unicode MS" panose="020B0604020202020204" charset="-122"/>
                          <a:sym typeface="Calibri" panose="020F0502020204030204" charset="0"/>
                        </a:rPr>
                        <a:t>-1.798E308 ~ 1.798E308</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2246784" y="130721"/>
            <a:ext cx="3988558" cy="78181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sz="3200" b="1" dirty="0" smtClean="0">
                <a:latin typeface="+mn-lt"/>
                <a:ea typeface="宋体" panose="02010600030101010101" pitchFamily="2" charset="-122"/>
                <a:cs typeface="Times New Roman" panose="02020603050405020304" pitchFamily="18" charset="0"/>
              </a:rPr>
              <a:t>字符类型：</a:t>
            </a:r>
            <a:r>
              <a:rPr lang="en-US" altLang="zh-CN" sz="3200" b="1" dirty="0" smtClean="0">
                <a:latin typeface="+mn-lt"/>
                <a:ea typeface="宋体" panose="02010600030101010101" pitchFamily="2" charset="-122"/>
                <a:cs typeface="Times New Roman" panose="02020603050405020304" pitchFamily="18" charset="0"/>
              </a:rPr>
              <a:t>char</a:t>
            </a:r>
            <a:endParaRPr lang="zh-CN" altLang="en-US" sz="3200"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251520" y="912262"/>
            <a:ext cx="8640960" cy="38450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en-US" altLang="zh-CN" sz="2400" dirty="0" smtClean="0">
                <a:ea typeface="宋体" panose="02010600030101010101" pitchFamily="2" charset="-122"/>
                <a:cs typeface="Times New Roman" panose="02020603050405020304" pitchFamily="18" charset="0"/>
              </a:rPr>
              <a:t>char </a:t>
            </a:r>
            <a:r>
              <a:rPr lang="zh-CN" altLang="en-US" sz="2400" dirty="0" smtClean="0">
                <a:ea typeface="宋体" panose="02010600030101010101" pitchFamily="2" charset="-122"/>
                <a:cs typeface="Times New Roman" panose="02020603050405020304" pitchFamily="18" charset="0"/>
              </a:rPr>
              <a:t>型数据用来表示通常意义上</a:t>
            </a:r>
            <a:r>
              <a:rPr lang="en-US" altLang="zh-CN" sz="2400" dirty="0" smtClean="0">
                <a:ea typeface="宋体" panose="02010600030101010101" pitchFamily="2" charset="-122"/>
                <a:cs typeface="Times New Roman" panose="02020603050405020304" pitchFamily="18" charset="0"/>
              </a:rPr>
              <a:t>“</a:t>
            </a:r>
            <a:r>
              <a:rPr lang="zh-CN" altLang="en-US" sz="2400" dirty="0" smtClean="0">
                <a:solidFill>
                  <a:srgbClr val="C00000"/>
                </a:solidFill>
                <a:ea typeface="宋体" panose="02010600030101010101" pitchFamily="2" charset="-122"/>
                <a:cs typeface="Times New Roman" panose="02020603050405020304" pitchFamily="18" charset="0"/>
              </a:rPr>
              <a:t>字符</a:t>
            </a:r>
            <a:r>
              <a:rPr lang="en-US" altLang="zh-CN" sz="2400" dirty="0" smtClean="0">
                <a:ea typeface="宋体" panose="02010600030101010101" pitchFamily="2" charset="-122"/>
                <a:cs typeface="Times New Roman" panose="02020603050405020304" pitchFamily="18" charset="0"/>
              </a:rPr>
              <a:t>”(2</a:t>
            </a:r>
            <a:r>
              <a:rPr lang="zh-CN" altLang="en-US" sz="2400" dirty="0" smtClean="0">
                <a:ea typeface="宋体" panose="02010600030101010101" pitchFamily="2" charset="-122"/>
                <a:cs typeface="Times New Roman" panose="02020603050405020304" pitchFamily="18" charset="0"/>
              </a:rPr>
              <a:t>字节</a:t>
            </a:r>
            <a:r>
              <a:rPr lang="en-US" altLang="zh-CN" sz="2400" dirty="0" smtClean="0">
                <a:ea typeface="宋体" panose="02010600030101010101" pitchFamily="2" charset="-122"/>
                <a:cs typeface="Times New Roman" panose="02020603050405020304" pitchFamily="18" charset="0"/>
              </a:rPr>
              <a:t>)</a:t>
            </a:r>
            <a:endParaRPr lang="zh-CN" altLang="en-US"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字符型常量的三种表现形式：</a:t>
            </a:r>
            <a:endParaRPr lang="en-US" altLang="zh-CN" sz="24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字符常量是用单引号</a:t>
            </a:r>
            <a:r>
              <a:rPr lang="en-US" altLang="zh-CN" dirty="0" smtClean="0">
                <a:ea typeface="宋体" panose="02010600030101010101" pitchFamily="2" charset="-122"/>
                <a:cs typeface="Times New Roman" panose="02020603050405020304" pitchFamily="18" charset="0"/>
              </a:rPr>
              <a:t>(</a:t>
            </a:r>
            <a:r>
              <a:rPr lang="en-US" altLang="zh-CN" dirty="0" smtClean="0">
                <a:solidFill>
                  <a:srgbClr val="FF0000"/>
                </a:solidFill>
                <a:ea typeface="宋体" panose="02010600030101010101" pitchFamily="2" charset="-122"/>
                <a:cs typeface="Times New Roman" panose="02020603050405020304" pitchFamily="18" charset="0"/>
              </a:rPr>
              <a:t>‘ ’</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括起来的单个字符，涵盖世界上所有书面语</a:t>
            </a:r>
            <a:r>
              <a:rPr lang="zh-CN" altLang="en-US" sz="2400" dirty="0" smtClean="0">
                <a:ea typeface="宋体" panose="02010600030101010101" pitchFamily="2" charset="-122"/>
                <a:cs typeface="Times New Roman" panose="02020603050405020304" pitchFamily="18" charset="0"/>
              </a:rPr>
              <a:t>的字符。例如：</a:t>
            </a:r>
            <a:r>
              <a:rPr lang="en-US" altLang="zh-CN" sz="2400" dirty="0" smtClean="0">
                <a:ea typeface="宋体" panose="02010600030101010101" pitchFamily="2" charset="-122"/>
                <a:cs typeface="Times New Roman" panose="02020603050405020304" pitchFamily="18" charset="0"/>
              </a:rPr>
              <a:t>char c1 = 'a';   char c2 = '</a:t>
            </a:r>
            <a:r>
              <a:rPr lang="zh-CN" altLang="en-US" sz="2400" dirty="0" smtClean="0">
                <a:ea typeface="宋体" panose="02010600030101010101" pitchFamily="2" charset="-122"/>
                <a:cs typeface="Times New Roman" panose="02020603050405020304" pitchFamily="18" charset="0"/>
              </a:rPr>
              <a:t>中</a:t>
            </a:r>
            <a:r>
              <a:rPr lang="en-US" altLang="zh-CN" sz="2400" dirty="0" smtClean="0">
                <a:ea typeface="宋体" panose="02010600030101010101" pitchFamily="2" charset="-122"/>
                <a:cs typeface="Times New Roman" panose="02020603050405020304" pitchFamily="18" charset="0"/>
              </a:rPr>
              <a:t>'; char c3 =  '9';</a:t>
            </a:r>
          </a:p>
          <a:p>
            <a:pPr lvl="1">
              <a:buFont typeface="Wingdings" panose="05000000000000000000" pitchFamily="2" charset="2"/>
              <a:buChar char="Ø"/>
            </a:pPr>
            <a:r>
              <a:rPr lang="az-Cyrl-AZ" altLang="zh-CN" sz="2400" dirty="0" smtClean="0">
                <a:ea typeface="宋体" panose="02010600030101010101" pitchFamily="2" charset="-122"/>
                <a:cs typeface="Times New Roman" panose="02020603050405020304" pitchFamily="18" charset="0"/>
              </a:rPr>
              <a:t> </a:t>
            </a:r>
            <a:r>
              <a:rPr lang="en-US" altLang="zh-CN" sz="2400" dirty="0" smtClean="0">
                <a:ea typeface="宋体" panose="02010600030101010101" pitchFamily="2" charset="-122"/>
                <a:cs typeface="Times New Roman" panose="02020603050405020304" pitchFamily="18" charset="0"/>
              </a:rPr>
              <a:t>Java</a:t>
            </a:r>
            <a:r>
              <a:rPr lang="zh-CN" altLang="en-US" sz="2400" dirty="0" smtClean="0">
                <a:ea typeface="宋体" panose="02010600030101010101" pitchFamily="2" charset="-122"/>
                <a:cs typeface="Times New Roman" panose="02020603050405020304" pitchFamily="18" charset="0"/>
              </a:rPr>
              <a:t>中还允许使用转义字符‘</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来将其后的字符转变为特殊字符型常量。例如：</a:t>
            </a:r>
            <a:r>
              <a:rPr lang="en-US" altLang="zh-CN" sz="2400" dirty="0" smtClean="0">
                <a:ea typeface="宋体" panose="02010600030101010101" pitchFamily="2" charset="-122"/>
                <a:cs typeface="Times New Roman" panose="02020603050405020304" pitchFamily="18" charset="0"/>
              </a:rPr>
              <a:t>char c3 = ‘\n’;  </a:t>
            </a:r>
            <a:r>
              <a:rPr lang="en-US" altLang="zh-CN" dirty="0" smtClean="0">
                <a:ea typeface="宋体" panose="02010600030101010101" pitchFamily="2" charset="-122"/>
                <a:cs typeface="Times New Roman" panose="02020603050405020304" pitchFamily="18" charset="0"/>
              </a:rPr>
              <a:t>//</a:t>
            </a:r>
            <a:r>
              <a:rPr lang="en-US" altLang="zh-CN" sz="2400" dirty="0" smtClean="0">
                <a:ea typeface="宋体" panose="02010600030101010101" pitchFamily="2" charset="-122"/>
                <a:cs typeface="Times New Roman" panose="02020603050405020304" pitchFamily="18" charset="0"/>
              </a:rPr>
              <a:t> '\n'</a:t>
            </a:r>
            <a:r>
              <a:rPr lang="zh-CN" altLang="en-US" sz="2400" dirty="0" smtClean="0">
                <a:ea typeface="宋体" panose="02010600030101010101" pitchFamily="2" charset="-122"/>
                <a:cs typeface="Times New Roman" panose="02020603050405020304" pitchFamily="18" charset="0"/>
              </a:rPr>
              <a:t>表示换行符</a:t>
            </a:r>
          </a:p>
          <a:p>
            <a:pPr lvl="1">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直接使用 </a:t>
            </a:r>
            <a:r>
              <a:rPr lang="en-US" altLang="zh-CN" dirty="0" smtClean="0">
                <a:solidFill>
                  <a:srgbClr val="C00000"/>
                </a:solidFill>
                <a:ea typeface="宋体" panose="02010600030101010101" pitchFamily="2" charset="-122"/>
                <a:cs typeface="Times New Roman" panose="02020603050405020304" pitchFamily="18" charset="0"/>
              </a:rPr>
              <a:t>Unicode</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值来表示字符型常量：‘</a:t>
            </a:r>
            <a:r>
              <a:rPr lang="en-US" altLang="zh-CN" dirty="0" smtClean="0">
                <a:ea typeface="宋体" panose="02010600030101010101" pitchFamily="2" charset="-122"/>
                <a:cs typeface="Times New Roman" panose="02020603050405020304" pitchFamily="18" charset="0"/>
              </a:rPr>
              <a:t>\</a:t>
            </a:r>
            <a:r>
              <a:rPr lang="en-US" altLang="zh-CN" dirty="0" err="1" smtClean="0">
                <a:ea typeface="宋体" panose="02010600030101010101" pitchFamily="2" charset="-122"/>
                <a:cs typeface="Times New Roman" panose="02020603050405020304" pitchFamily="18" charset="0"/>
              </a:rPr>
              <a:t>uXXXX</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。其中，</a:t>
            </a:r>
            <a:r>
              <a:rPr lang="en-US" altLang="zh-CN" dirty="0" smtClean="0">
                <a:ea typeface="宋体" panose="02010600030101010101" pitchFamily="2" charset="-122"/>
                <a:cs typeface="Times New Roman" panose="02020603050405020304" pitchFamily="18" charset="0"/>
              </a:rPr>
              <a:t>XXXX</a:t>
            </a:r>
            <a:r>
              <a:rPr lang="zh-CN" altLang="en-US" dirty="0" smtClean="0">
                <a:ea typeface="宋体" panose="02010600030101010101" pitchFamily="2" charset="-122"/>
                <a:cs typeface="Times New Roman" panose="02020603050405020304" pitchFamily="18" charset="0"/>
              </a:rPr>
              <a:t>代表一个十六进制整数。如：</a:t>
            </a:r>
            <a:r>
              <a:rPr lang="en-US" altLang="zh-CN" dirty="0" smtClean="0">
                <a:ea typeface="宋体" panose="02010600030101010101" pitchFamily="2" charset="-122"/>
                <a:cs typeface="Times New Roman" panose="02020603050405020304" pitchFamily="18" charset="0"/>
              </a:rPr>
              <a:t>\u000a </a:t>
            </a:r>
            <a:r>
              <a:rPr lang="zh-CN" altLang="en-US" dirty="0" smtClean="0">
                <a:ea typeface="宋体" panose="02010600030101010101" pitchFamily="2" charset="-122"/>
                <a:cs typeface="Times New Roman" panose="02020603050405020304" pitchFamily="18" charset="0"/>
              </a:rPr>
              <a:t>表示 </a:t>
            </a:r>
            <a:r>
              <a:rPr lang="en-US" altLang="zh-CN" dirty="0" smtClean="0">
                <a:ea typeface="宋体" panose="02010600030101010101" pitchFamily="2" charset="-122"/>
                <a:cs typeface="Times New Roman" panose="02020603050405020304" pitchFamily="18" charset="0"/>
              </a:rPr>
              <a:t>\n</a:t>
            </a:r>
            <a:r>
              <a:rPr lang="zh-CN" altLang="en-US" sz="2400" dirty="0" smtClean="0">
                <a:ea typeface="宋体" panose="02010600030101010101" pitchFamily="2" charset="-122"/>
                <a:cs typeface="Times New Roman" panose="02020603050405020304" pitchFamily="18" charset="0"/>
              </a:rPr>
              <a:t>。</a:t>
            </a:r>
          </a:p>
          <a:p>
            <a:pPr>
              <a:buFont typeface="Wingdings" panose="05000000000000000000" pitchFamily="2" charset="2"/>
              <a:buChar char="l"/>
            </a:pPr>
            <a:r>
              <a:rPr lang="en-US" altLang="zh-CN" sz="2400" dirty="0" smtClean="0">
                <a:ea typeface="宋体" panose="02010600030101010101" pitchFamily="2" charset="-122"/>
                <a:cs typeface="Times New Roman" panose="02020603050405020304" pitchFamily="18" charset="0"/>
              </a:rPr>
              <a:t>char</a:t>
            </a:r>
            <a:r>
              <a:rPr lang="zh-CN" altLang="en-US" sz="2400" dirty="0" smtClean="0">
                <a:ea typeface="宋体" panose="02010600030101010101" pitchFamily="2" charset="-122"/>
                <a:cs typeface="Times New Roman" panose="02020603050405020304" pitchFamily="18" charset="0"/>
              </a:rPr>
              <a:t>类型是可以进行运算的。因为它都对应有</a:t>
            </a:r>
            <a:r>
              <a:rPr lang="en-US" altLang="zh-CN" sz="2400" dirty="0" smtClean="0">
                <a:solidFill>
                  <a:srgbClr val="C00000"/>
                </a:solidFill>
                <a:ea typeface="宋体" panose="02010600030101010101" pitchFamily="2" charset="-122"/>
                <a:cs typeface="Times New Roman" panose="02020603050405020304" pitchFamily="18" charset="0"/>
              </a:rPr>
              <a:t>Unicode</a:t>
            </a:r>
            <a:r>
              <a:rPr lang="zh-CN" altLang="en-US" sz="2400" dirty="0" smtClean="0">
                <a:ea typeface="宋体" panose="02010600030101010101" pitchFamily="2" charset="-122"/>
                <a:cs typeface="Times New Roman" panose="02020603050405020304" pitchFamily="18" charset="0"/>
              </a:rPr>
              <a:t>码。</a:t>
            </a:r>
            <a:endParaRPr lang="en-US" altLang="zh-CN" sz="2400" dirty="0" smtClean="0">
              <a:ea typeface="宋体" panose="02010600030101010101" pitchFamily="2" charset="-122"/>
              <a:cs typeface="Times New Roman" panose="02020603050405020304" pitchFamily="18"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979712" y="764704"/>
            <a:ext cx="5356710" cy="79434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anose="02010600030101010101" pitchFamily="2" charset="-122"/>
                <a:cs typeface="Times New Roman" panose="02020603050405020304" pitchFamily="18" charset="0"/>
              </a:rPr>
              <a:t>布尔类型：</a:t>
            </a:r>
            <a:r>
              <a:rPr lang="en-US" altLang="zh-CN" b="1" dirty="0" smtClean="0">
                <a:latin typeface="+mn-lt"/>
                <a:ea typeface="宋体" panose="02010600030101010101" pitchFamily="2" charset="-122"/>
                <a:cs typeface="Times New Roman" panose="02020603050405020304" pitchFamily="18" charset="0"/>
              </a:rPr>
              <a:t>boolean</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251520" y="1600200"/>
            <a:ext cx="8784976" cy="34849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en-US" altLang="zh-CN" dirty="0">
                <a:ea typeface="宋体" panose="02010600030101010101" pitchFamily="2" charset="-122"/>
                <a:cs typeface="Times New Roman" panose="02020603050405020304" pitchFamily="18" charset="0"/>
              </a:rPr>
              <a:t>b</a:t>
            </a:r>
            <a:r>
              <a:rPr lang="en-US" altLang="zh-CN" dirty="0" smtClean="0">
                <a:ea typeface="宋体" panose="02010600030101010101" pitchFamily="2" charset="-122"/>
                <a:cs typeface="Times New Roman" panose="02020603050405020304" pitchFamily="18" charset="0"/>
              </a:rPr>
              <a:t>oolean </a:t>
            </a:r>
            <a:r>
              <a:rPr lang="zh-CN" altLang="en-US" dirty="0" smtClean="0">
                <a:ea typeface="宋体" panose="02010600030101010101" pitchFamily="2" charset="-122"/>
                <a:cs typeface="Times New Roman" panose="02020603050405020304" pitchFamily="18" charset="0"/>
              </a:rPr>
              <a:t>类型适于逻辑运算，一般用于程序流程控制：</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dirty="0" smtClean="0">
                <a:ea typeface="宋体" panose="02010600030101010101" pitchFamily="2" charset="-122"/>
                <a:cs typeface="Times New Roman" panose="02020603050405020304" pitchFamily="18" charset="0"/>
              </a:rPr>
              <a:t>if</a:t>
            </a:r>
            <a:r>
              <a:rPr lang="zh-CN" altLang="en-US" dirty="0" smtClean="0">
                <a:ea typeface="宋体" panose="02010600030101010101" pitchFamily="2" charset="-122"/>
                <a:cs typeface="Times New Roman" panose="02020603050405020304" pitchFamily="18" charset="0"/>
              </a:rPr>
              <a:t>条件控制语句；                  </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dirty="0" smtClean="0">
                <a:ea typeface="宋体" panose="02010600030101010101" pitchFamily="2" charset="-122"/>
                <a:cs typeface="Times New Roman" panose="02020603050405020304" pitchFamily="18" charset="0"/>
              </a:rPr>
              <a:t>while</a:t>
            </a:r>
            <a:r>
              <a:rPr lang="zh-CN" altLang="en-US" dirty="0" smtClean="0">
                <a:ea typeface="宋体" panose="02010600030101010101" pitchFamily="2" charset="-122"/>
                <a:cs typeface="Times New Roman" panose="02020603050405020304" pitchFamily="18" charset="0"/>
              </a:rPr>
              <a:t>循环控制语句；</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dirty="0" smtClean="0">
                <a:ea typeface="宋体" panose="02010600030101010101" pitchFamily="2" charset="-122"/>
                <a:cs typeface="Times New Roman" panose="02020603050405020304" pitchFamily="18" charset="0"/>
              </a:rPr>
              <a:t>do-while</a:t>
            </a:r>
            <a:r>
              <a:rPr lang="zh-CN" altLang="en-US" dirty="0" smtClean="0">
                <a:ea typeface="宋体" panose="02010600030101010101" pitchFamily="2" charset="-122"/>
                <a:cs typeface="Times New Roman" panose="02020603050405020304" pitchFamily="18" charset="0"/>
              </a:rPr>
              <a:t>循环控制语句；      </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dirty="0" smtClean="0">
                <a:ea typeface="宋体" panose="02010600030101010101" pitchFamily="2" charset="-122"/>
                <a:cs typeface="Times New Roman" panose="02020603050405020304" pitchFamily="18" charset="0"/>
              </a:rPr>
              <a:t>for</a:t>
            </a:r>
            <a:r>
              <a:rPr lang="zh-CN" altLang="en-US" dirty="0" smtClean="0">
                <a:ea typeface="宋体" panose="02010600030101010101" pitchFamily="2" charset="-122"/>
                <a:cs typeface="Times New Roman" panose="02020603050405020304" pitchFamily="18" charset="0"/>
              </a:rPr>
              <a:t>循环控制语句；</a:t>
            </a:r>
          </a:p>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boolean</a:t>
            </a:r>
            <a:r>
              <a:rPr lang="zh-CN" altLang="en-US" dirty="0" smtClean="0">
                <a:ea typeface="宋体" panose="02010600030101010101" pitchFamily="2" charset="-122"/>
                <a:cs typeface="Times New Roman" panose="02020603050405020304" pitchFamily="18" charset="0"/>
              </a:rPr>
              <a:t>类型数据只允许取值</a:t>
            </a:r>
            <a:r>
              <a:rPr lang="en-US" altLang="zh-CN" dirty="0" smtClean="0">
                <a:ea typeface="宋体" panose="02010600030101010101" pitchFamily="2" charset="-122"/>
                <a:cs typeface="Times New Roman" panose="02020603050405020304" pitchFamily="18" charset="0"/>
              </a:rPr>
              <a:t>true</a:t>
            </a:r>
            <a:r>
              <a:rPr lang="zh-CN" altLang="en-US" dirty="0" smtClean="0">
                <a:ea typeface="宋体" panose="02010600030101010101" pitchFamily="2" charset="-122"/>
                <a:cs typeface="Times New Roman" panose="02020603050405020304" pitchFamily="18" charset="0"/>
              </a:rPr>
              <a:t>和</a:t>
            </a:r>
            <a:r>
              <a:rPr lang="en-US" altLang="zh-CN" dirty="0" smtClean="0">
                <a:ea typeface="宋体" panose="02010600030101010101" pitchFamily="2" charset="-122"/>
                <a:cs typeface="Times New Roman" panose="02020603050405020304" pitchFamily="18" charset="0"/>
              </a:rPr>
              <a:t>false</a:t>
            </a:r>
            <a:r>
              <a:rPr lang="zh-CN" altLang="en-US" dirty="0" smtClean="0">
                <a:ea typeface="宋体" panose="02010600030101010101" pitchFamily="2" charset="-122"/>
                <a:cs typeface="Times New Roman" panose="02020603050405020304" pitchFamily="18" charset="0"/>
              </a:rPr>
              <a:t>，无</a:t>
            </a:r>
            <a:r>
              <a:rPr lang="en-US" altLang="zh-CN" dirty="0" smtClean="0">
                <a:ea typeface="宋体" panose="02010600030101010101" pitchFamily="2" charset="-122"/>
                <a:cs typeface="Times New Roman" panose="02020603050405020304" pitchFamily="18" charset="0"/>
              </a:rPr>
              <a:t>null</a:t>
            </a:r>
            <a:r>
              <a:rPr lang="zh-CN" altLang="en-US" dirty="0" smtClean="0">
                <a:ea typeface="宋体" panose="02010600030101010101" pitchFamily="2" charset="-122"/>
                <a:cs typeface="Times New Roman" panose="02020603050405020304" pitchFamily="18" charset="0"/>
              </a:rPr>
              <a:t>。</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不可以</a:t>
            </a:r>
            <a:r>
              <a:rPr lang="en-US" altLang="zh-CN" dirty="0" smtClean="0">
                <a:ea typeface="宋体" panose="02010600030101010101" pitchFamily="2" charset="-122"/>
                <a:cs typeface="Times New Roman" panose="02020603050405020304" pitchFamily="18" charset="0"/>
              </a:rPr>
              <a:t>0</a:t>
            </a:r>
            <a:r>
              <a:rPr lang="zh-CN" altLang="en-US" dirty="0" smtClean="0">
                <a:ea typeface="宋体" panose="02010600030101010101" pitchFamily="2" charset="-122"/>
                <a:cs typeface="Times New Roman" panose="02020603050405020304" pitchFamily="18" charset="0"/>
              </a:rPr>
              <a:t>或非 </a:t>
            </a:r>
            <a:r>
              <a:rPr lang="en-US" altLang="zh-CN" dirty="0" smtClean="0">
                <a:ea typeface="宋体" panose="02010600030101010101" pitchFamily="2" charset="-122"/>
                <a:cs typeface="Times New Roman" panose="02020603050405020304" pitchFamily="18" charset="0"/>
              </a:rPr>
              <a:t>0 </a:t>
            </a:r>
            <a:r>
              <a:rPr lang="zh-CN" altLang="en-US" dirty="0" smtClean="0">
                <a:ea typeface="宋体" panose="02010600030101010101" pitchFamily="2" charset="-122"/>
                <a:cs typeface="Times New Roman" panose="02020603050405020304" pitchFamily="18" charset="0"/>
              </a:rPr>
              <a:t>的整数替代</a:t>
            </a:r>
            <a:r>
              <a:rPr lang="en-US" altLang="zh-CN" dirty="0" smtClean="0">
                <a:ea typeface="宋体" panose="02010600030101010101" pitchFamily="2" charset="-122"/>
                <a:cs typeface="Times New Roman" panose="02020603050405020304" pitchFamily="18" charset="0"/>
              </a:rPr>
              <a:t>false</a:t>
            </a:r>
            <a:r>
              <a:rPr lang="zh-CN" altLang="en-US" dirty="0" smtClean="0">
                <a:ea typeface="宋体" panose="02010600030101010101" pitchFamily="2" charset="-122"/>
                <a:cs typeface="Times New Roman" panose="02020603050405020304" pitchFamily="18" charset="0"/>
              </a:rPr>
              <a:t>和</a:t>
            </a:r>
            <a:r>
              <a:rPr lang="en-US" altLang="zh-CN" dirty="0" smtClean="0">
                <a:ea typeface="宋体" panose="02010600030101010101" pitchFamily="2" charset="-122"/>
                <a:cs typeface="Times New Roman" panose="02020603050405020304" pitchFamily="18" charset="0"/>
              </a:rPr>
              <a:t>true</a:t>
            </a:r>
            <a:r>
              <a:rPr lang="zh-CN" altLang="en-US" dirty="0" smtClean="0">
                <a:ea typeface="宋体" panose="02010600030101010101" pitchFamily="2" charset="-122"/>
                <a:cs typeface="Times New Roman" panose="02020603050405020304" pitchFamily="18" charset="0"/>
              </a:rPr>
              <a:t>，这点和</a:t>
            </a:r>
            <a:r>
              <a:rPr lang="en-US" altLang="zh-CN" dirty="0" smtClean="0">
                <a:ea typeface="宋体" panose="02010600030101010101" pitchFamily="2" charset="-122"/>
                <a:cs typeface="Times New Roman" panose="02020603050405020304" pitchFamily="18" charset="0"/>
              </a:rPr>
              <a:t>C</a:t>
            </a:r>
            <a:r>
              <a:rPr lang="zh-CN" altLang="en-US" dirty="0" smtClean="0">
                <a:ea typeface="宋体" panose="02010600030101010101" pitchFamily="2" charset="-122"/>
                <a:cs typeface="Times New Roman" panose="02020603050405020304" pitchFamily="18" charset="0"/>
              </a:rPr>
              <a:t>语言不同。</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902608" y="72683"/>
            <a:ext cx="5338801" cy="95374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基本数据类型转换</a:t>
            </a:r>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385445" y="1026160"/>
            <a:ext cx="8229600" cy="46863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zh-CN" altLang="en-US" sz="2400" b="1" dirty="0" smtClean="0">
                <a:solidFill>
                  <a:srgbClr val="C00000"/>
                </a:solidFill>
                <a:ea typeface="宋体" panose="02010600030101010101" pitchFamily="2" charset="-122"/>
                <a:cs typeface="Times New Roman" panose="02020603050405020304" pitchFamily="18" charset="0"/>
              </a:rPr>
              <a:t>自动类型转换</a:t>
            </a:r>
            <a:r>
              <a:rPr lang="zh-CN" altLang="en-US" sz="2400" dirty="0" smtClean="0">
                <a:ea typeface="宋体" panose="02010600030101010101" pitchFamily="2" charset="-122"/>
                <a:cs typeface="Times New Roman" panose="02020603050405020304" pitchFamily="18" charset="0"/>
              </a:rPr>
              <a:t>：容量小的类型自动转换为容量大的数据类型。数据类型按容量大小排序为： </a:t>
            </a:r>
          </a:p>
          <a:p>
            <a:endParaRPr lang="en-US" altLang="zh-CN" sz="2400" dirty="0" smtClean="0">
              <a:ea typeface="宋体" panose="02010600030101010101" pitchFamily="2" charset="-122"/>
              <a:cs typeface="Times New Roman" panose="02020603050405020304" pitchFamily="18" charset="0"/>
            </a:endParaRPr>
          </a:p>
          <a:p>
            <a:endParaRPr lang="en-US" altLang="zh-CN" sz="2400" dirty="0" smtClean="0">
              <a:ea typeface="宋体" panose="02010600030101010101" pitchFamily="2" charset="-122"/>
              <a:cs typeface="Times New Roman" panose="02020603050405020304" pitchFamily="18" charset="0"/>
            </a:endParaRPr>
          </a:p>
          <a:p>
            <a:endParaRPr lang="zh-CN" altLang="en-US"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有多种类型的数据混合运算时，系统首先自动将所有数据转换成容量最大的那种数据类型，然后再进行计算。      </a:t>
            </a:r>
          </a:p>
          <a:p>
            <a:pPr>
              <a:buFont typeface="Wingdings" panose="05000000000000000000" pitchFamily="2" charset="2"/>
              <a:buChar char="l"/>
            </a:pPr>
            <a:r>
              <a:rPr lang="en-US" altLang="zh-CN" sz="2400" dirty="0" err="1" smtClean="0">
                <a:ea typeface="宋体" panose="02010600030101010101" pitchFamily="2" charset="-122"/>
                <a:cs typeface="Times New Roman" panose="02020603050405020304" pitchFamily="18" charset="0"/>
              </a:rPr>
              <a:t>byte,short,char</a:t>
            </a:r>
            <a:r>
              <a:rPr lang="zh-CN" altLang="en-US" sz="2400" dirty="0" smtClean="0">
                <a:ea typeface="宋体" panose="02010600030101010101" pitchFamily="2" charset="-122"/>
                <a:cs typeface="Times New Roman" panose="02020603050405020304" pitchFamily="18" charset="0"/>
              </a:rPr>
              <a:t>之间不会相互转换，他们三者在计算时首先转换为</a:t>
            </a:r>
            <a:r>
              <a:rPr lang="en-US" altLang="zh-CN" sz="2400" dirty="0" err="1" smtClean="0">
                <a:ea typeface="宋体" panose="02010600030101010101" pitchFamily="2" charset="-122"/>
                <a:cs typeface="Times New Roman" panose="02020603050405020304" pitchFamily="18" charset="0"/>
              </a:rPr>
              <a:t>int</a:t>
            </a:r>
            <a:r>
              <a:rPr lang="zh-CN" altLang="en-US" sz="2400" dirty="0" smtClean="0">
                <a:ea typeface="宋体" panose="02010600030101010101" pitchFamily="2" charset="-122"/>
                <a:cs typeface="Times New Roman" panose="02020603050405020304" pitchFamily="18" charset="0"/>
              </a:rPr>
              <a:t>类型。</a:t>
            </a:r>
          </a:p>
          <a:p>
            <a:pP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当把任何基本类型的值和字符串值进行连接运算时</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，基本类型的值将自动转化为字符串类型。 </a:t>
            </a:r>
          </a:p>
          <a:p>
            <a:endParaRPr lang="zh-CN" altLang="en-US" sz="2400" dirty="0">
              <a:ea typeface="宋体" panose="02010600030101010101" pitchFamily="2" charset="-122"/>
              <a:cs typeface="Times New Roman" panose="02020603050405020304" pitchFamily="18" charset="0"/>
            </a:endParaRPr>
          </a:p>
        </p:txBody>
      </p:sp>
      <p:sp>
        <p:nvSpPr>
          <p:cNvPr id="4" name="椭圆 3"/>
          <p:cNvSpPr/>
          <p:nvPr/>
        </p:nvSpPr>
        <p:spPr>
          <a:xfrm>
            <a:off x="1428411" y="2074252"/>
            <a:ext cx="936625" cy="287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椭圆 4"/>
          <p:cNvSpPr/>
          <p:nvPr/>
        </p:nvSpPr>
        <p:spPr>
          <a:xfrm>
            <a:off x="682308" y="2602542"/>
            <a:ext cx="936625" cy="2889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椭圆 5"/>
          <p:cNvSpPr/>
          <p:nvPr/>
        </p:nvSpPr>
        <p:spPr>
          <a:xfrm>
            <a:off x="2195195" y="2602542"/>
            <a:ext cx="936625" cy="2889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椭圆 6"/>
          <p:cNvSpPr/>
          <p:nvPr/>
        </p:nvSpPr>
        <p:spPr>
          <a:xfrm>
            <a:off x="3419158" y="2242179"/>
            <a:ext cx="936625" cy="2889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椭圆 7"/>
          <p:cNvSpPr/>
          <p:nvPr/>
        </p:nvSpPr>
        <p:spPr>
          <a:xfrm>
            <a:off x="4860608" y="2242179"/>
            <a:ext cx="936625" cy="2889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椭圆 8"/>
          <p:cNvSpPr/>
          <p:nvPr/>
        </p:nvSpPr>
        <p:spPr>
          <a:xfrm>
            <a:off x="6229033" y="2242179"/>
            <a:ext cx="936625" cy="2889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椭圆 9"/>
          <p:cNvSpPr/>
          <p:nvPr/>
        </p:nvSpPr>
        <p:spPr>
          <a:xfrm>
            <a:off x="7597458" y="2242179"/>
            <a:ext cx="936625" cy="2889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TextBox 2"/>
          <p:cNvSpPr txBox="1">
            <a:spLocks noChangeArrowheads="1"/>
          </p:cNvSpPr>
          <p:nvPr/>
        </p:nvSpPr>
        <p:spPr bwMode="auto">
          <a:xfrm>
            <a:off x="1547495" y="1997704"/>
            <a:ext cx="792163" cy="369332"/>
          </a:xfrm>
          <a:prstGeom prst="rect">
            <a:avLst/>
          </a:prstGeom>
          <a:noFill/>
          <a:ln w="9525">
            <a:noFill/>
            <a:miter lim="800000"/>
          </a:ln>
        </p:spPr>
        <p:txBody>
          <a:bodyPr>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char</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TextBox 14"/>
          <p:cNvSpPr txBox="1">
            <a:spLocks noChangeArrowheads="1"/>
          </p:cNvSpPr>
          <p:nvPr/>
        </p:nvSpPr>
        <p:spPr bwMode="auto">
          <a:xfrm>
            <a:off x="861501" y="2551046"/>
            <a:ext cx="793750" cy="369332"/>
          </a:xfrm>
          <a:prstGeom prst="rect">
            <a:avLst/>
          </a:prstGeom>
          <a:noFill/>
          <a:ln w="9525">
            <a:noFill/>
            <a:miter lim="800000"/>
          </a:ln>
        </p:spPr>
        <p:txBody>
          <a:bodyPr>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byte</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TextBox 15"/>
          <p:cNvSpPr txBox="1">
            <a:spLocks noChangeArrowheads="1"/>
          </p:cNvSpPr>
          <p:nvPr/>
        </p:nvSpPr>
        <p:spPr bwMode="auto">
          <a:xfrm>
            <a:off x="2350761" y="2548400"/>
            <a:ext cx="863600" cy="369332"/>
          </a:xfrm>
          <a:prstGeom prst="rect">
            <a:avLst/>
          </a:prstGeom>
          <a:noFill/>
          <a:ln w="9525">
            <a:noFill/>
            <a:miter lim="800000"/>
          </a:ln>
        </p:spPr>
        <p:txBody>
          <a:bodyPr>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short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TextBox 16"/>
          <p:cNvSpPr txBox="1">
            <a:spLocks noChangeArrowheads="1"/>
          </p:cNvSpPr>
          <p:nvPr/>
        </p:nvSpPr>
        <p:spPr bwMode="auto">
          <a:xfrm>
            <a:off x="3697688" y="2191209"/>
            <a:ext cx="793750" cy="369332"/>
          </a:xfrm>
          <a:prstGeom prst="rect">
            <a:avLst/>
          </a:prstGeom>
          <a:noFill/>
          <a:ln w="9525">
            <a:noFill/>
            <a:miter lim="800000"/>
          </a:ln>
        </p:spPr>
        <p:txBody>
          <a:bodyPr>
            <a:spAutoFit/>
          </a:bodyPr>
          <a:lstStyle/>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int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TextBox 17"/>
          <p:cNvSpPr txBox="1">
            <a:spLocks noChangeArrowheads="1"/>
          </p:cNvSpPr>
          <p:nvPr/>
        </p:nvSpPr>
        <p:spPr bwMode="auto">
          <a:xfrm>
            <a:off x="5065404" y="2178683"/>
            <a:ext cx="792163" cy="369332"/>
          </a:xfrm>
          <a:prstGeom prst="rect">
            <a:avLst/>
          </a:prstGeom>
          <a:noFill/>
          <a:ln w="9525">
            <a:noFill/>
            <a:miter lim="800000"/>
          </a:ln>
        </p:spPr>
        <p:txBody>
          <a:bodyPr>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long</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TextBox 18"/>
          <p:cNvSpPr txBox="1">
            <a:spLocks noChangeArrowheads="1"/>
          </p:cNvSpPr>
          <p:nvPr/>
        </p:nvSpPr>
        <p:spPr bwMode="auto">
          <a:xfrm>
            <a:off x="6362227" y="2191209"/>
            <a:ext cx="793750" cy="369332"/>
          </a:xfrm>
          <a:prstGeom prst="rect">
            <a:avLst/>
          </a:prstGeom>
          <a:noFill/>
          <a:ln w="9525">
            <a:noFill/>
            <a:miter lim="800000"/>
          </a:ln>
        </p:spPr>
        <p:txBody>
          <a:bodyPr>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float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TextBox 19"/>
          <p:cNvSpPr txBox="1">
            <a:spLocks noChangeArrowheads="1"/>
          </p:cNvSpPr>
          <p:nvPr/>
        </p:nvSpPr>
        <p:spPr bwMode="auto">
          <a:xfrm>
            <a:off x="7600140" y="2203735"/>
            <a:ext cx="1152525" cy="369332"/>
          </a:xfrm>
          <a:prstGeom prst="rect">
            <a:avLst/>
          </a:prstGeom>
          <a:noFill/>
          <a:ln w="9525">
            <a:noFill/>
            <a:miter lim="800000"/>
          </a:ln>
        </p:spPr>
        <p:txBody>
          <a:bodyPr>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double</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8" name="直接箭头连接符 17"/>
          <p:cNvCxnSpPr/>
          <p:nvPr/>
        </p:nvCxnSpPr>
        <p:spPr>
          <a:xfrm>
            <a:off x="1618933" y="2732717"/>
            <a:ext cx="57626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2482533" y="2213604"/>
            <a:ext cx="865187" cy="1016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3131820" y="2531104"/>
            <a:ext cx="287338" cy="20161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4463733" y="2372354"/>
            <a:ext cx="396875" cy="142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5832158" y="2386642"/>
            <a:ext cx="396875" cy="142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7237095" y="2372354"/>
            <a:ext cx="288925" cy="285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Box 4"/>
          <p:cNvSpPr txBox="1">
            <a:spLocks noChangeArrowheads="1"/>
          </p:cNvSpPr>
          <p:nvPr/>
        </p:nvSpPr>
        <p:spPr bwMode="auto">
          <a:xfrm>
            <a:off x="3851920" y="791836"/>
            <a:ext cx="1652736"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smtClean="0"/>
              <a:t>练习</a:t>
            </a:r>
            <a:r>
              <a:rPr lang="en-US" altLang="zh-CN" sz="3600" b="1" dirty="0" smtClean="0"/>
              <a:t>1</a:t>
            </a:r>
            <a:endParaRPr lang="zh-CN" altLang="en-US" sz="3600" b="1" dirty="0"/>
          </a:p>
        </p:txBody>
      </p:sp>
      <p:sp>
        <p:nvSpPr>
          <p:cNvPr id="24582" name="TextBox 5"/>
          <p:cNvSpPr txBox="1">
            <a:spLocks noChangeArrowheads="1"/>
          </p:cNvSpPr>
          <p:nvPr/>
        </p:nvSpPr>
        <p:spPr bwMode="auto">
          <a:xfrm>
            <a:off x="467544" y="1700808"/>
            <a:ext cx="8568952" cy="39693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dirty="0"/>
              <a:t>String str1 = 4;        //</a:t>
            </a:r>
            <a:r>
              <a:rPr lang="zh-CN" altLang="en-US" dirty="0"/>
              <a:t>判断对错</a:t>
            </a:r>
          </a:p>
          <a:p>
            <a:pPr eaLnBrk="1" hangingPunct="1">
              <a:lnSpc>
                <a:spcPct val="150000"/>
              </a:lnSpc>
            </a:pPr>
            <a:r>
              <a:rPr lang="en-US" altLang="zh-CN" dirty="0" smtClean="0"/>
              <a:t>String str2 = 3.5f + “”;             //</a:t>
            </a:r>
            <a:r>
              <a:rPr lang="zh-CN" altLang="en-US" dirty="0" smtClean="0"/>
              <a:t>判断</a:t>
            </a:r>
            <a:r>
              <a:rPr lang="en-US" altLang="zh-CN" dirty="0" smtClean="0"/>
              <a:t>str2</a:t>
            </a:r>
            <a:r>
              <a:rPr lang="zh-CN" altLang="en-US" dirty="0" smtClean="0"/>
              <a:t>对错</a:t>
            </a:r>
            <a:r>
              <a:rPr lang="en-US" altLang="zh-CN" dirty="0" err="1" smtClean="0"/>
              <a:t>System.out.println</a:t>
            </a:r>
            <a:r>
              <a:rPr lang="en-US" altLang="zh-CN" dirty="0" smtClean="0"/>
              <a:t>(str2</a:t>
            </a:r>
            <a:r>
              <a:rPr lang="en-US" altLang="zh-CN" dirty="0"/>
              <a:t>);        //</a:t>
            </a:r>
            <a:r>
              <a:rPr lang="zh-CN" altLang="en-US" dirty="0"/>
              <a:t>输出</a:t>
            </a:r>
            <a:endParaRPr lang="en-US" altLang="zh-CN" dirty="0"/>
          </a:p>
          <a:p>
            <a:pPr eaLnBrk="1" hangingPunct="1">
              <a:lnSpc>
                <a:spcPct val="150000"/>
              </a:lnSpc>
            </a:pPr>
            <a:r>
              <a:rPr lang="en-US" altLang="zh-CN" dirty="0" err="1"/>
              <a:t>System.out</a:t>
            </a:r>
            <a:r>
              <a:rPr lang="en-US" altLang="zh-CN" dirty="0"/>
              <a:t> .</a:t>
            </a:r>
            <a:r>
              <a:rPr lang="en-US" altLang="zh-CN" dirty="0" err="1"/>
              <a:t>println</a:t>
            </a:r>
            <a:r>
              <a:rPr lang="en-US" altLang="zh-CN" dirty="0"/>
              <a:t>(3+4+“Hello!”);      //</a:t>
            </a:r>
            <a:r>
              <a:rPr lang="zh-CN" altLang="en-US" dirty="0" smtClean="0"/>
              <a:t>输出：</a:t>
            </a:r>
            <a:endParaRPr lang="en-US" altLang="zh-CN" dirty="0"/>
          </a:p>
          <a:p>
            <a:pPr eaLnBrk="1" hangingPunct="1">
              <a:lnSpc>
                <a:spcPct val="150000"/>
              </a:lnSpc>
            </a:pPr>
            <a:r>
              <a:rPr lang="en-US" altLang="zh-CN" dirty="0" err="1"/>
              <a:t>System.out.println</a:t>
            </a:r>
            <a:r>
              <a:rPr lang="en-US" altLang="zh-CN" dirty="0"/>
              <a:t>(“Hello!”+3+4);      //</a:t>
            </a:r>
            <a:r>
              <a:rPr lang="zh-CN" altLang="en-US" dirty="0"/>
              <a:t>输出</a:t>
            </a:r>
            <a:r>
              <a:rPr lang="zh-CN" altLang="en-US" dirty="0" smtClean="0"/>
              <a:t>：</a:t>
            </a:r>
            <a:endParaRPr lang="en-US" altLang="zh-CN" dirty="0"/>
          </a:p>
          <a:p>
            <a:pPr eaLnBrk="1" hangingPunct="1">
              <a:lnSpc>
                <a:spcPct val="150000"/>
              </a:lnSpc>
            </a:pPr>
            <a:r>
              <a:rPr lang="en-US" altLang="zh-CN" dirty="0" err="1"/>
              <a:t>System.out.println</a:t>
            </a:r>
            <a:r>
              <a:rPr lang="en-US" altLang="zh-CN" dirty="0"/>
              <a:t>(‘a’+1+“Hello!”); </a:t>
            </a:r>
            <a:r>
              <a:rPr lang="en-US" altLang="zh-CN" dirty="0" smtClean="0"/>
              <a:t>   //</a:t>
            </a:r>
            <a:r>
              <a:rPr lang="zh-CN" altLang="en-US" dirty="0" smtClean="0"/>
              <a:t>输出：</a:t>
            </a:r>
            <a:endParaRPr lang="en-US" altLang="zh-CN" dirty="0"/>
          </a:p>
          <a:p>
            <a:pPr eaLnBrk="1" hangingPunct="1">
              <a:lnSpc>
                <a:spcPct val="150000"/>
              </a:lnSpc>
            </a:pPr>
            <a:r>
              <a:rPr lang="en-US" altLang="zh-CN" dirty="0" err="1"/>
              <a:t>System.out.println</a:t>
            </a:r>
            <a:r>
              <a:rPr lang="en-US" altLang="zh-CN" dirty="0"/>
              <a:t>(“Hello”+‘a’+1);            //</a:t>
            </a:r>
            <a:r>
              <a:rPr lang="zh-CN" altLang="en-US" dirty="0"/>
              <a:t>输出</a:t>
            </a:r>
            <a:r>
              <a:rPr lang="zh-CN" altLang="en-US" dirty="0" smtClean="0"/>
              <a:t>：</a:t>
            </a:r>
            <a:endParaRPr lang="zh-CN" alt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Box 4"/>
          <p:cNvSpPr txBox="1">
            <a:spLocks noChangeArrowheads="1"/>
          </p:cNvSpPr>
          <p:nvPr/>
        </p:nvSpPr>
        <p:spPr bwMode="auto">
          <a:xfrm>
            <a:off x="3851920" y="791836"/>
            <a:ext cx="1652736"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smtClean="0"/>
              <a:t>练习</a:t>
            </a:r>
            <a:r>
              <a:rPr lang="en-US" altLang="zh-CN" sz="3600" b="1" dirty="0" smtClean="0"/>
              <a:t>1</a:t>
            </a:r>
            <a:endParaRPr lang="zh-CN" altLang="en-US" sz="3600" b="1" dirty="0"/>
          </a:p>
        </p:txBody>
      </p:sp>
      <p:sp>
        <p:nvSpPr>
          <p:cNvPr id="24582" name="TextBox 5"/>
          <p:cNvSpPr txBox="1">
            <a:spLocks noChangeArrowheads="1"/>
          </p:cNvSpPr>
          <p:nvPr/>
        </p:nvSpPr>
        <p:spPr bwMode="auto">
          <a:xfrm>
            <a:off x="467544" y="1700808"/>
            <a:ext cx="8568952" cy="3970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dirty="0"/>
              <a:t>String str1 = 4;        //</a:t>
            </a:r>
            <a:r>
              <a:rPr lang="zh-CN" altLang="en-US" dirty="0"/>
              <a:t>判断对错</a:t>
            </a:r>
            <a:r>
              <a:rPr lang="zh-CN" altLang="en-US" dirty="0" smtClean="0"/>
              <a:t>：</a:t>
            </a:r>
            <a:r>
              <a:rPr lang="zh-CN" altLang="en-US" dirty="0"/>
              <a:t>错</a:t>
            </a:r>
            <a:endParaRPr lang="en-US" altLang="zh-CN" dirty="0" smtClean="0"/>
          </a:p>
          <a:p>
            <a:pPr eaLnBrk="1" hangingPunct="1">
              <a:lnSpc>
                <a:spcPct val="150000"/>
              </a:lnSpc>
            </a:pPr>
            <a:r>
              <a:rPr lang="en-US" altLang="zh-CN" dirty="0" smtClean="0"/>
              <a:t>String str2 = 3.5f + “”;             //</a:t>
            </a:r>
            <a:r>
              <a:rPr lang="zh-CN" altLang="en-US" dirty="0" smtClean="0"/>
              <a:t>判断</a:t>
            </a:r>
            <a:r>
              <a:rPr lang="en-US" altLang="zh-CN" dirty="0" smtClean="0"/>
              <a:t>str2</a:t>
            </a:r>
            <a:r>
              <a:rPr lang="zh-CN" altLang="en-US" dirty="0" smtClean="0"/>
              <a:t>对错：对</a:t>
            </a:r>
            <a:r>
              <a:rPr lang="en-US" altLang="zh-CN" dirty="0" err="1" smtClean="0"/>
              <a:t>System.out.println</a:t>
            </a:r>
            <a:r>
              <a:rPr lang="en-US" altLang="zh-CN" dirty="0" smtClean="0"/>
              <a:t>(str2</a:t>
            </a:r>
            <a:r>
              <a:rPr lang="en-US" altLang="zh-CN" dirty="0"/>
              <a:t>);        //</a:t>
            </a:r>
            <a:r>
              <a:rPr lang="zh-CN" altLang="en-US" dirty="0"/>
              <a:t>输出</a:t>
            </a:r>
            <a:r>
              <a:rPr lang="zh-CN" altLang="en-US" dirty="0" smtClean="0"/>
              <a:t>：</a:t>
            </a:r>
            <a:r>
              <a:rPr lang="en-US" altLang="zh-CN" dirty="0" smtClean="0"/>
              <a:t>3.5</a:t>
            </a:r>
            <a:endParaRPr lang="en-US" altLang="zh-CN" dirty="0"/>
          </a:p>
          <a:p>
            <a:pPr eaLnBrk="1" hangingPunct="1">
              <a:lnSpc>
                <a:spcPct val="150000"/>
              </a:lnSpc>
            </a:pPr>
            <a:r>
              <a:rPr lang="en-US" altLang="zh-CN" dirty="0" err="1"/>
              <a:t>System.out</a:t>
            </a:r>
            <a:r>
              <a:rPr lang="en-US" altLang="zh-CN" dirty="0"/>
              <a:t> .</a:t>
            </a:r>
            <a:r>
              <a:rPr lang="en-US" altLang="zh-CN" dirty="0" err="1"/>
              <a:t>println</a:t>
            </a:r>
            <a:r>
              <a:rPr lang="en-US" altLang="zh-CN" dirty="0"/>
              <a:t>(3+4+“Hello!”);      //</a:t>
            </a:r>
            <a:r>
              <a:rPr lang="zh-CN" altLang="en-US" dirty="0" smtClean="0"/>
              <a:t>输出：</a:t>
            </a:r>
            <a:r>
              <a:rPr lang="en-US" altLang="zh-CN" dirty="0" smtClean="0"/>
              <a:t>7Hello!</a:t>
            </a:r>
            <a:endParaRPr lang="en-US" altLang="zh-CN" dirty="0"/>
          </a:p>
          <a:p>
            <a:pPr eaLnBrk="1" hangingPunct="1">
              <a:lnSpc>
                <a:spcPct val="150000"/>
              </a:lnSpc>
            </a:pPr>
            <a:r>
              <a:rPr lang="en-US" altLang="zh-CN" dirty="0" err="1"/>
              <a:t>System.out.println</a:t>
            </a:r>
            <a:r>
              <a:rPr lang="en-US" altLang="zh-CN" dirty="0"/>
              <a:t>(“Hello!”+3+4);      //</a:t>
            </a:r>
            <a:r>
              <a:rPr lang="zh-CN" altLang="en-US" dirty="0"/>
              <a:t>输出</a:t>
            </a:r>
            <a:r>
              <a:rPr lang="zh-CN" altLang="en-US" dirty="0" smtClean="0"/>
              <a:t>：</a:t>
            </a:r>
            <a:r>
              <a:rPr lang="en-US" altLang="zh-CN" dirty="0" smtClean="0"/>
              <a:t>Hello!34</a:t>
            </a:r>
            <a:endParaRPr lang="en-US" altLang="zh-CN" dirty="0"/>
          </a:p>
          <a:p>
            <a:pPr eaLnBrk="1" hangingPunct="1">
              <a:lnSpc>
                <a:spcPct val="150000"/>
              </a:lnSpc>
            </a:pPr>
            <a:r>
              <a:rPr lang="en-US" altLang="zh-CN" dirty="0" err="1"/>
              <a:t>System.out.println</a:t>
            </a:r>
            <a:r>
              <a:rPr lang="en-US" altLang="zh-CN" dirty="0"/>
              <a:t>(‘a’+1+“Hello!”); </a:t>
            </a:r>
            <a:r>
              <a:rPr lang="en-US" altLang="zh-CN" dirty="0" smtClean="0"/>
              <a:t>   //</a:t>
            </a:r>
            <a:r>
              <a:rPr lang="zh-CN" altLang="en-US" dirty="0" smtClean="0"/>
              <a:t>输出：</a:t>
            </a:r>
            <a:r>
              <a:rPr lang="en-US" altLang="zh-CN" dirty="0" smtClean="0"/>
              <a:t>98Hello!</a:t>
            </a:r>
            <a:endParaRPr lang="en-US" altLang="zh-CN" dirty="0"/>
          </a:p>
          <a:p>
            <a:pPr eaLnBrk="1" hangingPunct="1">
              <a:lnSpc>
                <a:spcPct val="150000"/>
              </a:lnSpc>
            </a:pPr>
            <a:r>
              <a:rPr lang="en-US" altLang="zh-CN" dirty="0" err="1"/>
              <a:t>System.out.println</a:t>
            </a:r>
            <a:r>
              <a:rPr lang="en-US" altLang="zh-CN" dirty="0"/>
              <a:t>(“Hello”+‘a’+1);            //</a:t>
            </a:r>
            <a:r>
              <a:rPr lang="zh-CN" altLang="en-US" dirty="0"/>
              <a:t>输出</a:t>
            </a:r>
            <a:r>
              <a:rPr lang="zh-CN" altLang="en-US" dirty="0" smtClean="0"/>
              <a:t>：</a:t>
            </a:r>
            <a:r>
              <a:rPr lang="en-US" altLang="zh-CN" dirty="0" smtClean="0"/>
              <a:t>Hello!a1</a:t>
            </a:r>
            <a:endParaRPr lang="zh-CN" alt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641763" y="405929"/>
            <a:ext cx="5860766" cy="78181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anose="02010600030101010101" pitchFamily="2" charset="-122"/>
                <a:cs typeface="Times New Roman" panose="02020603050405020304" pitchFamily="18" charset="0"/>
              </a:rPr>
              <a:t>强制类型转换</a:t>
            </a:r>
            <a:endParaRPr lang="zh-CN" altLang="en-US"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467544" y="1486049"/>
            <a:ext cx="8229600" cy="460851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自动类型转换的逆过程，将容量大的数据类型转换为容量小的数据类型。使用时要加上强制转换符（</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），但可能造成</a:t>
            </a:r>
            <a:r>
              <a:rPr lang="zh-CN" altLang="en-US" dirty="0" smtClean="0">
                <a:solidFill>
                  <a:srgbClr val="C00000"/>
                </a:solidFill>
                <a:ea typeface="宋体" panose="02010600030101010101" pitchFamily="2" charset="-122"/>
                <a:cs typeface="Times New Roman" panose="02020603050405020304" pitchFamily="18" charset="0"/>
              </a:rPr>
              <a:t>精度降低或溢出</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格外要注意。</a:t>
            </a:r>
          </a:p>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通常，字符串不能直接转换为基本类型，但通过基本类型对应的包装类则可以实现把字符串转换成基本类型。</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如： </a:t>
            </a:r>
            <a:r>
              <a:rPr lang="en-US" altLang="zh-CN" dirty="0" smtClean="0">
                <a:ea typeface="宋体" panose="02010600030101010101" pitchFamily="2" charset="-122"/>
                <a:cs typeface="Times New Roman" panose="02020603050405020304" pitchFamily="18" charset="0"/>
              </a:rPr>
              <a:t>String a = “43”; </a:t>
            </a:r>
            <a:r>
              <a:rPr lang="en-US" altLang="zh-CN" dirty="0" err="1" smtClean="0">
                <a:ea typeface="宋体" panose="02010600030101010101" pitchFamily="2" charset="-122"/>
                <a:cs typeface="Times New Roman" panose="02020603050405020304" pitchFamily="18" charset="0"/>
              </a:rPr>
              <a:t>int</a:t>
            </a:r>
            <a:r>
              <a:rPr lang="en-US" altLang="zh-CN" dirty="0" smtClean="0">
                <a:ea typeface="宋体" panose="02010600030101010101" pitchFamily="2" charset="-122"/>
                <a:cs typeface="Times New Roman" panose="02020603050405020304" pitchFamily="18" charset="0"/>
              </a:rPr>
              <a:t> </a:t>
            </a:r>
            <a:r>
              <a:rPr lang="en-US" altLang="zh-CN" dirty="0" err="1" smtClean="0">
                <a:ea typeface="宋体" panose="02010600030101010101" pitchFamily="2" charset="-122"/>
                <a:cs typeface="Times New Roman" panose="02020603050405020304" pitchFamily="18" charset="0"/>
              </a:rPr>
              <a:t>i</a:t>
            </a:r>
            <a:r>
              <a:rPr lang="en-US" altLang="zh-CN" dirty="0" smtClean="0">
                <a:ea typeface="宋体" panose="02010600030101010101" pitchFamily="2" charset="-122"/>
                <a:cs typeface="Times New Roman" panose="02020603050405020304" pitchFamily="18" charset="0"/>
              </a:rPr>
              <a:t> = </a:t>
            </a:r>
            <a:r>
              <a:rPr lang="en-US" altLang="zh-CN" dirty="0" err="1" smtClean="0">
                <a:ea typeface="宋体" panose="02010600030101010101" pitchFamily="2" charset="-122"/>
                <a:cs typeface="Times New Roman" panose="02020603050405020304" pitchFamily="18" charset="0"/>
              </a:rPr>
              <a:t>Integer.parseInt</a:t>
            </a:r>
            <a:r>
              <a:rPr lang="en-US" altLang="zh-CN" dirty="0" smtClean="0">
                <a:ea typeface="宋体" panose="02010600030101010101" pitchFamily="2" charset="-122"/>
                <a:cs typeface="Times New Roman" panose="02020603050405020304" pitchFamily="18" charset="0"/>
              </a:rPr>
              <a:t>(a);</a:t>
            </a:r>
          </a:p>
          <a:p>
            <a:pPr>
              <a:buFont typeface="Wingdings" panose="05000000000000000000" pitchFamily="2" charset="2"/>
              <a:buChar char="Ø"/>
            </a:pPr>
            <a:r>
              <a:rPr lang="en-US" altLang="zh-CN" dirty="0" smtClean="0">
                <a:solidFill>
                  <a:srgbClr val="C00000"/>
                </a:solidFill>
                <a:ea typeface="宋体" panose="02010600030101010101" pitchFamily="2" charset="-122"/>
                <a:cs typeface="Times New Roman" panose="02020603050405020304" pitchFamily="18" charset="0"/>
              </a:rPr>
              <a:t>boolean</a:t>
            </a:r>
            <a:r>
              <a:rPr lang="zh-CN" altLang="en-US" dirty="0" smtClean="0">
                <a:solidFill>
                  <a:srgbClr val="C00000"/>
                </a:solidFill>
                <a:ea typeface="宋体" panose="02010600030101010101" pitchFamily="2" charset="-122"/>
                <a:cs typeface="Times New Roman" panose="02020603050405020304" pitchFamily="18" charset="0"/>
              </a:rPr>
              <a:t>类型不可以转换为其它的数据类型。  </a:t>
            </a:r>
          </a:p>
          <a:p>
            <a:endParaRPr lang="zh-CN" altLang="en-US"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064261"/>
            <a:ext cx="8229600" cy="4133056"/>
          </a:xfrm>
        </p:spPr>
        <p:txBody>
          <a:bodyPr/>
          <a:lstStyle/>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常用的</a:t>
            </a:r>
            <a:r>
              <a:rPr lang="en-US" altLang="zh-CN" dirty="0" smtClean="0">
                <a:ea typeface="宋体" panose="02010600030101010101" pitchFamily="2" charset="-122"/>
                <a:cs typeface="Times New Roman" panose="02020603050405020304" pitchFamily="18" charset="0"/>
              </a:rPr>
              <a:t>DOS</a:t>
            </a:r>
            <a:r>
              <a:rPr lang="zh-CN" altLang="en-US" dirty="0" smtClean="0">
                <a:ea typeface="宋体" panose="02010600030101010101" pitchFamily="2" charset="-122"/>
                <a:cs typeface="Times New Roman" panose="02020603050405020304" pitchFamily="18" charset="0"/>
              </a:rPr>
              <a:t>命令</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smtClean="0">
                <a:ea typeface="宋体" panose="02010600030101010101" pitchFamily="2" charset="-122"/>
                <a:cs typeface="Times New Roman" panose="02020603050405020304" pitchFamily="18" charset="0"/>
              </a:rPr>
              <a:t>dir </a:t>
            </a:r>
            <a:r>
              <a:rPr lang="en-US" altLang="zh-CN" dirty="0" smtClean="0">
                <a:ea typeface="宋体" panose="02010600030101010101" pitchFamily="2" charset="-122"/>
                <a:cs typeface="Times New Roman" panose="02020603050405020304" pitchFamily="18" charset="0"/>
              </a:rPr>
              <a:t>:</a:t>
            </a:r>
            <a:r>
              <a:rPr lang="en-US" altLang="zh-CN" b="1"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列出当前目录下的文件以及文件夹</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err="1">
                <a:ea typeface="宋体" panose="02010600030101010101" pitchFamily="2" charset="-122"/>
                <a:cs typeface="Times New Roman" panose="02020603050405020304" pitchFamily="18" charset="0"/>
              </a:rPr>
              <a:t>md</a:t>
            </a:r>
            <a:r>
              <a:rPr lang="en-US" altLang="zh-CN" b="1" dirty="0">
                <a:ea typeface="宋体" panose="02010600030101010101" pitchFamily="2" charset="-122"/>
                <a:cs typeface="Times New Roman" panose="02020603050405020304" pitchFamily="18" charset="0"/>
              </a:rPr>
              <a:t> </a:t>
            </a:r>
            <a:r>
              <a:rPr lang="en-US" altLang="zh-CN" dirty="0">
                <a:ea typeface="宋体" panose="02010600030101010101" pitchFamily="2" charset="-122"/>
                <a:cs typeface="Times New Roman" panose="02020603050405020304" pitchFamily="18" charset="0"/>
              </a:rPr>
              <a:t>:</a:t>
            </a:r>
            <a:r>
              <a:rPr lang="en-US" altLang="zh-CN" b="1" dirty="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创建目录</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a:ea typeface="宋体" panose="02010600030101010101" pitchFamily="2" charset="-122"/>
                <a:cs typeface="Times New Roman" panose="02020603050405020304" pitchFamily="18" charset="0"/>
              </a:rPr>
              <a:t>rd </a:t>
            </a:r>
            <a:r>
              <a:rPr lang="en-US" altLang="zh-CN" dirty="0">
                <a:ea typeface="宋体" panose="02010600030101010101" pitchFamily="2" charset="-122"/>
                <a:cs typeface="Times New Roman" panose="02020603050405020304" pitchFamily="18" charset="0"/>
              </a:rPr>
              <a:t>:</a:t>
            </a:r>
            <a:r>
              <a:rPr lang="en-US" altLang="zh-CN" b="1" dirty="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删除目录</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err="1">
                <a:ea typeface="宋体" panose="02010600030101010101" pitchFamily="2" charset="-122"/>
                <a:cs typeface="Times New Roman" panose="02020603050405020304" pitchFamily="18" charset="0"/>
              </a:rPr>
              <a:t>cd</a:t>
            </a:r>
            <a:r>
              <a:rPr lang="en-US" altLang="zh-CN" b="1" dirty="0">
                <a:ea typeface="宋体" panose="02010600030101010101" pitchFamily="2" charset="-122"/>
                <a:cs typeface="Times New Roman" panose="02020603050405020304" pitchFamily="18" charset="0"/>
              </a:rPr>
              <a:t> </a:t>
            </a:r>
            <a:r>
              <a:rPr lang="en-US" altLang="zh-CN" dirty="0">
                <a:ea typeface="宋体" panose="02010600030101010101" pitchFamily="2" charset="-122"/>
                <a:cs typeface="Times New Roman" panose="02020603050405020304" pitchFamily="18" charset="0"/>
              </a:rPr>
              <a:t>:</a:t>
            </a:r>
            <a:r>
              <a:rPr lang="en-US" altLang="zh-CN" b="1" dirty="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进入指定目录</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err="1">
                <a:ea typeface="宋体" panose="02010600030101010101" pitchFamily="2" charset="-122"/>
                <a:cs typeface="Times New Roman" panose="02020603050405020304" pitchFamily="18" charset="0"/>
              </a:rPr>
              <a:t>cd</a:t>
            </a:r>
            <a:r>
              <a:rPr lang="en-US" altLang="zh-CN" b="1" dirty="0">
                <a:ea typeface="宋体" panose="02010600030101010101" pitchFamily="2" charset="-122"/>
                <a:cs typeface="Times New Roman" panose="02020603050405020304" pitchFamily="18" charset="0"/>
              </a:rPr>
              <a:t>.. </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退回到上一级目录</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err="1">
                <a:ea typeface="宋体" panose="02010600030101010101" pitchFamily="2" charset="-122"/>
                <a:cs typeface="Times New Roman" panose="02020603050405020304" pitchFamily="18" charset="0"/>
              </a:rPr>
              <a:t>cd</a:t>
            </a:r>
            <a:r>
              <a:rPr lang="en-US" altLang="zh-CN" b="1"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a:t>
            </a:r>
            <a:r>
              <a:rPr lang="en-US" altLang="zh-CN" b="1" dirty="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退回到根目录</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smtClean="0">
                <a:ea typeface="宋体" panose="02010600030101010101" pitchFamily="2" charset="-122"/>
                <a:cs typeface="Times New Roman" panose="02020603050405020304" pitchFamily="18" charset="0"/>
              </a:rPr>
              <a:t>del </a:t>
            </a:r>
            <a:r>
              <a:rPr lang="en-US" altLang="zh-CN" dirty="0" smtClean="0">
                <a:ea typeface="宋体" panose="02010600030101010101" pitchFamily="2" charset="-122"/>
                <a:cs typeface="Times New Roman" panose="02020603050405020304" pitchFamily="18" charset="0"/>
              </a:rPr>
              <a:t>:</a:t>
            </a:r>
            <a:r>
              <a:rPr lang="en-US" altLang="zh-CN" b="1"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删除文件</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a:ea typeface="宋体" panose="02010600030101010101" pitchFamily="2" charset="-122"/>
                <a:cs typeface="Times New Roman" panose="02020603050405020304" pitchFamily="18" charset="0"/>
              </a:rPr>
              <a:t>exit </a:t>
            </a:r>
            <a:r>
              <a:rPr lang="en-US" altLang="zh-CN" dirty="0">
                <a:ea typeface="宋体" panose="02010600030101010101" pitchFamily="2" charset="-122"/>
                <a:cs typeface="Times New Roman" panose="02020603050405020304" pitchFamily="18" charset="0"/>
              </a:rPr>
              <a:t>: </a:t>
            </a:r>
            <a:r>
              <a:rPr lang="en-US" altLang="zh-CN" b="1" dirty="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退出 </a:t>
            </a:r>
            <a:r>
              <a:rPr lang="en-US" altLang="zh-CN" dirty="0" smtClean="0">
                <a:ea typeface="宋体" panose="02010600030101010101" pitchFamily="2" charset="-122"/>
                <a:cs typeface="Times New Roman" panose="02020603050405020304" pitchFamily="18" charset="0"/>
              </a:rPr>
              <a:t>dos </a:t>
            </a:r>
            <a:r>
              <a:rPr lang="zh-CN" altLang="en-US" dirty="0" smtClean="0">
                <a:ea typeface="宋体" panose="02010600030101010101" pitchFamily="2" charset="-122"/>
                <a:cs typeface="Times New Roman" panose="02020603050405020304" pitchFamily="18" charset="0"/>
              </a:rPr>
              <a:t>命令行</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Box 4"/>
          <p:cNvSpPr txBox="1">
            <a:spLocks noChangeArrowheads="1"/>
          </p:cNvSpPr>
          <p:nvPr/>
        </p:nvSpPr>
        <p:spPr bwMode="auto">
          <a:xfrm>
            <a:off x="754063" y="261938"/>
            <a:ext cx="3097212"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latin typeface="+mn-lt"/>
              </a:rPr>
              <a:t>补充</a:t>
            </a:r>
            <a:r>
              <a:rPr lang="zh-CN" altLang="en-US" sz="2800" b="1" dirty="0">
                <a:latin typeface="+mn-lt"/>
              </a:rPr>
              <a:t>：</a:t>
            </a:r>
            <a:r>
              <a:rPr lang="en-US" altLang="zh-CN" sz="2800" b="1" dirty="0">
                <a:latin typeface="+mn-lt"/>
              </a:rPr>
              <a:t> String</a:t>
            </a:r>
            <a:r>
              <a:rPr lang="zh-CN" altLang="en-US" sz="2800" b="1" dirty="0">
                <a:latin typeface="+mn-lt"/>
              </a:rPr>
              <a:t>类</a:t>
            </a:r>
          </a:p>
        </p:txBody>
      </p:sp>
      <p:sp>
        <p:nvSpPr>
          <p:cNvPr id="26629" name="TextBox 5"/>
          <p:cNvSpPr txBox="1">
            <a:spLocks noChangeArrowheads="1"/>
          </p:cNvSpPr>
          <p:nvPr/>
        </p:nvSpPr>
        <p:spPr bwMode="auto">
          <a:xfrm>
            <a:off x="533723" y="818853"/>
            <a:ext cx="8139112" cy="446276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342900" indent="-342900" eaLnBrk="1" hangingPunct="1">
              <a:spcBef>
                <a:spcPts val="1200"/>
              </a:spcBef>
              <a:buFont typeface="Wingdings" panose="05000000000000000000" pitchFamily="2" charset="2"/>
              <a:buChar char="l"/>
            </a:pPr>
            <a:r>
              <a:rPr lang="zh-CN" altLang="en-US" dirty="0" smtClean="0">
                <a:latin typeface="+mn-lt"/>
              </a:rPr>
              <a:t>值</a:t>
            </a:r>
            <a:r>
              <a:rPr lang="en-US" altLang="zh-CN" dirty="0">
                <a:latin typeface="+mn-lt"/>
              </a:rPr>
              <a:t>null</a:t>
            </a:r>
            <a:r>
              <a:rPr lang="zh-CN" altLang="en-US" dirty="0">
                <a:latin typeface="+mn-lt"/>
              </a:rPr>
              <a:t>可以赋值给任何引用类型（类、接口、数组）的变量，用以表示这个引用类型变量中保存的地址为空。</a:t>
            </a:r>
            <a:endParaRPr lang="en-US" altLang="zh-CN" dirty="0">
              <a:latin typeface="+mn-lt"/>
            </a:endParaRPr>
          </a:p>
          <a:p>
            <a:pPr marL="342900" indent="-342900" eaLnBrk="1" hangingPunct="1">
              <a:spcBef>
                <a:spcPts val="1200"/>
              </a:spcBef>
              <a:buFont typeface="Wingdings" panose="05000000000000000000" pitchFamily="2" charset="2"/>
              <a:buChar char="l"/>
            </a:pPr>
            <a:r>
              <a:rPr lang="en-US" altLang="zh-CN" dirty="0" smtClean="0">
                <a:latin typeface="+mn-lt"/>
              </a:rPr>
              <a:t>String</a:t>
            </a:r>
            <a:r>
              <a:rPr lang="zh-CN" altLang="en-US" dirty="0">
                <a:latin typeface="+mn-lt"/>
              </a:rPr>
              <a:t>类属于引用类型，可用</a:t>
            </a:r>
            <a:r>
              <a:rPr lang="en-US" altLang="zh-CN" dirty="0">
                <a:latin typeface="+mn-lt"/>
              </a:rPr>
              <a:t>null</a:t>
            </a:r>
            <a:r>
              <a:rPr lang="zh-CN" altLang="en-US" dirty="0">
                <a:latin typeface="+mn-lt"/>
              </a:rPr>
              <a:t>赋值。</a:t>
            </a:r>
            <a:endParaRPr lang="en-US" altLang="zh-CN" dirty="0">
              <a:latin typeface="+mn-lt"/>
            </a:endParaRPr>
          </a:p>
          <a:p>
            <a:pPr marL="342900" indent="-342900" eaLnBrk="1" hangingPunct="1">
              <a:spcBef>
                <a:spcPts val="1200"/>
              </a:spcBef>
              <a:buFont typeface="Wingdings" panose="05000000000000000000" pitchFamily="2" charset="2"/>
              <a:buChar char="l"/>
            </a:pPr>
            <a:r>
              <a:rPr lang="en-US" altLang="zh-CN" dirty="0" smtClean="0">
                <a:latin typeface="+mn-lt"/>
              </a:rPr>
              <a:t>String</a:t>
            </a:r>
            <a:r>
              <a:rPr lang="zh-CN" altLang="en-US" dirty="0">
                <a:latin typeface="+mn-lt"/>
              </a:rPr>
              <a:t>类是一个典型的不可变类，</a:t>
            </a:r>
            <a:r>
              <a:rPr lang="en-US" altLang="zh-CN" dirty="0">
                <a:latin typeface="+mn-lt"/>
              </a:rPr>
              <a:t>String</a:t>
            </a:r>
            <a:r>
              <a:rPr lang="zh-CN" altLang="en-US" dirty="0">
                <a:latin typeface="+mn-lt"/>
              </a:rPr>
              <a:t>对象创建出来就</a:t>
            </a:r>
            <a:endParaRPr lang="en-US" altLang="zh-CN" dirty="0">
              <a:latin typeface="+mn-lt"/>
            </a:endParaRPr>
          </a:p>
          <a:p>
            <a:pPr eaLnBrk="1" hangingPunct="1"/>
            <a:r>
              <a:rPr lang="en-US" altLang="zh-CN" dirty="0">
                <a:latin typeface="+mn-lt"/>
              </a:rPr>
              <a:t>     </a:t>
            </a:r>
            <a:r>
              <a:rPr lang="zh-CN" altLang="en-US" dirty="0">
                <a:latin typeface="+mn-lt"/>
              </a:rPr>
              <a:t>不可能被改变。创建出的字符串将存放在数据区，保证</a:t>
            </a:r>
            <a:endParaRPr lang="en-US" altLang="zh-CN" dirty="0">
              <a:latin typeface="+mn-lt"/>
            </a:endParaRPr>
          </a:p>
          <a:p>
            <a:pPr eaLnBrk="1" hangingPunct="1"/>
            <a:r>
              <a:rPr lang="en-US" altLang="zh-CN" dirty="0">
                <a:latin typeface="+mn-lt"/>
              </a:rPr>
              <a:t>     </a:t>
            </a:r>
            <a:r>
              <a:rPr lang="zh-CN" altLang="en-US" dirty="0">
                <a:latin typeface="+mn-lt"/>
              </a:rPr>
              <a:t>每个字符串常量只有一个，不会产生多个副本。</a:t>
            </a:r>
            <a:endParaRPr lang="en-US" altLang="zh-CN" dirty="0">
              <a:latin typeface="+mn-lt"/>
            </a:endParaRPr>
          </a:p>
          <a:p>
            <a:pPr eaLnBrk="1" hangingPunct="1"/>
            <a:r>
              <a:rPr lang="en-US" altLang="zh-CN" dirty="0">
                <a:latin typeface="+mn-lt"/>
              </a:rPr>
              <a:t>      String s0 = “hello”;</a:t>
            </a:r>
          </a:p>
          <a:p>
            <a:pPr eaLnBrk="1" hangingPunct="1"/>
            <a:r>
              <a:rPr lang="en-US" altLang="zh-CN" dirty="0">
                <a:latin typeface="+mn-lt"/>
              </a:rPr>
              <a:t>      String s1 = “hello”;</a:t>
            </a:r>
          </a:p>
          <a:p>
            <a:pPr eaLnBrk="1" hangingPunct="1"/>
            <a:r>
              <a:rPr lang="en-US" altLang="zh-CN" dirty="0">
                <a:latin typeface="+mn-lt"/>
              </a:rPr>
              <a:t>      String s2 = “he” + “</a:t>
            </a:r>
            <a:r>
              <a:rPr lang="en-US" altLang="zh-CN" dirty="0" err="1">
                <a:latin typeface="+mn-lt"/>
              </a:rPr>
              <a:t>llo</a:t>
            </a:r>
            <a:r>
              <a:rPr lang="en-US" altLang="zh-CN" dirty="0">
                <a:latin typeface="+mn-lt"/>
              </a:rPr>
              <a:t>”;</a:t>
            </a:r>
          </a:p>
          <a:p>
            <a:pPr eaLnBrk="1" hangingPunct="1"/>
            <a:r>
              <a:rPr lang="en-US" altLang="zh-CN" dirty="0">
                <a:latin typeface="+mn-lt"/>
              </a:rPr>
              <a:t>      </a:t>
            </a:r>
            <a:r>
              <a:rPr lang="en-US" altLang="zh-CN" dirty="0" err="1">
                <a:latin typeface="+mn-lt"/>
              </a:rPr>
              <a:t>System.out.println</a:t>
            </a:r>
            <a:r>
              <a:rPr lang="en-US" altLang="zh-CN" dirty="0">
                <a:latin typeface="+mn-lt"/>
              </a:rPr>
              <a:t>(s0 ==s1);</a:t>
            </a:r>
          </a:p>
          <a:p>
            <a:pPr eaLnBrk="1" hangingPunct="1"/>
            <a:r>
              <a:rPr lang="en-US" altLang="zh-CN" dirty="0">
                <a:latin typeface="+mn-lt"/>
              </a:rPr>
              <a:t>      </a:t>
            </a:r>
            <a:r>
              <a:rPr lang="en-US" altLang="zh-CN" dirty="0" err="1">
                <a:latin typeface="+mn-lt"/>
              </a:rPr>
              <a:t>System.out.println</a:t>
            </a:r>
            <a:r>
              <a:rPr lang="en-US" altLang="zh-CN" dirty="0">
                <a:latin typeface="+mn-lt"/>
              </a:rPr>
              <a:t>(s0 ==s2);</a:t>
            </a:r>
            <a:endParaRPr lang="zh-CN" altLang="en-US" dirty="0">
              <a:latin typeface="+mn-lt"/>
            </a:endParaRPr>
          </a:p>
        </p:txBody>
      </p:sp>
      <p:sp>
        <p:nvSpPr>
          <p:cNvPr id="26631" name="TextBox 1"/>
          <p:cNvSpPr txBox="1">
            <a:spLocks noChangeArrowheads="1"/>
          </p:cNvSpPr>
          <p:nvPr/>
        </p:nvSpPr>
        <p:spPr bwMode="auto">
          <a:xfrm>
            <a:off x="5861050" y="4081463"/>
            <a:ext cx="2376488"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mn-lt"/>
              </a:rPr>
              <a:t>输出：</a:t>
            </a:r>
            <a:endParaRPr lang="en-US" altLang="zh-CN" dirty="0">
              <a:latin typeface="+mn-lt"/>
            </a:endParaRPr>
          </a:p>
          <a:p>
            <a:pPr eaLnBrk="1" hangingPunct="1"/>
            <a:r>
              <a:rPr lang="en-US" altLang="zh-CN" dirty="0" smtClean="0">
                <a:latin typeface="+mn-lt"/>
              </a:rPr>
              <a:t>true</a:t>
            </a:r>
            <a:endParaRPr lang="en-US" altLang="zh-CN" dirty="0">
              <a:latin typeface="+mn-lt"/>
            </a:endParaRPr>
          </a:p>
          <a:p>
            <a:pPr eaLnBrk="1" hangingPunct="1"/>
            <a:r>
              <a:rPr lang="en-US" altLang="zh-CN" dirty="0" smtClean="0">
                <a:latin typeface="+mn-lt"/>
              </a:rPr>
              <a:t>true</a:t>
            </a:r>
            <a:endParaRPr lang="zh-CN" altLang="en-US" dirty="0">
              <a:latin typeface="+mn-lt"/>
            </a:endParaRPr>
          </a:p>
        </p:txBody>
      </p:sp>
      <p:sp>
        <p:nvSpPr>
          <p:cNvPr id="2" name="矩形 1"/>
          <p:cNvSpPr/>
          <p:nvPr/>
        </p:nvSpPr>
        <p:spPr>
          <a:xfrm>
            <a:off x="5861050" y="4081463"/>
            <a:ext cx="1447254" cy="12001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左弧形箭头 2"/>
          <p:cNvSpPr/>
          <p:nvPr/>
        </p:nvSpPr>
        <p:spPr>
          <a:xfrm>
            <a:off x="728196" y="5087714"/>
            <a:ext cx="324793" cy="598189"/>
          </a:xfrm>
          <a:prstGeom prst="curv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TextBox 3"/>
          <p:cNvSpPr txBox="1"/>
          <p:nvPr/>
        </p:nvSpPr>
        <p:spPr>
          <a:xfrm>
            <a:off x="1052830" y="5402580"/>
            <a:ext cx="6514465" cy="429895"/>
          </a:xfrm>
          <a:prstGeom prst="rect">
            <a:avLst/>
          </a:prstGeom>
          <a:noFill/>
        </p:spPr>
        <p:txBody>
          <a:bodyPr wrap="square" rtlCol="0">
            <a:spAutoFit/>
          </a:bodyPr>
          <a:lstStyle/>
          <a:p>
            <a:r>
              <a:rPr lang="en-US" altLang="zh-CN" sz="2200" dirty="0" smtClean="0">
                <a:solidFill>
                  <a:srgbClr val="FF0000"/>
                </a:solidFill>
                <a:ea typeface="宋体" panose="02010600030101010101" pitchFamily="2" charset="-122"/>
                <a:cs typeface="Times New Roman" panose="02020603050405020304" pitchFamily="18" charset="0"/>
              </a:rPr>
              <a:t>String s3 = new String(“hello”);</a:t>
            </a:r>
            <a:r>
              <a:rPr lang="zh-CN" altLang="en-US" sz="2200" dirty="0" smtClean="0">
                <a:solidFill>
                  <a:srgbClr val="FF0000"/>
                </a:solidFill>
                <a:ea typeface="宋体" panose="02010600030101010101" pitchFamily="2" charset="-122"/>
                <a:cs typeface="Times New Roman" panose="02020603050405020304" pitchFamily="18" charset="0"/>
              </a:rPr>
              <a:t>又如何理解呢？</a:t>
            </a:r>
            <a:endParaRPr lang="zh-CN" altLang="en-US" sz="2200" dirty="0">
              <a:solidFill>
                <a:srgbClr val="FF0000"/>
              </a:solidFill>
              <a:ea typeface="宋体" panose="02010600030101010101" pitchFamily="2" charset="-122"/>
              <a:cs typeface="Times New Roman" panose="02020603050405020304" pitchFamily="18" charset="0"/>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3204101" y="333921"/>
            <a:ext cx="319647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2.4  </a:t>
            </a:r>
            <a:r>
              <a:rPr lang="zh-CN" altLang="en-US" b="1" dirty="0" smtClean="0">
                <a:latin typeface="+mn-lt"/>
                <a:ea typeface="宋体" panose="02010600030101010101" pitchFamily="2" charset="-122"/>
                <a:cs typeface="Times New Roman" panose="02020603050405020304" pitchFamily="18" charset="0"/>
              </a:rPr>
              <a:t>运算符</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395789" y="1270025"/>
            <a:ext cx="8229600" cy="4392488"/>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dirty="0">
                <a:ea typeface="宋体" panose="02010600030101010101" pitchFamily="2" charset="-122"/>
                <a:cs typeface="Times New Roman" panose="02020603050405020304" pitchFamily="18" charset="0"/>
              </a:rPr>
              <a:t>运算符是一种特殊的符号，用以表示数据的运算、赋值和比较等</a:t>
            </a:r>
            <a:r>
              <a:rPr lang="zh-CN" altLang="en-US" dirty="0" smtClean="0">
                <a:ea typeface="宋体" panose="02010600030101010101" pitchFamily="2" charset="-122"/>
                <a:cs typeface="Times New Roman" panose="02020603050405020304" pitchFamily="18" charset="0"/>
              </a:rPr>
              <a:t>。</a:t>
            </a:r>
            <a:endParaRPr lang="en-US" altLang="zh-CN" dirty="0" smtClean="0">
              <a:ea typeface="宋体" panose="02010600030101010101" pitchFamily="2" charset="-122"/>
              <a:cs typeface="Times New Roman" panose="02020603050405020304" pitchFamily="18" charset="0"/>
            </a:endParaRPr>
          </a:p>
          <a:p>
            <a:pPr>
              <a:lnSpc>
                <a:spcPct val="140000"/>
              </a:lnSpc>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算术运算符</a:t>
            </a:r>
          </a:p>
          <a:p>
            <a:pPr>
              <a:lnSpc>
                <a:spcPct val="140000"/>
              </a:lnSpc>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赋值运算符</a:t>
            </a:r>
          </a:p>
          <a:p>
            <a:pPr>
              <a:lnSpc>
                <a:spcPct val="140000"/>
              </a:lnSpc>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比较运算符（关系运算符）</a:t>
            </a:r>
          </a:p>
          <a:p>
            <a:pPr>
              <a:lnSpc>
                <a:spcPct val="140000"/>
              </a:lnSpc>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逻辑运算符</a:t>
            </a:r>
          </a:p>
          <a:p>
            <a:pPr>
              <a:lnSpc>
                <a:spcPct val="140000"/>
              </a:lnSpc>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位运算符</a:t>
            </a:r>
          </a:p>
          <a:p>
            <a:pPr>
              <a:lnSpc>
                <a:spcPct val="140000"/>
              </a:lnSpc>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三元运算符</a:t>
            </a:r>
          </a:p>
          <a:p>
            <a:endParaRPr lang="zh-CN" altLang="en-US"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2771800" y="548680"/>
            <a:ext cx="3816424" cy="8572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宋体" panose="02010600030101010101" pitchFamily="2" charset="-122"/>
                <a:ea typeface="宋体" panose="02010600030101010101" pitchFamily="2" charset="-122"/>
              </a:rPr>
              <a:t>1.</a:t>
            </a:r>
            <a:r>
              <a:rPr lang="zh-CN" altLang="en-US" b="1" dirty="0" smtClean="0">
                <a:latin typeface="宋体" panose="02010600030101010101" pitchFamily="2" charset="-122"/>
                <a:ea typeface="宋体" panose="02010600030101010101" pitchFamily="2" charset="-122"/>
              </a:rPr>
              <a:t>算术运算符</a:t>
            </a:r>
            <a:endParaRPr lang="zh-CN" altLang="en-US" b="1" dirty="0">
              <a:latin typeface="宋体" panose="02010600030101010101" pitchFamily="2" charset="-122"/>
              <a:ea typeface="宋体" panose="02010600030101010101" pitchFamily="2" charset="-122"/>
            </a:endParaRPr>
          </a:p>
        </p:txBody>
      </p:sp>
      <p:graphicFrame>
        <p:nvGraphicFramePr>
          <p:cNvPr id="4" name="Group 5"/>
          <p:cNvGraphicFramePr>
            <a:graphicFrameLocks noGrp="1"/>
          </p:cNvGraphicFramePr>
          <p:nvPr>
            <p:custDataLst>
              <p:tags r:id="rId1"/>
            </p:custDataLst>
          </p:nvPr>
        </p:nvGraphicFramePr>
        <p:xfrm>
          <a:off x="501680" y="1484313"/>
          <a:ext cx="8356600" cy="4875821"/>
        </p:xfrm>
        <a:graphic>
          <a:graphicData uri="http://schemas.openxmlformats.org/drawingml/2006/table">
            <a:tbl>
              <a:tblPr/>
              <a:tblGrid>
                <a:gridCol w="917575"/>
                <a:gridCol w="3260725"/>
                <a:gridCol w="2089150"/>
                <a:gridCol w="2089150"/>
              </a:tblGrid>
              <a:tr h="40005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1"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charset="0"/>
                        </a:rPr>
                        <a:t>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1"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charset="0"/>
                        </a:rPr>
                        <a:t>运算</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charset="0"/>
                        </a:rPr>
                        <a:t>范例</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charset="0"/>
                        </a:rPr>
                        <a:t>结果</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98463">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正号</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+3</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3</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00050">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负号</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b=4; -b</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-4</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00050">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加</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5+5</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10</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8463">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减</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6-4</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2</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00050">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乘</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3</a:t>
                      </a:r>
                      <a:r>
                        <a:rPr kumimoji="0" lang="zh-CN" altLang="en-US" sz="1800" b="0"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t>
                      </a:r>
                      <a:r>
                        <a:rPr kumimoji="0" lang="en-US" altLang="zh-CN" sz="1800" b="0"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4</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12</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8463">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除</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5/5</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1</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00050">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取余</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7%5</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2</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39763">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t>
                      </a: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自增（前）：先运算后取值</a:t>
                      </a:r>
                      <a:endParaRPr kumimoji="0" lang="en-US" sz="18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自增（后）：先取值后运算</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a=2;b=++a;</a:t>
                      </a: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a=2;b=a++;</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a=3;b=3</a:t>
                      </a: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a=3;b=2</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39763">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 -</a:t>
                      </a: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 -</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自减（前）：先运算后取值</a:t>
                      </a: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自减（后）：先取值后运算</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a=2;b=- -a</a:t>
                      </a: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a=2;b=a- -</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a=1;b=1</a:t>
                      </a: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a=1;b=2</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00050">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字符串相加</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“He”+”llo”</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“Hello”</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763688" y="477431"/>
            <a:ext cx="5904656" cy="8572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anose="02010600030101010101" pitchFamily="2" charset="-122"/>
                <a:cs typeface="Times New Roman" panose="02020603050405020304" pitchFamily="18" charset="0"/>
              </a:rPr>
              <a:t>算术运算符的注意问题</a:t>
            </a:r>
            <a:endParaRPr lang="zh-CN" altLang="en-US"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467544" y="1557551"/>
            <a:ext cx="7992888" cy="4608512"/>
          </a:xfrm>
          <a:prstGeom prst="rect">
            <a:avLst/>
          </a:prstGeom>
        </p:spPr>
        <p:txBody>
          <a:bodyPr vert="horz" lIns="91440" tIns="45720" rIns="91440" bIns="45720" rtlCol="0">
            <a:normAutofit fontScale="87500" lnSpcReduction="2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如果对负数取模，可以把模数负号忽略不记，如：</a:t>
            </a:r>
            <a:r>
              <a:rPr lang="en-US" altLang="zh-CN" sz="2400" dirty="0" smtClean="0">
                <a:ea typeface="宋体" panose="02010600030101010101" pitchFamily="2" charset="-122"/>
                <a:cs typeface="Times New Roman" panose="02020603050405020304" pitchFamily="18" charset="0"/>
              </a:rPr>
              <a:t>5%-2=1</a:t>
            </a:r>
            <a:r>
              <a:rPr lang="zh-CN" altLang="en-US" sz="2400" dirty="0" smtClean="0">
                <a:ea typeface="宋体" panose="02010600030101010101" pitchFamily="2" charset="-122"/>
                <a:cs typeface="Times New Roman" panose="02020603050405020304" pitchFamily="18" charset="0"/>
              </a:rPr>
              <a:t>。 但被模数是负数则不可忽略。此外，取模运算的结果不一定总是整数。</a:t>
            </a:r>
            <a:endParaRPr lang="en-US" altLang="zh-CN" sz="2400" dirty="0" smtClean="0">
              <a:ea typeface="宋体" panose="02010600030101010101" pitchFamily="2" charset="-122"/>
              <a:cs typeface="Times New Roman" panose="02020603050405020304" pitchFamily="18" charset="0"/>
            </a:endParaRPr>
          </a:p>
          <a:p>
            <a:pPr marL="0" indent="0">
              <a:buNone/>
            </a:pPr>
            <a:endParaRPr lang="zh-CN" altLang="en-US" sz="18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对于除号“</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，它的整数除和小数除是有区别的：整数之间做除法时，只保留整数部分而舍弃小数部分。 </a:t>
            </a:r>
            <a:endParaRPr lang="en-US" altLang="zh-CN" sz="2400" dirty="0" smtClean="0">
              <a:ea typeface="宋体" panose="02010600030101010101" pitchFamily="2" charset="-122"/>
              <a:cs typeface="Times New Roman" panose="02020603050405020304" pitchFamily="18" charset="0"/>
            </a:endParaRPr>
          </a:p>
          <a:p>
            <a:pPr marL="0" indent="0">
              <a:buNone/>
            </a:pPr>
            <a:r>
              <a:rPr lang="en-US" altLang="zh-CN" sz="2400" dirty="0">
                <a:ea typeface="宋体" panose="02010600030101010101" pitchFamily="2" charset="-122"/>
                <a:cs typeface="Times New Roman" panose="02020603050405020304" pitchFamily="18" charset="0"/>
              </a:rPr>
              <a:t> </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例如：</a:t>
            </a:r>
            <a:r>
              <a:rPr lang="en-US" altLang="zh-CN" sz="2400" dirty="0" err="1" smtClean="0">
                <a:ea typeface="宋体" panose="02010600030101010101" pitchFamily="2" charset="-122"/>
                <a:cs typeface="Times New Roman" panose="02020603050405020304" pitchFamily="18" charset="0"/>
              </a:rPr>
              <a:t>int</a:t>
            </a:r>
            <a:r>
              <a:rPr lang="en-US" altLang="zh-CN" sz="2400" dirty="0" smtClean="0">
                <a:ea typeface="宋体" panose="02010600030101010101" pitchFamily="2" charset="-122"/>
                <a:cs typeface="Times New Roman" panose="02020603050405020304" pitchFamily="18" charset="0"/>
              </a:rPr>
              <a:t> x=3510;x=x/1000*1000;  x</a:t>
            </a:r>
            <a:r>
              <a:rPr lang="zh-CN" altLang="en-US" sz="2400" dirty="0" smtClean="0">
                <a:ea typeface="宋体" panose="02010600030101010101" pitchFamily="2" charset="-122"/>
                <a:cs typeface="Times New Roman" panose="02020603050405020304" pitchFamily="18" charset="0"/>
              </a:rPr>
              <a:t>的结果是？</a:t>
            </a:r>
            <a:endParaRPr lang="en-US" altLang="zh-CN" sz="2400" dirty="0" smtClean="0">
              <a:ea typeface="宋体" panose="02010600030101010101" pitchFamily="2" charset="-122"/>
              <a:cs typeface="Times New Roman" panose="02020603050405020304" pitchFamily="18" charset="0"/>
            </a:endParaRPr>
          </a:p>
          <a:p>
            <a:pPr marL="0" indent="0">
              <a:buNone/>
            </a:pPr>
            <a:endParaRPr lang="zh-CN" altLang="en-US" sz="18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除字符串相加功能外，还能把非字符串转换成字符串</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例如：</a:t>
            </a:r>
            <a:r>
              <a:rPr lang="en-US" altLang="zh-CN" sz="2400" dirty="0" smtClean="0">
                <a:ea typeface="宋体" panose="02010600030101010101" pitchFamily="2" charset="-122"/>
                <a:cs typeface="Times New Roman" panose="02020603050405020304" pitchFamily="18" charset="0"/>
              </a:rPr>
              <a:t>System.out.println("5+5="+5+5); //</a:t>
            </a:r>
            <a:r>
              <a:rPr lang="zh-CN" altLang="en-US" sz="2400" dirty="0" smtClean="0">
                <a:ea typeface="宋体" panose="02010600030101010101" pitchFamily="2" charset="-122"/>
                <a:cs typeface="Times New Roman" panose="02020603050405020304" pitchFamily="18" charset="0"/>
              </a:rPr>
              <a:t>打印结果是？</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endParaRPr lang="en-US" altLang="zh-CN" sz="2400" dirty="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以下二者的区别：</a:t>
            </a:r>
            <a:endParaRPr lang="en-US" altLang="zh-CN" sz="24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sz="2000" dirty="0" err="1" smtClean="0"/>
              <a:t>System.</a:t>
            </a:r>
            <a:r>
              <a:rPr lang="en-US" altLang="zh-CN" sz="2000" i="1" dirty="0" err="1" smtClean="0"/>
              <a:t>out.println</a:t>
            </a:r>
            <a:r>
              <a:rPr lang="en-US" altLang="zh-CN" sz="2000" i="1" dirty="0"/>
              <a:t>('*' + '\t' +'*');</a:t>
            </a:r>
          </a:p>
          <a:p>
            <a:pPr lvl="1">
              <a:buFont typeface="Wingdings" panose="05000000000000000000" pitchFamily="2" charset="2"/>
              <a:buChar char="Ø"/>
            </a:pPr>
            <a:r>
              <a:rPr lang="en-US" altLang="zh-CN" sz="2000" dirty="0" err="1"/>
              <a:t>System.</a:t>
            </a:r>
            <a:r>
              <a:rPr lang="en-US" altLang="zh-CN" sz="2000" i="1" dirty="0" err="1"/>
              <a:t>out.println</a:t>
            </a:r>
            <a:r>
              <a:rPr lang="en-US" altLang="zh-CN" sz="2000" i="1" dirty="0"/>
              <a:t>("*" + '\t' +'*');</a:t>
            </a:r>
            <a:endParaRPr lang="en-US" altLang="zh-CN" sz="2000" dirty="0" smtClean="0">
              <a:ea typeface="宋体" panose="02010600030101010101" pitchFamily="2" charset="-122"/>
              <a:cs typeface="Times New Roman" panose="02020603050405020304" pitchFamily="18" charset="0"/>
            </a:endParaRPr>
          </a:p>
          <a:p>
            <a:pPr marL="0" indent="0">
              <a:buNone/>
            </a:pPr>
            <a:r>
              <a:rPr lang="en-US" altLang="zh-CN" sz="2400" dirty="0">
                <a:ea typeface="宋体" panose="02010600030101010101" pitchFamily="2" charset="-122"/>
                <a:cs typeface="Times New Roman" panose="02020603050405020304" pitchFamily="18" charset="0"/>
              </a:rPr>
              <a:t> </a:t>
            </a:r>
            <a:r>
              <a:rPr lang="en-US" altLang="zh-CN" sz="2400" dirty="0" smtClean="0">
                <a:ea typeface="宋体" panose="02010600030101010101" pitchFamily="2" charset="-122"/>
                <a:cs typeface="Times New Roman" panose="02020603050405020304" pitchFamily="18" charset="0"/>
              </a:rPr>
              <a:t>    </a:t>
            </a:r>
            <a:endParaRPr lang="zh-CN" altLang="en-US" sz="2400" dirty="0" smtClean="0">
              <a:ea typeface="宋体" panose="02010600030101010101" pitchFamily="2" charset="-122"/>
              <a:cs typeface="Times New Roman" panose="02020603050405020304" pitchFamily="18" charset="0"/>
            </a:endParaRPr>
          </a:p>
          <a:p>
            <a:endParaRPr lang="zh-CN" altLang="en-US" sz="2400"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2627784" y="405423"/>
            <a:ext cx="4104456" cy="9361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2.</a:t>
            </a:r>
            <a:r>
              <a:rPr lang="zh-CN" altLang="en-US" b="1" dirty="0" smtClean="0">
                <a:latin typeface="+mn-lt"/>
                <a:ea typeface="宋体" panose="02010600030101010101" pitchFamily="2" charset="-122"/>
                <a:cs typeface="Times New Roman" panose="02020603050405020304" pitchFamily="18" charset="0"/>
              </a:rPr>
              <a:t>赋值运算符</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457200" y="1384935"/>
            <a:ext cx="8229600" cy="4637112"/>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符号：</a:t>
            </a:r>
            <a:r>
              <a:rPr lang="en-US" altLang="zh-CN" dirty="0" smtClean="0">
                <a:ea typeface="宋体" panose="02010600030101010101" pitchFamily="2" charset="-122"/>
                <a:cs typeface="Times New Roman" panose="02020603050405020304" pitchFamily="18" charset="0"/>
              </a:rPr>
              <a:t>= </a:t>
            </a:r>
          </a:p>
          <a:p>
            <a:pPr lvl="1">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当</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a:t>
            </a:r>
            <a:r>
              <a:rPr lang="zh-CN" altLang="en-US" dirty="0">
                <a:ea typeface="宋体" panose="02010600030101010101" pitchFamily="2" charset="-122"/>
                <a:cs typeface="Times New Roman" panose="02020603050405020304" pitchFamily="18" charset="0"/>
              </a:rPr>
              <a:t>”两侧数据类型不一致时，</a:t>
            </a:r>
            <a:r>
              <a:rPr lang="zh-CN" altLang="en-US" dirty="0" smtClean="0">
                <a:ea typeface="宋体" panose="02010600030101010101" pitchFamily="2" charset="-122"/>
                <a:cs typeface="Times New Roman" panose="02020603050405020304" pitchFamily="18" charset="0"/>
              </a:rPr>
              <a:t>可以使用</a:t>
            </a:r>
            <a:r>
              <a:rPr lang="zh-CN" altLang="en-US" dirty="0">
                <a:ea typeface="宋体" panose="02010600030101010101" pitchFamily="2" charset="-122"/>
                <a:cs typeface="Times New Roman" panose="02020603050405020304" pitchFamily="18" charset="0"/>
              </a:rPr>
              <a:t>自动类型转换或使用强制类型转换原则进行处理</a:t>
            </a:r>
            <a:r>
              <a:rPr lang="zh-CN" altLang="en-US" dirty="0" smtClean="0">
                <a:ea typeface="宋体" panose="02010600030101010101" pitchFamily="2" charset="-122"/>
                <a:cs typeface="Times New Roman" panose="02020603050405020304" pitchFamily="18" charset="0"/>
              </a:rPr>
              <a:t>。</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支持</a:t>
            </a:r>
            <a:r>
              <a:rPr lang="zh-CN" altLang="en-US" dirty="0">
                <a:ea typeface="宋体" panose="02010600030101010101" pitchFamily="2" charset="-122"/>
                <a:cs typeface="Times New Roman" panose="02020603050405020304" pitchFamily="18" charset="0"/>
              </a:rPr>
              <a:t>连续赋值</a:t>
            </a:r>
            <a:r>
              <a:rPr lang="zh-CN" altLang="en-US" dirty="0" smtClean="0">
                <a:ea typeface="宋体" panose="02010600030101010101" pitchFamily="2" charset="-122"/>
                <a:cs typeface="Times New Roman" panose="02020603050405020304" pitchFamily="18" charset="0"/>
              </a:rPr>
              <a:t>。</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Ø"/>
            </a:pP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扩展赋值运算符：</a:t>
            </a:r>
            <a:r>
              <a:rPr lang="en-US" dirty="0" smtClean="0">
                <a:ea typeface="宋体" panose="02010600030101010101" pitchFamily="2" charset="-122"/>
                <a:cs typeface="Times New Roman" panose="02020603050405020304" pitchFamily="18" charset="0"/>
              </a:rPr>
              <a:t> </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a:t>
            </a:r>
            <a:r>
              <a:rPr lang="en-US" altLang="zh-CN" dirty="0" smtClean="0">
                <a:ea typeface="宋体" panose="02010600030101010101" pitchFamily="2" charset="-122"/>
                <a:cs typeface="Times New Roman" panose="02020603050405020304" pitchFamily="18" charset="0"/>
              </a:rPr>
              <a:t>=, *=, /=, %=</a:t>
            </a:r>
          </a:p>
          <a:p>
            <a:pPr>
              <a:buFont typeface="Wingdings" panose="05000000000000000000" pitchFamily="2" charset="2"/>
              <a:buChar char="l"/>
            </a:pPr>
            <a:endParaRPr lang="en-US" altLang="zh-CN" dirty="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思考： </a:t>
            </a:r>
            <a:r>
              <a:rPr lang="en-US" altLang="zh-CN" sz="2600" b="1" dirty="0" smtClean="0">
                <a:solidFill>
                  <a:srgbClr val="FF0000"/>
                </a:solidFill>
                <a:ea typeface="宋体" panose="02010600030101010101" pitchFamily="2" charset="-122"/>
                <a:cs typeface="Times New Roman" panose="02020603050405020304" pitchFamily="18" charset="0"/>
              </a:rPr>
              <a:t>short </a:t>
            </a:r>
            <a:r>
              <a:rPr lang="en-US" altLang="zh-CN" sz="2600" b="1" dirty="0">
                <a:solidFill>
                  <a:srgbClr val="FF0000"/>
                </a:solidFill>
                <a:ea typeface="宋体" panose="02010600030101010101" pitchFamily="2" charset="-122"/>
                <a:cs typeface="Times New Roman" panose="02020603050405020304" pitchFamily="18" charset="0"/>
              </a:rPr>
              <a:t>s = 3; </a:t>
            </a:r>
          </a:p>
          <a:p>
            <a:pPr marL="0" indent="0">
              <a:buNone/>
            </a:pPr>
            <a:r>
              <a:rPr lang="en-US" altLang="zh-CN" sz="2600" b="1" dirty="0">
                <a:solidFill>
                  <a:srgbClr val="FF0000"/>
                </a:solidFill>
                <a:ea typeface="宋体" panose="02010600030101010101" pitchFamily="2" charset="-122"/>
                <a:cs typeface="Times New Roman" panose="02020603050405020304" pitchFamily="18" charset="0"/>
              </a:rPr>
              <a:t>                    </a:t>
            </a:r>
            <a:r>
              <a:rPr lang="en-US" altLang="zh-CN" sz="2600" b="1" dirty="0" smtClean="0">
                <a:solidFill>
                  <a:srgbClr val="FF0000"/>
                </a:solidFill>
                <a:ea typeface="宋体" panose="02010600030101010101" pitchFamily="2" charset="-122"/>
                <a:cs typeface="Times New Roman" panose="02020603050405020304" pitchFamily="18" charset="0"/>
              </a:rPr>
              <a:t>    s=s+2;  </a:t>
            </a:r>
            <a:r>
              <a:rPr lang="zh-CN" altLang="en-US" sz="1900" b="1" dirty="0" smtClean="0">
                <a:solidFill>
                  <a:srgbClr val="FF0000"/>
                </a:solidFill>
                <a:ea typeface="宋体" panose="02010600030101010101" pitchFamily="2" charset="-122"/>
                <a:cs typeface="Times New Roman" panose="02020603050405020304" pitchFamily="18" charset="0"/>
              </a:rPr>
              <a:t>①</a:t>
            </a:r>
            <a:endParaRPr lang="en-US" altLang="zh-CN" sz="1900" b="1" dirty="0">
              <a:solidFill>
                <a:srgbClr val="FF0000"/>
              </a:solidFill>
              <a:ea typeface="宋体" panose="02010600030101010101" pitchFamily="2" charset="-122"/>
              <a:cs typeface="Times New Roman" panose="02020603050405020304" pitchFamily="18" charset="0"/>
            </a:endParaRPr>
          </a:p>
          <a:p>
            <a:pPr marL="0" indent="0">
              <a:buNone/>
            </a:pPr>
            <a:r>
              <a:rPr lang="en-US" altLang="zh-CN" sz="2600" b="1" dirty="0">
                <a:solidFill>
                  <a:srgbClr val="FF0000"/>
                </a:solidFill>
                <a:ea typeface="宋体" panose="02010600030101010101" pitchFamily="2" charset="-122"/>
                <a:cs typeface="Times New Roman" panose="02020603050405020304" pitchFamily="18" charset="0"/>
              </a:rPr>
              <a:t>                    </a:t>
            </a:r>
            <a:r>
              <a:rPr lang="en-US" altLang="zh-CN" sz="2600" b="1" dirty="0" smtClean="0">
                <a:solidFill>
                  <a:srgbClr val="FF0000"/>
                </a:solidFill>
                <a:ea typeface="宋体" panose="02010600030101010101" pitchFamily="2" charset="-122"/>
                <a:cs typeface="Times New Roman" panose="02020603050405020304" pitchFamily="18" charset="0"/>
              </a:rPr>
              <a:t>    </a:t>
            </a:r>
            <a:r>
              <a:rPr lang="en-US" altLang="zh-CN" sz="2600" b="1" dirty="0">
                <a:solidFill>
                  <a:srgbClr val="FF0000"/>
                </a:solidFill>
                <a:ea typeface="宋体" panose="02010600030101010101" pitchFamily="2" charset="-122"/>
                <a:cs typeface="Times New Roman" panose="02020603050405020304" pitchFamily="18" charset="0"/>
              </a:rPr>
              <a:t>s+=2;    </a:t>
            </a:r>
            <a:r>
              <a:rPr lang="zh-CN" altLang="en-US" sz="1900" b="1" dirty="0" smtClean="0">
                <a:solidFill>
                  <a:srgbClr val="FF0000"/>
                </a:solidFill>
                <a:ea typeface="宋体" panose="02010600030101010101" pitchFamily="2" charset="-122"/>
                <a:cs typeface="Times New Roman" panose="02020603050405020304" pitchFamily="18" charset="0"/>
              </a:rPr>
              <a:t>②</a:t>
            </a:r>
            <a:endParaRPr lang="en-US" altLang="zh-CN" sz="1900" b="1" dirty="0">
              <a:solidFill>
                <a:srgbClr val="FF0000"/>
              </a:solidFill>
              <a:ea typeface="宋体" panose="02010600030101010101" pitchFamily="2" charset="-122"/>
              <a:cs typeface="Times New Roman" panose="02020603050405020304" pitchFamily="18" charset="0"/>
            </a:endParaRPr>
          </a:p>
          <a:p>
            <a:pPr marL="0" indent="0">
              <a:buNone/>
            </a:pPr>
            <a:r>
              <a:rPr lang="zh-CN" altLang="en-US" sz="2600" b="1" dirty="0">
                <a:solidFill>
                  <a:srgbClr val="FF0000"/>
                </a:solidFill>
                <a:ea typeface="宋体" panose="02010600030101010101" pitchFamily="2" charset="-122"/>
                <a:cs typeface="Times New Roman" panose="02020603050405020304" pitchFamily="18" charset="0"/>
              </a:rPr>
              <a:t>                     </a:t>
            </a:r>
            <a:r>
              <a:rPr lang="zh-CN" altLang="en-US" sz="2200" b="1" dirty="0" smtClean="0">
                <a:solidFill>
                  <a:srgbClr val="FF0000"/>
                </a:solidFill>
                <a:ea typeface="宋体" panose="02010600030101010101" pitchFamily="2" charset="-122"/>
                <a:cs typeface="Times New Roman" panose="02020603050405020304" pitchFamily="18" charset="0"/>
              </a:rPr>
              <a:t>①</a:t>
            </a:r>
            <a:r>
              <a:rPr lang="zh-CN" altLang="en-US" sz="2600" b="1" dirty="0" smtClean="0">
                <a:solidFill>
                  <a:srgbClr val="FF0000"/>
                </a:solidFill>
                <a:ea typeface="宋体" panose="02010600030101010101" pitchFamily="2" charset="-122"/>
                <a:cs typeface="Times New Roman" panose="02020603050405020304" pitchFamily="18" charset="0"/>
              </a:rPr>
              <a:t>和</a:t>
            </a:r>
            <a:r>
              <a:rPr lang="zh-CN" altLang="en-US" sz="2200" b="1" dirty="0" smtClean="0">
                <a:solidFill>
                  <a:srgbClr val="FF0000"/>
                </a:solidFill>
                <a:ea typeface="宋体" panose="02010600030101010101" pitchFamily="2" charset="-122"/>
                <a:cs typeface="Times New Roman" panose="02020603050405020304" pitchFamily="18" charset="0"/>
              </a:rPr>
              <a:t>②</a:t>
            </a:r>
            <a:r>
              <a:rPr lang="zh-CN" altLang="en-US" sz="2600" b="1" dirty="0" smtClean="0">
                <a:solidFill>
                  <a:srgbClr val="FF0000"/>
                </a:solidFill>
                <a:ea typeface="宋体" panose="02010600030101010101" pitchFamily="2" charset="-122"/>
                <a:cs typeface="Times New Roman" panose="02020603050405020304" pitchFamily="18" charset="0"/>
              </a:rPr>
              <a:t>有</a:t>
            </a:r>
            <a:r>
              <a:rPr lang="zh-CN" altLang="en-US" sz="2600" b="1" dirty="0">
                <a:solidFill>
                  <a:srgbClr val="FF0000"/>
                </a:solidFill>
                <a:ea typeface="宋体" panose="02010600030101010101" pitchFamily="2" charset="-122"/>
                <a:cs typeface="Times New Roman" panose="02020603050405020304" pitchFamily="18" charset="0"/>
              </a:rPr>
              <a:t>什么区别</a:t>
            </a:r>
            <a:r>
              <a:rPr lang="zh-CN" altLang="en-US" sz="2600" dirty="0">
                <a:solidFill>
                  <a:srgbClr val="FF0000"/>
                </a:solidFill>
                <a:ea typeface="宋体" panose="02010600030101010101" pitchFamily="2" charset="-122"/>
                <a:cs typeface="Times New Roman" panose="02020603050405020304" pitchFamily="18" charset="0"/>
              </a:rPr>
              <a:t>？ </a:t>
            </a:r>
            <a:endParaRPr lang="en-US" altLang="zh-CN" sz="2600" dirty="0" smtClean="0">
              <a:solidFill>
                <a:srgbClr val="FF0000"/>
              </a:solidFill>
              <a:ea typeface="宋体" panose="02010600030101010101" pitchFamily="2" charset="-122"/>
              <a:cs typeface="Times New Roman" panose="02020603050405020304" pitchFamily="18" charset="0"/>
            </a:endParaRPr>
          </a:p>
          <a:p>
            <a:endParaRPr lang="zh-CN" altLang="en-US"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2195736" y="-96862"/>
            <a:ext cx="4824536" cy="8572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3.</a:t>
            </a:r>
            <a:r>
              <a:rPr lang="zh-CN" altLang="en-US" b="1" dirty="0" smtClean="0">
                <a:latin typeface="+mn-lt"/>
                <a:ea typeface="宋体" panose="02010600030101010101" pitchFamily="2" charset="-122"/>
                <a:cs typeface="Times New Roman" panose="02020603050405020304" pitchFamily="18" charset="0"/>
              </a:rPr>
              <a:t>比较运算符</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457200" y="4425962"/>
            <a:ext cx="8229600" cy="12858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比较运算符的结果都是</a:t>
            </a:r>
            <a:r>
              <a:rPr lang="en-US" altLang="zh-CN" sz="2400" dirty="0" smtClean="0">
                <a:ea typeface="宋体" panose="02010600030101010101" pitchFamily="2" charset="-122"/>
                <a:cs typeface="Times New Roman" panose="02020603050405020304" pitchFamily="18" charset="0"/>
              </a:rPr>
              <a:t>boolean</a:t>
            </a:r>
            <a:r>
              <a:rPr lang="zh-CN" altLang="en-US" sz="2400" dirty="0" smtClean="0">
                <a:ea typeface="宋体" panose="02010600030101010101" pitchFamily="2" charset="-122"/>
                <a:cs typeface="Times New Roman" panose="02020603050405020304" pitchFamily="18" charset="0"/>
              </a:rPr>
              <a:t>型，也就是要么是</a:t>
            </a:r>
            <a:r>
              <a:rPr lang="en-US" altLang="zh-CN" sz="2400" dirty="0" smtClean="0">
                <a:ea typeface="宋体" panose="02010600030101010101" pitchFamily="2" charset="-122"/>
                <a:cs typeface="Times New Roman" panose="02020603050405020304" pitchFamily="18" charset="0"/>
              </a:rPr>
              <a:t>true</a:t>
            </a:r>
            <a:r>
              <a:rPr lang="zh-CN" altLang="en-US" sz="2400" dirty="0" smtClean="0">
                <a:ea typeface="宋体" panose="02010600030101010101" pitchFamily="2" charset="-122"/>
                <a:cs typeface="Times New Roman" panose="02020603050405020304" pitchFamily="18" charset="0"/>
              </a:rPr>
              <a:t>，要么是</a:t>
            </a:r>
            <a:r>
              <a:rPr lang="en-US" altLang="zh-CN" sz="2400" dirty="0" smtClean="0">
                <a:ea typeface="宋体" panose="02010600030101010101" pitchFamily="2" charset="-122"/>
                <a:cs typeface="Times New Roman" panose="02020603050405020304" pitchFamily="18" charset="0"/>
              </a:rPr>
              <a:t>false</a:t>
            </a:r>
            <a:r>
              <a:rPr lang="zh-CN" altLang="en-US" sz="2400" dirty="0" smtClean="0">
                <a:ea typeface="宋体" panose="02010600030101010101" pitchFamily="2" charset="-122"/>
                <a:cs typeface="Times New Roman" panose="02020603050405020304" pitchFamily="18" charset="0"/>
              </a:rPr>
              <a:t>。</a:t>
            </a:r>
          </a:p>
          <a:p>
            <a:pPr>
              <a:buFont typeface="Wingdings" panose="05000000000000000000" pitchFamily="2" charset="2"/>
              <a:buChar char="Ø"/>
            </a:pPr>
            <a:r>
              <a:rPr lang="zh-CN" altLang="en-US" sz="2400" b="1" dirty="0" smtClean="0">
                <a:solidFill>
                  <a:srgbClr val="FF0000"/>
                </a:solidFill>
                <a:ea typeface="宋体" panose="02010600030101010101" pitchFamily="2" charset="-122"/>
                <a:cs typeface="Times New Roman" panose="02020603050405020304" pitchFamily="18" charset="0"/>
              </a:rPr>
              <a:t>比较运算符“</a:t>
            </a:r>
            <a:r>
              <a:rPr lang="en-US" altLang="zh-CN" sz="2400" b="1" dirty="0" smtClean="0">
                <a:solidFill>
                  <a:srgbClr val="FF0000"/>
                </a:solidFill>
                <a:ea typeface="宋体" panose="02010600030101010101" pitchFamily="2" charset="-122"/>
                <a:cs typeface="Times New Roman" panose="02020603050405020304" pitchFamily="18" charset="0"/>
              </a:rPr>
              <a:t>==”</a:t>
            </a:r>
            <a:r>
              <a:rPr lang="zh-CN" altLang="en-US" sz="2400" b="1" dirty="0" smtClean="0">
                <a:solidFill>
                  <a:srgbClr val="FF0000"/>
                </a:solidFill>
                <a:ea typeface="宋体" panose="02010600030101010101" pitchFamily="2" charset="-122"/>
                <a:cs typeface="Times New Roman" panose="02020603050405020304" pitchFamily="18" charset="0"/>
              </a:rPr>
              <a:t>不能误写成“</a:t>
            </a:r>
            <a:r>
              <a:rPr lang="en-US" altLang="zh-CN" sz="2400" b="1" dirty="0" smtClean="0">
                <a:solidFill>
                  <a:srgbClr val="FF0000"/>
                </a:solidFill>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a:t>
            </a:r>
          </a:p>
          <a:p>
            <a:endParaRPr lang="zh-CN" altLang="en-US" sz="2400" dirty="0">
              <a:ea typeface="宋体" panose="02010600030101010101" pitchFamily="2" charset="-122"/>
              <a:cs typeface="Times New Roman" panose="02020603050405020304" pitchFamily="18" charset="0"/>
            </a:endParaRPr>
          </a:p>
        </p:txBody>
      </p:sp>
      <p:graphicFrame>
        <p:nvGraphicFramePr>
          <p:cNvPr id="4" name="Group 7"/>
          <p:cNvGraphicFramePr>
            <a:graphicFrameLocks noGrp="1"/>
          </p:cNvGraphicFramePr>
          <p:nvPr>
            <p:custDataLst>
              <p:tags r:id="rId1"/>
            </p:custDataLst>
          </p:nvPr>
        </p:nvGraphicFramePr>
        <p:xfrm>
          <a:off x="572770" y="625475"/>
          <a:ext cx="8114665" cy="3663950"/>
        </p:xfrm>
        <a:graphic>
          <a:graphicData uri="http://schemas.openxmlformats.org/drawingml/2006/table">
            <a:tbl>
              <a:tblPr/>
              <a:tblGrid>
                <a:gridCol w="1376045"/>
                <a:gridCol w="6738620"/>
              </a:tblGrid>
              <a:tr h="340995">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1"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charset="0"/>
                        </a:rPr>
                        <a:t>运算符</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1"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charset="0"/>
                        </a:rPr>
                        <a:t>运算                                            范例                                                         结果</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74345">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相等于                              </a:t>
                      </a:r>
                      <a:r>
                        <a:rPr kumimoji="0" lang="en-US" altLang="zh-CN" sz="16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4==3                                         false</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74980">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不等于</a:t>
                      </a:r>
                      <a:r>
                        <a:rPr kumimoji="0" lang="en-US" sz="16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                              </a:t>
                      </a:r>
                      <a:r>
                        <a:rPr kumimoji="0" lang="en-US" altLang="zh-CN" sz="16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4!=3                                          true</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74980">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&lt;</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小于                                 </a:t>
                      </a:r>
                      <a:r>
                        <a:rPr kumimoji="0" lang="en-US" altLang="zh-CN" sz="16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4&lt;3                                           false</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73710">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&gt;</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大于                                 </a:t>
                      </a:r>
                      <a:r>
                        <a:rPr kumimoji="0" lang="en-US" altLang="zh-CN" sz="16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4&gt;3                                           true</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75615">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&lt;=</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小于等于                           </a:t>
                      </a:r>
                      <a:r>
                        <a:rPr kumimoji="0" lang="en-US" altLang="zh-CN" sz="16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4&lt;=3                                         false</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74345">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&gt;=</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大于等于                           </a:t>
                      </a:r>
                      <a:r>
                        <a:rPr kumimoji="0" lang="en-US" altLang="zh-CN" sz="16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4&gt;=3                                         true</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74980">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1" i="0" u="none" strike="noStrike" cap="none" normalizeH="0" baseline="0" dirty="0" err="1"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instanceof</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检查是否是类的对象       </a:t>
                      </a:r>
                      <a:r>
                        <a:rPr kumimoji="0" lang="en-US" sz="16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t>
                      </a:r>
                      <a:r>
                        <a:rPr kumimoji="0" lang="en-US" altLang="zh-CN" sz="16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Hello”  </a:t>
                      </a:r>
                      <a:r>
                        <a:rPr kumimoji="0" lang="en-US" altLang="zh-CN" sz="1600" b="0" i="0" u="none" strike="noStrike" cap="none" normalizeH="0" baseline="0" dirty="0" err="1"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instanceof</a:t>
                      </a:r>
                      <a:r>
                        <a:rPr kumimoji="0" lang="en-US" altLang="zh-CN" sz="16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  String                 true</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7" name="Group 5"/>
          <p:cNvGraphicFramePr>
            <a:graphicFrameLocks noGrp="1"/>
          </p:cNvGraphicFramePr>
          <p:nvPr/>
        </p:nvGraphicFramePr>
        <p:xfrm>
          <a:off x="359097" y="2636912"/>
          <a:ext cx="8461375" cy="3746287"/>
        </p:xfrm>
        <a:graphic>
          <a:graphicData uri="http://schemas.openxmlformats.org/drawingml/2006/table">
            <a:tbl>
              <a:tblPr/>
              <a:tblGrid>
                <a:gridCol w="864782"/>
                <a:gridCol w="864396"/>
                <a:gridCol w="1043565"/>
                <a:gridCol w="1189458"/>
                <a:gridCol w="1152528"/>
                <a:gridCol w="1152528"/>
                <a:gridCol w="1080495"/>
                <a:gridCol w="1113623"/>
              </a:tblGrid>
              <a:tr h="648072">
                <a:tc>
                  <a:txBody>
                    <a:bodyPr/>
                    <a:lstStyle/>
                    <a:p>
                      <a:pPr algn="ctr"/>
                      <a:r>
                        <a:rPr lang="en-US" altLang="zh-CN" sz="2400" b="1" dirty="0" smtClean="0">
                          <a:solidFill>
                            <a:schemeClr val="bg1"/>
                          </a:solidFill>
                          <a:latin typeface="+mn-lt"/>
                        </a:rPr>
                        <a:t>a</a:t>
                      </a:r>
                      <a:endParaRPr lang="zh-CN" altLang="en-US" sz="2400" b="1" dirty="0">
                        <a:solidFill>
                          <a:schemeClr val="bg1"/>
                        </a:solidFill>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algn="ctr"/>
                      <a:r>
                        <a:rPr lang="en-US" altLang="zh-CN" sz="2400" b="1" dirty="0" smtClean="0">
                          <a:solidFill>
                            <a:schemeClr val="bg1"/>
                          </a:solidFill>
                          <a:latin typeface="+mn-lt"/>
                        </a:rPr>
                        <a:t>b</a:t>
                      </a:r>
                      <a:endParaRPr lang="zh-CN" altLang="en-US" sz="2400" b="1" dirty="0">
                        <a:solidFill>
                          <a:schemeClr val="bg1"/>
                        </a:solidFill>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cap="none" normalizeH="0" baseline="0" dirty="0" err="1" smtClean="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a&amp;b</a:t>
                      </a:r>
                      <a:endParaRPr kumimoji="0" lang="en-US" altLang="zh-CN" sz="2400" b="1" i="0" u="none" strike="noStrike" cap="none" normalizeH="0" baseline="0" dirty="0" smtClean="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cap="none" normalizeH="0" baseline="0" dirty="0" err="1" smtClean="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a|b</a:t>
                      </a:r>
                      <a:endParaRPr kumimoji="0" lang="en-US" altLang="zh-CN" sz="2400" b="1" i="0" u="none" strike="noStrike" cap="none" normalizeH="0" baseline="0" dirty="0" smtClean="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cap="none" normalizeH="0" baseline="0" dirty="0" smtClean="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!a</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cap="none" normalizeH="0" baseline="0" dirty="0" err="1" smtClean="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a^b</a:t>
                      </a:r>
                      <a:endParaRPr kumimoji="0" lang="en-US" altLang="zh-CN" sz="2400" b="1" i="0" u="none" strike="noStrike" cap="none" normalizeH="0" baseline="0" dirty="0" smtClean="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cap="none" normalizeH="0" baseline="0" dirty="0" smtClean="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a&amp;&amp;b</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cap="none" normalizeH="0" baseline="0" dirty="0" smtClean="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a||b</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29299">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400" b="1" i="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true</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400" b="1" i="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true</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algn="ctr"/>
                      <a:r>
                        <a:rPr lang="en-US" altLang="zh-CN" sz="2400" dirty="0" smtClean="0">
                          <a:latin typeface="+mn-lt"/>
                        </a:rPr>
                        <a:t>true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algn="ctr"/>
                      <a:r>
                        <a:rPr lang="en-US" altLang="zh-CN" sz="2400" dirty="0" smtClean="0">
                          <a:latin typeface="+mn-lt"/>
                        </a:rPr>
                        <a:t>true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algn="ctr"/>
                      <a:r>
                        <a:rPr lang="en-US" altLang="zh-CN" sz="2400" dirty="0" smtClean="0">
                          <a:latin typeface="+mn-lt"/>
                        </a:rPr>
                        <a:t>false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algn="ctr"/>
                      <a:r>
                        <a:rPr lang="en-US" altLang="zh-CN" sz="2400" dirty="0" smtClean="0">
                          <a:latin typeface="+mn-lt"/>
                        </a:rPr>
                        <a:t>false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algn="ctr"/>
                      <a:r>
                        <a:rPr lang="en-US" altLang="zh-CN" sz="2400" dirty="0" smtClean="0">
                          <a:latin typeface="+mn-lt"/>
                        </a:rPr>
                        <a:t>true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algn="ctr"/>
                      <a:r>
                        <a:rPr lang="en-US" altLang="zh-CN" sz="2400" dirty="0" smtClean="0">
                          <a:latin typeface="+mn-lt"/>
                        </a:rPr>
                        <a:t>true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61782">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400" b="1" i="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true</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400" b="1" i="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false</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algn="ctr"/>
                      <a:r>
                        <a:rPr lang="en-US" altLang="zh-CN" sz="2400" dirty="0" smtClean="0">
                          <a:latin typeface="+mn-lt"/>
                        </a:rPr>
                        <a:t>false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algn="ctr"/>
                      <a:r>
                        <a:rPr lang="en-US" altLang="zh-CN" sz="2400" dirty="0" smtClean="0">
                          <a:latin typeface="+mn-lt"/>
                        </a:rPr>
                        <a:t>true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algn="ctr"/>
                      <a:r>
                        <a:rPr lang="en-US" altLang="zh-CN" sz="2400" dirty="0" smtClean="0">
                          <a:latin typeface="+mn-lt"/>
                        </a:rPr>
                        <a:t>false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algn="ctr"/>
                      <a:r>
                        <a:rPr lang="en-US" altLang="zh-CN" sz="2400" dirty="0" smtClean="0">
                          <a:latin typeface="+mn-lt"/>
                        </a:rPr>
                        <a:t>true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algn="ctr"/>
                      <a:r>
                        <a:rPr lang="en-US" altLang="zh-CN" sz="2400" dirty="0" smtClean="0">
                          <a:latin typeface="+mn-lt"/>
                        </a:rPr>
                        <a:t>false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algn="ctr"/>
                      <a:r>
                        <a:rPr lang="en-US" altLang="zh-CN" sz="2400" dirty="0" smtClean="0">
                          <a:latin typeface="+mn-lt"/>
                        </a:rPr>
                        <a:t>true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32006">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400" b="1" i="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false</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400" b="1" i="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true</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algn="ctr"/>
                      <a:r>
                        <a:rPr lang="en-US" altLang="zh-CN" sz="2400" dirty="0" smtClean="0">
                          <a:latin typeface="+mn-lt"/>
                        </a:rPr>
                        <a:t>false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algn="ctr"/>
                      <a:r>
                        <a:rPr lang="en-US" altLang="zh-CN" sz="2400" dirty="0" smtClean="0">
                          <a:latin typeface="+mn-lt"/>
                        </a:rPr>
                        <a:t>true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algn="ctr"/>
                      <a:r>
                        <a:rPr lang="en-US" altLang="zh-CN" sz="2400" dirty="0" smtClean="0">
                          <a:latin typeface="+mn-lt"/>
                        </a:rPr>
                        <a:t>true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algn="ctr"/>
                      <a:r>
                        <a:rPr lang="en-US" altLang="zh-CN" sz="2400" dirty="0" smtClean="0">
                          <a:latin typeface="+mn-lt"/>
                        </a:rPr>
                        <a:t>true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algn="ctr"/>
                      <a:r>
                        <a:rPr lang="en-US" altLang="zh-CN" sz="2400" dirty="0" smtClean="0">
                          <a:latin typeface="+mn-lt"/>
                        </a:rPr>
                        <a:t>false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algn="ctr"/>
                      <a:r>
                        <a:rPr lang="en-US" altLang="zh-CN" sz="2400" dirty="0" smtClean="0">
                          <a:latin typeface="+mn-lt"/>
                        </a:rPr>
                        <a:t>true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70299">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400" b="1" i="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false</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400" b="1" i="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charset="0"/>
                        </a:rPr>
                        <a:t>false</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algn="ctr"/>
                      <a:r>
                        <a:rPr lang="en-US" altLang="zh-CN" sz="2400" dirty="0" smtClean="0">
                          <a:latin typeface="+mn-lt"/>
                        </a:rPr>
                        <a:t>false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algn="ctr"/>
                      <a:r>
                        <a:rPr lang="en-US" altLang="zh-CN" sz="2400" dirty="0" smtClean="0">
                          <a:latin typeface="+mn-lt"/>
                        </a:rPr>
                        <a:t>false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algn="ctr"/>
                      <a:r>
                        <a:rPr lang="en-US" altLang="zh-CN" sz="2400" dirty="0" smtClean="0">
                          <a:latin typeface="+mn-lt"/>
                        </a:rPr>
                        <a:t>true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algn="ctr"/>
                      <a:r>
                        <a:rPr lang="en-US" altLang="zh-CN" sz="2400" dirty="0" smtClean="0">
                          <a:latin typeface="+mn-lt"/>
                        </a:rPr>
                        <a:t>false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algn="ctr"/>
                      <a:r>
                        <a:rPr lang="en-US" altLang="zh-CN" sz="2400" dirty="0" smtClean="0">
                          <a:latin typeface="+mn-lt"/>
                        </a:rPr>
                        <a:t>false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algn="ctr"/>
                      <a:r>
                        <a:rPr lang="en-US" altLang="zh-CN" sz="2400" dirty="0" smtClean="0">
                          <a:latin typeface="+mn-lt"/>
                        </a:rPr>
                        <a:t>false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35901" name="TextBox 1"/>
          <p:cNvSpPr txBox="1">
            <a:spLocks noChangeArrowheads="1"/>
          </p:cNvSpPr>
          <p:nvPr/>
        </p:nvSpPr>
        <p:spPr bwMode="auto">
          <a:xfrm>
            <a:off x="393700" y="1427142"/>
            <a:ext cx="8212138"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dirty="0">
                <a:latin typeface="+mn-lt"/>
                <a:ea typeface="宋体" panose="02010600030101010101" pitchFamily="2" charset="-122"/>
                <a:cs typeface="Times New Roman" panose="02020603050405020304" pitchFamily="18" charset="0"/>
              </a:rPr>
              <a:t>&amp;—</a:t>
            </a:r>
            <a:r>
              <a:rPr lang="zh-CN" altLang="en-US" dirty="0">
                <a:latin typeface="+mn-lt"/>
                <a:ea typeface="宋体" panose="02010600030101010101" pitchFamily="2" charset="-122"/>
                <a:cs typeface="Times New Roman" panose="02020603050405020304" pitchFamily="18" charset="0"/>
              </a:rPr>
              <a:t>逻辑与         </a:t>
            </a:r>
            <a:r>
              <a:rPr lang="en-US" altLang="zh-CN" dirty="0">
                <a:latin typeface="+mn-lt"/>
                <a:ea typeface="宋体" panose="02010600030101010101" pitchFamily="2" charset="-122"/>
                <a:cs typeface="Times New Roman" panose="02020603050405020304" pitchFamily="18" charset="0"/>
              </a:rPr>
              <a:t>| —</a:t>
            </a:r>
            <a:r>
              <a:rPr lang="zh-CN" altLang="en-US" dirty="0">
                <a:latin typeface="+mn-lt"/>
                <a:ea typeface="宋体" panose="02010600030101010101" pitchFamily="2" charset="-122"/>
                <a:cs typeface="Times New Roman" panose="02020603050405020304" pitchFamily="18" charset="0"/>
              </a:rPr>
              <a:t>逻辑或         ！</a:t>
            </a:r>
            <a:r>
              <a:rPr lang="en-US" altLang="zh-CN" dirty="0">
                <a:latin typeface="+mn-lt"/>
                <a:ea typeface="宋体" panose="02010600030101010101" pitchFamily="2" charset="-122"/>
                <a:cs typeface="Times New Roman" panose="02020603050405020304" pitchFamily="18" charset="0"/>
              </a:rPr>
              <a:t>—</a:t>
            </a:r>
            <a:r>
              <a:rPr lang="zh-CN" altLang="en-US" dirty="0">
                <a:latin typeface="+mn-lt"/>
                <a:ea typeface="宋体" panose="02010600030101010101" pitchFamily="2" charset="-122"/>
                <a:cs typeface="Times New Roman" panose="02020603050405020304" pitchFamily="18" charset="0"/>
              </a:rPr>
              <a:t>逻辑非</a:t>
            </a:r>
            <a:endParaRPr lang="en-US" altLang="zh-CN" dirty="0">
              <a:latin typeface="+mn-lt"/>
              <a:ea typeface="宋体" panose="02010600030101010101" pitchFamily="2" charset="-122"/>
              <a:cs typeface="Times New Roman" panose="02020603050405020304" pitchFamily="18" charset="0"/>
            </a:endParaRPr>
          </a:p>
          <a:p>
            <a:pPr eaLnBrk="1" hangingPunct="1"/>
            <a:r>
              <a:rPr lang="en-US" altLang="zh-CN" dirty="0" smtClean="0">
                <a:latin typeface="+mn-lt"/>
                <a:ea typeface="宋体" panose="02010600030101010101" pitchFamily="2" charset="-122"/>
                <a:cs typeface="Times New Roman" panose="02020603050405020304" pitchFamily="18" charset="0"/>
              </a:rPr>
              <a:t>&amp;&amp; </a:t>
            </a:r>
            <a:r>
              <a:rPr lang="en-US" altLang="zh-CN" dirty="0">
                <a:latin typeface="+mn-lt"/>
                <a:ea typeface="宋体" panose="02010600030101010101" pitchFamily="2" charset="-122"/>
                <a:cs typeface="Times New Roman" panose="02020603050405020304" pitchFamily="18" charset="0"/>
              </a:rPr>
              <a:t>—</a:t>
            </a:r>
            <a:r>
              <a:rPr lang="zh-CN" altLang="en-US" dirty="0">
                <a:latin typeface="+mn-lt"/>
                <a:ea typeface="宋体" panose="02010600030101010101" pitchFamily="2" charset="-122"/>
                <a:cs typeface="Times New Roman" panose="02020603050405020304" pitchFamily="18" charset="0"/>
              </a:rPr>
              <a:t>短路与      </a:t>
            </a:r>
            <a:r>
              <a:rPr lang="en-US" altLang="zh-CN" dirty="0">
                <a:latin typeface="+mn-lt"/>
                <a:ea typeface="宋体" panose="02010600030101010101" pitchFamily="2" charset="-122"/>
                <a:cs typeface="Times New Roman" panose="02020603050405020304" pitchFamily="18" charset="0"/>
              </a:rPr>
              <a:t>|| —</a:t>
            </a:r>
            <a:r>
              <a:rPr lang="zh-CN" altLang="en-US" dirty="0">
                <a:latin typeface="+mn-lt"/>
                <a:ea typeface="宋体" panose="02010600030101010101" pitchFamily="2" charset="-122"/>
                <a:cs typeface="Times New Roman" panose="02020603050405020304" pitchFamily="18" charset="0"/>
              </a:rPr>
              <a:t>短路</a:t>
            </a:r>
            <a:r>
              <a:rPr lang="zh-CN" altLang="en-US" dirty="0" smtClean="0">
                <a:latin typeface="+mn-lt"/>
                <a:ea typeface="宋体" panose="02010600030101010101" pitchFamily="2" charset="-122"/>
                <a:cs typeface="Times New Roman" panose="02020603050405020304" pitchFamily="18" charset="0"/>
              </a:rPr>
              <a:t>或        </a:t>
            </a:r>
            <a:r>
              <a:rPr lang="en-US" altLang="zh-CN" dirty="0" smtClean="0">
                <a:latin typeface="+mn-lt"/>
                <a:ea typeface="宋体" panose="02010600030101010101" pitchFamily="2" charset="-122"/>
                <a:cs typeface="Times New Roman" panose="02020603050405020304" pitchFamily="18" charset="0"/>
              </a:rPr>
              <a:t>^ </a:t>
            </a:r>
            <a:r>
              <a:rPr lang="en-US" altLang="zh-CN" dirty="0">
                <a:latin typeface="+mn-lt"/>
                <a:ea typeface="宋体" panose="02010600030101010101" pitchFamily="2" charset="-122"/>
                <a:cs typeface="Times New Roman" panose="02020603050405020304" pitchFamily="18" charset="0"/>
              </a:rPr>
              <a:t>—</a:t>
            </a:r>
            <a:r>
              <a:rPr lang="zh-CN" altLang="en-US" dirty="0">
                <a:latin typeface="+mn-lt"/>
                <a:ea typeface="宋体" panose="02010600030101010101" pitchFamily="2" charset="-122"/>
                <a:cs typeface="Times New Roman" panose="02020603050405020304" pitchFamily="18" charset="0"/>
              </a:rPr>
              <a:t>逻辑异或 </a:t>
            </a:r>
          </a:p>
        </p:txBody>
      </p:sp>
      <p:sp>
        <p:nvSpPr>
          <p:cNvPr id="7" name="标题 1"/>
          <p:cNvSpPr txBox="1"/>
          <p:nvPr/>
        </p:nvSpPr>
        <p:spPr>
          <a:xfrm>
            <a:off x="2771800" y="728268"/>
            <a:ext cx="3960440" cy="698874"/>
          </a:xfrm>
          <a:prstGeom prst="rect">
            <a:avLst/>
          </a:prstGeom>
        </p:spPr>
        <p:txBody>
          <a:bodyP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4.</a:t>
            </a:r>
            <a:r>
              <a:rPr lang="zh-CN" altLang="en-US" b="1" dirty="0" smtClean="0">
                <a:latin typeface="+mn-lt"/>
                <a:ea typeface="宋体" panose="02010600030101010101" pitchFamily="2" charset="-122"/>
                <a:cs typeface="Times New Roman" panose="02020603050405020304" pitchFamily="18" charset="0"/>
              </a:rPr>
              <a:t>逻辑运算符</a:t>
            </a:r>
            <a:endParaRPr lang="zh-CN" altLang="en-US" b="1" dirty="0">
              <a:latin typeface="+mn-lt"/>
              <a:ea typeface="宋体" panose="02010600030101010101" pitchFamily="2" charset="-122"/>
              <a:cs typeface="Times New Roman" panose="02020603050405020304" pitchFamily="18" charset="0"/>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a:xfrm>
            <a:off x="426720" y="909955"/>
            <a:ext cx="8291264" cy="463711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逻辑运算符用于连接布尔型表达式，在</a:t>
            </a:r>
            <a:r>
              <a:rPr lang="en-US" altLang="zh-CN" sz="2400" dirty="0" smtClean="0">
                <a:ea typeface="宋体" panose="02010600030101010101" pitchFamily="2" charset="-122"/>
                <a:cs typeface="Times New Roman" panose="02020603050405020304" pitchFamily="18" charset="0"/>
              </a:rPr>
              <a:t>Java</a:t>
            </a:r>
            <a:r>
              <a:rPr lang="zh-CN" altLang="en-US" sz="2400" dirty="0" smtClean="0">
                <a:ea typeface="宋体" panose="02010600030101010101" pitchFamily="2" charset="-122"/>
                <a:cs typeface="Times New Roman" panose="02020603050405020304" pitchFamily="18" charset="0"/>
              </a:rPr>
              <a:t>中不可以写成</a:t>
            </a:r>
            <a:r>
              <a:rPr lang="en-US" altLang="zh-CN" sz="2400" dirty="0" smtClean="0">
                <a:ea typeface="宋体" panose="02010600030101010101" pitchFamily="2" charset="-122"/>
                <a:cs typeface="Times New Roman" panose="02020603050405020304" pitchFamily="18" charset="0"/>
              </a:rPr>
              <a:t>3&lt;x&lt;6</a:t>
            </a:r>
            <a:r>
              <a:rPr lang="zh-CN" altLang="en-US" sz="2400" dirty="0" smtClean="0">
                <a:ea typeface="宋体" panose="02010600030101010101" pitchFamily="2" charset="-122"/>
                <a:cs typeface="Times New Roman" panose="02020603050405020304" pitchFamily="18" charset="0"/>
              </a:rPr>
              <a:t>，应该写成</a:t>
            </a:r>
            <a:r>
              <a:rPr lang="en-US" altLang="zh-CN" sz="2400" dirty="0" smtClean="0">
                <a:ea typeface="宋体" panose="02010600030101010101" pitchFamily="2" charset="-122"/>
                <a:cs typeface="Times New Roman" panose="02020603050405020304" pitchFamily="18" charset="0"/>
              </a:rPr>
              <a:t>x&gt;3 &amp; x&lt;6 </a:t>
            </a:r>
            <a:r>
              <a:rPr lang="zh-CN" altLang="en-US" sz="2400" dirty="0" smtClean="0">
                <a:ea typeface="宋体" panose="02010600030101010101" pitchFamily="2" charset="-122"/>
                <a:cs typeface="Times New Roman" panose="02020603050405020304" pitchFamily="18" charset="0"/>
              </a:rPr>
              <a:t>。</a:t>
            </a:r>
          </a:p>
          <a:p>
            <a:pPr>
              <a:buFont typeface="Wingdings" panose="05000000000000000000" pitchFamily="2" charset="2"/>
              <a:buChar char="l"/>
            </a:pPr>
            <a:r>
              <a:rPr lang="zh-CN" altLang="en-US" sz="2400" dirty="0" smtClean="0">
                <a:solidFill>
                  <a:srgbClr val="FF0000"/>
                </a:solidFill>
                <a:ea typeface="宋体" panose="02010600030101010101" pitchFamily="2" charset="-122"/>
                <a:cs typeface="Times New Roman" panose="02020603050405020304" pitchFamily="18" charset="0"/>
              </a:rPr>
              <a:t>“</a:t>
            </a:r>
            <a:r>
              <a:rPr lang="en-US" altLang="zh-CN" sz="2400" dirty="0" smtClean="0">
                <a:solidFill>
                  <a:srgbClr val="FF0000"/>
                </a:solidFill>
                <a:ea typeface="宋体" panose="02010600030101010101" pitchFamily="2" charset="-122"/>
                <a:cs typeface="Times New Roman" panose="02020603050405020304" pitchFamily="18" charset="0"/>
              </a:rPr>
              <a:t>&amp;”</a:t>
            </a:r>
            <a:r>
              <a:rPr lang="zh-CN" altLang="en-US" sz="2400" dirty="0" smtClean="0">
                <a:solidFill>
                  <a:srgbClr val="FF0000"/>
                </a:solidFill>
                <a:ea typeface="宋体" panose="02010600030101010101" pitchFamily="2" charset="-122"/>
                <a:cs typeface="Times New Roman" panose="02020603050405020304" pitchFamily="18" charset="0"/>
              </a:rPr>
              <a:t>和“</a:t>
            </a:r>
            <a:r>
              <a:rPr lang="en-US" altLang="zh-CN" sz="2400" dirty="0" smtClean="0">
                <a:solidFill>
                  <a:srgbClr val="FF0000"/>
                </a:solidFill>
                <a:ea typeface="宋体" panose="02010600030101010101" pitchFamily="2" charset="-122"/>
                <a:cs typeface="Times New Roman" panose="02020603050405020304" pitchFamily="18" charset="0"/>
              </a:rPr>
              <a:t>&amp;&amp;”</a:t>
            </a:r>
            <a:r>
              <a:rPr lang="zh-CN" altLang="en-US" sz="2400" dirty="0" smtClean="0">
                <a:solidFill>
                  <a:srgbClr val="FF0000"/>
                </a:solidFill>
                <a:ea typeface="宋体" panose="02010600030101010101" pitchFamily="2" charset="-122"/>
                <a:cs typeface="Times New Roman" panose="02020603050405020304" pitchFamily="18" charset="0"/>
              </a:rPr>
              <a:t>的区别：</a:t>
            </a:r>
            <a:endParaRPr lang="en-US" altLang="zh-CN" sz="2400" dirty="0" smtClean="0">
              <a:solidFill>
                <a:srgbClr val="FF000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200" dirty="0" smtClean="0">
                <a:ea typeface="宋体" panose="02010600030101010101" pitchFamily="2" charset="-122"/>
                <a:cs typeface="Times New Roman" panose="02020603050405020304" pitchFamily="18" charset="0"/>
              </a:rPr>
              <a:t>单</a:t>
            </a:r>
            <a:r>
              <a:rPr lang="en-US" altLang="zh-CN" sz="2200" dirty="0" smtClean="0">
                <a:ea typeface="宋体" panose="02010600030101010101" pitchFamily="2" charset="-122"/>
                <a:cs typeface="Times New Roman" panose="02020603050405020304" pitchFamily="18" charset="0"/>
              </a:rPr>
              <a:t>&amp;</a:t>
            </a:r>
            <a:r>
              <a:rPr lang="zh-CN" altLang="en-US" sz="2200" dirty="0" smtClean="0">
                <a:ea typeface="宋体" panose="02010600030101010101" pitchFamily="2" charset="-122"/>
                <a:cs typeface="Times New Roman" panose="02020603050405020304" pitchFamily="18" charset="0"/>
              </a:rPr>
              <a:t>时，左边无论真假，右边都进行运算；</a:t>
            </a:r>
            <a:endParaRPr lang="en-US" altLang="zh-CN" sz="22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200" dirty="0" smtClean="0">
                <a:ea typeface="宋体" panose="02010600030101010101" pitchFamily="2" charset="-122"/>
                <a:cs typeface="Times New Roman" panose="02020603050405020304" pitchFamily="18" charset="0"/>
              </a:rPr>
              <a:t>双</a:t>
            </a:r>
            <a:r>
              <a:rPr lang="en-US" altLang="zh-CN" sz="2200" dirty="0" smtClean="0">
                <a:ea typeface="宋体" panose="02010600030101010101" pitchFamily="2" charset="-122"/>
                <a:cs typeface="Times New Roman" panose="02020603050405020304" pitchFamily="18" charset="0"/>
              </a:rPr>
              <a:t>&amp;</a:t>
            </a:r>
            <a:r>
              <a:rPr lang="zh-CN" altLang="en-US" sz="2200" dirty="0" smtClean="0">
                <a:ea typeface="宋体" panose="02010600030101010101" pitchFamily="2" charset="-122"/>
                <a:cs typeface="Times New Roman" panose="02020603050405020304" pitchFamily="18" charset="0"/>
              </a:rPr>
              <a:t>时，如果左边为真，右边参与运算，如果左边为假，那么右边不参与运算。</a:t>
            </a:r>
          </a:p>
          <a:p>
            <a:pPr>
              <a:buFont typeface="Wingdings" panose="05000000000000000000" pitchFamily="2" charset="2"/>
              <a:buChar char="l"/>
            </a:pP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和“</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的区别同理，</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表示：当左边为真，右边不参与运算。</a:t>
            </a:r>
          </a:p>
          <a:p>
            <a:pP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异或</a:t>
            </a:r>
            <a:r>
              <a:rPr lang="en-US" altLang="zh-CN" sz="2400" dirty="0" smtClean="0">
                <a:ea typeface="宋体" panose="02010600030101010101" pitchFamily="2" charset="-122"/>
                <a:cs typeface="Times New Roman" panose="02020603050405020304" pitchFamily="18" charset="0"/>
              </a:rPr>
              <a:t>( ^ )</a:t>
            </a:r>
            <a:r>
              <a:rPr lang="zh-CN" altLang="en-US" sz="2400" dirty="0" smtClean="0">
                <a:ea typeface="宋体" panose="02010600030101010101" pitchFamily="2" charset="-122"/>
                <a:cs typeface="Times New Roman" panose="02020603050405020304" pitchFamily="18" charset="0"/>
              </a:rPr>
              <a:t>与或</a:t>
            </a:r>
            <a:r>
              <a:rPr lang="en-US" altLang="zh-CN" sz="2400" dirty="0" smtClean="0">
                <a:ea typeface="宋体" panose="02010600030101010101" pitchFamily="2" charset="-122"/>
                <a:cs typeface="Times New Roman" panose="02020603050405020304" pitchFamily="18" charset="0"/>
              </a:rPr>
              <a:t>( | )</a:t>
            </a:r>
            <a:r>
              <a:rPr lang="zh-CN" altLang="en-US" sz="2400" dirty="0" smtClean="0">
                <a:ea typeface="宋体" panose="02010600030101010101" pitchFamily="2" charset="-122"/>
                <a:cs typeface="Times New Roman" panose="02020603050405020304" pitchFamily="18" charset="0"/>
              </a:rPr>
              <a:t>的不同之处是：当左右都为</a:t>
            </a:r>
            <a:r>
              <a:rPr lang="en-US" altLang="zh-CN" sz="2400" dirty="0" smtClean="0">
                <a:ea typeface="宋体" panose="02010600030101010101" pitchFamily="2" charset="-122"/>
                <a:cs typeface="Times New Roman" panose="02020603050405020304" pitchFamily="18" charset="0"/>
              </a:rPr>
              <a:t>true</a:t>
            </a:r>
            <a:r>
              <a:rPr lang="zh-CN" altLang="en-US" sz="2400" dirty="0" smtClean="0">
                <a:ea typeface="宋体" panose="02010600030101010101" pitchFamily="2" charset="-122"/>
                <a:cs typeface="Times New Roman" panose="02020603050405020304" pitchFamily="18" charset="0"/>
              </a:rPr>
              <a:t>时，结果为</a:t>
            </a:r>
            <a:r>
              <a:rPr lang="en-US" altLang="zh-CN" sz="2400" dirty="0" smtClean="0">
                <a:ea typeface="宋体" panose="02010600030101010101" pitchFamily="2" charset="-122"/>
                <a:cs typeface="Times New Roman" panose="02020603050405020304" pitchFamily="18" charset="0"/>
              </a:rPr>
              <a:t>false</a:t>
            </a:r>
            <a:r>
              <a:rPr lang="zh-CN" altLang="en-US" sz="2400" dirty="0" smtClean="0">
                <a:ea typeface="宋体" panose="02010600030101010101" pitchFamily="2" charset="-122"/>
                <a:cs typeface="Times New Roman" panose="02020603050405020304" pitchFamily="18" charset="0"/>
              </a:rPr>
              <a:t>。</a:t>
            </a:r>
            <a:endParaRPr lang="zh-CN" altLang="en-US" sz="2400" u="sng"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323320" y="136828"/>
            <a:ext cx="5113512"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t>练习</a:t>
            </a:r>
            <a:r>
              <a:rPr lang="en-US" altLang="zh-CN" b="1" dirty="0" smtClean="0"/>
              <a:t>2</a:t>
            </a:r>
            <a:r>
              <a:rPr lang="zh-CN" altLang="en-US" b="1" dirty="0" smtClean="0"/>
              <a:t>：请写出每题的输出结果</a:t>
            </a:r>
            <a:endParaRPr lang="zh-CN" altLang="en-US" b="1" dirty="0"/>
          </a:p>
        </p:txBody>
      </p:sp>
      <p:sp>
        <p:nvSpPr>
          <p:cNvPr id="3" name="矩形 2"/>
          <p:cNvSpPr/>
          <p:nvPr/>
        </p:nvSpPr>
        <p:spPr>
          <a:xfrm>
            <a:off x="323528" y="767487"/>
            <a:ext cx="3897052" cy="1814830"/>
          </a:xfrm>
          <a:prstGeom prst="rect">
            <a:avLst/>
          </a:prstGeom>
        </p:spPr>
        <p:txBody>
          <a:bodyPr wrap="square">
            <a:spAutoFit/>
          </a:bodyPr>
          <a:lstStyle/>
          <a:p>
            <a:r>
              <a:rPr lang="es-ES" altLang="zh-CN" sz="1600" dirty="0"/>
              <a:t>int x = </a:t>
            </a:r>
            <a:r>
              <a:rPr lang="es-ES" altLang="zh-CN" sz="1600" dirty="0" smtClean="0"/>
              <a:t>1;</a:t>
            </a:r>
          </a:p>
          <a:p>
            <a:r>
              <a:rPr lang="es-ES" altLang="zh-CN" sz="1600" dirty="0"/>
              <a:t>i</a:t>
            </a:r>
            <a:r>
              <a:rPr lang="es-ES" altLang="zh-CN" sz="1600" dirty="0" smtClean="0"/>
              <a:t>nt y=1</a:t>
            </a:r>
            <a:r>
              <a:rPr lang="es-ES" altLang="zh-CN" sz="1600" dirty="0"/>
              <a:t>;</a:t>
            </a:r>
          </a:p>
          <a:p>
            <a:endParaRPr lang="es-ES" altLang="zh-CN" sz="1600" dirty="0"/>
          </a:p>
          <a:p>
            <a:r>
              <a:rPr lang="es-ES" altLang="zh-CN" sz="1600" dirty="0"/>
              <a:t>if(x++==2 &amp; ++y==2){</a:t>
            </a:r>
          </a:p>
          <a:p>
            <a:r>
              <a:rPr lang="es-ES" altLang="zh-CN" sz="1600" dirty="0"/>
              <a:t>	x =7;</a:t>
            </a:r>
          </a:p>
          <a:p>
            <a:r>
              <a:rPr lang="es-ES" altLang="zh-CN" sz="1600" dirty="0"/>
              <a:t>}</a:t>
            </a:r>
          </a:p>
          <a:p>
            <a:r>
              <a:rPr lang="es-ES" altLang="zh-CN" sz="1600" dirty="0"/>
              <a:t>System.out.println("x="+x+",y="+y);</a:t>
            </a:r>
            <a:endParaRPr lang="zh-CN" altLang="en-US" sz="1600" dirty="0"/>
          </a:p>
        </p:txBody>
      </p:sp>
      <p:sp>
        <p:nvSpPr>
          <p:cNvPr id="4" name="矩形 3"/>
          <p:cNvSpPr/>
          <p:nvPr/>
        </p:nvSpPr>
        <p:spPr>
          <a:xfrm>
            <a:off x="5004048" y="767487"/>
            <a:ext cx="3960440" cy="1568450"/>
          </a:xfrm>
          <a:prstGeom prst="rect">
            <a:avLst/>
          </a:prstGeom>
        </p:spPr>
        <p:txBody>
          <a:bodyPr wrap="square">
            <a:spAutoFit/>
          </a:bodyPr>
          <a:lstStyle/>
          <a:p>
            <a:r>
              <a:rPr lang="es-ES" altLang="zh-CN" sz="1600" dirty="0"/>
              <a:t>int x = 1,y = 1;</a:t>
            </a:r>
          </a:p>
          <a:p>
            <a:endParaRPr lang="es-ES" altLang="zh-CN" sz="1600" dirty="0"/>
          </a:p>
          <a:p>
            <a:r>
              <a:rPr lang="es-ES" altLang="zh-CN" sz="1600" dirty="0"/>
              <a:t>if(x++==2 &amp;&amp; ++y==2){</a:t>
            </a:r>
          </a:p>
          <a:p>
            <a:r>
              <a:rPr lang="es-ES" altLang="zh-CN" sz="1600" dirty="0"/>
              <a:t>	x =7;</a:t>
            </a:r>
          </a:p>
          <a:p>
            <a:r>
              <a:rPr lang="es-ES" altLang="zh-CN" sz="1600" dirty="0"/>
              <a:t>}</a:t>
            </a:r>
          </a:p>
          <a:p>
            <a:r>
              <a:rPr lang="es-ES" altLang="zh-CN" sz="1600" dirty="0"/>
              <a:t>System.out.println("x="+x+",y="+y);</a:t>
            </a:r>
            <a:endParaRPr lang="zh-CN" altLang="en-US" sz="1600" dirty="0"/>
          </a:p>
        </p:txBody>
      </p:sp>
      <p:cxnSp>
        <p:nvCxnSpPr>
          <p:cNvPr id="6" name="直接连接符 5"/>
          <p:cNvCxnSpPr/>
          <p:nvPr/>
        </p:nvCxnSpPr>
        <p:spPr>
          <a:xfrm>
            <a:off x="179512" y="2999735"/>
            <a:ext cx="8784976"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355976" y="767487"/>
            <a:ext cx="0" cy="4968552"/>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79512" y="3431783"/>
            <a:ext cx="4041068" cy="1568450"/>
          </a:xfrm>
          <a:prstGeom prst="rect">
            <a:avLst/>
          </a:prstGeom>
        </p:spPr>
        <p:txBody>
          <a:bodyPr wrap="square">
            <a:spAutoFit/>
          </a:bodyPr>
          <a:lstStyle/>
          <a:p>
            <a:r>
              <a:rPr lang="es-ES" altLang="zh-CN" sz="1600" dirty="0"/>
              <a:t>int x = 1,y = 1;</a:t>
            </a:r>
          </a:p>
          <a:p>
            <a:endParaRPr lang="es-ES" altLang="zh-CN" sz="1600" dirty="0"/>
          </a:p>
          <a:p>
            <a:r>
              <a:rPr lang="es-ES" altLang="zh-CN" sz="1600" dirty="0"/>
              <a:t>if(x++==1 | ++y==1){</a:t>
            </a:r>
          </a:p>
          <a:p>
            <a:r>
              <a:rPr lang="es-ES" altLang="zh-CN" sz="1600" dirty="0"/>
              <a:t>	x =7;</a:t>
            </a:r>
          </a:p>
          <a:p>
            <a:r>
              <a:rPr lang="es-ES" altLang="zh-CN" sz="1600" dirty="0"/>
              <a:t>}</a:t>
            </a:r>
          </a:p>
          <a:p>
            <a:r>
              <a:rPr lang="es-ES" altLang="zh-CN" sz="1600" dirty="0"/>
              <a:t>System.out.println("x="+x+",y="+y);</a:t>
            </a:r>
            <a:endParaRPr lang="zh-CN" altLang="en-US" sz="1600" dirty="0"/>
          </a:p>
        </p:txBody>
      </p:sp>
      <p:sp>
        <p:nvSpPr>
          <p:cNvPr id="12" name="矩形 11"/>
          <p:cNvSpPr/>
          <p:nvPr/>
        </p:nvSpPr>
        <p:spPr>
          <a:xfrm>
            <a:off x="4969386" y="3431783"/>
            <a:ext cx="3851085" cy="1568450"/>
          </a:xfrm>
          <a:prstGeom prst="rect">
            <a:avLst/>
          </a:prstGeom>
        </p:spPr>
        <p:txBody>
          <a:bodyPr wrap="square">
            <a:spAutoFit/>
          </a:bodyPr>
          <a:lstStyle/>
          <a:p>
            <a:r>
              <a:rPr lang="es-ES" altLang="zh-CN" sz="1600" dirty="0"/>
              <a:t>int x = 1,y = 1;</a:t>
            </a:r>
          </a:p>
          <a:p>
            <a:endParaRPr lang="es-ES" altLang="zh-CN" sz="1600" dirty="0"/>
          </a:p>
          <a:p>
            <a:r>
              <a:rPr lang="es-ES" altLang="zh-CN" sz="1600" dirty="0"/>
              <a:t>if(x++==1 </a:t>
            </a:r>
            <a:r>
              <a:rPr lang="es-ES" altLang="zh-CN" sz="1600" dirty="0" smtClean="0"/>
              <a:t>|| ++y==1){</a:t>
            </a:r>
            <a:endParaRPr lang="es-ES" altLang="zh-CN" sz="1600" dirty="0"/>
          </a:p>
          <a:p>
            <a:r>
              <a:rPr lang="es-ES" altLang="zh-CN" sz="1600" dirty="0"/>
              <a:t>	x =7</a:t>
            </a:r>
            <a:r>
              <a:rPr lang="es-ES" altLang="zh-CN" sz="1600" dirty="0" smtClean="0"/>
              <a:t>;</a:t>
            </a:r>
            <a:endParaRPr lang="es-ES" altLang="zh-CN" sz="1600" dirty="0"/>
          </a:p>
          <a:p>
            <a:r>
              <a:rPr lang="es-ES" altLang="zh-CN" sz="1600" dirty="0"/>
              <a:t>}</a:t>
            </a:r>
          </a:p>
          <a:p>
            <a:r>
              <a:rPr lang="es-ES" altLang="zh-CN" sz="1600" dirty="0"/>
              <a:t>System.out.println("x="+x+",y="+y);</a:t>
            </a:r>
            <a:endParaRPr lang="zh-CN" altLang="en-US" sz="1600" dirty="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2123728" y="-24854"/>
            <a:ext cx="5212694" cy="8538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5.</a:t>
            </a:r>
            <a:r>
              <a:rPr lang="zh-CN" altLang="en-US" b="1" dirty="0" smtClean="0">
                <a:latin typeface="+mn-lt"/>
                <a:ea typeface="宋体" panose="02010600030101010101" pitchFamily="2" charset="-122"/>
                <a:cs typeface="Times New Roman" panose="02020603050405020304" pitchFamily="18" charset="0"/>
              </a:rPr>
              <a:t>三元运算符</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457200" y="536910"/>
            <a:ext cx="8229600" cy="455080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zh-CN" altLang="en-US" b="1" dirty="0" smtClean="0">
                <a:ea typeface="宋体" panose="02010600030101010101" pitchFamily="2" charset="-122"/>
                <a:cs typeface="Times New Roman" panose="02020603050405020304" pitchFamily="18" charset="0"/>
              </a:rPr>
              <a:t>格式</a:t>
            </a:r>
            <a:r>
              <a:rPr lang="en-US" altLang="zh-CN" dirty="0" smtClean="0">
                <a:ea typeface="宋体" panose="02010600030101010101" pitchFamily="2" charset="-122"/>
                <a:cs typeface="Times New Roman" panose="02020603050405020304" pitchFamily="18" charset="0"/>
              </a:rPr>
              <a:t>:</a:t>
            </a:r>
          </a:p>
          <a:p>
            <a:pPr lvl="1">
              <a:buFont typeface="Wingdings" panose="05000000000000000000" pitchFamily="2" charset="2"/>
              <a:buChar char="Ø"/>
            </a:pPr>
            <a:r>
              <a:rPr lang="en-US" altLang="zh-CN" b="1" dirty="0" smtClean="0">
                <a:solidFill>
                  <a:srgbClr val="C00000"/>
                </a:solidFill>
                <a:ea typeface="宋体" panose="02010600030101010101" pitchFamily="2" charset="-122"/>
                <a:cs typeface="Times New Roman" panose="02020603050405020304" pitchFamily="18" charset="0"/>
              </a:rPr>
              <a:t>(</a:t>
            </a:r>
            <a:r>
              <a:rPr lang="zh-CN" altLang="en-US" b="1" dirty="0" smtClean="0">
                <a:solidFill>
                  <a:srgbClr val="C00000"/>
                </a:solidFill>
                <a:ea typeface="宋体" panose="02010600030101010101" pitchFamily="2" charset="-122"/>
                <a:cs typeface="Times New Roman" panose="02020603050405020304" pitchFamily="18" charset="0"/>
              </a:rPr>
              <a:t>条件表达式</a:t>
            </a:r>
            <a:r>
              <a:rPr lang="en-US" altLang="zh-CN" b="1" dirty="0" smtClean="0">
                <a:solidFill>
                  <a:srgbClr val="C00000"/>
                </a:solidFill>
                <a:ea typeface="宋体" panose="02010600030101010101" pitchFamily="2" charset="-122"/>
                <a:cs typeface="Times New Roman" panose="02020603050405020304" pitchFamily="18" charset="0"/>
              </a:rPr>
              <a:t>)? </a:t>
            </a:r>
            <a:r>
              <a:rPr lang="zh-CN" altLang="en-US" b="1" dirty="0" smtClean="0">
                <a:solidFill>
                  <a:srgbClr val="C00000"/>
                </a:solidFill>
                <a:ea typeface="宋体" panose="02010600030101010101" pitchFamily="2" charset="-122"/>
                <a:cs typeface="Times New Roman" panose="02020603050405020304" pitchFamily="18" charset="0"/>
              </a:rPr>
              <a:t>表达式</a:t>
            </a:r>
            <a:r>
              <a:rPr lang="en-US" altLang="zh-CN" b="1" dirty="0" smtClean="0">
                <a:solidFill>
                  <a:srgbClr val="C00000"/>
                </a:solidFill>
                <a:ea typeface="宋体" panose="02010600030101010101" pitchFamily="2" charset="-122"/>
                <a:cs typeface="Times New Roman" panose="02020603050405020304" pitchFamily="18" charset="0"/>
              </a:rPr>
              <a:t>1</a:t>
            </a:r>
            <a:r>
              <a:rPr lang="zh-CN" altLang="en-US" b="1" dirty="0" smtClean="0">
                <a:solidFill>
                  <a:srgbClr val="C00000"/>
                </a:solidFill>
                <a:ea typeface="宋体" panose="02010600030101010101" pitchFamily="2" charset="-122"/>
                <a:cs typeface="Times New Roman" panose="02020603050405020304" pitchFamily="18" charset="0"/>
              </a:rPr>
              <a:t>：表达式</a:t>
            </a:r>
            <a:r>
              <a:rPr lang="en-US" altLang="zh-CN" b="1" dirty="0" smtClean="0">
                <a:solidFill>
                  <a:srgbClr val="C00000"/>
                </a:solidFill>
                <a:ea typeface="宋体" panose="02010600030101010101" pitchFamily="2" charset="-122"/>
                <a:cs typeface="Times New Roman" panose="02020603050405020304" pitchFamily="18" charset="0"/>
              </a:rPr>
              <a:t>2</a:t>
            </a:r>
            <a:r>
              <a:rPr lang="zh-CN" altLang="en-US" b="1" dirty="0" smtClean="0">
                <a:solidFill>
                  <a:srgbClr val="C00000"/>
                </a:solidFill>
                <a:ea typeface="宋体" panose="02010600030101010101" pitchFamily="2" charset="-122"/>
                <a:cs typeface="Times New Roman" panose="02020603050405020304" pitchFamily="18" charset="0"/>
              </a:rPr>
              <a:t>；</a:t>
            </a:r>
            <a:endParaRPr lang="en-US" altLang="zh-CN" b="1" dirty="0" smtClean="0">
              <a:solidFill>
                <a:srgbClr val="C0000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endParaRPr lang="en-US" altLang="zh-CN" b="1" dirty="0" smtClean="0">
              <a:solidFill>
                <a:srgbClr val="C00000"/>
              </a:solidFill>
              <a:ea typeface="宋体" panose="02010600030101010101" pitchFamily="2" charset="-122"/>
              <a:cs typeface="Times New Roman" panose="02020603050405020304" pitchFamily="18" charset="0"/>
            </a:endParaRPr>
          </a:p>
          <a:p>
            <a:pPr marL="457200" lvl="1" indent="0">
              <a:buNone/>
            </a:pPr>
            <a:r>
              <a:rPr lang="en-US" altLang="zh-CN" b="1" dirty="0" smtClean="0">
                <a:solidFill>
                  <a:srgbClr val="C00000"/>
                </a:solidFill>
                <a:ea typeface="宋体" panose="02010600030101010101" pitchFamily="2" charset="-122"/>
                <a:cs typeface="Times New Roman" panose="02020603050405020304" pitchFamily="18" charset="0"/>
              </a:rPr>
              <a:t>                      </a:t>
            </a:r>
            <a:r>
              <a:rPr lang="zh-CN" altLang="en-US" b="1" dirty="0" smtClean="0">
                <a:solidFill>
                  <a:srgbClr val="C00000"/>
                </a:solidFill>
                <a:ea typeface="宋体" panose="02010600030101010101" pitchFamily="2" charset="-122"/>
                <a:cs typeface="Times New Roman" panose="02020603050405020304" pitchFamily="18" charset="0"/>
              </a:rPr>
              <a:t>为</a:t>
            </a:r>
            <a:r>
              <a:rPr lang="en-US" altLang="zh-CN" b="1" dirty="0" smtClean="0">
                <a:solidFill>
                  <a:srgbClr val="C00000"/>
                </a:solidFill>
                <a:ea typeface="宋体" panose="02010600030101010101" pitchFamily="2" charset="-122"/>
                <a:cs typeface="Times New Roman" panose="02020603050405020304" pitchFamily="18" charset="0"/>
              </a:rPr>
              <a:t>true</a:t>
            </a:r>
            <a:r>
              <a:rPr lang="zh-CN" altLang="en-US" b="1" dirty="0" smtClean="0">
                <a:solidFill>
                  <a:srgbClr val="C00000"/>
                </a:solidFill>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运算</a:t>
            </a:r>
            <a:r>
              <a:rPr lang="zh-CN" altLang="en-US" dirty="0">
                <a:ea typeface="宋体" panose="02010600030101010101" pitchFamily="2" charset="-122"/>
                <a:cs typeface="Times New Roman" panose="02020603050405020304" pitchFamily="18" charset="0"/>
              </a:rPr>
              <a:t>后的结果是表达式</a:t>
            </a:r>
            <a:r>
              <a:rPr lang="en-US" altLang="zh-CN" dirty="0">
                <a:ea typeface="宋体" panose="02010600030101010101" pitchFamily="2" charset="-122"/>
                <a:cs typeface="Times New Roman" panose="02020603050405020304" pitchFamily="18" charset="0"/>
              </a:rPr>
              <a:t>1</a:t>
            </a:r>
            <a:r>
              <a:rPr lang="zh-CN" altLang="en-US" dirty="0">
                <a:ea typeface="宋体" panose="02010600030101010101" pitchFamily="2" charset="-122"/>
                <a:cs typeface="Times New Roman" panose="02020603050405020304" pitchFamily="18" charset="0"/>
              </a:rPr>
              <a:t>；</a:t>
            </a:r>
            <a:endParaRPr lang="en-US" altLang="zh-CN" dirty="0">
              <a:ea typeface="宋体" panose="02010600030101010101" pitchFamily="2" charset="-122"/>
              <a:cs typeface="Times New Roman" panose="02020603050405020304" pitchFamily="18" charset="0"/>
            </a:endParaRPr>
          </a:p>
          <a:p>
            <a:pPr marL="457200" lvl="1" indent="0">
              <a:buNone/>
            </a:pPr>
            <a:r>
              <a:rPr lang="zh-CN" altLang="en-US" dirty="0" smtClean="0">
                <a:ea typeface="宋体" panose="02010600030101010101" pitchFamily="2" charset="-122"/>
                <a:cs typeface="Times New Roman" panose="02020603050405020304" pitchFamily="18" charset="0"/>
              </a:rPr>
              <a:t>            </a:t>
            </a:r>
            <a:r>
              <a:rPr lang="zh-CN" altLang="en-US" b="1" dirty="0" smtClean="0">
                <a:solidFill>
                  <a:srgbClr val="C00000"/>
                </a:solidFill>
                <a:ea typeface="宋体" panose="02010600030101010101" pitchFamily="2" charset="-122"/>
                <a:cs typeface="Times New Roman" panose="02020603050405020304" pitchFamily="18" charset="0"/>
              </a:rPr>
              <a:t>为</a:t>
            </a:r>
            <a:r>
              <a:rPr lang="en-US" altLang="zh-CN" b="1" dirty="0">
                <a:solidFill>
                  <a:srgbClr val="C00000"/>
                </a:solidFill>
                <a:ea typeface="宋体" panose="02010600030101010101" pitchFamily="2" charset="-122"/>
                <a:cs typeface="Times New Roman" panose="02020603050405020304" pitchFamily="18" charset="0"/>
              </a:rPr>
              <a:t>false</a:t>
            </a:r>
            <a:r>
              <a:rPr lang="zh-CN" altLang="en-US" b="1" dirty="0">
                <a:solidFill>
                  <a:srgbClr val="C00000"/>
                </a:solidFill>
                <a:ea typeface="宋体" panose="02010600030101010101" pitchFamily="2" charset="-122"/>
                <a:cs typeface="Times New Roman" panose="02020603050405020304" pitchFamily="18" charset="0"/>
              </a:rPr>
              <a:t>，</a:t>
            </a:r>
            <a:r>
              <a:rPr lang="zh-CN" altLang="en-US" dirty="0">
                <a:ea typeface="宋体" panose="02010600030101010101" pitchFamily="2" charset="-122"/>
                <a:cs typeface="Times New Roman" panose="02020603050405020304" pitchFamily="18" charset="0"/>
              </a:rPr>
              <a:t>运算后的结果是表达式</a:t>
            </a:r>
            <a:r>
              <a:rPr lang="en-US" altLang="zh-CN" dirty="0">
                <a:ea typeface="宋体" panose="02010600030101010101" pitchFamily="2" charset="-122"/>
                <a:cs typeface="Times New Roman" panose="02020603050405020304" pitchFamily="18" charset="0"/>
              </a:rPr>
              <a:t>2</a:t>
            </a:r>
            <a:r>
              <a:rPr lang="zh-CN" altLang="en-US" dirty="0" smtClean="0">
                <a:ea typeface="宋体" panose="02010600030101010101" pitchFamily="2" charset="-122"/>
                <a:cs typeface="Times New Roman" panose="02020603050405020304" pitchFamily="18" charset="0"/>
              </a:rPr>
              <a:t>；</a:t>
            </a:r>
            <a:endParaRPr lang="en-US" altLang="zh-CN" dirty="0" smtClean="0">
              <a:ea typeface="宋体" panose="02010600030101010101" pitchFamily="2" charset="-122"/>
              <a:cs typeface="Times New Roman" panose="02020603050405020304" pitchFamily="18" charset="0"/>
            </a:endParaRPr>
          </a:p>
          <a:p>
            <a:pPr marL="457200" lvl="1" indent="0">
              <a:buNone/>
            </a:pPr>
            <a:endParaRPr lang="en-US" altLang="zh-CN" sz="2000" b="1"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b="1" dirty="0" smtClean="0">
                <a:ea typeface="宋体" panose="02010600030101010101" pitchFamily="2" charset="-122"/>
                <a:cs typeface="Times New Roman" panose="02020603050405020304" pitchFamily="18" charset="0"/>
              </a:rPr>
              <a:t>表达式</a:t>
            </a:r>
            <a:r>
              <a:rPr lang="en-US" altLang="zh-CN" b="1" dirty="0" smtClean="0">
                <a:ea typeface="宋体" panose="02010600030101010101" pitchFamily="2" charset="-122"/>
                <a:cs typeface="Times New Roman" panose="02020603050405020304" pitchFamily="18" charset="0"/>
              </a:rPr>
              <a:t>1</a:t>
            </a:r>
            <a:r>
              <a:rPr lang="zh-CN" altLang="en-US" b="1" dirty="0" smtClean="0">
                <a:ea typeface="宋体" panose="02010600030101010101" pitchFamily="2" charset="-122"/>
                <a:cs typeface="Times New Roman" panose="02020603050405020304" pitchFamily="18" charset="0"/>
              </a:rPr>
              <a:t>和表达式</a:t>
            </a:r>
            <a:r>
              <a:rPr lang="en-US" altLang="zh-CN" b="1" dirty="0" smtClean="0">
                <a:ea typeface="宋体" panose="02010600030101010101" pitchFamily="2" charset="-122"/>
                <a:cs typeface="Times New Roman" panose="02020603050405020304" pitchFamily="18" charset="0"/>
              </a:rPr>
              <a:t>2</a:t>
            </a:r>
            <a:r>
              <a:rPr lang="zh-CN" altLang="en-US" b="1" dirty="0" smtClean="0">
                <a:ea typeface="宋体" panose="02010600030101010101" pitchFamily="2" charset="-122"/>
                <a:cs typeface="Times New Roman" panose="02020603050405020304" pitchFamily="18" charset="0"/>
              </a:rPr>
              <a:t>为</a:t>
            </a:r>
            <a:r>
              <a:rPr lang="zh-CN" altLang="en-US" b="1" dirty="0" smtClean="0">
                <a:solidFill>
                  <a:srgbClr val="FF0000"/>
                </a:solidFill>
                <a:ea typeface="宋体" panose="02010600030101010101" pitchFamily="2" charset="-122"/>
                <a:cs typeface="Times New Roman" panose="02020603050405020304" pitchFamily="18" charset="0"/>
              </a:rPr>
              <a:t>同种类型</a:t>
            </a:r>
            <a:endParaRPr lang="en-US" altLang="zh-CN" b="1" dirty="0" smtClean="0">
              <a:solidFill>
                <a:srgbClr val="FF0000"/>
              </a:solidFill>
              <a:ea typeface="宋体" panose="02010600030101010101" pitchFamily="2" charset="-122"/>
              <a:cs typeface="Times New Roman" panose="02020603050405020304" pitchFamily="18" charset="0"/>
            </a:endParaRPr>
          </a:p>
          <a:p>
            <a:pPr lvl="1">
              <a:lnSpc>
                <a:spcPct val="110000"/>
              </a:lnSpc>
              <a:spcBef>
                <a:spcPts val="1800"/>
              </a:spcBef>
              <a:buFont typeface="Wingdings" panose="05000000000000000000" pitchFamily="2" charset="2"/>
              <a:buChar char="Ø"/>
            </a:pPr>
            <a:r>
              <a:rPr lang="zh-CN" altLang="en-US" b="1" dirty="0" smtClean="0">
                <a:ea typeface="宋体" panose="02010600030101010101" pitchFamily="2" charset="-122"/>
              </a:rPr>
              <a:t>三</a:t>
            </a:r>
            <a:r>
              <a:rPr lang="zh-CN" altLang="en-US" b="1" dirty="0">
                <a:ea typeface="宋体" panose="02010600030101010101" pitchFamily="2" charset="-122"/>
              </a:rPr>
              <a:t>元运算符与</a:t>
            </a:r>
            <a:r>
              <a:rPr lang="en-US" altLang="zh-CN" b="1" dirty="0">
                <a:ea typeface="宋体" panose="02010600030101010101" pitchFamily="2" charset="-122"/>
              </a:rPr>
              <a:t>if-else</a:t>
            </a:r>
            <a:r>
              <a:rPr lang="zh-CN" altLang="en-US" b="1" dirty="0">
                <a:ea typeface="宋体" panose="02010600030101010101" pitchFamily="2" charset="-122"/>
              </a:rPr>
              <a:t>的联系与区别：</a:t>
            </a:r>
            <a:endParaRPr lang="en-US" altLang="zh-CN" b="1" dirty="0">
              <a:ea typeface="宋体" panose="02010600030101010101" pitchFamily="2" charset="-122"/>
            </a:endParaRPr>
          </a:p>
          <a:p>
            <a:pPr marL="0" indent="0">
              <a:buNone/>
            </a:pPr>
            <a:r>
              <a:rPr lang="en-US" altLang="zh-CN" sz="2000" dirty="0" smtClean="0">
                <a:ea typeface="宋体" panose="02010600030101010101" pitchFamily="2" charset="-122"/>
              </a:rPr>
              <a:t>	1</a:t>
            </a:r>
            <a:r>
              <a:rPr lang="zh-CN" altLang="en-US" sz="2000" dirty="0">
                <a:ea typeface="宋体" panose="02010600030101010101" pitchFamily="2" charset="-122"/>
              </a:rPr>
              <a:t>）三元运算符可简化</a:t>
            </a:r>
            <a:r>
              <a:rPr lang="en-US" altLang="zh-CN" sz="2000" dirty="0">
                <a:ea typeface="宋体" panose="02010600030101010101" pitchFamily="2" charset="-122"/>
              </a:rPr>
              <a:t>if-else</a:t>
            </a:r>
            <a:r>
              <a:rPr lang="zh-CN" altLang="en-US" sz="2000" dirty="0">
                <a:ea typeface="宋体" panose="02010600030101010101" pitchFamily="2" charset="-122"/>
              </a:rPr>
              <a:t>语句</a:t>
            </a:r>
            <a:endParaRPr lang="en-US" altLang="zh-CN" sz="2000" dirty="0">
              <a:ea typeface="宋体" panose="02010600030101010101" pitchFamily="2" charset="-122"/>
            </a:endParaRPr>
          </a:p>
          <a:p>
            <a:pPr marL="0" indent="0">
              <a:buNone/>
            </a:pPr>
            <a:r>
              <a:rPr lang="en-US" altLang="zh-CN" sz="2000" dirty="0" smtClean="0">
                <a:ea typeface="宋体" panose="02010600030101010101" pitchFamily="2" charset="-122"/>
              </a:rPr>
              <a:t>	2</a:t>
            </a:r>
            <a:r>
              <a:rPr lang="zh-CN" altLang="en-US" sz="2000" dirty="0">
                <a:ea typeface="宋体" panose="02010600030101010101" pitchFamily="2" charset="-122"/>
              </a:rPr>
              <a:t>）三元运算符要求必须返回一个结果</a:t>
            </a:r>
            <a:r>
              <a:rPr lang="zh-CN" altLang="en-US" sz="2000" dirty="0" smtClean="0">
                <a:ea typeface="宋体" panose="02010600030101010101" pitchFamily="2" charset="-122"/>
              </a:rPr>
              <a:t>。</a:t>
            </a:r>
            <a:endParaRPr lang="en-US" altLang="zh-CN" sz="2000" dirty="0" smtClean="0">
              <a:ea typeface="宋体" panose="02010600030101010101" pitchFamily="2" charset="-122"/>
            </a:endParaRPr>
          </a:p>
          <a:p>
            <a:pPr marL="0" indent="0">
              <a:buNone/>
            </a:pPr>
            <a:r>
              <a:rPr lang="en-US" altLang="zh-CN" sz="2000" dirty="0" smtClean="0">
                <a:ea typeface="宋体" panose="02010600030101010101" pitchFamily="2" charset="-122"/>
              </a:rPr>
              <a:t>	3</a:t>
            </a:r>
            <a:r>
              <a:rPr lang="zh-CN" altLang="en-US" sz="2000" dirty="0">
                <a:ea typeface="宋体" panose="02010600030101010101" pitchFamily="2" charset="-122"/>
              </a:rPr>
              <a:t>）</a:t>
            </a:r>
            <a:r>
              <a:rPr lang="en-US" altLang="zh-CN" sz="2000" dirty="0">
                <a:ea typeface="宋体" panose="02010600030101010101" pitchFamily="2" charset="-122"/>
              </a:rPr>
              <a:t>if</a:t>
            </a:r>
            <a:r>
              <a:rPr lang="zh-CN" altLang="en-US" sz="2000" dirty="0">
                <a:ea typeface="宋体" panose="02010600030101010101" pitchFamily="2" charset="-122"/>
              </a:rPr>
              <a:t>后的代码块可有多个语句</a:t>
            </a:r>
          </a:p>
          <a:p>
            <a:pPr lvl="1">
              <a:buFont typeface="Wingdings" panose="05000000000000000000" pitchFamily="2" charset="2"/>
              <a:buChar char="Ø"/>
            </a:pPr>
            <a:endParaRPr lang="en-US" altLang="zh-CN" b="1" dirty="0" smtClean="0">
              <a:ea typeface="宋体" panose="02010600030101010101" pitchFamily="2" charset="-122"/>
              <a:cs typeface="Times New Roman" panose="02020603050405020304" pitchFamily="18" charset="0"/>
            </a:endParaRPr>
          </a:p>
        </p:txBody>
      </p:sp>
      <p:sp>
        <p:nvSpPr>
          <p:cNvPr id="4" name="TextBox 3"/>
          <p:cNvSpPr txBox="1"/>
          <p:nvPr/>
        </p:nvSpPr>
        <p:spPr>
          <a:xfrm>
            <a:off x="755576" y="4966346"/>
            <a:ext cx="7776864" cy="830997"/>
          </a:xfrm>
          <a:prstGeom prst="rect">
            <a:avLst/>
          </a:prstGeom>
          <a:noFill/>
        </p:spPr>
        <p:txBody>
          <a:bodyPr wrap="square" rtlCol="0">
            <a:spAutoFit/>
          </a:bodyPr>
          <a:lstStyle/>
          <a:p>
            <a:r>
              <a:rPr lang="zh-CN" altLang="en-US" sz="2400" b="1" dirty="0" smtClean="0">
                <a:ea typeface="宋体" panose="02010600030101010101" pitchFamily="2" charset="-122"/>
                <a:cs typeface="Times New Roman" panose="02020603050405020304" pitchFamily="18" charset="0"/>
              </a:rPr>
              <a:t>练习</a:t>
            </a:r>
            <a:r>
              <a:rPr lang="zh-CN" altLang="en-US" sz="2400" dirty="0" smtClean="0">
                <a:ea typeface="宋体" panose="02010600030101010101" pitchFamily="2" charset="-122"/>
                <a:cs typeface="Times New Roman" panose="02020603050405020304" pitchFamily="18" charset="0"/>
              </a:rPr>
              <a:t>： 获取两个数中的较大数</a:t>
            </a:r>
            <a:endParaRPr lang="en-US" altLang="zh-CN" sz="2400" dirty="0" smtClean="0">
              <a:ea typeface="宋体" panose="02010600030101010101" pitchFamily="2" charset="-122"/>
              <a:cs typeface="Times New Roman" panose="02020603050405020304" pitchFamily="18" charset="0"/>
            </a:endParaRPr>
          </a:p>
          <a:p>
            <a:r>
              <a:rPr lang="en-US" altLang="zh-CN" sz="2400" dirty="0">
                <a:ea typeface="宋体" panose="02010600030101010101" pitchFamily="2" charset="-122"/>
                <a:cs typeface="Times New Roman" panose="02020603050405020304" pitchFamily="18" charset="0"/>
              </a:rPr>
              <a:t> </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获取三个数中的较大数</a:t>
            </a:r>
            <a:endParaRPr lang="zh-CN" altLang="en-US" sz="2400" dirty="0">
              <a:ea typeface="宋体" panose="02010600030101010101" pitchFamily="2" charset="-122"/>
              <a:cs typeface="Times New Roman" panose="02020603050405020304" pitchFamily="18" charset="0"/>
            </a:endParaRPr>
          </a:p>
        </p:txBody>
      </p:sp>
      <p:cxnSp>
        <p:nvCxnSpPr>
          <p:cNvPr id="10" name="直接箭头连接符 9"/>
          <p:cNvCxnSpPr/>
          <p:nvPr/>
        </p:nvCxnSpPr>
        <p:spPr>
          <a:xfrm flipV="1">
            <a:off x="2339752" y="1271290"/>
            <a:ext cx="0" cy="7200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308484" y="1991370"/>
            <a:ext cx="21602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1652591" y="1283866"/>
            <a:ext cx="0" cy="11521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652591" y="2435994"/>
            <a:ext cx="21602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600201"/>
            <a:ext cx="8229600" cy="3257560"/>
          </a:xfrm>
        </p:spPr>
        <p:txBody>
          <a:bodyPr/>
          <a:lstStyle/>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什么是计算机语言</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语言：是人与人之间用于沟通的一种方式。例如：中国人与中国人用普通话沟通。而中国人要和英国人交流，就要学习英语。</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b="1" dirty="0" smtClean="0">
                <a:solidFill>
                  <a:srgbClr val="FF0000"/>
                </a:solidFill>
                <a:ea typeface="宋体" panose="02010600030101010101" pitchFamily="2" charset="-122"/>
                <a:cs typeface="Times New Roman" panose="02020603050405020304" pitchFamily="18" charset="0"/>
              </a:rPr>
              <a:t>计算机语言：人与计算机交流的方式。</a:t>
            </a:r>
            <a:endParaRPr lang="en-US" altLang="zh-CN" b="1" dirty="0" smtClean="0">
              <a:solidFill>
                <a:srgbClr val="FF0000"/>
              </a:solidFill>
              <a:ea typeface="宋体" panose="02010600030101010101" pitchFamily="2" charset="-122"/>
              <a:cs typeface="Times New Roman" panose="02020603050405020304" pitchFamily="18" charset="0"/>
            </a:endParaRPr>
          </a:p>
          <a:p>
            <a:pPr marL="457200" lvl="1" indent="0">
              <a:buNone/>
            </a:pPr>
            <a:r>
              <a:rPr lang="en-US" altLang="zh-CN" b="1" dirty="0">
                <a:solidFill>
                  <a:srgbClr val="FF0000"/>
                </a:solidFill>
                <a:ea typeface="宋体" panose="02010600030101010101" pitchFamily="2" charset="-122"/>
                <a:cs typeface="Times New Roman" panose="02020603050405020304" pitchFamily="18" charset="0"/>
              </a:rPr>
              <a:t> </a:t>
            </a:r>
            <a:r>
              <a:rPr lang="en-US" altLang="zh-CN" b="1" dirty="0" smtClean="0">
                <a:solidFill>
                  <a:srgbClr val="FF0000"/>
                </a:solidFill>
                <a:ea typeface="宋体" panose="02010600030101010101" pitchFamily="2" charset="-122"/>
                <a:cs typeface="Times New Roman" panose="02020603050405020304" pitchFamily="18" charset="0"/>
              </a:rPr>
              <a:t>    </a:t>
            </a:r>
            <a:r>
              <a:rPr lang="zh-CN" altLang="en-US" b="1" dirty="0" smtClean="0">
                <a:ea typeface="宋体" panose="02010600030101010101" pitchFamily="2" charset="-122"/>
                <a:cs typeface="Times New Roman" panose="02020603050405020304" pitchFamily="18" charset="0"/>
              </a:rPr>
              <a:t>如果人要与计算机交流，那么就要学习计算机语言。  </a:t>
            </a:r>
            <a:endParaRPr lang="en-US" altLang="zh-CN" b="1" dirty="0" smtClean="0">
              <a:ea typeface="宋体" panose="02010600030101010101" pitchFamily="2" charset="-122"/>
              <a:cs typeface="Times New Roman" panose="02020603050405020304" pitchFamily="18" charset="0"/>
            </a:endParaRPr>
          </a:p>
          <a:p>
            <a:pPr marL="457200" lvl="1" indent="0">
              <a:buNone/>
            </a:pPr>
            <a:r>
              <a:rPr lang="en-US" altLang="zh-CN" b="1" dirty="0">
                <a:ea typeface="宋体" panose="02010600030101010101" pitchFamily="2" charset="-122"/>
                <a:cs typeface="Times New Roman" panose="02020603050405020304" pitchFamily="18" charset="0"/>
              </a:rPr>
              <a:t> </a:t>
            </a:r>
            <a:r>
              <a:rPr lang="en-US" altLang="zh-CN" b="1" dirty="0" smtClean="0">
                <a:ea typeface="宋体" panose="02010600030101010101" pitchFamily="2" charset="-122"/>
                <a:cs typeface="Times New Roman" panose="02020603050405020304" pitchFamily="18" charset="0"/>
              </a:rPr>
              <a:t>    </a:t>
            </a:r>
            <a:r>
              <a:rPr lang="zh-CN" altLang="en-US" b="1" dirty="0" smtClean="0">
                <a:ea typeface="宋体" panose="02010600030101010101" pitchFamily="2" charset="-122"/>
                <a:cs typeface="Times New Roman" panose="02020603050405020304" pitchFamily="18" charset="0"/>
              </a:rPr>
              <a:t>计算机语言有很多种，如：</a:t>
            </a:r>
            <a:r>
              <a:rPr lang="en-US" altLang="zh-CN" b="1" dirty="0" smtClean="0">
                <a:ea typeface="宋体" panose="02010600030101010101" pitchFamily="2" charset="-122"/>
                <a:cs typeface="Times New Roman" panose="02020603050405020304" pitchFamily="18" charset="0"/>
              </a:rPr>
              <a:t>C</a:t>
            </a:r>
            <a:r>
              <a:rPr lang="zh-CN" altLang="en-US" b="1" dirty="0" smtClean="0">
                <a:ea typeface="宋体" panose="02010600030101010101" pitchFamily="2" charset="-122"/>
                <a:cs typeface="Times New Roman" panose="02020603050405020304" pitchFamily="18" charset="0"/>
              </a:rPr>
              <a:t>，</a:t>
            </a:r>
            <a:r>
              <a:rPr lang="en-US" altLang="zh-CN" b="1" dirty="0" smtClean="0">
                <a:ea typeface="宋体" panose="02010600030101010101" pitchFamily="2" charset="-122"/>
                <a:cs typeface="Times New Roman" panose="02020603050405020304" pitchFamily="18" charset="0"/>
              </a:rPr>
              <a:t>C++</a:t>
            </a:r>
            <a:r>
              <a:rPr lang="zh-CN" altLang="en-US" b="1" dirty="0" smtClean="0">
                <a:ea typeface="宋体" panose="02010600030101010101" pitchFamily="2" charset="-122"/>
                <a:cs typeface="Times New Roman" panose="02020603050405020304" pitchFamily="18" charset="0"/>
              </a:rPr>
              <a:t>，</a:t>
            </a:r>
            <a:r>
              <a:rPr lang="en-US" altLang="zh-CN" b="1" dirty="0" smtClean="0">
                <a:ea typeface="宋体" panose="02010600030101010101" pitchFamily="2" charset="-122"/>
                <a:cs typeface="Times New Roman" panose="02020603050405020304" pitchFamily="18" charset="0"/>
              </a:rPr>
              <a:t>Java</a:t>
            </a:r>
            <a:r>
              <a:rPr lang="zh-CN" altLang="en-US" b="1" dirty="0" smtClean="0">
                <a:ea typeface="宋体" panose="02010600030101010101" pitchFamily="2" charset="-122"/>
                <a:cs typeface="Times New Roman" panose="02020603050405020304" pitchFamily="18" charset="0"/>
              </a:rPr>
              <a:t>，</a:t>
            </a:r>
            <a:r>
              <a:rPr lang="en-US" altLang="zh-CN" b="1" dirty="0" smtClean="0">
                <a:ea typeface="宋体" panose="02010600030101010101" pitchFamily="2" charset="-122"/>
                <a:cs typeface="Times New Roman" panose="02020603050405020304" pitchFamily="18" charset="0"/>
              </a:rPr>
              <a:t>PHP</a:t>
            </a:r>
            <a:r>
              <a:rPr lang="zh-CN" altLang="en-US" b="1" dirty="0" smtClean="0">
                <a:ea typeface="宋体" panose="02010600030101010101" pitchFamily="2" charset="-122"/>
                <a:cs typeface="Times New Roman" panose="02020603050405020304" pitchFamily="18" charset="0"/>
              </a:rPr>
              <a:t>等。</a:t>
            </a:r>
          </a:p>
          <a:p>
            <a:pPr lvl="1"/>
            <a:endParaRPr lang="zh-CN" altLang="en-US"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2699792" y="692696"/>
            <a:ext cx="4248472" cy="72008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2.5  </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程序流程控制</a:t>
            </a:r>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nvSpPr>
        <p:spPr>
          <a:xfrm>
            <a:off x="422979" y="1628800"/>
            <a:ext cx="8613517" cy="4536504"/>
          </a:xfrm>
          <a:prstGeom prst="rect">
            <a:avLst/>
          </a:prstGeom>
        </p:spPr>
        <p:txBody>
          <a:bodyPr vert="horz" lIns="91440" tIns="45720" rIns="91440" bIns="45720" rtlCol="0">
            <a:normAutofit fontScale="82500" lnSpcReduction="2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zh-CN" altLang="en-US" sz="3300" b="1" dirty="0">
                <a:solidFill>
                  <a:srgbClr val="C00000"/>
                </a:solidFill>
                <a:ea typeface="宋体" panose="02010600030101010101" pitchFamily="2" charset="-122"/>
                <a:cs typeface="Times New Roman" panose="02020603050405020304" pitchFamily="18" charset="0"/>
              </a:rPr>
              <a:t>顺序结构</a:t>
            </a:r>
          </a:p>
          <a:p>
            <a:pPr>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程序</a:t>
            </a:r>
            <a:r>
              <a:rPr lang="zh-CN" altLang="en-US" dirty="0">
                <a:ea typeface="宋体" panose="02010600030101010101" pitchFamily="2" charset="-122"/>
                <a:cs typeface="Times New Roman" panose="02020603050405020304" pitchFamily="18" charset="0"/>
              </a:rPr>
              <a:t>从上到下逐行地执行，中间没有任何判断和跳转。</a:t>
            </a:r>
          </a:p>
          <a:p>
            <a:endParaRPr lang="en-US" altLang="zh-CN" dirty="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3300" b="1" dirty="0" smtClean="0">
                <a:solidFill>
                  <a:srgbClr val="C00000"/>
                </a:solidFill>
                <a:ea typeface="宋体" panose="02010600030101010101" pitchFamily="2" charset="-122"/>
                <a:cs typeface="Times New Roman" panose="02020603050405020304" pitchFamily="18" charset="0"/>
              </a:rPr>
              <a:t>分支</a:t>
            </a:r>
            <a:r>
              <a:rPr lang="zh-CN" altLang="en-US" sz="3300" b="1" dirty="0">
                <a:solidFill>
                  <a:srgbClr val="C00000"/>
                </a:solidFill>
                <a:ea typeface="宋体" panose="02010600030101010101" pitchFamily="2" charset="-122"/>
                <a:cs typeface="Times New Roman" panose="02020603050405020304" pitchFamily="18" charset="0"/>
              </a:rPr>
              <a:t>结构</a:t>
            </a:r>
          </a:p>
          <a:p>
            <a:pPr>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根据</a:t>
            </a:r>
            <a:r>
              <a:rPr lang="zh-CN" altLang="en-US" dirty="0">
                <a:ea typeface="宋体" panose="02010600030101010101" pitchFamily="2" charset="-122"/>
                <a:cs typeface="Times New Roman" panose="02020603050405020304" pitchFamily="18" charset="0"/>
              </a:rPr>
              <a:t>条件，选择性地执行某段代码。</a:t>
            </a:r>
          </a:p>
          <a:p>
            <a:pPr>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有</a:t>
            </a:r>
            <a:r>
              <a:rPr lang="en-US" altLang="zh-CN" dirty="0">
                <a:ea typeface="宋体" panose="02010600030101010101" pitchFamily="2" charset="-122"/>
                <a:cs typeface="Times New Roman" panose="02020603050405020304" pitchFamily="18" charset="0"/>
              </a:rPr>
              <a:t>if…else</a:t>
            </a:r>
            <a:r>
              <a:rPr lang="zh-CN" altLang="en-US" dirty="0">
                <a:ea typeface="宋体" panose="02010600030101010101" pitchFamily="2" charset="-122"/>
                <a:cs typeface="Times New Roman" panose="02020603050405020304" pitchFamily="18" charset="0"/>
              </a:rPr>
              <a:t>和</a:t>
            </a:r>
            <a:r>
              <a:rPr lang="en-US" altLang="zh-CN" dirty="0">
                <a:ea typeface="宋体" panose="02010600030101010101" pitchFamily="2" charset="-122"/>
                <a:cs typeface="Times New Roman" panose="02020603050405020304" pitchFamily="18" charset="0"/>
              </a:rPr>
              <a:t>switch</a:t>
            </a:r>
            <a:r>
              <a:rPr lang="zh-CN" altLang="en-US" dirty="0">
                <a:ea typeface="宋体" panose="02010600030101010101" pitchFamily="2" charset="-122"/>
                <a:cs typeface="Times New Roman" panose="02020603050405020304" pitchFamily="18" charset="0"/>
              </a:rPr>
              <a:t>两种分支语句。</a:t>
            </a:r>
            <a:endParaRPr lang="en-US" altLang="zh-CN" dirty="0">
              <a:ea typeface="宋体" panose="02010600030101010101" pitchFamily="2" charset="-122"/>
              <a:cs typeface="Times New Roman" panose="02020603050405020304" pitchFamily="18" charset="0"/>
            </a:endParaRPr>
          </a:p>
          <a:p>
            <a:endParaRPr lang="en-US" altLang="zh-CN" dirty="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3300" b="1" dirty="0" smtClean="0">
                <a:solidFill>
                  <a:srgbClr val="C00000"/>
                </a:solidFill>
                <a:ea typeface="宋体" panose="02010600030101010101" pitchFamily="2" charset="-122"/>
                <a:cs typeface="Times New Roman" panose="02020603050405020304" pitchFamily="18" charset="0"/>
              </a:rPr>
              <a:t>循环</a:t>
            </a:r>
            <a:r>
              <a:rPr lang="zh-CN" altLang="en-US" sz="3300" b="1" dirty="0">
                <a:solidFill>
                  <a:srgbClr val="C00000"/>
                </a:solidFill>
                <a:ea typeface="宋体" panose="02010600030101010101" pitchFamily="2" charset="-122"/>
                <a:cs typeface="Times New Roman" panose="02020603050405020304" pitchFamily="18" charset="0"/>
              </a:rPr>
              <a:t>结构</a:t>
            </a:r>
          </a:p>
          <a:p>
            <a:pPr>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根据</a:t>
            </a:r>
            <a:r>
              <a:rPr lang="zh-CN" altLang="en-US" dirty="0">
                <a:ea typeface="宋体" panose="02010600030101010101" pitchFamily="2" charset="-122"/>
                <a:cs typeface="Times New Roman" panose="02020603050405020304" pitchFamily="18" charset="0"/>
              </a:rPr>
              <a:t>循环条件，重复性的执行某段代码。</a:t>
            </a:r>
            <a:endParaRPr lang="en-US" altLang="zh-CN" dirty="0">
              <a:ea typeface="宋体" panose="02010600030101010101" pitchFamily="2" charset="-122"/>
              <a:cs typeface="Times New Roman" panose="02020603050405020304" pitchFamily="18" charset="0"/>
            </a:endParaRPr>
          </a:p>
          <a:p>
            <a:pPr>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有</a:t>
            </a:r>
            <a:r>
              <a:rPr lang="en-US" altLang="zh-CN" dirty="0">
                <a:ea typeface="宋体" panose="02010600030101010101" pitchFamily="2" charset="-122"/>
                <a:cs typeface="Times New Roman" panose="02020603050405020304" pitchFamily="18" charset="0"/>
              </a:rPr>
              <a:t>while</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do…while</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for</a:t>
            </a:r>
            <a:r>
              <a:rPr lang="zh-CN" altLang="en-US" dirty="0">
                <a:ea typeface="宋体" panose="02010600030101010101" pitchFamily="2" charset="-122"/>
                <a:cs typeface="Times New Roman" panose="02020603050405020304" pitchFamily="18" charset="0"/>
              </a:rPr>
              <a:t>三种循环语句。</a:t>
            </a:r>
            <a:endParaRPr lang="en-US" altLang="zh-CN" dirty="0">
              <a:ea typeface="宋体" panose="02010600030101010101" pitchFamily="2" charset="-122"/>
              <a:cs typeface="Times New Roman" panose="02020603050405020304" pitchFamily="18" charset="0"/>
            </a:endParaRPr>
          </a:p>
          <a:p>
            <a:pPr>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注</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JDK1.5</a:t>
            </a:r>
            <a:r>
              <a:rPr lang="zh-CN" altLang="en-US" dirty="0">
                <a:ea typeface="宋体" panose="02010600030101010101" pitchFamily="2" charset="-122"/>
                <a:cs typeface="Times New Roman" panose="02020603050405020304" pitchFamily="18" charset="0"/>
              </a:rPr>
              <a:t>开始提供了</a:t>
            </a:r>
            <a:r>
              <a:rPr lang="en-US" altLang="zh-CN" dirty="0" err="1">
                <a:ea typeface="宋体" panose="02010600030101010101" pitchFamily="2" charset="-122"/>
                <a:cs typeface="Times New Roman" panose="02020603050405020304" pitchFamily="18" charset="0"/>
              </a:rPr>
              <a:t>foreach</a:t>
            </a:r>
            <a:r>
              <a:rPr lang="zh-CN" altLang="en-US" dirty="0">
                <a:ea typeface="宋体" panose="02010600030101010101" pitchFamily="2" charset="-122"/>
                <a:cs typeface="Times New Roman" panose="02020603050405020304" pitchFamily="18" charset="0"/>
              </a:rPr>
              <a:t>循环，方便的遍历集合、数组元素。</a:t>
            </a:r>
          </a:p>
          <a:p>
            <a:endParaRPr lang="zh-CN" altLang="en-US"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a:xfrm>
            <a:off x="395536" y="551716"/>
            <a:ext cx="8109461" cy="489654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zh-CN" altLang="en-US" sz="3500" b="1" dirty="0">
                <a:ea typeface="宋体" panose="02010600030101010101" pitchFamily="2" charset="-122"/>
                <a:cs typeface="Times New Roman" panose="02020603050405020304" pitchFamily="18" charset="0"/>
              </a:rPr>
              <a:t>顺序结构</a:t>
            </a:r>
          </a:p>
          <a:p>
            <a:pPr marL="0" indent="0">
              <a:buNone/>
            </a:pPr>
            <a:r>
              <a:rPr lang="en-US" altLang="zh-CN" dirty="0" smtClean="0">
                <a:ea typeface="宋体" panose="02010600030101010101" pitchFamily="2" charset="-122"/>
                <a:cs typeface="Times New Roman" panose="02020603050405020304" pitchFamily="18" charset="0"/>
              </a:rPr>
              <a:t>Java</a:t>
            </a:r>
            <a:r>
              <a:rPr lang="zh-CN" altLang="en-US" dirty="0" smtClean="0">
                <a:ea typeface="宋体" panose="02010600030101010101" pitchFamily="2" charset="-122"/>
                <a:cs typeface="Times New Roman" panose="02020603050405020304" pitchFamily="18" charset="0"/>
              </a:rPr>
              <a:t>中定义成员变量时采用合法的</a:t>
            </a:r>
            <a:r>
              <a:rPr lang="zh-CN" altLang="en-US" dirty="0" smtClean="0">
                <a:solidFill>
                  <a:srgbClr val="0000FF"/>
                </a:solidFill>
                <a:ea typeface="宋体" panose="02010600030101010101" pitchFamily="2" charset="-122"/>
                <a:cs typeface="Times New Roman" panose="02020603050405020304" pitchFamily="18" charset="0"/>
              </a:rPr>
              <a:t>前向引用</a:t>
            </a:r>
            <a:r>
              <a:rPr lang="zh-CN" altLang="en-US" dirty="0" smtClean="0">
                <a:ea typeface="宋体" panose="02010600030101010101" pitchFamily="2" charset="-122"/>
                <a:cs typeface="Times New Roman" panose="02020603050405020304" pitchFamily="18" charset="0"/>
              </a:rPr>
              <a:t>。如：</a:t>
            </a:r>
            <a:endParaRPr lang="en-US" altLang="zh-CN" dirty="0" smtClean="0">
              <a:ea typeface="宋体" panose="02010600030101010101" pitchFamily="2" charset="-122"/>
              <a:cs typeface="Times New Roman" panose="02020603050405020304" pitchFamily="18" charset="0"/>
            </a:endParaRPr>
          </a:p>
          <a:p>
            <a:pPr marL="0" indent="0">
              <a:buNone/>
            </a:pPr>
            <a:r>
              <a:rPr lang="en-US" altLang="zh-CN" dirty="0" smtClean="0">
                <a:solidFill>
                  <a:srgbClr val="C00000"/>
                </a:solidFill>
                <a:ea typeface="宋体" panose="02010600030101010101" pitchFamily="2" charset="-122"/>
                <a:cs typeface="Times New Roman" panose="02020603050405020304" pitchFamily="18" charset="0"/>
              </a:rPr>
              <a:t>public class Test{</a:t>
            </a:r>
          </a:p>
          <a:p>
            <a:pPr marL="0" indent="0">
              <a:buNone/>
            </a:pPr>
            <a:r>
              <a:rPr lang="en-US" altLang="zh-CN" dirty="0">
                <a:solidFill>
                  <a:srgbClr val="C00000"/>
                </a:solidFill>
                <a:ea typeface="宋体" panose="02010600030101010101" pitchFamily="2" charset="-122"/>
                <a:cs typeface="Times New Roman" panose="02020603050405020304" pitchFamily="18" charset="0"/>
              </a:rPr>
              <a:t> </a:t>
            </a:r>
            <a:r>
              <a:rPr lang="en-US" altLang="zh-CN" dirty="0" smtClean="0">
                <a:solidFill>
                  <a:srgbClr val="C00000"/>
                </a:solidFill>
                <a:ea typeface="宋体" panose="02010600030101010101" pitchFamily="2" charset="-122"/>
                <a:cs typeface="Times New Roman" panose="02020603050405020304" pitchFamily="18" charset="0"/>
              </a:rPr>
              <a:t>       </a:t>
            </a:r>
            <a:r>
              <a:rPr lang="en-US" altLang="zh-CN" dirty="0" err="1" smtClean="0">
                <a:solidFill>
                  <a:srgbClr val="C00000"/>
                </a:solidFill>
                <a:ea typeface="宋体" panose="02010600030101010101" pitchFamily="2" charset="-122"/>
                <a:cs typeface="Times New Roman" panose="02020603050405020304" pitchFamily="18" charset="0"/>
              </a:rPr>
              <a:t>int</a:t>
            </a:r>
            <a:r>
              <a:rPr lang="en-US" altLang="zh-CN" dirty="0" smtClean="0">
                <a:solidFill>
                  <a:srgbClr val="C00000"/>
                </a:solidFill>
                <a:ea typeface="宋体" panose="02010600030101010101" pitchFamily="2" charset="-122"/>
                <a:cs typeface="Times New Roman" panose="02020603050405020304" pitchFamily="18" charset="0"/>
              </a:rPr>
              <a:t> num1 = 12;</a:t>
            </a:r>
          </a:p>
          <a:p>
            <a:pPr marL="0" indent="0">
              <a:buNone/>
            </a:pPr>
            <a:r>
              <a:rPr lang="en-US" altLang="zh-CN" dirty="0">
                <a:solidFill>
                  <a:srgbClr val="C00000"/>
                </a:solidFill>
                <a:ea typeface="宋体" panose="02010600030101010101" pitchFamily="2" charset="-122"/>
                <a:cs typeface="Times New Roman" panose="02020603050405020304" pitchFamily="18" charset="0"/>
              </a:rPr>
              <a:t> </a:t>
            </a:r>
            <a:r>
              <a:rPr lang="en-US" altLang="zh-CN" dirty="0" smtClean="0">
                <a:solidFill>
                  <a:srgbClr val="C00000"/>
                </a:solidFill>
                <a:ea typeface="宋体" panose="02010600030101010101" pitchFamily="2" charset="-122"/>
                <a:cs typeface="Times New Roman" panose="02020603050405020304" pitchFamily="18" charset="0"/>
              </a:rPr>
              <a:t>       </a:t>
            </a:r>
            <a:r>
              <a:rPr lang="en-US" altLang="zh-CN" dirty="0" err="1" smtClean="0">
                <a:solidFill>
                  <a:srgbClr val="C00000"/>
                </a:solidFill>
                <a:ea typeface="宋体" panose="02010600030101010101" pitchFamily="2" charset="-122"/>
                <a:cs typeface="Times New Roman" panose="02020603050405020304" pitchFamily="18" charset="0"/>
              </a:rPr>
              <a:t>int</a:t>
            </a:r>
            <a:r>
              <a:rPr lang="en-US" altLang="zh-CN" dirty="0" smtClean="0">
                <a:solidFill>
                  <a:srgbClr val="C00000"/>
                </a:solidFill>
                <a:ea typeface="宋体" panose="02010600030101010101" pitchFamily="2" charset="-122"/>
                <a:cs typeface="Times New Roman" panose="02020603050405020304" pitchFamily="18" charset="0"/>
              </a:rPr>
              <a:t> num2 = num1 + 2;</a:t>
            </a:r>
            <a:endParaRPr lang="en-US" altLang="zh-CN" dirty="0">
              <a:solidFill>
                <a:srgbClr val="C00000"/>
              </a:solidFill>
              <a:ea typeface="宋体" panose="02010600030101010101" pitchFamily="2" charset="-122"/>
              <a:cs typeface="Times New Roman" panose="02020603050405020304" pitchFamily="18" charset="0"/>
            </a:endParaRPr>
          </a:p>
          <a:p>
            <a:pPr marL="0" indent="0">
              <a:buNone/>
            </a:pPr>
            <a:r>
              <a:rPr lang="en-US" altLang="zh-CN" dirty="0" smtClean="0">
                <a:solidFill>
                  <a:srgbClr val="C00000"/>
                </a:solidFill>
                <a:ea typeface="宋体" panose="02010600030101010101" pitchFamily="2" charset="-122"/>
                <a:cs typeface="Times New Roman" panose="02020603050405020304" pitchFamily="18" charset="0"/>
              </a:rPr>
              <a:t>}</a:t>
            </a:r>
          </a:p>
          <a:p>
            <a:pPr marL="0" indent="0">
              <a:buNone/>
            </a:pPr>
            <a:r>
              <a:rPr lang="zh-CN" altLang="en-US" dirty="0" smtClean="0">
                <a:ea typeface="宋体" panose="02010600030101010101" pitchFamily="2" charset="-122"/>
                <a:cs typeface="Times New Roman" panose="02020603050405020304" pitchFamily="18" charset="0"/>
              </a:rPr>
              <a:t>错误形式：</a:t>
            </a:r>
            <a:endParaRPr lang="en-US" altLang="zh-CN" dirty="0" smtClean="0">
              <a:ea typeface="宋体" panose="02010600030101010101" pitchFamily="2" charset="-122"/>
              <a:cs typeface="Times New Roman" panose="02020603050405020304" pitchFamily="18" charset="0"/>
            </a:endParaRPr>
          </a:p>
          <a:p>
            <a:pPr marL="0" indent="0">
              <a:buNone/>
            </a:pPr>
            <a:r>
              <a:rPr lang="en-US" altLang="zh-CN" dirty="0" smtClean="0">
                <a:solidFill>
                  <a:srgbClr val="C00000"/>
                </a:solidFill>
                <a:ea typeface="宋体" panose="02010600030101010101" pitchFamily="2" charset="-122"/>
                <a:cs typeface="Times New Roman" panose="02020603050405020304" pitchFamily="18" charset="0"/>
              </a:rPr>
              <a:t>public class Test{</a:t>
            </a:r>
          </a:p>
          <a:p>
            <a:pPr marL="0" indent="0">
              <a:buNone/>
            </a:pPr>
            <a:r>
              <a:rPr lang="en-US" altLang="zh-CN" dirty="0" smtClean="0">
                <a:solidFill>
                  <a:srgbClr val="C00000"/>
                </a:solidFill>
                <a:ea typeface="宋体" panose="02010600030101010101" pitchFamily="2" charset="-122"/>
                <a:cs typeface="Times New Roman" panose="02020603050405020304" pitchFamily="18" charset="0"/>
              </a:rPr>
              <a:t>       </a:t>
            </a:r>
            <a:r>
              <a:rPr lang="en-US" altLang="zh-CN" dirty="0" err="1" smtClean="0">
                <a:solidFill>
                  <a:srgbClr val="C00000"/>
                </a:solidFill>
                <a:ea typeface="宋体" panose="02010600030101010101" pitchFamily="2" charset="-122"/>
                <a:cs typeface="Times New Roman" panose="02020603050405020304" pitchFamily="18" charset="0"/>
              </a:rPr>
              <a:t>int</a:t>
            </a:r>
            <a:r>
              <a:rPr lang="en-US" altLang="zh-CN" dirty="0" smtClean="0">
                <a:solidFill>
                  <a:srgbClr val="C00000"/>
                </a:solidFill>
                <a:ea typeface="宋体" panose="02010600030101010101" pitchFamily="2" charset="-122"/>
                <a:cs typeface="Times New Roman" panose="02020603050405020304" pitchFamily="18" charset="0"/>
              </a:rPr>
              <a:t> num2 = num1 + 2</a:t>
            </a:r>
            <a:r>
              <a:rPr lang="zh-CN" altLang="en-US" dirty="0" smtClean="0">
                <a:solidFill>
                  <a:srgbClr val="C00000"/>
                </a:solidFill>
                <a:ea typeface="宋体" panose="02010600030101010101" pitchFamily="2" charset="-122"/>
                <a:cs typeface="Times New Roman" panose="02020603050405020304" pitchFamily="18" charset="0"/>
              </a:rPr>
              <a:t>；</a:t>
            </a:r>
            <a:endParaRPr lang="en-US" altLang="zh-CN" dirty="0" smtClean="0">
              <a:solidFill>
                <a:srgbClr val="C00000"/>
              </a:solidFill>
              <a:ea typeface="宋体" panose="02010600030101010101" pitchFamily="2" charset="-122"/>
              <a:cs typeface="Times New Roman" panose="02020603050405020304" pitchFamily="18" charset="0"/>
            </a:endParaRPr>
          </a:p>
          <a:p>
            <a:pPr marL="0" indent="0">
              <a:buNone/>
            </a:pPr>
            <a:r>
              <a:rPr lang="en-US" altLang="zh-CN" dirty="0">
                <a:solidFill>
                  <a:srgbClr val="C00000"/>
                </a:solidFill>
                <a:ea typeface="宋体" panose="02010600030101010101" pitchFamily="2" charset="-122"/>
                <a:cs typeface="Times New Roman" panose="02020603050405020304" pitchFamily="18" charset="0"/>
              </a:rPr>
              <a:t> </a:t>
            </a:r>
            <a:r>
              <a:rPr lang="en-US" altLang="zh-CN" dirty="0" smtClean="0">
                <a:solidFill>
                  <a:srgbClr val="C00000"/>
                </a:solidFill>
                <a:ea typeface="宋体" panose="02010600030101010101" pitchFamily="2" charset="-122"/>
                <a:cs typeface="Times New Roman" panose="02020603050405020304" pitchFamily="18" charset="0"/>
              </a:rPr>
              <a:t>      </a:t>
            </a:r>
            <a:r>
              <a:rPr lang="en-US" altLang="zh-CN" dirty="0" err="1" smtClean="0">
                <a:solidFill>
                  <a:srgbClr val="C00000"/>
                </a:solidFill>
                <a:ea typeface="宋体" panose="02010600030101010101" pitchFamily="2" charset="-122"/>
                <a:cs typeface="Times New Roman" panose="02020603050405020304" pitchFamily="18" charset="0"/>
              </a:rPr>
              <a:t>int</a:t>
            </a:r>
            <a:r>
              <a:rPr lang="en-US" altLang="zh-CN" dirty="0" smtClean="0">
                <a:solidFill>
                  <a:srgbClr val="C00000"/>
                </a:solidFill>
                <a:ea typeface="宋体" panose="02010600030101010101" pitchFamily="2" charset="-122"/>
                <a:cs typeface="Times New Roman" panose="02020603050405020304" pitchFamily="18" charset="0"/>
              </a:rPr>
              <a:t> num1 = 12;</a:t>
            </a:r>
            <a:endParaRPr lang="en-US" altLang="zh-CN" dirty="0">
              <a:solidFill>
                <a:srgbClr val="C00000"/>
              </a:solidFill>
              <a:ea typeface="宋体" panose="02010600030101010101" pitchFamily="2" charset="-122"/>
              <a:cs typeface="Times New Roman" panose="02020603050405020304" pitchFamily="18" charset="0"/>
            </a:endParaRPr>
          </a:p>
          <a:p>
            <a:pPr marL="0" indent="0">
              <a:buNone/>
            </a:pPr>
            <a:r>
              <a:rPr lang="en-US" altLang="zh-CN" dirty="0" smtClean="0">
                <a:solidFill>
                  <a:srgbClr val="C00000"/>
                </a:solidFill>
                <a:ea typeface="宋体" panose="02010600030101010101" pitchFamily="2" charset="-122"/>
                <a:cs typeface="Times New Roman" panose="02020603050405020304" pitchFamily="18" charset="0"/>
              </a:rPr>
              <a:t>}</a:t>
            </a:r>
            <a:endParaRPr lang="zh-CN" altLang="en-US"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a:spLocks noChangeArrowheads="1"/>
          </p:cNvSpPr>
          <p:nvPr/>
        </p:nvSpPr>
        <p:spPr bwMode="auto">
          <a:xfrm>
            <a:off x="395536" y="838989"/>
            <a:ext cx="3313113" cy="5324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rgbClr val="C00000"/>
                </a:solidFill>
                <a:latin typeface="+mn-lt"/>
                <a:ea typeface="宋体" panose="02010600030101010101" pitchFamily="2" charset="-122"/>
                <a:cs typeface="Times New Roman" panose="02020603050405020304" pitchFamily="18" charset="0"/>
              </a:rPr>
              <a:t>if</a:t>
            </a:r>
            <a:r>
              <a:rPr lang="zh-CN" altLang="en-US" sz="2800" b="1" dirty="0" smtClean="0">
                <a:solidFill>
                  <a:srgbClr val="C00000"/>
                </a:solidFill>
                <a:latin typeface="+mn-lt"/>
                <a:ea typeface="宋体" panose="02010600030101010101" pitchFamily="2" charset="-122"/>
                <a:cs typeface="Times New Roman" panose="02020603050405020304" pitchFamily="18" charset="0"/>
              </a:rPr>
              <a:t>语句三</a:t>
            </a:r>
            <a:r>
              <a:rPr lang="zh-CN" altLang="en-US" sz="2800" b="1" dirty="0">
                <a:solidFill>
                  <a:srgbClr val="C00000"/>
                </a:solidFill>
                <a:latin typeface="+mn-lt"/>
                <a:ea typeface="宋体" panose="02010600030101010101" pitchFamily="2" charset="-122"/>
                <a:cs typeface="Times New Roman" panose="02020603050405020304" pitchFamily="18" charset="0"/>
              </a:rPr>
              <a:t>种格式</a:t>
            </a:r>
            <a:r>
              <a:rPr lang="zh-CN" altLang="en-US" sz="2800" b="1" dirty="0" smtClean="0">
                <a:solidFill>
                  <a:srgbClr val="C00000"/>
                </a:solidFill>
                <a:latin typeface="+mn-lt"/>
                <a:ea typeface="宋体" panose="02010600030101010101" pitchFamily="2" charset="-122"/>
                <a:cs typeface="Times New Roman" panose="02020603050405020304" pitchFamily="18" charset="0"/>
              </a:rPr>
              <a:t>：</a:t>
            </a:r>
            <a:endParaRPr lang="en-US" altLang="zh-CN" sz="2800" b="1" dirty="0" smtClean="0">
              <a:solidFill>
                <a:srgbClr val="C00000"/>
              </a:solidFill>
              <a:latin typeface="+mn-lt"/>
              <a:ea typeface="宋体" panose="02010600030101010101" pitchFamily="2" charset="-122"/>
              <a:cs typeface="Times New Roman" panose="02020603050405020304" pitchFamily="18" charset="0"/>
            </a:endParaRPr>
          </a:p>
          <a:p>
            <a:pPr eaLnBrk="1" hangingPunct="1"/>
            <a:endParaRPr lang="zh-CN" altLang="en-US" b="1" dirty="0">
              <a:latin typeface="+mn-lt"/>
              <a:ea typeface="宋体" panose="02010600030101010101" pitchFamily="2" charset="-122"/>
              <a:cs typeface="Times New Roman" panose="02020603050405020304" pitchFamily="18" charset="0"/>
            </a:endParaRPr>
          </a:p>
          <a:p>
            <a:pPr eaLnBrk="1" hangingPunct="1"/>
            <a:r>
              <a:rPr lang="en-US" altLang="zh-CN" b="1" dirty="0">
                <a:latin typeface="+mn-lt"/>
                <a:ea typeface="宋体" panose="02010600030101010101" pitchFamily="2" charset="-122"/>
                <a:cs typeface="Times New Roman" panose="02020603050405020304" pitchFamily="18" charset="0"/>
              </a:rPr>
              <a:t>1.  if(true){</a:t>
            </a:r>
          </a:p>
          <a:p>
            <a:pPr eaLnBrk="1" hangingPunct="1"/>
            <a:r>
              <a:rPr lang="en-US" altLang="zh-CN" b="1" dirty="0">
                <a:latin typeface="+mn-lt"/>
                <a:ea typeface="宋体" panose="02010600030101010101" pitchFamily="2" charset="-122"/>
                <a:cs typeface="Times New Roman" panose="02020603050405020304" pitchFamily="18" charset="0"/>
              </a:rPr>
              <a:t>	</a:t>
            </a:r>
            <a:r>
              <a:rPr lang="zh-CN" altLang="en-US" b="1" dirty="0">
                <a:latin typeface="+mn-lt"/>
                <a:ea typeface="宋体" panose="02010600030101010101" pitchFamily="2" charset="-122"/>
                <a:cs typeface="Times New Roman" panose="02020603050405020304" pitchFamily="18" charset="0"/>
              </a:rPr>
              <a:t>执行代码块；</a:t>
            </a:r>
          </a:p>
          <a:p>
            <a:pPr eaLnBrk="1" hangingPunct="1"/>
            <a:r>
              <a:rPr lang="zh-CN" altLang="en-US" b="1" dirty="0">
                <a:latin typeface="+mn-lt"/>
                <a:ea typeface="宋体" panose="02010600030101010101" pitchFamily="2" charset="-122"/>
                <a:cs typeface="Times New Roman" panose="02020603050405020304" pitchFamily="18" charset="0"/>
              </a:rPr>
              <a:t>     </a:t>
            </a:r>
            <a:r>
              <a:rPr lang="en-US" altLang="zh-CN" b="1" dirty="0">
                <a:latin typeface="+mn-lt"/>
                <a:ea typeface="宋体" panose="02010600030101010101" pitchFamily="2" charset="-122"/>
                <a:cs typeface="Times New Roman" panose="02020603050405020304" pitchFamily="18" charset="0"/>
              </a:rPr>
              <a:t>}</a:t>
            </a:r>
          </a:p>
          <a:p>
            <a:pPr eaLnBrk="1" hangingPunct="1"/>
            <a:endParaRPr lang="en-US" altLang="zh-CN" b="1" dirty="0">
              <a:latin typeface="+mn-lt"/>
              <a:ea typeface="宋体" panose="02010600030101010101" pitchFamily="2" charset="-122"/>
              <a:cs typeface="Times New Roman" panose="02020603050405020304" pitchFamily="18" charset="0"/>
            </a:endParaRPr>
          </a:p>
          <a:p>
            <a:pPr eaLnBrk="1" hangingPunct="1"/>
            <a:r>
              <a:rPr lang="en-US" altLang="zh-CN" b="1" dirty="0">
                <a:latin typeface="+mn-lt"/>
                <a:ea typeface="宋体" panose="02010600030101010101" pitchFamily="2" charset="-122"/>
                <a:cs typeface="Times New Roman" panose="02020603050405020304" pitchFamily="18" charset="0"/>
              </a:rPr>
              <a:t>2.  if(</a:t>
            </a:r>
            <a:r>
              <a:rPr lang="zh-CN" altLang="en-US" b="1" dirty="0">
                <a:latin typeface="+mn-lt"/>
                <a:ea typeface="宋体" panose="02010600030101010101" pitchFamily="2" charset="-122"/>
                <a:cs typeface="Times New Roman" panose="02020603050405020304" pitchFamily="18" charset="0"/>
              </a:rPr>
              <a:t>条件表达式</a:t>
            </a:r>
            <a:r>
              <a:rPr lang="en-US" altLang="zh-CN" b="1" dirty="0">
                <a:latin typeface="+mn-lt"/>
                <a:ea typeface="宋体" panose="02010600030101010101" pitchFamily="2" charset="-122"/>
                <a:cs typeface="Times New Roman" panose="02020603050405020304" pitchFamily="18" charset="0"/>
              </a:rPr>
              <a:t>){</a:t>
            </a:r>
          </a:p>
          <a:p>
            <a:pPr eaLnBrk="1" hangingPunct="1"/>
            <a:r>
              <a:rPr lang="en-US" b="1" dirty="0">
                <a:latin typeface="+mn-lt"/>
                <a:ea typeface="宋体" panose="02010600030101010101" pitchFamily="2" charset="-122"/>
                <a:cs typeface="Times New Roman" panose="02020603050405020304" pitchFamily="18" charset="0"/>
              </a:rPr>
              <a:t>	</a:t>
            </a:r>
            <a:r>
              <a:rPr lang="zh-CN" altLang="en-US" b="1" dirty="0">
                <a:latin typeface="+mn-lt"/>
                <a:ea typeface="宋体" panose="02010600030101010101" pitchFamily="2" charset="-122"/>
                <a:cs typeface="Times New Roman" panose="02020603050405020304" pitchFamily="18" charset="0"/>
              </a:rPr>
              <a:t>执行代码块；</a:t>
            </a:r>
          </a:p>
          <a:p>
            <a:pPr eaLnBrk="1" hangingPunct="1"/>
            <a:r>
              <a:rPr lang="zh-CN" altLang="en-US" b="1" dirty="0">
                <a:latin typeface="+mn-lt"/>
                <a:ea typeface="宋体" panose="02010600030101010101" pitchFamily="2" charset="-122"/>
                <a:cs typeface="Times New Roman" panose="02020603050405020304" pitchFamily="18" charset="0"/>
              </a:rPr>
              <a:t>      </a:t>
            </a:r>
            <a:r>
              <a:rPr lang="en-US" altLang="zh-CN" b="1" dirty="0">
                <a:latin typeface="+mn-lt"/>
                <a:ea typeface="宋体" panose="02010600030101010101" pitchFamily="2" charset="-122"/>
                <a:cs typeface="Times New Roman" panose="02020603050405020304" pitchFamily="18" charset="0"/>
              </a:rPr>
              <a:t>}</a:t>
            </a:r>
          </a:p>
          <a:p>
            <a:pPr eaLnBrk="1" hangingPunct="1"/>
            <a:r>
              <a:rPr lang="zh-CN" altLang="en-US" b="1" dirty="0">
                <a:latin typeface="+mn-lt"/>
                <a:ea typeface="宋体" panose="02010600030101010101" pitchFamily="2" charset="-122"/>
                <a:cs typeface="Times New Roman" panose="02020603050405020304" pitchFamily="18" charset="0"/>
              </a:rPr>
              <a:t>     </a:t>
            </a:r>
            <a:r>
              <a:rPr lang="en-US" altLang="zh-CN" b="1" dirty="0">
                <a:latin typeface="+mn-lt"/>
                <a:ea typeface="宋体" panose="02010600030101010101" pitchFamily="2" charset="-122"/>
                <a:cs typeface="Times New Roman" panose="02020603050405020304" pitchFamily="18" charset="0"/>
              </a:rPr>
              <a:t>else{</a:t>
            </a:r>
          </a:p>
          <a:p>
            <a:pPr eaLnBrk="1" hangingPunct="1"/>
            <a:r>
              <a:rPr lang="en-US" b="1" dirty="0">
                <a:latin typeface="+mn-lt"/>
                <a:ea typeface="宋体" panose="02010600030101010101" pitchFamily="2" charset="-122"/>
                <a:cs typeface="Times New Roman" panose="02020603050405020304" pitchFamily="18" charset="0"/>
              </a:rPr>
              <a:t>	</a:t>
            </a:r>
            <a:r>
              <a:rPr lang="zh-CN" altLang="en-US" b="1" dirty="0">
                <a:latin typeface="+mn-lt"/>
                <a:ea typeface="宋体" panose="02010600030101010101" pitchFamily="2" charset="-122"/>
                <a:cs typeface="Times New Roman" panose="02020603050405020304" pitchFamily="18" charset="0"/>
              </a:rPr>
              <a:t>执行代码块；</a:t>
            </a:r>
          </a:p>
          <a:p>
            <a:pPr eaLnBrk="1" hangingPunct="1"/>
            <a:r>
              <a:rPr lang="zh-CN" altLang="en-US" b="1" dirty="0">
                <a:latin typeface="+mn-lt"/>
                <a:ea typeface="宋体" panose="02010600030101010101" pitchFamily="2" charset="-122"/>
                <a:cs typeface="Times New Roman" panose="02020603050405020304" pitchFamily="18" charset="0"/>
              </a:rPr>
              <a:t>      </a:t>
            </a:r>
            <a:r>
              <a:rPr lang="en-US" altLang="zh-CN" b="1" dirty="0">
                <a:latin typeface="+mn-lt"/>
                <a:ea typeface="宋体" panose="02010600030101010101" pitchFamily="2" charset="-122"/>
                <a:cs typeface="Times New Roman" panose="02020603050405020304" pitchFamily="18" charset="0"/>
              </a:rPr>
              <a:t>}</a:t>
            </a:r>
          </a:p>
          <a:p>
            <a:pPr eaLnBrk="1" hangingPunct="1"/>
            <a:endParaRPr lang="en-US" dirty="0">
              <a:latin typeface="+mn-lt"/>
              <a:ea typeface="宋体" panose="02010600030101010101" pitchFamily="2" charset="-122"/>
              <a:cs typeface="Times New Roman" panose="02020603050405020304" pitchFamily="18" charset="0"/>
            </a:endParaRPr>
          </a:p>
          <a:p>
            <a:pPr eaLnBrk="1" hangingPunct="1"/>
            <a:endParaRPr lang="zh-CN" altLang="en-US" dirty="0">
              <a:latin typeface="+mn-lt"/>
              <a:ea typeface="宋体" panose="02010600030101010101" pitchFamily="2" charset="-122"/>
              <a:cs typeface="Times New Roman" panose="02020603050405020304" pitchFamily="18" charset="0"/>
            </a:endParaRPr>
          </a:p>
        </p:txBody>
      </p:sp>
      <p:sp>
        <p:nvSpPr>
          <p:cNvPr id="6" name="TextBox 6"/>
          <p:cNvSpPr txBox="1">
            <a:spLocks noChangeArrowheads="1"/>
          </p:cNvSpPr>
          <p:nvPr/>
        </p:nvSpPr>
        <p:spPr bwMode="auto">
          <a:xfrm>
            <a:off x="4572000" y="1603518"/>
            <a:ext cx="3602038" cy="41242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mn-lt"/>
                <a:ea typeface="宋体" panose="02010600030101010101" pitchFamily="2" charset="-122"/>
                <a:cs typeface="Times New Roman" panose="02020603050405020304" pitchFamily="18" charset="0"/>
              </a:rPr>
              <a:t>3.  if(</a:t>
            </a:r>
            <a:r>
              <a:rPr lang="zh-CN" altLang="en-US" b="1" dirty="0">
                <a:latin typeface="+mn-lt"/>
                <a:ea typeface="宋体" panose="02010600030101010101" pitchFamily="2" charset="-122"/>
                <a:cs typeface="Times New Roman" panose="02020603050405020304" pitchFamily="18" charset="0"/>
              </a:rPr>
              <a:t>条件表达式</a:t>
            </a:r>
            <a:r>
              <a:rPr lang="en-US" altLang="zh-CN" b="1" dirty="0">
                <a:latin typeface="+mn-lt"/>
                <a:ea typeface="宋体" panose="02010600030101010101" pitchFamily="2" charset="-122"/>
                <a:cs typeface="Times New Roman" panose="02020603050405020304" pitchFamily="18" charset="0"/>
              </a:rPr>
              <a:t>){</a:t>
            </a:r>
          </a:p>
          <a:p>
            <a:pPr eaLnBrk="1" hangingPunct="1"/>
            <a:r>
              <a:rPr lang="en-US" b="1" dirty="0">
                <a:latin typeface="+mn-lt"/>
                <a:ea typeface="宋体" panose="02010600030101010101" pitchFamily="2" charset="-122"/>
                <a:cs typeface="Times New Roman" panose="02020603050405020304" pitchFamily="18" charset="0"/>
              </a:rPr>
              <a:t>	</a:t>
            </a:r>
            <a:r>
              <a:rPr lang="zh-CN" altLang="en-US" b="1" dirty="0">
                <a:latin typeface="+mn-lt"/>
                <a:ea typeface="宋体" panose="02010600030101010101" pitchFamily="2" charset="-122"/>
                <a:cs typeface="Times New Roman" panose="02020603050405020304" pitchFamily="18" charset="0"/>
              </a:rPr>
              <a:t>执行代码块；</a:t>
            </a:r>
          </a:p>
          <a:p>
            <a:pPr eaLnBrk="1" hangingPunct="1"/>
            <a:r>
              <a:rPr lang="zh-CN" altLang="en-US" b="1" dirty="0">
                <a:latin typeface="+mn-lt"/>
                <a:ea typeface="宋体" panose="02010600030101010101" pitchFamily="2" charset="-122"/>
                <a:cs typeface="Times New Roman" panose="02020603050405020304" pitchFamily="18" charset="0"/>
              </a:rPr>
              <a:t>      </a:t>
            </a:r>
            <a:r>
              <a:rPr lang="en-US" altLang="zh-CN" b="1" dirty="0">
                <a:latin typeface="+mn-lt"/>
                <a:ea typeface="宋体" panose="02010600030101010101" pitchFamily="2" charset="-122"/>
                <a:cs typeface="Times New Roman" panose="02020603050405020304" pitchFamily="18" charset="0"/>
              </a:rPr>
              <a:t>}</a:t>
            </a:r>
          </a:p>
          <a:p>
            <a:pPr eaLnBrk="1" hangingPunct="1"/>
            <a:r>
              <a:rPr lang="zh-CN" altLang="en-US" b="1" dirty="0">
                <a:latin typeface="+mn-lt"/>
                <a:ea typeface="宋体" panose="02010600030101010101" pitchFamily="2" charset="-122"/>
                <a:cs typeface="Times New Roman" panose="02020603050405020304" pitchFamily="18" charset="0"/>
              </a:rPr>
              <a:t>      </a:t>
            </a:r>
            <a:r>
              <a:rPr lang="en-US" altLang="zh-CN" b="1" dirty="0">
                <a:latin typeface="+mn-lt"/>
                <a:ea typeface="宋体" panose="02010600030101010101" pitchFamily="2" charset="-122"/>
                <a:cs typeface="Times New Roman" panose="02020603050405020304" pitchFamily="18" charset="0"/>
              </a:rPr>
              <a:t>else if (</a:t>
            </a:r>
            <a:r>
              <a:rPr lang="zh-CN" altLang="en-US" b="1" dirty="0">
                <a:latin typeface="+mn-lt"/>
                <a:ea typeface="宋体" panose="02010600030101010101" pitchFamily="2" charset="-122"/>
                <a:cs typeface="Times New Roman" panose="02020603050405020304" pitchFamily="18" charset="0"/>
              </a:rPr>
              <a:t>条件表达式</a:t>
            </a:r>
            <a:r>
              <a:rPr lang="en-US" altLang="zh-CN" b="1" dirty="0">
                <a:latin typeface="+mn-lt"/>
                <a:ea typeface="宋体" panose="02010600030101010101" pitchFamily="2" charset="-122"/>
                <a:cs typeface="Times New Roman" panose="02020603050405020304" pitchFamily="18" charset="0"/>
              </a:rPr>
              <a:t>){</a:t>
            </a:r>
          </a:p>
          <a:p>
            <a:pPr eaLnBrk="1" hangingPunct="1"/>
            <a:r>
              <a:rPr lang="en-US" b="1" dirty="0">
                <a:latin typeface="+mn-lt"/>
                <a:ea typeface="宋体" panose="02010600030101010101" pitchFamily="2" charset="-122"/>
                <a:cs typeface="Times New Roman" panose="02020603050405020304" pitchFamily="18" charset="0"/>
              </a:rPr>
              <a:t>	</a:t>
            </a:r>
            <a:r>
              <a:rPr lang="zh-CN" altLang="en-US" b="1" dirty="0">
                <a:latin typeface="+mn-lt"/>
                <a:ea typeface="宋体" panose="02010600030101010101" pitchFamily="2" charset="-122"/>
                <a:cs typeface="Times New Roman" panose="02020603050405020304" pitchFamily="18" charset="0"/>
              </a:rPr>
              <a:t>执行代码块；</a:t>
            </a:r>
          </a:p>
          <a:p>
            <a:pPr eaLnBrk="1" hangingPunct="1"/>
            <a:r>
              <a:rPr lang="zh-CN" altLang="en-US" b="1" dirty="0">
                <a:latin typeface="+mn-lt"/>
                <a:ea typeface="宋体" panose="02010600030101010101" pitchFamily="2" charset="-122"/>
                <a:cs typeface="Times New Roman" panose="02020603050405020304" pitchFamily="18" charset="0"/>
              </a:rPr>
              <a:t>      </a:t>
            </a:r>
            <a:r>
              <a:rPr lang="en-US" altLang="zh-CN" b="1" dirty="0">
                <a:latin typeface="+mn-lt"/>
                <a:ea typeface="宋体" panose="02010600030101010101" pitchFamily="2" charset="-122"/>
                <a:cs typeface="Times New Roman" panose="02020603050405020304" pitchFamily="18" charset="0"/>
              </a:rPr>
              <a:t>}</a:t>
            </a:r>
          </a:p>
          <a:p>
            <a:pPr eaLnBrk="1" hangingPunct="1"/>
            <a:r>
              <a:rPr lang="zh-CN" altLang="en-US" b="1" dirty="0">
                <a:latin typeface="+mn-lt"/>
                <a:ea typeface="宋体" panose="02010600030101010101" pitchFamily="2" charset="-122"/>
                <a:cs typeface="Times New Roman" panose="02020603050405020304" pitchFamily="18" charset="0"/>
              </a:rPr>
              <a:t>       </a:t>
            </a:r>
            <a:r>
              <a:rPr lang="en-US" altLang="zh-CN" b="1" dirty="0">
                <a:solidFill>
                  <a:srgbClr val="FF0000"/>
                </a:solidFill>
                <a:latin typeface="+mn-lt"/>
                <a:ea typeface="宋体" panose="02010600030101010101" pitchFamily="2" charset="-122"/>
                <a:cs typeface="Times New Roman" panose="02020603050405020304" pitchFamily="18" charset="0"/>
              </a:rPr>
              <a:t>……</a:t>
            </a:r>
          </a:p>
          <a:p>
            <a:pPr eaLnBrk="1" hangingPunct="1"/>
            <a:r>
              <a:rPr lang="zh-CN" altLang="en-US" b="1" dirty="0">
                <a:latin typeface="+mn-lt"/>
                <a:ea typeface="宋体" panose="02010600030101010101" pitchFamily="2" charset="-122"/>
                <a:cs typeface="Times New Roman" panose="02020603050405020304" pitchFamily="18" charset="0"/>
              </a:rPr>
              <a:t>       </a:t>
            </a:r>
            <a:r>
              <a:rPr lang="en-US" altLang="zh-CN" b="1" dirty="0">
                <a:latin typeface="+mn-lt"/>
                <a:ea typeface="宋体" panose="02010600030101010101" pitchFamily="2" charset="-122"/>
                <a:cs typeface="Times New Roman" panose="02020603050405020304" pitchFamily="18" charset="0"/>
              </a:rPr>
              <a:t>else{</a:t>
            </a:r>
          </a:p>
          <a:p>
            <a:pPr eaLnBrk="1" hangingPunct="1"/>
            <a:r>
              <a:rPr lang="en-US" b="1" dirty="0">
                <a:latin typeface="+mn-lt"/>
                <a:ea typeface="宋体" panose="02010600030101010101" pitchFamily="2" charset="-122"/>
                <a:cs typeface="Times New Roman" panose="02020603050405020304" pitchFamily="18" charset="0"/>
              </a:rPr>
              <a:t>	</a:t>
            </a:r>
            <a:r>
              <a:rPr lang="zh-CN" altLang="en-US" b="1" dirty="0">
                <a:latin typeface="+mn-lt"/>
                <a:ea typeface="宋体" panose="02010600030101010101" pitchFamily="2" charset="-122"/>
                <a:cs typeface="Times New Roman" panose="02020603050405020304" pitchFamily="18" charset="0"/>
              </a:rPr>
              <a:t>执行代码块；</a:t>
            </a:r>
          </a:p>
          <a:p>
            <a:pPr eaLnBrk="1" hangingPunct="1"/>
            <a:r>
              <a:rPr lang="zh-CN" altLang="en-US" b="1" dirty="0">
                <a:latin typeface="+mn-lt"/>
                <a:ea typeface="宋体" panose="02010600030101010101" pitchFamily="2" charset="-122"/>
                <a:cs typeface="Times New Roman" panose="02020603050405020304" pitchFamily="18" charset="0"/>
              </a:rPr>
              <a:t>       </a:t>
            </a:r>
            <a:r>
              <a:rPr lang="en-US" altLang="zh-CN" b="1" dirty="0">
                <a:latin typeface="+mn-lt"/>
                <a:ea typeface="宋体" panose="02010600030101010101" pitchFamily="2" charset="-122"/>
                <a:cs typeface="Times New Roman" panose="02020603050405020304" pitchFamily="18" charset="0"/>
              </a:rPr>
              <a:t>}</a:t>
            </a:r>
          </a:p>
          <a:p>
            <a:pPr eaLnBrk="1" hangingPunct="1"/>
            <a:endParaRPr lang="zh-CN" altLang="en-US" sz="2200" b="1" dirty="0">
              <a:latin typeface="+mn-lt"/>
              <a:ea typeface="宋体" panose="02010600030101010101" pitchFamily="2" charset="-122"/>
              <a:cs typeface="Times New Roman" panose="02020603050405020304" pitchFamily="18" charset="0"/>
            </a:endParaRPr>
          </a:p>
        </p:txBody>
      </p:sp>
      <p:sp>
        <p:nvSpPr>
          <p:cNvPr id="8" name="Rectangle 2"/>
          <p:cNvSpPr>
            <a:spLocks noGrp="1" noChangeArrowheads="1"/>
          </p:cNvSpPr>
          <p:nvPr/>
        </p:nvSpPr>
        <p:spPr>
          <a:xfrm>
            <a:off x="1907704" y="38083"/>
            <a:ext cx="5688632" cy="80090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defRPr/>
            </a:pPr>
            <a:r>
              <a:rPr lang="zh-CN" altLang="en-US" b="1" dirty="0" smtClean="0">
                <a:solidFill>
                  <a:schemeClr val="tx1"/>
                </a:solidFill>
                <a:latin typeface="+mn-lt"/>
                <a:ea typeface="宋体" panose="02010600030101010101" pitchFamily="2" charset="-122"/>
                <a:cs typeface="Times New Roman" panose="02020603050405020304" pitchFamily="18" charset="0"/>
              </a:rPr>
              <a:t>分支语句</a:t>
            </a:r>
            <a:r>
              <a:rPr lang="en-US" altLang="zh-CN" b="1" dirty="0" smtClean="0">
                <a:solidFill>
                  <a:schemeClr val="tx1"/>
                </a:solidFill>
                <a:latin typeface="+mn-lt"/>
                <a:ea typeface="宋体" panose="02010600030101010101" pitchFamily="2" charset="-122"/>
                <a:cs typeface="Times New Roman" panose="02020603050405020304" pitchFamily="18" charset="0"/>
              </a:rPr>
              <a:t>1</a:t>
            </a:r>
            <a:r>
              <a:rPr lang="zh-CN" altLang="en-US" b="1" dirty="0" smtClean="0">
                <a:solidFill>
                  <a:schemeClr val="tx1"/>
                </a:solidFill>
                <a:latin typeface="+mn-lt"/>
                <a:ea typeface="宋体" panose="02010600030101010101" pitchFamily="2" charset="-122"/>
                <a:cs typeface="Times New Roman" panose="02020603050405020304" pitchFamily="18" charset="0"/>
              </a:rPr>
              <a:t>：</a:t>
            </a:r>
            <a:r>
              <a:rPr lang="en-US" altLang="zh-CN" b="1" dirty="0" smtClean="0">
                <a:latin typeface="+mn-lt"/>
                <a:ea typeface="宋体" panose="02010600030101010101" pitchFamily="2" charset="-122"/>
                <a:cs typeface="Times New Roman" panose="02020603050405020304" pitchFamily="18" charset="0"/>
              </a:rPr>
              <a:t> </a:t>
            </a:r>
            <a:r>
              <a:rPr lang="en-US" altLang="zh-CN" b="1" dirty="0">
                <a:latin typeface="+mn-lt"/>
                <a:ea typeface="宋体" panose="02010600030101010101" pitchFamily="2" charset="-122"/>
                <a:cs typeface="Times New Roman" panose="02020603050405020304" pitchFamily="18" charset="0"/>
              </a:rPr>
              <a:t>if-else</a:t>
            </a:r>
            <a:r>
              <a:rPr lang="zh-CN" altLang="en-US" b="1" dirty="0">
                <a:latin typeface="+mn-lt"/>
                <a:ea typeface="宋体" panose="02010600030101010101" pitchFamily="2" charset="-122"/>
                <a:cs typeface="Times New Roman" panose="02020603050405020304" pitchFamily="18" charset="0"/>
              </a:rPr>
              <a:t>语句</a:t>
            </a:r>
            <a:endParaRPr lang="zh-CN" altLang="en-US" b="1" dirty="0" smtClean="0">
              <a:solidFill>
                <a:schemeClr val="tx1"/>
              </a:solidFill>
              <a:latin typeface="+mn-lt"/>
              <a:ea typeface="宋体" panose="02010600030101010101" pitchFamily="2" charset="-122"/>
              <a:cs typeface="Times New Roman" panose="02020603050405020304" pitchFamily="18" charset="0"/>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nvSpPr>
        <p:spPr>
          <a:xfrm>
            <a:off x="1979712" y="78778"/>
            <a:ext cx="5401220" cy="105447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en-US" altLang="zh-CN" b="1" dirty="0" smtClean="0">
                <a:solidFill>
                  <a:schemeClr val="tx1"/>
                </a:solidFill>
                <a:latin typeface="+mn-lt"/>
                <a:ea typeface="宋体" panose="02010600030101010101" pitchFamily="2" charset="-122"/>
                <a:cs typeface="Times New Roman" panose="02020603050405020304" pitchFamily="18" charset="0"/>
              </a:rPr>
              <a:t>if-else</a:t>
            </a:r>
            <a:r>
              <a:rPr lang="zh-CN" altLang="en-US" b="1" dirty="0" smtClean="0">
                <a:solidFill>
                  <a:schemeClr val="tx1"/>
                </a:solidFill>
                <a:latin typeface="+mn-lt"/>
                <a:ea typeface="宋体" panose="02010600030101010101" pitchFamily="2" charset="-122"/>
                <a:cs typeface="Times New Roman" panose="02020603050405020304" pitchFamily="18" charset="0"/>
              </a:rPr>
              <a:t>语句应用举例</a:t>
            </a:r>
          </a:p>
        </p:txBody>
      </p:sp>
      <p:sp>
        <p:nvSpPr>
          <p:cNvPr id="41987" name="Rectangle 3"/>
          <p:cNvSpPr>
            <a:spLocks noChangeArrowheads="1"/>
          </p:cNvSpPr>
          <p:nvPr/>
        </p:nvSpPr>
        <p:spPr bwMode="auto">
          <a:xfrm>
            <a:off x="377445" y="1126515"/>
            <a:ext cx="8352928" cy="4745915"/>
          </a:xfrm>
          <a:prstGeom prst="rect">
            <a:avLst/>
          </a:prstGeom>
          <a:noFill/>
          <a:ln w="9525">
            <a:noFill/>
            <a:miter lim="800000"/>
          </a:ln>
        </p:spPr>
        <p:txBody>
          <a:bodyPr wrap="square">
            <a:spAutoFit/>
          </a:bodyPr>
          <a:lstStyle/>
          <a:p>
            <a:pPr>
              <a:lnSpc>
                <a:spcPct val="90000"/>
              </a:lnSpc>
            </a:pPr>
            <a:r>
              <a:rPr lang="en-US" altLang="zh-CN" sz="2400" dirty="0" smtClean="0">
                <a:ea typeface="宋体" panose="02010600030101010101" pitchFamily="2" charset="-122"/>
                <a:cs typeface="Times New Roman" panose="02020603050405020304" pitchFamily="18" charset="0"/>
              </a:rPr>
              <a:t>public </a:t>
            </a:r>
            <a:r>
              <a:rPr lang="en-US" altLang="zh-CN" sz="2400" dirty="0">
                <a:ea typeface="宋体" panose="02010600030101010101" pitchFamily="2" charset="-122"/>
                <a:cs typeface="Times New Roman" panose="02020603050405020304" pitchFamily="18" charset="0"/>
              </a:rPr>
              <a:t>class </a:t>
            </a:r>
            <a:r>
              <a:rPr lang="en-US" altLang="zh-CN" sz="2400" dirty="0" err="1">
                <a:ea typeface="宋体" panose="02010600030101010101" pitchFamily="2" charset="-122"/>
                <a:cs typeface="Times New Roman" panose="02020603050405020304" pitchFamily="18" charset="0"/>
              </a:rPr>
              <a:t>TestAge</a:t>
            </a:r>
            <a:r>
              <a:rPr lang="en-US" altLang="zh-CN" sz="2400" dirty="0">
                <a:ea typeface="宋体" panose="02010600030101010101" pitchFamily="2" charset="-122"/>
                <a:cs typeface="Times New Roman" panose="02020603050405020304" pitchFamily="18" charset="0"/>
              </a:rPr>
              <a:t>{</a:t>
            </a:r>
          </a:p>
          <a:p>
            <a:pPr lvl="1">
              <a:lnSpc>
                <a:spcPct val="90000"/>
              </a:lnSpc>
            </a:pPr>
            <a:r>
              <a:rPr lang="en-US" altLang="zh-CN" sz="2400" dirty="0">
                <a:ea typeface="宋体" panose="02010600030101010101" pitchFamily="2" charset="-122"/>
                <a:cs typeface="Times New Roman" panose="02020603050405020304" pitchFamily="18" charset="0"/>
              </a:rPr>
              <a:t>public static void main(String </a:t>
            </a:r>
            <a:r>
              <a:rPr lang="en-US" altLang="zh-CN" sz="2400" dirty="0" err="1">
                <a:ea typeface="宋体" panose="02010600030101010101" pitchFamily="2" charset="-122"/>
                <a:cs typeface="Times New Roman" panose="02020603050405020304" pitchFamily="18" charset="0"/>
              </a:rPr>
              <a:t>args</a:t>
            </a:r>
            <a:r>
              <a:rPr lang="en-US" altLang="zh-CN" sz="2400" dirty="0">
                <a:ea typeface="宋体" panose="02010600030101010101" pitchFamily="2" charset="-122"/>
                <a:cs typeface="Times New Roman" panose="02020603050405020304" pitchFamily="18" charset="0"/>
              </a:rPr>
              <a:t>[]){</a:t>
            </a:r>
          </a:p>
          <a:p>
            <a:pPr lvl="1">
              <a:lnSpc>
                <a:spcPct val="90000"/>
              </a:lnSpc>
            </a:pPr>
            <a:r>
              <a:rPr lang="en-US" altLang="zh-CN" sz="2400" dirty="0" smtClean="0">
                <a:ea typeface="宋体" panose="02010600030101010101" pitchFamily="2" charset="-122"/>
                <a:cs typeface="Times New Roman" panose="02020603050405020304" pitchFamily="18" charset="0"/>
              </a:rPr>
              <a:t>	</a:t>
            </a:r>
            <a:r>
              <a:rPr lang="en-US" altLang="zh-CN" sz="2400" dirty="0" err="1" smtClean="0">
                <a:ea typeface="宋体" panose="02010600030101010101" pitchFamily="2" charset="-122"/>
                <a:cs typeface="Times New Roman" panose="02020603050405020304" pitchFamily="18" charset="0"/>
              </a:rPr>
              <a:t>int</a:t>
            </a:r>
            <a:r>
              <a:rPr lang="en-US" altLang="zh-CN" sz="2400" dirty="0" smtClean="0">
                <a:ea typeface="宋体" panose="02010600030101010101" pitchFamily="2" charset="-122"/>
                <a:cs typeface="Times New Roman" panose="02020603050405020304" pitchFamily="18" charset="0"/>
              </a:rPr>
              <a:t> age = 75;</a:t>
            </a:r>
            <a:r>
              <a:rPr lang="en-US" altLang="zh-CN" sz="2400" dirty="0">
                <a:ea typeface="宋体" panose="02010600030101010101" pitchFamily="2" charset="-122"/>
                <a:cs typeface="Times New Roman" panose="02020603050405020304" pitchFamily="18" charset="0"/>
              </a:rPr>
              <a:t>	</a:t>
            </a:r>
            <a:endParaRPr lang="en-US" altLang="zh-CN" sz="2400" dirty="0" smtClean="0">
              <a:ea typeface="宋体" panose="02010600030101010101" pitchFamily="2" charset="-122"/>
              <a:cs typeface="Times New Roman" panose="02020603050405020304" pitchFamily="18" charset="0"/>
            </a:endParaRPr>
          </a:p>
          <a:p>
            <a:pPr lvl="2">
              <a:lnSpc>
                <a:spcPct val="90000"/>
              </a:lnSpc>
            </a:pPr>
            <a:r>
              <a:rPr lang="en-US" altLang="zh-CN" sz="2400" dirty="0" smtClean="0">
                <a:ea typeface="宋体" panose="02010600030101010101" pitchFamily="2" charset="-122"/>
                <a:cs typeface="Times New Roman" panose="02020603050405020304" pitchFamily="18" charset="0"/>
              </a:rPr>
              <a:t>if </a:t>
            </a:r>
            <a:r>
              <a:rPr lang="en-US" altLang="zh-CN" sz="2400" dirty="0">
                <a:ea typeface="宋体" panose="02010600030101010101" pitchFamily="2" charset="-122"/>
                <a:cs typeface="Times New Roman" panose="02020603050405020304" pitchFamily="18" charset="0"/>
              </a:rPr>
              <a:t>(age&lt; 0) {</a:t>
            </a:r>
          </a:p>
          <a:p>
            <a:pPr lvl="2">
              <a:lnSpc>
                <a:spcPct val="90000"/>
              </a:lnSpc>
            </a:pP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System.out.println</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不可能！</a:t>
            </a:r>
            <a:r>
              <a:rPr lang="en-US" altLang="zh-CN" sz="2400" dirty="0">
                <a:ea typeface="宋体" panose="02010600030101010101" pitchFamily="2" charset="-122"/>
                <a:cs typeface="Times New Roman" panose="02020603050405020304" pitchFamily="18" charset="0"/>
              </a:rPr>
              <a:t>");</a:t>
            </a:r>
          </a:p>
          <a:p>
            <a:pPr lvl="2">
              <a:lnSpc>
                <a:spcPct val="90000"/>
              </a:lnSpc>
            </a:pPr>
            <a:r>
              <a:rPr lang="en-US" altLang="zh-CN" sz="2400" dirty="0">
                <a:ea typeface="宋体" panose="02010600030101010101" pitchFamily="2" charset="-122"/>
                <a:cs typeface="Times New Roman" panose="02020603050405020304" pitchFamily="18" charset="0"/>
              </a:rPr>
              <a:t>} else if (age&gt;250) {</a:t>
            </a:r>
          </a:p>
          <a:p>
            <a:pPr lvl="2">
              <a:lnSpc>
                <a:spcPct val="90000"/>
              </a:lnSpc>
            </a:pP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System.out.println</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是个妖怪！</a:t>
            </a:r>
            <a:r>
              <a:rPr lang="en-US" altLang="zh-CN" sz="2400" dirty="0">
                <a:ea typeface="宋体" panose="02010600030101010101" pitchFamily="2" charset="-122"/>
                <a:cs typeface="Times New Roman" panose="02020603050405020304" pitchFamily="18" charset="0"/>
              </a:rPr>
              <a:t>");</a:t>
            </a:r>
          </a:p>
          <a:p>
            <a:pPr lvl="2">
              <a:lnSpc>
                <a:spcPct val="90000"/>
              </a:lnSpc>
            </a:pPr>
            <a:r>
              <a:rPr lang="en-US" altLang="zh-CN" sz="2400" dirty="0">
                <a:ea typeface="宋体" panose="02010600030101010101" pitchFamily="2" charset="-122"/>
                <a:cs typeface="Times New Roman" panose="02020603050405020304" pitchFamily="18" charset="0"/>
              </a:rPr>
              <a:t>} else {</a:t>
            </a:r>
          </a:p>
          <a:p>
            <a:pPr lvl="2">
              <a:lnSpc>
                <a:spcPct val="90000"/>
              </a:lnSpc>
            </a:pP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System.out.println</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人家芳龄 </a:t>
            </a:r>
            <a:r>
              <a:rPr lang="en-US" altLang="zh-CN" sz="2400" dirty="0">
                <a:ea typeface="宋体" panose="02010600030101010101" pitchFamily="2" charset="-122"/>
                <a:cs typeface="Times New Roman" panose="02020603050405020304" pitchFamily="18" charset="0"/>
              </a:rPr>
              <a:t>" + age +" </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马</a:t>
            </a:r>
            <a:r>
              <a:rPr lang="zh-CN" altLang="en-US" sz="2400" dirty="0">
                <a:ea typeface="宋体" panose="02010600030101010101" pitchFamily="2" charset="-122"/>
                <a:cs typeface="Times New Roman" panose="02020603050405020304" pitchFamily="18" charset="0"/>
              </a:rPr>
              <a:t>马乎乎啦！</a:t>
            </a:r>
            <a:r>
              <a:rPr lang="en-US" altLang="zh-CN" sz="2400" dirty="0">
                <a:ea typeface="宋体" panose="02010600030101010101" pitchFamily="2" charset="-122"/>
                <a:cs typeface="Times New Roman" panose="02020603050405020304" pitchFamily="18" charset="0"/>
              </a:rPr>
              <a:t>");</a:t>
            </a:r>
          </a:p>
          <a:p>
            <a:pPr lvl="2">
              <a:lnSpc>
                <a:spcPct val="90000"/>
              </a:lnSpc>
            </a:pPr>
            <a:r>
              <a:rPr lang="en-US" altLang="zh-CN" sz="2400" dirty="0">
                <a:ea typeface="宋体" panose="02010600030101010101" pitchFamily="2" charset="-122"/>
                <a:cs typeface="Times New Roman" panose="02020603050405020304" pitchFamily="18" charset="0"/>
              </a:rPr>
              <a:t>}</a:t>
            </a:r>
          </a:p>
          <a:p>
            <a:pPr lvl="1">
              <a:lnSpc>
                <a:spcPct val="90000"/>
              </a:lnSpc>
            </a:pPr>
            <a:r>
              <a:rPr lang="en-US" altLang="zh-CN" sz="2400" dirty="0" smtClean="0">
                <a:ea typeface="宋体" panose="02010600030101010101" pitchFamily="2" charset="-122"/>
                <a:cs typeface="Times New Roman" panose="02020603050405020304" pitchFamily="18" charset="0"/>
              </a:rPr>
              <a:t>	</a:t>
            </a:r>
          </a:p>
          <a:p>
            <a:pPr lvl="1">
              <a:lnSpc>
                <a:spcPct val="90000"/>
              </a:lnSpc>
            </a:pPr>
            <a:r>
              <a:rPr lang="en-US" altLang="zh-CN" sz="2400" dirty="0" smtClean="0">
                <a:ea typeface="宋体" panose="02010600030101010101" pitchFamily="2" charset="-122"/>
                <a:cs typeface="Times New Roman" panose="02020603050405020304" pitchFamily="18" charset="0"/>
              </a:rPr>
              <a:t>}</a:t>
            </a:r>
            <a:endParaRPr lang="en-US" altLang="zh-CN" sz="2400" dirty="0">
              <a:ea typeface="宋体" panose="02010600030101010101" pitchFamily="2" charset="-122"/>
              <a:cs typeface="Times New Roman" panose="02020603050405020304" pitchFamily="18" charset="0"/>
            </a:endParaRPr>
          </a:p>
          <a:p>
            <a:pPr>
              <a:lnSpc>
                <a:spcPct val="90000"/>
              </a:lnSpc>
            </a:pPr>
            <a:r>
              <a:rPr lang="en-US" altLang="zh-CN" sz="2400" dirty="0" smtClean="0">
                <a:ea typeface="宋体" panose="02010600030101010101" pitchFamily="2" charset="-122"/>
                <a:cs typeface="Times New Roman" panose="02020603050405020304" pitchFamily="18" charset="0"/>
              </a:rPr>
              <a:t>}</a:t>
            </a:r>
            <a:endParaRPr lang="en-US" altLang="zh-CN" sz="2400"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a:xfrm>
            <a:off x="552887" y="1677566"/>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dirty="0">
                <a:ea typeface="宋体" panose="02010600030101010101" pitchFamily="2" charset="-122"/>
              </a:rPr>
              <a:t>从键盘输入小明的期末成绩</a:t>
            </a:r>
            <a:r>
              <a:rPr lang="zh-CN" altLang="en-US" dirty="0" smtClean="0">
                <a:ea typeface="宋体" panose="02010600030101010101" pitchFamily="2" charset="-122"/>
              </a:rPr>
              <a:t>。</a:t>
            </a:r>
            <a:endParaRPr lang="en-US" altLang="zh-CN" dirty="0" smtClean="0">
              <a:ea typeface="宋体" panose="02010600030101010101" pitchFamily="2" charset="-122"/>
            </a:endParaRPr>
          </a:p>
          <a:p>
            <a:pPr marL="0" indent="0">
              <a:buNone/>
            </a:pPr>
            <a:r>
              <a:rPr lang="zh-CN" altLang="en-US" dirty="0" smtClean="0">
                <a:ea typeface="宋体" panose="02010600030101010101" pitchFamily="2" charset="-122"/>
              </a:rPr>
              <a:t>当</a:t>
            </a:r>
            <a:r>
              <a:rPr lang="zh-CN" altLang="en-US" dirty="0">
                <a:ea typeface="宋体" panose="02010600030101010101" pitchFamily="2" charset="-122"/>
              </a:rPr>
              <a:t>成绩为</a:t>
            </a:r>
            <a:r>
              <a:rPr lang="en-US" altLang="zh-CN" dirty="0">
                <a:ea typeface="宋体" panose="02010600030101010101" pitchFamily="2" charset="-122"/>
              </a:rPr>
              <a:t>100</a:t>
            </a:r>
            <a:r>
              <a:rPr lang="zh-CN" altLang="en-US" dirty="0">
                <a:ea typeface="宋体" panose="02010600030101010101" pitchFamily="2" charset="-122"/>
              </a:rPr>
              <a:t>分时，奖励一辆</a:t>
            </a:r>
            <a:r>
              <a:rPr lang="en-US" altLang="zh-CN" dirty="0" smtClean="0">
                <a:ea typeface="宋体" panose="02010600030101010101" pitchFamily="2" charset="-122"/>
              </a:rPr>
              <a:t>BMW</a:t>
            </a:r>
            <a:r>
              <a:rPr lang="zh-CN" altLang="en-US" dirty="0">
                <a:ea typeface="宋体" panose="02010600030101010101" pitchFamily="2" charset="-122"/>
              </a:rPr>
              <a:t>；</a:t>
            </a:r>
            <a:endParaRPr lang="en-US" altLang="zh-CN" dirty="0" smtClean="0">
              <a:ea typeface="宋体" panose="02010600030101010101" pitchFamily="2" charset="-122"/>
            </a:endParaRPr>
          </a:p>
          <a:p>
            <a:pPr marL="0" indent="0">
              <a:buNone/>
            </a:pPr>
            <a:r>
              <a:rPr lang="zh-CN" altLang="en-US" dirty="0" smtClean="0">
                <a:ea typeface="宋体" panose="02010600030101010101" pitchFamily="2" charset="-122"/>
              </a:rPr>
              <a:t>当</a:t>
            </a:r>
            <a:r>
              <a:rPr lang="zh-CN" altLang="en-US" dirty="0">
                <a:ea typeface="宋体" panose="02010600030101010101" pitchFamily="2" charset="-122"/>
              </a:rPr>
              <a:t>成绩为（</a:t>
            </a:r>
            <a:r>
              <a:rPr lang="en-US" altLang="zh-CN" dirty="0">
                <a:ea typeface="宋体" panose="02010600030101010101" pitchFamily="2" charset="-122"/>
              </a:rPr>
              <a:t>80</a:t>
            </a:r>
            <a:r>
              <a:rPr lang="zh-CN" altLang="en-US" dirty="0">
                <a:ea typeface="宋体" panose="02010600030101010101" pitchFamily="2" charset="-122"/>
              </a:rPr>
              <a:t>，</a:t>
            </a:r>
            <a:r>
              <a:rPr lang="en-US" altLang="zh-CN" dirty="0">
                <a:ea typeface="宋体" panose="02010600030101010101" pitchFamily="2" charset="-122"/>
              </a:rPr>
              <a:t>99]</a:t>
            </a:r>
            <a:r>
              <a:rPr lang="zh-CN" altLang="en-US" dirty="0">
                <a:ea typeface="宋体" panose="02010600030101010101" pitchFamily="2" charset="-122"/>
              </a:rPr>
              <a:t>时，奖励一个台</a:t>
            </a:r>
            <a:r>
              <a:rPr lang="en-US" altLang="zh-CN" dirty="0" smtClean="0">
                <a:ea typeface="宋体" panose="02010600030101010101" pitchFamily="2" charset="-122"/>
              </a:rPr>
              <a:t>iphone5s</a:t>
            </a:r>
            <a:r>
              <a:rPr lang="zh-CN" altLang="en-US" dirty="0" smtClean="0">
                <a:ea typeface="宋体" panose="02010600030101010101" pitchFamily="2" charset="-122"/>
              </a:rPr>
              <a:t>；</a:t>
            </a:r>
            <a:endParaRPr lang="en-US" altLang="zh-CN" dirty="0" smtClean="0">
              <a:ea typeface="宋体" panose="02010600030101010101" pitchFamily="2" charset="-122"/>
            </a:endParaRPr>
          </a:p>
          <a:p>
            <a:pPr marL="0" indent="0">
              <a:buNone/>
            </a:pPr>
            <a:r>
              <a:rPr lang="zh-CN" altLang="en-US" dirty="0" smtClean="0">
                <a:ea typeface="宋体" panose="02010600030101010101" pitchFamily="2" charset="-122"/>
              </a:rPr>
              <a:t>当成绩为</a:t>
            </a:r>
            <a:r>
              <a:rPr lang="en-US" altLang="zh-CN" dirty="0" smtClean="0">
                <a:ea typeface="宋体" panose="02010600030101010101" pitchFamily="2" charset="-122"/>
              </a:rPr>
              <a:t>[60,80]</a:t>
            </a:r>
            <a:r>
              <a:rPr lang="zh-CN" altLang="en-US" dirty="0" smtClean="0">
                <a:ea typeface="宋体" panose="02010600030101010101" pitchFamily="2" charset="-122"/>
              </a:rPr>
              <a:t>时，奖励一本参考书；</a:t>
            </a:r>
            <a:endParaRPr lang="en-US" altLang="zh-CN" dirty="0" smtClean="0">
              <a:ea typeface="宋体" panose="02010600030101010101" pitchFamily="2" charset="-122"/>
            </a:endParaRPr>
          </a:p>
          <a:p>
            <a:pPr marL="0" indent="0">
              <a:buNone/>
            </a:pPr>
            <a:r>
              <a:rPr lang="zh-CN" altLang="en-US" dirty="0" smtClean="0">
                <a:ea typeface="宋体" panose="02010600030101010101" pitchFamily="2" charset="-122"/>
              </a:rPr>
              <a:t>其它时，什么奖励也没有。</a:t>
            </a:r>
            <a:endParaRPr lang="zh-CN" altLang="en-US" dirty="0">
              <a:ea typeface="宋体" panose="02010600030101010101" pitchFamily="2" charset="-122"/>
            </a:endParaRPr>
          </a:p>
        </p:txBody>
      </p:sp>
      <p:sp>
        <p:nvSpPr>
          <p:cNvPr id="5" name="Rectangle 2"/>
          <p:cNvSpPr>
            <a:spLocks noGrp="1" noChangeArrowheads="1"/>
          </p:cNvSpPr>
          <p:nvPr/>
        </p:nvSpPr>
        <p:spPr>
          <a:xfrm>
            <a:off x="653187" y="646212"/>
            <a:ext cx="4148534" cy="720080"/>
          </a:xfrm>
          <a:prstGeom prst="rect">
            <a:avLst/>
          </a:prstGeom>
          <a:noFill/>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lgn="l" eaLnBrk="1" hangingPunct="1"/>
            <a:r>
              <a:rPr lang="zh-CN" altLang="en-US" b="1" dirty="0" smtClean="0">
                <a:latin typeface="+mn-lt"/>
                <a:ea typeface="宋体" panose="02010600030101010101" pitchFamily="2" charset="-122"/>
                <a:cs typeface="Times New Roman" panose="02020603050405020304" pitchFamily="18" charset="0"/>
              </a:rPr>
              <a:t>练习</a:t>
            </a:r>
            <a:r>
              <a:rPr lang="en-US" altLang="zh-CN" b="1" dirty="0" smtClean="0">
                <a:latin typeface="+mn-lt"/>
                <a:ea typeface="宋体" panose="02010600030101010101" pitchFamily="2" charset="-122"/>
                <a:cs typeface="Times New Roman" panose="02020603050405020304" pitchFamily="18" charset="0"/>
              </a:rPr>
              <a:t>3</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nvSpPr>
        <p:spPr>
          <a:xfrm>
            <a:off x="2267744" y="333668"/>
            <a:ext cx="5452095"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a:latin typeface="+mn-lt"/>
                <a:ea typeface="宋体" panose="02010600030101010101" pitchFamily="2" charset="-122"/>
                <a:cs typeface="Times New Roman" panose="02020603050405020304" pitchFamily="18" charset="0"/>
              </a:rPr>
              <a:t>分支</a:t>
            </a:r>
            <a:r>
              <a:rPr lang="zh-CN" altLang="en-US" b="1" dirty="0" smtClean="0">
                <a:latin typeface="+mn-lt"/>
                <a:ea typeface="宋体" panose="02010600030101010101" pitchFamily="2" charset="-122"/>
                <a:cs typeface="Times New Roman" panose="02020603050405020304" pitchFamily="18" charset="0"/>
              </a:rPr>
              <a:t>结构</a:t>
            </a:r>
            <a:r>
              <a:rPr lang="en-US" altLang="zh-CN" b="1" dirty="0" smtClean="0">
                <a:latin typeface="+mn-lt"/>
                <a:ea typeface="宋体" panose="02010600030101010101" pitchFamily="2" charset="-122"/>
                <a:cs typeface="Times New Roman" panose="02020603050405020304" pitchFamily="18" charset="0"/>
              </a:rPr>
              <a:t>2</a:t>
            </a:r>
            <a:r>
              <a:rPr lang="zh-CN" altLang="en-US" b="1" dirty="0" smtClean="0">
                <a:latin typeface="+mn-lt"/>
                <a:ea typeface="宋体" panose="02010600030101010101" pitchFamily="2" charset="-122"/>
                <a:cs typeface="Times New Roman" panose="02020603050405020304" pitchFamily="18" charset="0"/>
              </a:rPr>
              <a:t>：</a:t>
            </a:r>
            <a:r>
              <a:rPr lang="en-US" altLang="zh-CN" b="1" dirty="0">
                <a:latin typeface="+mn-lt"/>
                <a:ea typeface="宋体" panose="02010600030101010101" pitchFamily="2" charset="-122"/>
                <a:cs typeface="Times New Roman" panose="02020603050405020304" pitchFamily="18" charset="0"/>
              </a:rPr>
              <a:t>switch</a:t>
            </a:r>
            <a:r>
              <a:rPr lang="zh-CN" altLang="en-US" b="1" dirty="0">
                <a:latin typeface="+mn-lt"/>
                <a:ea typeface="宋体" panose="02010600030101010101" pitchFamily="2" charset="-122"/>
                <a:cs typeface="Times New Roman" panose="02020603050405020304" pitchFamily="18" charset="0"/>
              </a:rPr>
              <a:t>语句</a:t>
            </a:r>
          </a:p>
        </p:txBody>
      </p:sp>
      <p:sp>
        <p:nvSpPr>
          <p:cNvPr id="46083" name="Rectangle 3"/>
          <p:cNvSpPr>
            <a:spLocks noGrp="1" noChangeArrowheads="1"/>
          </p:cNvSpPr>
          <p:nvPr/>
        </p:nvSpPr>
        <p:spPr>
          <a:xfrm>
            <a:off x="683568" y="1197764"/>
            <a:ext cx="3600400" cy="5064125"/>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spcBef>
                <a:spcPct val="0"/>
              </a:spcBef>
              <a:buClr>
                <a:schemeClr val="tx1"/>
              </a:buClr>
              <a:buFont typeface="Wingdings" panose="05000000000000000000" pitchFamily="2" charset="2"/>
              <a:buNone/>
            </a:pPr>
            <a:r>
              <a:rPr lang="en-US" altLang="zh-CN" sz="2400" dirty="0" smtClean="0">
                <a:ea typeface="宋体" panose="02010600030101010101" pitchFamily="2" charset="-122"/>
                <a:cs typeface="Times New Roman" panose="02020603050405020304" pitchFamily="18" charset="0"/>
              </a:rPr>
              <a:t>	switch(</a:t>
            </a:r>
            <a:r>
              <a:rPr lang="zh-CN" altLang="en-US" sz="2400" dirty="0" smtClean="0">
                <a:ea typeface="宋体" panose="02010600030101010101" pitchFamily="2" charset="-122"/>
                <a:cs typeface="Times New Roman" panose="02020603050405020304" pitchFamily="18" charset="0"/>
              </a:rPr>
              <a:t>变量</a:t>
            </a:r>
            <a:r>
              <a:rPr lang="en-US" altLang="zh-CN" sz="2400" dirty="0" smtClean="0">
                <a:ea typeface="宋体" panose="02010600030101010101" pitchFamily="2" charset="-122"/>
                <a:cs typeface="Times New Roman" panose="02020603050405020304" pitchFamily="18" charset="0"/>
              </a:rPr>
              <a:t>){</a:t>
            </a:r>
          </a:p>
          <a:p>
            <a:pPr algn="just">
              <a:lnSpc>
                <a:spcPct val="90000"/>
              </a:lnSpc>
              <a:spcBef>
                <a:spcPct val="0"/>
              </a:spcBef>
              <a:buNone/>
            </a:pPr>
            <a:r>
              <a:rPr lang="en-US" altLang="zh-CN" sz="2400" dirty="0" smtClean="0">
                <a:ea typeface="宋体" panose="02010600030101010101" pitchFamily="2" charset="-122"/>
                <a:cs typeface="Times New Roman" panose="02020603050405020304" pitchFamily="18" charset="0"/>
              </a:rPr>
              <a:t>	case </a:t>
            </a:r>
            <a:r>
              <a:rPr lang="zh-CN" altLang="en-US" sz="2400" dirty="0" smtClean="0">
                <a:ea typeface="宋体" panose="02010600030101010101" pitchFamily="2" charset="-122"/>
                <a:cs typeface="Times New Roman" panose="02020603050405020304" pitchFamily="18" charset="0"/>
              </a:rPr>
              <a:t>常量</a:t>
            </a:r>
            <a:r>
              <a:rPr lang="en-US" altLang="zh-CN" sz="2400" dirty="0" smtClean="0">
                <a:ea typeface="宋体" panose="02010600030101010101" pitchFamily="2" charset="-122"/>
                <a:cs typeface="Times New Roman" panose="02020603050405020304" pitchFamily="18" charset="0"/>
              </a:rPr>
              <a:t>1</a:t>
            </a:r>
            <a:r>
              <a:rPr lang="en-US" altLang="zh-CN" sz="2400" b="1" dirty="0" smtClean="0">
                <a:solidFill>
                  <a:srgbClr val="FF0000"/>
                </a:solidFill>
                <a:ea typeface="宋体" panose="02010600030101010101" pitchFamily="2" charset="-122"/>
                <a:cs typeface="Times New Roman" panose="02020603050405020304" pitchFamily="18" charset="0"/>
              </a:rPr>
              <a:t>:</a:t>
            </a:r>
          </a:p>
          <a:p>
            <a:pPr algn="just" eaLnBrk="1" hangingPunct="1">
              <a:lnSpc>
                <a:spcPct val="90000"/>
              </a:lnSpc>
              <a:spcBef>
                <a:spcPct val="0"/>
              </a:spcBef>
              <a:buFontTx/>
              <a:buNone/>
            </a:pP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语句</a:t>
            </a:r>
            <a:r>
              <a:rPr lang="en-US" altLang="zh-CN" sz="2400" dirty="0" smtClean="0">
                <a:ea typeface="宋体" panose="02010600030101010101" pitchFamily="2" charset="-122"/>
                <a:cs typeface="Times New Roman" panose="02020603050405020304" pitchFamily="18" charset="0"/>
              </a:rPr>
              <a:t>1;</a:t>
            </a:r>
          </a:p>
          <a:p>
            <a:pPr algn="just" eaLnBrk="1" hangingPunct="1">
              <a:lnSpc>
                <a:spcPct val="90000"/>
              </a:lnSpc>
              <a:spcBef>
                <a:spcPct val="0"/>
              </a:spcBef>
              <a:buFontTx/>
              <a:buNone/>
            </a:pPr>
            <a:r>
              <a:rPr lang="en-US" altLang="zh-CN" sz="2400" dirty="0" smtClean="0">
                <a:ea typeface="宋体" panose="02010600030101010101" pitchFamily="2" charset="-122"/>
                <a:cs typeface="Times New Roman" panose="02020603050405020304" pitchFamily="18" charset="0"/>
              </a:rPr>
              <a:t>		break;</a:t>
            </a:r>
          </a:p>
          <a:p>
            <a:pPr algn="just">
              <a:lnSpc>
                <a:spcPct val="90000"/>
              </a:lnSpc>
              <a:spcBef>
                <a:spcPct val="0"/>
              </a:spcBef>
              <a:buNone/>
            </a:pPr>
            <a:r>
              <a:rPr lang="en-US" altLang="zh-CN" sz="2400" dirty="0" smtClean="0">
                <a:ea typeface="宋体" panose="02010600030101010101" pitchFamily="2" charset="-122"/>
                <a:cs typeface="Times New Roman" panose="02020603050405020304" pitchFamily="18" charset="0"/>
              </a:rPr>
              <a:t>	case </a:t>
            </a:r>
            <a:r>
              <a:rPr lang="zh-CN" altLang="en-US" sz="2400" dirty="0" smtClean="0">
                <a:ea typeface="宋体" panose="02010600030101010101" pitchFamily="2" charset="-122"/>
                <a:cs typeface="Times New Roman" panose="02020603050405020304" pitchFamily="18" charset="0"/>
              </a:rPr>
              <a:t>常量</a:t>
            </a:r>
            <a:r>
              <a:rPr lang="en-US" altLang="zh-CN" sz="2400" dirty="0" smtClean="0">
                <a:ea typeface="宋体" panose="02010600030101010101" pitchFamily="2" charset="-122"/>
                <a:cs typeface="Times New Roman" panose="02020603050405020304" pitchFamily="18" charset="0"/>
              </a:rPr>
              <a:t>2</a:t>
            </a:r>
            <a:r>
              <a:rPr lang="en-US" altLang="zh-CN" sz="2400" b="1" dirty="0" smtClean="0">
                <a:solidFill>
                  <a:srgbClr val="FF0000"/>
                </a:solidFill>
                <a:ea typeface="宋体" panose="02010600030101010101" pitchFamily="2" charset="-122"/>
                <a:cs typeface="Times New Roman" panose="02020603050405020304" pitchFamily="18" charset="0"/>
              </a:rPr>
              <a:t>:</a:t>
            </a:r>
          </a:p>
          <a:p>
            <a:pPr algn="just">
              <a:lnSpc>
                <a:spcPct val="90000"/>
              </a:lnSpc>
              <a:spcBef>
                <a:spcPct val="0"/>
              </a:spcBef>
              <a:buNone/>
            </a:pP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语句</a:t>
            </a:r>
            <a:r>
              <a:rPr lang="en-US" altLang="zh-CN" sz="2400" dirty="0" smtClean="0">
                <a:ea typeface="宋体" panose="02010600030101010101" pitchFamily="2" charset="-122"/>
                <a:cs typeface="Times New Roman" panose="02020603050405020304" pitchFamily="18" charset="0"/>
              </a:rPr>
              <a:t>2;</a:t>
            </a:r>
          </a:p>
          <a:p>
            <a:pPr algn="just" eaLnBrk="1" hangingPunct="1">
              <a:lnSpc>
                <a:spcPct val="90000"/>
              </a:lnSpc>
              <a:spcBef>
                <a:spcPct val="0"/>
              </a:spcBef>
              <a:buFontTx/>
              <a:buNone/>
            </a:pPr>
            <a:r>
              <a:rPr lang="en-US" altLang="zh-CN" sz="2400" dirty="0" smtClean="0">
                <a:ea typeface="宋体" panose="02010600030101010101" pitchFamily="2" charset="-122"/>
                <a:cs typeface="Times New Roman" panose="02020603050405020304" pitchFamily="18" charset="0"/>
              </a:rPr>
              <a:t>		break;</a:t>
            </a:r>
          </a:p>
          <a:p>
            <a:pPr algn="just" eaLnBrk="1" hangingPunct="1">
              <a:lnSpc>
                <a:spcPct val="90000"/>
              </a:lnSpc>
              <a:spcBef>
                <a:spcPct val="0"/>
              </a:spcBef>
              <a:buFontTx/>
              <a:buNone/>
            </a:pPr>
            <a:r>
              <a:rPr lang="en-US" altLang="zh-CN" sz="2400" dirty="0" smtClean="0">
                <a:ea typeface="宋体" panose="02010600030101010101" pitchFamily="2" charset="-122"/>
                <a:cs typeface="Times New Roman" panose="02020603050405020304" pitchFamily="18" charset="0"/>
              </a:rPr>
              <a:t>	… …</a:t>
            </a:r>
          </a:p>
          <a:p>
            <a:pPr algn="just">
              <a:lnSpc>
                <a:spcPct val="90000"/>
              </a:lnSpc>
              <a:spcBef>
                <a:spcPct val="0"/>
              </a:spcBef>
              <a:buNone/>
            </a:pPr>
            <a:r>
              <a:rPr lang="en-US" altLang="zh-CN" sz="2400" dirty="0" smtClean="0">
                <a:ea typeface="宋体" panose="02010600030101010101" pitchFamily="2" charset="-122"/>
                <a:cs typeface="Times New Roman" panose="02020603050405020304" pitchFamily="18" charset="0"/>
              </a:rPr>
              <a:t>	case </a:t>
            </a:r>
            <a:r>
              <a:rPr lang="zh-CN" altLang="en-US" sz="2400" dirty="0" smtClean="0">
                <a:ea typeface="宋体" panose="02010600030101010101" pitchFamily="2" charset="-122"/>
                <a:cs typeface="Times New Roman" panose="02020603050405020304" pitchFamily="18" charset="0"/>
              </a:rPr>
              <a:t>常量</a:t>
            </a:r>
            <a:r>
              <a:rPr lang="en-US" altLang="zh-CN" sz="2400" dirty="0" smtClean="0">
                <a:ea typeface="宋体" panose="02010600030101010101" pitchFamily="2" charset="-122"/>
                <a:cs typeface="Times New Roman" panose="02020603050405020304" pitchFamily="18" charset="0"/>
              </a:rPr>
              <a:t>N</a:t>
            </a:r>
            <a:r>
              <a:rPr lang="en-US" altLang="zh-CN" sz="2400" b="1" dirty="0" smtClean="0">
                <a:solidFill>
                  <a:srgbClr val="FF0000"/>
                </a:solidFill>
                <a:ea typeface="宋体" panose="02010600030101010101" pitchFamily="2" charset="-122"/>
                <a:cs typeface="Times New Roman" panose="02020603050405020304" pitchFamily="18" charset="0"/>
              </a:rPr>
              <a:t>:</a:t>
            </a:r>
          </a:p>
          <a:p>
            <a:pPr algn="just" eaLnBrk="1" hangingPunct="1">
              <a:lnSpc>
                <a:spcPct val="90000"/>
              </a:lnSpc>
              <a:spcBef>
                <a:spcPct val="0"/>
              </a:spcBef>
              <a:buFontTx/>
              <a:buNone/>
            </a:pP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语句</a:t>
            </a:r>
            <a:r>
              <a:rPr lang="en-US" altLang="zh-CN" sz="2400" dirty="0" smtClean="0">
                <a:ea typeface="宋体" panose="02010600030101010101" pitchFamily="2" charset="-122"/>
                <a:cs typeface="Times New Roman" panose="02020603050405020304" pitchFamily="18" charset="0"/>
              </a:rPr>
              <a:t>N;</a:t>
            </a:r>
          </a:p>
          <a:p>
            <a:pPr algn="just" eaLnBrk="1" hangingPunct="1">
              <a:lnSpc>
                <a:spcPct val="90000"/>
              </a:lnSpc>
              <a:spcBef>
                <a:spcPct val="0"/>
              </a:spcBef>
              <a:buFontTx/>
              <a:buNone/>
            </a:pPr>
            <a:r>
              <a:rPr lang="en-US" altLang="zh-CN" sz="2400" dirty="0" smtClean="0">
                <a:ea typeface="宋体" panose="02010600030101010101" pitchFamily="2" charset="-122"/>
                <a:cs typeface="Times New Roman" panose="02020603050405020304" pitchFamily="18" charset="0"/>
              </a:rPr>
              <a:t>		break;</a:t>
            </a:r>
          </a:p>
          <a:p>
            <a:pPr algn="just" eaLnBrk="1" hangingPunct="1">
              <a:lnSpc>
                <a:spcPct val="90000"/>
              </a:lnSpc>
              <a:spcBef>
                <a:spcPct val="0"/>
              </a:spcBef>
              <a:buFontTx/>
              <a:buNone/>
            </a:pPr>
            <a:r>
              <a:rPr lang="en-US" altLang="zh-CN" sz="2400" dirty="0" smtClean="0">
                <a:ea typeface="宋体" panose="02010600030101010101" pitchFamily="2" charset="-122"/>
                <a:cs typeface="Times New Roman" panose="02020603050405020304" pitchFamily="18" charset="0"/>
              </a:rPr>
              <a:t>	default</a:t>
            </a:r>
            <a:r>
              <a:rPr lang="en-US" altLang="zh-CN" sz="2400" b="1" dirty="0" smtClean="0">
                <a:solidFill>
                  <a:srgbClr val="FF0000"/>
                </a:solidFill>
                <a:ea typeface="宋体" panose="02010600030101010101" pitchFamily="2" charset="-122"/>
                <a:cs typeface="Times New Roman" panose="02020603050405020304" pitchFamily="18" charset="0"/>
              </a:rPr>
              <a:t>:</a:t>
            </a:r>
          </a:p>
          <a:p>
            <a:pPr algn="just" eaLnBrk="1" hangingPunct="1">
              <a:lnSpc>
                <a:spcPct val="90000"/>
              </a:lnSpc>
              <a:spcBef>
                <a:spcPct val="0"/>
              </a:spcBef>
              <a:buFontTx/>
              <a:buNone/>
            </a:pP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语句</a:t>
            </a:r>
            <a:r>
              <a:rPr lang="en-US" altLang="zh-CN" sz="2400" dirty="0" smtClean="0">
                <a:ea typeface="宋体" panose="02010600030101010101" pitchFamily="2" charset="-122"/>
                <a:cs typeface="Times New Roman" panose="02020603050405020304" pitchFamily="18" charset="0"/>
              </a:rPr>
              <a:t>;</a:t>
            </a:r>
          </a:p>
          <a:p>
            <a:pPr algn="just" eaLnBrk="1" hangingPunct="1">
              <a:lnSpc>
                <a:spcPct val="90000"/>
              </a:lnSpc>
              <a:spcBef>
                <a:spcPct val="0"/>
              </a:spcBef>
              <a:buFontTx/>
              <a:buNone/>
            </a:pPr>
            <a:r>
              <a:rPr lang="en-US" altLang="zh-CN" sz="2400" dirty="0" smtClean="0">
                <a:ea typeface="宋体" panose="02010600030101010101" pitchFamily="2" charset="-122"/>
                <a:cs typeface="Times New Roman" panose="02020603050405020304" pitchFamily="18" charset="0"/>
              </a:rPr>
              <a:t>		break;</a:t>
            </a:r>
          </a:p>
          <a:p>
            <a:pPr eaLnBrk="1" hangingPunct="1">
              <a:lnSpc>
                <a:spcPct val="90000"/>
              </a:lnSpc>
              <a:spcBef>
                <a:spcPct val="0"/>
              </a:spcBef>
              <a:buFontTx/>
              <a:buNone/>
            </a:pPr>
            <a:r>
              <a:rPr lang="en-US" altLang="zh-CN" sz="2400" dirty="0" smtClean="0">
                <a:ea typeface="宋体" panose="02010600030101010101" pitchFamily="2" charset="-122"/>
                <a:cs typeface="Times New Roman" panose="02020603050405020304" pitchFamily="18" charset="0"/>
              </a:rPr>
              <a:t>	 } </a:t>
            </a:r>
          </a:p>
        </p:txBody>
      </p:sp>
      <p:sp>
        <p:nvSpPr>
          <p:cNvPr id="48131" name="Text Box 3"/>
          <p:cNvSpPr txBox="1">
            <a:spLocks noChangeArrowheads="1"/>
          </p:cNvSpPr>
          <p:nvPr/>
        </p:nvSpPr>
        <p:spPr bwMode="auto">
          <a:xfrm>
            <a:off x="3601085" y="1075055"/>
            <a:ext cx="5007610" cy="4707890"/>
          </a:xfrm>
          <a:prstGeom prst="rect">
            <a:avLst/>
          </a:prstGeom>
          <a:noFill/>
          <a:ln w="9525">
            <a:noFill/>
            <a:miter lim="800000"/>
          </a:ln>
        </p:spPr>
        <p:txBody>
          <a:bodyPr wrap="square">
            <a:spAutoFit/>
          </a:bodyPr>
          <a:lstStyle/>
          <a:p>
            <a:pPr marL="342900" indent="-342900">
              <a:spcBef>
                <a:spcPct val="50000"/>
              </a:spcBef>
              <a:buFont typeface="Wingdings" panose="05000000000000000000" pitchFamily="2" charset="2"/>
              <a:buChar char="l"/>
            </a:pPr>
            <a:r>
              <a:rPr lang="en-US" altLang="zh-CN" sz="2400" dirty="0" smtClean="0">
                <a:ea typeface="宋体" panose="02010600030101010101" pitchFamily="2" charset="-122"/>
                <a:cs typeface="Times New Roman" panose="02020603050405020304" pitchFamily="18" charset="0"/>
              </a:rPr>
              <a:t>switch</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表达式</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中表达式的</a:t>
            </a:r>
            <a:r>
              <a:rPr lang="zh-CN" altLang="en-US" sz="2400" b="1" dirty="0">
                <a:solidFill>
                  <a:srgbClr val="0000FF"/>
                </a:solidFill>
                <a:ea typeface="宋体" panose="02010600030101010101" pitchFamily="2" charset="-122"/>
                <a:cs typeface="Times New Roman" panose="02020603050405020304" pitchFamily="18" charset="0"/>
              </a:rPr>
              <a:t>返回值</a:t>
            </a:r>
            <a:r>
              <a:rPr lang="zh-CN" altLang="en-US" sz="2400" dirty="0">
                <a:ea typeface="宋体" panose="02010600030101010101" pitchFamily="2" charset="-122"/>
                <a:cs typeface="Times New Roman" panose="02020603050405020304" pitchFamily="18" charset="0"/>
              </a:rPr>
              <a:t>必须是下述几种类型之一</a:t>
            </a:r>
            <a:r>
              <a:rPr lang="zh-CN" altLang="en-US" sz="2400" dirty="0" smtClean="0">
                <a:ea typeface="宋体" panose="02010600030101010101" pitchFamily="2" charset="-122"/>
                <a:cs typeface="Times New Roman" panose="02020603050405020304" pitchFamily="18" charset="0"/>
              </a:rPr>
              <a:t>：</a:t>
            </a:r>
            <a:r>
              <a:rPr lang="en-US" altLang="zh-CN" sz="2400" b="1" dirty="0" smtClean="0">
                <a:solidFill>
                  <a:srgbClr val="C00000"/>
                </a:solidFill>
                <a:ea typeface="宋体" panose="02010600030101010101" pitchFamily="2" charset="-122"/>
                <a:cs typeface="Times New Roman" panose="02020603050405020304" pitchFamily="18" charset="0"/>
              </a:rPr>
              <a:t>byte</a:t>
            </a:r>
            <a:r>
              <a:rPr lang="zh-CN" altLang="en-US" sz="2400" b="1" dirty="0" smtClean="0">
                <a:solidFill>
                  <a:srgbClr val="C00000"/>
                </a:solidFill>
                <a:ea typeface="宋体" panose="02010600030101010101" pitchFamily="2" charset="-122"/>
                <a:cs typeface="Times New Roman" panose="02020603050405020304" pitchFamily="18" charset="0"/>
              </a:rPr>
              <a:t>，</a:t>
            </a:r>
            <a:r>
              <a:rPr lang="en-US" altLang="zh-CN" sz="2400" b="1" dirty="0" smtClean="0">
                <a:solidFill>
                  <a:srgbClr val="C00000"/>
                </a:solidFill>
                <a:ea typeface="宋体" panose="02010600030101010101" pitchFamily="2" charset="-122"/>
                <a:cs typeface="Times New Roman" panose="02020603050405020304" pitchFamily="18" charset="0"/>
              </a:rPr>
              <a:t>short</a:t>
            </a:r>
            <a:r>
              <a:rPr lang="zh-CN" altLang="en-US" sz="2400" b="1" dirty="0">
                <a:solidFill>
                  <a:srgbClr val="C00000"/>
                </a:solidFill>
                <a:ea typeface="宋体" panose="02010600030101010101" pitchFamily="2" charset="-122"/>
                <a:cs typeface="Times New Roman" panose="02020603050405020304" pitchFamily="18" charset="0"/>
              </a:rPr>
              <a:t>，</a:t>
            </a:r>
            <a:r>
              <a:rPr lang="en-US" altLang="zh-CN" sz="2400" b="1" dirty="0" smtClean="0">
                <a:solidFill>
                  <a:srgbClr val="C00000"/>
                </a:solidFill>
                <a:ea typeface="宋体" panose="02010600030101010101" pitchFamily="2" charset="-122"/>
                <a:cs typeface="Times New Roman" panose="02020603050405020304" pitchFamily="18" charset="0"/>
              </a:rPr>
              <a:t>char</a:t>
            </a:r>
            <a:r>
              <a:rPr lang="zh-CN" altLang="en-US" sz="2400" b="1" dirty="0" smtClean="0">
                <a:solidFill>
                  <a:srgbClr val="C00000"/>
                </a:solidFill>
                <a:ea typeface="宋体" panose="02010600030101010101" pitchFamily="2" charset="-122"/>
                <a:cs typeface="Times New Roman" panose="02020603050405020304" pitchFamily="18" charset="0"/>
              </a:rPr>
              <a:t>，</a:t>
            </a:r>
            <a:r>
              <a:rPr lang="en-US" altLang="zh-CN" sz="2400" b="1" dirty="0" err="1" smtClean="0">
                <a:solidFill>
                  <a:srgbClr val="C00000"/>
                </a:solidFill>
                <a:ea typeface="宋体" panose="02010600030101010101" pitchFamily="2" charset="-122"/>
                <a:cs typeface="Times New Roman" panose="02020603050405020304" pitchFamily="18" charset="0"/>
              </a:rPr>
              <a:t>int</a:t>
            </a:r>
            <a:r>
              <a:rPr lang="zh-CN" altLang="en-US" sz="2400" b="1" dirty="0" smtClean="0">
                <a:solidFill>
                  <a:srgbClr val="C00000"/>
                </a:solidFill>
                <a:ea typeface="宋体" panose="02010600030101010101" pitchFamily="2" charset="-122"/>
                <a:cs typeface="Times New Roman" panose="02020603050405020304" pitchFamily="18" charset="0"/>
              </a:rPr>
              <a:t>，枚举</a:t>
            </a:r>
            <a:r>
              <a:rPr lang="zh-CN" altLang="en-US" sz="2400" b="1" dirty="0">
                <a:solidFill>
                  <a:srgbClr val="C00000"/>
                </a:solidFill>
                <a:ea typeface="宋体" panose="02010600030101010101" pitchFamily="2" charset="-122"/>
                <a:cs typeface="Times New Roman" panose="02020603050405020304" pitchFamily="18" charset="0"/>
              </a:rPr>
              <a:t>，</a:t>
            </a:r>
            <a:r>
              <a:rPr lang="en-US" altLang="zh-CN" sz="2400" b="1" dirty="0" smtClean="0">
                <a:solidFill>
                  <a:srgbClr val="C00000"/>
                </a:solidFill>
                <a:ea typeface="宋体" panose="02010600030101010101" pitchFamily="2" charset="-122"/>
                <a:cs typeface="Times New Roman" panose="02020603050405020304" pitchFamily="18" charset="0"/>
              </a:rPr>
              <a:t>String</a:t>
            </a:r>
            <a:r>
              <a:rPr lang="zh-CN" altLang="en-US" sz="2400" dirty="0" smtClean="0">
                <a:solidFill>
                  <a:srgbClr val="C00000"/>
                </a:solidFill>
                <a:ea typeface="宋体" panose="02010600030101010101" pitchFamily="2" charset="-122"/>
                <a:cs typeface="Times New Roman" panose="02020603050405020304" pitchFamily="18" charset="0"/>
              </a:rPr>
              <a:t>；</a:t>
            </a:r>
            <a:endParaRPr lang="zh-CN" altLang="en-US" sz="2400" dirty="0">
              <a:solidFill>
                <a:srgbClr val="C00000"/>
              </a:solidFill>
              <a:ea typeface="宋体" panose="02010600030101010101" pitchFamily="2" charset="-122"/>
              <a:cs typeface="Times New Roman" panose="02020603050405020304" pitchFamily="18" charset="0"/>
            </a:endParaRPr>
          </a:p>
          <a:p>
            <a:pPr marL="457200" indent="-457200">
              <a:spcBef>
                <a:spcPct val="50000"/>
              </a:spcBef>
              <a:buFont typeface="Wingdings" panose="05000000000000000000" pitchFamily="2" charset="2"/>
              <a:buChar char="l"/>
            </a:pPr>
            <a:r>
              <a:rPr lang="en-US" altLang="zh-CN" sz="2400" dirty="0">
                <a:ea typeface="宋体" panose="02010600030101010101" pitchFamily="2" charset="-122"/>
                <a:cs typeface="Times New Roman" panose="02020603050405020304" pitchFamily="18" charset="0"/>
              </a:rPr>
              <a:t>case</a:t>
            </a:r>
            <a:r>
              <a:rPr lang="zh-CN" altLang="en-US" sz="2400" dirty="0">
                <a:ea typeface="宋体" panose="02010600030101010101" pitchFamily="2" charset="-122"/>
                <a:cs typeface="Times New Roman" panose="02020603050405020304" pitchFamily="18" charset="0"/>
              </a:rPr>
              <a:t>子句中的值必须是</a:t>
            </a:r>
            <a:r>
              <a:rPr lang="zh-CN" altLang="en-US" sz="2400" b="1" dirty="0">
                <a:solidFill>
                  <a:srgbClr val="C00000"/>
                </a:solidFill>
                <a:ea typeface="宋体" panose="02010600030101010101" pitchFamily="2" charset="-122"/>
                <a:cs typeface="Times New Roman" panose="02020603050405020304" pitchFamily="18" charset="0"/>
              </a:rPr>
              <a:t>常量</a:t>
            </a:r>
            <a:r>
              <a:rPr lang="zh-CN" altLang="en-US" sz="2400" dirty="0">
                <a:ea typeface="宋体" panose="02010600030101010101" pitchFamily="2" charset="-122"/>
                <a:cs typeface="Times New Roman" panose="02020603050405020304" pitchFamily="18" charset="0"/>
              </a:rPr>
              <a:t>，且所有</a:t>
            </a:r>
            <a:r>
              <a:rPr lang="en-US" altLang="zh-CN" sz="2400" dirty="0">
                <a:ea typeface="宋体" panose="02010600030101010101" pitchFamily="2" charset="-122"/>
                <a:cs typeface="Times New Roman" panose="02020603050405020304" pitchFamily="18" charset="0"/>
              </a:rPr>
              <a:t>case</a:t>
            </a:r>
            <a:r>
              <a:rPr lang="zh-CN" altLang="en-US" sz="2400" dirty="0">
                <a:ea typeface="宋体" panose="02010600030101010101" pitchFamily="2" charset="-122"/>
                <a:cs typeface="Times New Roman" panose="02020603050405020304" pitchFamily="18" charset="0"/>
              </a:rPr>
              <a:t>子句中的值应是不同的；</a:t>
            </a:r>
          </a:p>
          <a:p>
            <a:pPr marL="457200" indent="-457200">
              <a:spcBef>
                <a:spcPct val="50000"/>
              </a:spcBef>
              <a:buFont typeface="Wingdings" panose="05000000000000000000" pitchFamily="2" charset="2"/>
              <a:buChar char="l"/>
            </a:pPr>
            <a:r>
              <a:rPr lang="en-US" altLang="zh-CN" sz="2400" dirty="0">
                <a:ea typeface="宋体" panose="02010600030101010101" pitchFamily="2" charset="-122"/>
                <a:cs typeface="Times New Roman" panose="02020603050405020304" pitchFamily="18" charset="0"/>
              </a:rPr>
              <a:t>default</a:t>
            </a:r>
            <a:r>
              <a:rPr lang="zh-CN" altLang="en-US" sz="2400" dirty="0">
                <a:ea typeface="宋体" panose="02010600030101010101" pitchFamily="2" charset="-122"/>
                <a:cs typeface="Times New Roman" panose="02020603050405020304" pitchFamily="18" charset="0"/>
              </a:rPr>
              <a:t>子句</a:t>
            </a:r>
            <a:r>
              <a:rPr lang="zh-CN" altLang="en-US" sz="2400" dirty="0" smtClean="0">
                <a:ea typeface="宋体" panose="02010600030101010101" pitchFamily="2" charset="-122"/>
                <a:cs typeface="Times New Roman" panose="02020603050405020304" pitchFamily="18" charset="0"/>
              </a:rPr>
              <a:t>是</a:t>
            </a:r>
            <a:r>
              <a:rPr lang="zh-CN" altLang="en-US" sz="2400" b="1" dirty="0" smtClean="0">
                <a:solidFill>
                  <a:srgbClr val="C00000"/>
                </a:solidFill>
                <a:ea typeface="宋体" panose="02010600030101010101" pitchFamily="2" charset="-122"/>
                <a:cs typeface="Times New Roman" panose="02020603050405020304" pitchFamily="18" charset="0"/>
              </a:rPr>
              <a:t>可任选的</a:t>
            </a:r>
            <a:r>
              <a:rPr lang="zh-CN" altLang="en-US" sz="2400" dirty="0" smtClean="0">
                <a:ea typeface="宋体" panose="02010600030101010101" pitchFamily="2" charset="-122"/>
                <a:cs typeface="Times New Roman" panose="02020603050405020304" pitchFamily="18" charset="0"/>
              </a:rPr>
              <a:t>，当没有匹配的</a:t>
            </a:r>
            <a:r>
              <a:rPr lang="en-US" altLang="zh-CN" sz="2400" dirty="0" smtClean="0">
                <a:ea typeface="宋体" panose="02010600030101010101" pitchFamily="2" charset="-122"/>
                <a:cs typeface="Times New Roman" panose="02020603050405020304" pitchFamily="18" charset="0"/>
              </a:rPr>
              <a:t>case</a:t>
            </a:r>
            <a:r>
              <a:rPr lang="zh-CN" altLang="en-US" sz="2400" dirty="0" smtClean="0">
                <a:ea typeface="宋体" panose="02010600030101010101" pitchFamily="2" charset="-122"/>
                <a:cs typeface="Times New Roman" panose="02020603050405020304" pitchFamily="18" charset="0"/>
              </a:rPr>
              <a:t>时，执行</a:t>
            </a:r>
            <a:r>
              <a:rPr lang="en-US" altLang="zh-CN" sz="2400" dirty="0" smtClean="0">
                <a:ea typeface="宋体" panose="02010600030101010101" pitchFamily="2" charset="-122"/>
                <a:cs typeface="Times New Roman" panose="02020603050405020304" pitchFamily="18" charset="0"/>
              </a:rPr>
              <a:t>default</a:t>
            </a:r>
            <a:endParaRPr lang="zh-CN" altLang="en-US" sz="2400" dirty="0">
              <a:ea typeface="宋体" panose="02010600030101010101" pitchFamily="2" charset="-122"/>
              <a:cs typeface="Times New Roman" panose="02020603050405020304" pitchFamily="18" charset="0"/>
            </a:endParaRPr>
          </a:p>
          <a:p>
            <a:pPr marL="457200" indent="-457200">
              <a:spcBef>
                <a:spcPct val="50000"/>
              </a:spcBef>
              <a:buFont typeface="Wingdings" panose="05000000000000000000" pitchFamily="2" charset="2"/>
              <a:buChar char="l"/>
            </a:pPr>
            <a:r>
              <a:rPr lang="en-US" altLang="zh-CN" sz="2400" dirty="0">
                <a:ea typeface="宋体" panose="02010600030101010101" pitchFamily="2" charset="-122"/>
                <a:cs typeface="Times New Roman" panose="02020603050405020304" pitchFamily="18" charset="0"/>
              </a:rPr>
              <a:t>break</a:t>
            </a:r>
            <a:r>
              <a:rPr lang="zh-CN" altLang="en-US" sz="2400" dirty="0">
                <a:ea typeface="宋体" panose="02010600030101010101" pitchFamily="2" charset="-122"/>
                <a:cs typeface="Times New Roman" panose="02020603050405020304" pitchFamily="18" charset="0"/>
              </a:rPr>
              <a:t>语句用来在执行完一个</a:t>
            </a:r>
            <a:r>
              <a:rPr lang="en-US" altLang="zh-CN" sz="2400" dirty="0">
                <a:ea typeface="宋体" panose="02010600030101010101" pitchFamily="2" charset="-122"/>
                <a:cs typeface="Times New Roman" panose="02020603050405020304" pitchFamily="18" charset="0"/>
              </a:rPr>
              <a:t>case</a:t>
            </a:r>
            <a:r>
              <a:rPr lang="zh-CN" altLang="en-US" sz="2400" dirty="0">
                <a:ea typeface="宋体" panose="02010600030101010101" pitchFamily="2" charset="-122"/>
                <a:cs typeface="Times New Roman" panose="02020603050405020304" pitchFamily="18" charset="0"/>
              </a:rPr>
              <a:t>分支后使程序跳出</a:t>
            </a:r>
            <a:r>
              <a:rPr lang="en-US" altLang="zh-CN" sz="2400" dirty="0">
                <a:ea typeface="宋体" panose="02010600030101010101" pitchFamily="2" charset="-122"/>
                <a:cs typeface="Times New Roman" panose="02020603050405020304" pitchFamily="18" charset="0"/>
              </a:rPr>
              <a:t>switch</a:t>
            </a:r>
            <a:r>
              <a:rPr lang="zh-CN" altLang="en-US" sz="2400" dirty="0">
                <a:ea typeface="宋体" panose="02010600030101010101" pitchFamily="2" charset="-122"/>
                <a:cs typeface="Times New Roman" panose="02020603050405020304" pitchFamily="18" charset="0"/>
              </a:rPr>
              <a:t>语句块</a:t>
            </a:r>
            <a:r>
              <a:rPr lang="zh-CN" altLang="en-US" sz="2400" dirty="0" smtClean="0">
                <a:ea typeface="宋体" panose="02010600030101010101" pitchFamily="2" charset="-122"/>
                <a:cs typeface="Times New Roman" panose="02020603050405020304" pitchFamily="18" charset="0"/>
              </a:rPr>
              <a:t>；如果没有</a:t>
            </a:r>
            <a:r>
              <a:rPr lang="en-US" altLang="zh-CN" sz="2400" dirty="0" smtClean="0">
                <a:ea typeface="宋体" panose="02010600030101010101" pitchFamily="2" charset="-122"/>
                <a:cs typeface="Times New Roman" panose="02020603050405020304" pitchFamily="18" charset="0"/>
              </a:rPr>
              <a:t>break</a:t>
            </a:r>
            <a:r>
              <a:rPr lang="zh-CN" altLang="en-US" sz="2400" dirty="0" smtClean="0">
                <a:ea typeface="宋体" panose="02010600030101010101" pitchFamily="2" charset="-122"/>
                <a:cs typeface="Times New Roman" panose="02020603050405020304" pitchFamily="18" charset="0"/>
              </a:rPr>
              <a:t>，程序会顺序执行到</a:t>
            </a:r>
            <a:r>
              <a:rPr lang="en-US" altLang="zh-CN" sz="2400" dirty="0" smtClean="0">
                <a:ea typeface="宋体" panose="02010600030101010101" pitchFamily="2" charset="-122"/>
                <a:cs typeface="Times New Roman" panose="02020603050405020304" pitchFamily="18" charset="0"/>
              </a:rPr>
              <a:t>switch</a:t>
            </a:r>
            <a:r>
              <a:rPr lang="zh-CN" altLang="en-US" sz="2400" dirty="0" smtClean="0">
                <a:ea typeface="宋体" panose="02010600030101010101" pitchFamily="2" charset="-122"/>
                <a:cs typeface="Times New Roman" panose="02020603050405020304" pitchFamily="18" charset="0"/>
              </a:rPr>
              <a:t>结尾</a:t>
            </a:r>
            <a:endParaRPr lang="zh-CN" altLang="en-US" sz="2400"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nvSpPr>
        <p:spPr>
          <a:xfrm>
            <a:off x="332889" y="12730"/>
            <a:ext cx="5378395" cy="98140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en-US" altLang="zh-CN" b="1" dirty="0" smtClean="0">
                <a:solidFill>
                  <a:schemeClr val="tx2"/>
                </a:solidFill>
                <a:latin typeface="+mn-lt"/>
                <a:ea typeface="宋体" panose="02010600030101010101" pitchFamily="2" charset="-122"/>
                <a:cs typeface="Times New Roman" panose="02020603050405020304" pitchFamily="18" charset="0"/>
              </a:rPr>
              <a:t>switch</a:t>
            </a:r>
            <a:r>
              <a:rPr lang="zh-CN" altLang="en-US" b="1" dirty="0" smtClean="0">
                <a:solidFill>
                  <a:schemeClr val="tx2"/>
                </a:solidFill>
                <a:latin typeface="+mn-lt"/>
                <a:ea typeface="宋体" panose="02010600030101010101" pitchFamily="2" charset="-122"/>
                <a:cs typeface="Times New Roman" panose="02020603050405020304" pitchFamily="18" charset="0"/>
              </a:rPr>
              <a:t>语句应用举例</a:t>
            </a:r>
          </a:p>
        </p:txBody>
      </p:sp>
      <p:sp>
        <p:nvSpPr>
          <p:cNvPr id="47107" name="Rectangle 3"/>
          <p:cNvSpPr>
            <a:spLocks noChangeArrowheads="1"/>
          </p:cNvSpPr>
          <p:nvPr/>
        </p:nvSpPr>
        <p:spPr bwMode="auto">
          <a:xfrm>
            <a:off x="179512" y="764704"/>
            <a:ext cx="8568952" cy="5686425"/>
          </a:xfrm>
          <a:prstGeom prst="rect">
            <a:avLst/>
          </a:prstGeom>
          <a:noFill/>
          <a:ln w="9525">
            <a:noFill/>
            <a:miter lim="800000"/>
          </a:ln>
        </p:spPr>
        <p:txBody>
          <a:bodyPr wrap="square">
            <a:spAutoFit/>
          </a:bodyPr>
          <a:lstStyle/>
          <a:p>
            <a:pPr>
              <a:lnSpc>
                <a:spcPct val="90000"/>
              </a:lnSpc>
            </a:pPr>
            <a:r>
              <a:rPr lang="en-US" altLang="zh-CN" sz="2400" dirty="0">
                <a:ea typeface="宋体" panose="02010600030101010101" pitchFamily="2" charset="-122"/>
                <a:cs typeface="Times New Roman" panose="02020603050405020304" pitchFamily="18" charset="0"/>
              </a:rPr>
              <a:t>	</a:t>
            </a:r>
            <a:r>
              <a:rPr lang="en-US" altLang="zh-CN" sz="2000" dirty="0">
                <a:ea typeface="宋体" panose="02010600030101010101" pitchFamily="2" charset="-122"/>
                <a:cs typeface="Times New Roman" panose="02020603050405020304" pitchFamily="18" charset="0"/>
              </a:rPr>
              <a:t>public class Test{</a:t>
            </a:r>
          </a:p>
          <a:p>
            <a:pPr>
              <a:lnSpc>
                <a:spcPct val="90000"/>
              </a:lnSpc>
            </a:pPr>
            <a:r>
              <a:rPr lang="en-US" altLang="zh-CN" sz="2000" dirty="0">
                <a:ea typeface="宋体" panose="02010600030101010101" pitchFamily="2" charset="-122"/>
                <a:cs typeface="Times New Roman" panose="02020603050405020304" pitchFamily="18" charset="0"/>
              </a:rPr>
              <a:t>	       public static void main(String </a:t>
            </a:r>
            <a:r>
              <a:rPr lang="en-US" altLang="zh-CN" sz="2000" dirty="0" err="1">
                <a:ea typeface="宋体" panose="02010600030101010101" pitchFamily="2" charset="-122"/>
                <a:cs typeface="Times New Roman" panose="02020603050405020304" pitchFamily="18" charset="0"/>
              </a:rPr>
              <a:t>args</a:t>
            </a:r>
            <a:r>
              <a:rPr lang="en-US" altLang="zh-CN" sz="2000" dirty="0">
                <a:ea typeface="宋体" panose="02010600030101010101" pitchFamily="2" charset="-122"/>
                <a:cs typeface="Times New Roman" panose="02020603050405020304" pitchFamily="18" charset="0"/>
              </a:rPr>
              <a:t>[]){</a:t>
            </a:r>
          </a:p>
          <a:p>
            <a:pPr>
              <a:lnSpc>
                <a:spcPct val="90000"/>
              </a:lnSpc>
            </a:pPr>
            <a:r>
              <a:rPr lang="en-US" altLang="zh-CN" sz="2000" dirty="0">
                <a:ea typeface="宋体" panose="02010600030101010101" pitchFamily="2" charset="-122"/>
                <a:cs typeface="Times New Roman" panose="02020603050405020304" pitchFamily="18" charset="0"/>
              </a:rPr>
              <a:t>			</a:t>
            </a:r>
            <a:r>
              <a:rPr lang="en-US" altLang="zh-CN" sz="2000" dirty="0" smtClean="0">
                <a:ea typeface="宋体" panose="02010600030101010101" pitchFamily="2" charset="-122"/>
                <a:cs typeface="Times New Roman" panose="02020603050405020304" pitchFamily="18" charset="0"/>
              </a:rPr>
              <a:t>String season = “summer”;</a:t>
            </a:r>
            <a:endParaRPr lang="en-US" altLang="zh-CN" sz="2000" dirty="0">
              <a:ea typeface="宋体" panose="02010600030101010101" pitchFamily="2" charset="-122"/>
              <a:cs typeface="Times New Roman" panose="02020603050405020304" pitchFamily="18" charset="0"/>
            </a:endParaRPr>
          </a:p>
          <a:p>
            <a:pPr>
              <a:lnSpc>
                <a:spcPct val="90000"/>
              </a:lnSpc>
            </a:pPr>
            <a:r>
              <a:rPr lang="en-US" altLang="zh-CN" sz="2000" dirty="0">
                <a:ea typeface="宋体" panose="02010600030101010101" pitchFamily="2" charset="-122"/>
                <a:cs typeface="Times New Roman" panose="02020603050405020304" pitchFamily="18" charset="0"/>
              </a:rPr>
              <a:t>			switch </a:t>
            </a:r>
            <a:r>
              <a:rPr lang="en-US" altLang="zh-CN" sz="2000" dirty="0" smtClean="0">
                <a:ea typeface="宋体" panose="02010600030101010101" pitchFamily="2" charset="-122"/>
                <a:cs typeface="Times New Roman" panose="02020603050405020304" pitchFamily="18" charset="0"/>
              </a:rPr>
              <a:t>(season) </a:t>
            </a:r>
            <a:r>
              <a:rPr lang="en-US" altLang="zh-CN" sz="2000" dirty="0">
                <a:ea typeface="宋体" panose="02010600030101010101" pitchFamily="2" charset="-122"/>
                <a:cs typeface="Times New Roman" panose="02020603050405020304" pitchFamily="18" charset="0"/>
              </a:rPr>
              <a:t>{</a:t>
            </a:r>
          </a:p>
          <a:p>
            <a:pPr>
              <a:lnSpc>
                <a:spcPct val="90000"/>
              </a:lnSpc>
            </a:pPr>
            <a:r>
              <a:rPr lang="en-US" altLang="zh-CN" sz="2000" dirty="0">
                <a:ea typeface="宋体" panose="02010600030101010101" pitchFamily="2" charset="-122"/>
                <a:cs typeface="Times New Roman" panose="02020603050405020304" pitchFamily="18" charset="0"/>
              </a:rPr>
              <a:t>		       	</a:t>
            </a:r>
            <a:r>
              <a:rPr lang="en-US" altLang="zh-CN" sz="2000" dirty="0" smtClean="0">
                <a:ea typeface="宋体" panose="02010600030101010101" pitchFamily="2" charset="-122"/>
                <a:cs typeface="Times New Roman" panose="02020603050405020304" pitchFamily="18" charset="0"/>
              </a:rPr>
              <a:t>case “spring”:</a:t>
            </a:r>
            <a:endParaRPr lang="en-US" altLang="zh-CN" sz="2000" dirty="0">
              <a:ea typeface="宋体" panose="02010600030101010101" pitchFamily="2" charset="-122"/>
              <a:cs typeface="Times New Roman" panose="02020603050405020304" pitchFamily="18" charset="0"/>
            </a:endParaRPr>
          </a:p>
          <a:p>
            <a:pPr>
              <a:lnSpc>
                <a:spcPct val="90000"/>
              </a:lnSpc>
            </a:pPr>
            <a:r>
              <a:rPr lang="en-US" altLang="zh-CN" sz="2000" dirty="0">
                <a:ea typeface="宋体" panose="02010600030101010101" pitchFamily="2" charset="-122"/>
                <a:cs typeface="Times New Roman" panose="02020603050405020304" pitchFamily="18" charset="0"/>
              </a:rPr>
              <a:t>				</a:t>
            </a:r>
            <a:r>
              <a:rPr lang="en-US" altLang="zh-CN" sz="2000" dirty="0" err="1">
                <a:ea typeface="宋体" panose="02010600030101010101" pitchFamily="2" charset="-122"/>
                <a:cs typeface="Times New Roman" panose="02020603050405020304" pitchFamily="18" charset="0"/>
              </a:rPr>
              <a:t>System.out.println</a:t>
            </a:r>
            <a:r>
              <a:rPr lang="en-US" altLang="zh-CN" sz="2000" dirty="0" smtClean="0">
                <a:ea typeface="宋体" panose="02010600030101010101" pitchFamily="2" charset="-122"/>
                <a:cs typeface="Times New Roman" panose="02020603050405020304" pitchFamily="18" charset="0"/>
              </a:rPr>
              <a:t>(“</a:t>
            </a:r>
            <a:r>
              <a:rPr lang="zh-CN" altLang="en-US" sz="2000" dirty="0" smtClean="0">
                <a:ea typeface="宋体" panose="02010600030101010101" pitchFamily="2" charset="-122"/>
                <a:cs typeface="Times New Roman" panose="02020603050405020304" pitchFamily="18" charset="0"/>
              </a:rPr>
              <a:t>春暖花开</a:t>
            </a:r>
            <a:r>
              <a:rPr lang="en-US" altLang="zh-CN" sz="2000" dirty="0" smtClean="0">
                <a:ea typeface="宋体" panose="02010600030101010101" pitchFamily="2" charset="-122"/>
                <a:cs typeface="Times New Roman" panose="02020603050405020304" pitchFamily="18" charset="0"/>
              </a:rPr>
              <a:t>");</a:t>
            </a:r>
            <a:endParaRPr lang="en-US" altLang="zh-CN" sz="2000" dirty="0">
              <a:ea typeface="宋体" panose="02010600030101010101" pitchFamily="2" charset="-122"/>
              <a:cs typeface="Times New Roman" panose="02020603050405020304" pitchFamily="18" charset="0"/>
            </a:endParaRPr>
          </a:p>
          <a:p>
            <a:pPr>
              <a:lnSpc>
                <a:spcPct val="90000"/>
              </a:lnSpc>
            </a:pPr>
            <a:r>
              <a:rPr lang="en-US" altLang="zh-CN" sz="2000" dirty="0">
                <a:ea typeface="宋体" panose="02010600030101010101" pitchFamily="2" charset="-122"/>
                <a:cs typeface="Times New Roman" panose="02020603050405020304" pitchFamily="18" charset="0"/>
              </a:rPr>
              <a:t>				break;</a:t>
            </a:r>
          </a:p>
          <a:p>
            <a:pPr>
              <a:lnSpc>
                <a:spcPct val="90000"/>
              </a:lnSpc>
            </a:pPr>
            <a:r>
              <a:rPr lang="en-US" altLang="zh-CN" sz="2000" dirty="0">
                <a:ea typeface="宋体" panose="02010600030101010101" pitchFamily="2" charset="-122"/>
                <a:cs typeface="Times New Roman" panose="02020603050405020304" pitchFamily="18" charset="0"/>
              </a:rPr>
              <a:t>		       	</a:t>
            </a:r>
            <a:r>
              <a:rPr lang="en-US" altLang="zh-CN" sz="2000" dirty="0" smtClean="0">
                <a:ea typeface="宋体" panose="02010600030101010101" pitchFamily="2" charset="-122"/>
                <a:cs typeface="Times New Roman" panose="02020603050405020304" pitchFamily="18" charset="0"/>
              </a:rPr>
              <a:t>case “summer”:</a:t>
            </a:r>
            <a:endParaRPr lang="en-US" altLang="zh-CN" sz="2000" dirty="0">
              <a:ea typeface="宋体" panose="02010600030101010101" pitchFamily="2" charset="-122"/>
              <a:cs typeface="Times New Roman" panose="02020603050405020304" pitchFamily="18" charset="0"/>
            </a:endParaRPr>
          </a:p>
          <a:p>
            <a:pPr>
              <a:lnSpc>
                <a:spcPct val="90000"/>
              </a:lnSpc>
            </a:pPr>
            <a:r>
              <a:rPr lang="en-US" altLang="zh-CN" sz="2000" dirty="0">
                <a:ea typeface="宋体" panose="02010600030101010101" pitchFamily="2" charset="-122"/>
                <a:cs typeface="Times New Roman" panose="02020603050405020304" pitchFamily="18" charset="0"/>
              </a:rPr>
              <a:t>				</a:t>
            </a:r>
            <a:r>
              <a:rPr lang="en-US" altLang="zh-CN" sz="2000" dirty="0" err="1">
                <a:ea typeface="宋体" panose="02010600030101010101" pitchFamily="2" charset="-122"/>
                <a:cs typeface="Times New Roman" panose="02020603050405020304" pitchFamily="18" charset="0"/>
              </a:rPr>
              <a:t>System.out.println</a:t>
            </a:r>
            <a:r>
              <a:rPr lang="en-US" altLang="zh-CN" sz="2000" dirty="0" smtClean="0">
                <a:ea typeface="宋体" panose="02010600030101010101" pitchFamily="2" charset="-122"/>
                <a:cs typeface="Times New Roman" panose="02020603050405020304" pitchFamily="18" charset="0"/>
              </a:rPr>
              <a:t>(“</a:t>
            </a:r>
            <a:r>
              <a:rPr lang="zh-CN" altLang="en-US" sz="2000" dirty="0" smtClean="0">
                <a:ea typeface="宋体" panose="02010600030101010101" pitchFamily="2" charset="-122"/>
                <a:cs typeface="Times New Roman" panose="02020603050405020304" pitchFamily="18" charset="0"/>
              </a:rPr>
              <a:t>夏日</a:t>
            </a:r>
            <a:r>
              <a:rPr lang="zh-CN" altLang="en-US" sz="2000" dirty="0">
                <a:ea typeface="宋体" panose="02010600030101010101" pitchFamily="2" charset="-122"/>
                <a:cs typeface="Times New Roman" panose="02020603050405020304" pitchFamily="18" charset="0"/>
              </a:rPr>
              <a:t>炎炎</a:t>
            </a:r>
            <a:r>
              <a:rPr lang="en-US" altLang="zh-CN" sz="2000" dirty="0" smtClean="0">
                <a:ea typeface="宋体" panose="02010600030101010101" pitchFamily="2" charset="-122"/>
                <a:cs typeface="Times New Roman" panose="02020603050405020304" pitchFamily="18" charset="0"/>
              </a:rPr>
              <a:t>");</a:t>
            </a:r>
            <a:endParaRPr lang="en-US" altLang="zh-CN" sz="2000" dirty="0">
              <a:ea typeface="宋体" panose="02010600030101010101" pitchFamily="2" charset="-122"/>
              <a:cs typeface="Times New Roman" panose="02020603050405020304" pitchFamily="18" charset="0"/>
            </a:endParaRPr>
          </a:p>
          <a:p>
            <a:pPr>
              <a:lnSpc>
                <a:spcPct val="90000"/>
              </a:lnSpc>
            </a:pPr>
            <a:r>
              <a:rPr lang="en-US" altLang="zh-CN" sz="2000" dirty="0">
                <a:ea typeface="宋体" panose="02010600030101010101" pitchFamily="2" charset="-122"/>
                <a:cs typeface="Times New Roman" panose="02020603050405020304" pitchFamily="18" charset="0"/>
              </a:rPr>
              <a:t>				</a:t>
            </a:r>
            <a:r>
              <a:rPr lang="en-US" altLang="zh-CN" sz="2000" dirty="0" smtClean="0">
                <a:ea typeface="宋体" panose="02010600030101010101" pitchFamily="2" charset="-122"/>
                <a:cs typeface="Times New Roman" panose="02020603050405020304" pitchFamily="18" charset="0"/>
              </a:rPr>
              <a:t>break;</a:t>
            </a:r>
          </a:p>
          <a:p>
            <a:pPr>
              <a:lnSpc>
                <a:spcPct val="90000"/>
              </a:lnSpc>
            </a:pPr>
            <a:r>
              <a:rPr lang="en-US" altLang="zh-CN" sz="2000" dirty="0" smtClean="0">
                <a:ea typeface="宋体" panose="02010600030101010101" pitchFamily="2" charset="-122"/>
                <a:cs typeface="Times New Roman" panose="02020603050405020304" pitchFamily="18" charset="0"/>
              </a:rPr>
              <a:t>			case “autumn”:</a:t>
            </a:r>
            <a:endParaRPr lang="en-US" altLang="zh-CN" sz="2000" dirty="0">
              <a:ea typeface="宋体" panose="02010600030101010101" pitchFamily="2" charset="-122"/>
              <a:cs typeface="Times New Roman" panose="02020603050405020304" pitchFamily="18" charset="0"/>
            </a:endParaRPr>
          </a:p>
          <a:p>
            <a:pPr>
              <a:lnSpc>
                <a:spcPct val="90000"/>
              </a:lnSpc>
            </a:pPr>
            <a:r>
              <a:rPr lang="en-US" altLang="zh-CN" sz="2000" dirty="0">
                <a:ea typeface="宋体" panose="02010600030101010101" pitchFamily="2" charset="-122"/>
                <a:cs typeface="Times New Roman" panose="02020603050405020304" pitchFamily="18" charset="0"/>
              </a:rPr>
              <a:t>				</a:t>
            </a:r>
            <a:r>
              <a:rPr lang="en-US" altLang="zh-CN" sz="2000" dirty="0" err="1">
                <a:ea typeface="宋体" panose="02010600030101010101" pitchFamily="2" charset="-122"/>
                <a:cs typeface="Times New Roman" panose="02020603050405020304" pitchFamily="18" charset="0"/>
              </a:rPr>
              <a:t>System.out.println</a:t>
            </a:r>
            <a:r>
              <a:rPr lang="en-US" altLang="zh-CN" sz="2000" dirty="0" smtClean="0">
                <a:ea typeface="宋体" panose="02010600030101010101" pitchFamily="2" charset="-122"/>
                <a:cs typeface="Times New Roman" panose="02020603050405020304" pitchFamily="18" charset="0"/>
              </a:rPr>
              <a:t>(“</a:t>
            </a:r>
            <a:r>
              <a:rPr lang="zh-CN" altLang="en-US" sz="2000" dirty="0" smtClean="0">
                <a:ea typeface="宋体" panose="02010600030101010101" pitchFamily="2" charset="-122"/>
                <a:cs typeface="Times New Roman" panose="02020603050405020304" pitchFamily="18" charset="0"/>
              </a:rPr>
              <a:t>秋高气爽</a:t>
            </a:r>
            <a:r>
              <a:rPr lang="en-US" altLang="zh-CN" sz="2000" dirty="0" smtClean="0">
                <a:ea typeface="宋体" panose="02010600030101010101" pitchFamily="2" charset="-122"/>
                <a:cs typeface="Times New Roman" panose="02020603050405020304" pitchFamily="18" charset="0"/>
              </a:rPr>
              <a:t>");</a:t>
            </a:r>
            <a:endParaRPr lang="en-US" altLang="zh-CN" sz="2000" dirty="0">
              <a:ea typeface="宋体" panose="02010600030101010101" pitchFamily="2" charset="-122"/>
              <a:cs typeface="Times New Roman" panose="02020603050405020304" pitchFamily="18" charset="0"/>
            </a:endParaRPr>
          </a:p>
          <a:p>
            <a:pPr>
              <a:lnSpc>
                <a:spcPct val="90000"/>
              </a:lnSpc>
            </a:pPr>
            <a:r>
              <a:rPr lang="en-US" altLang="zh-CN" sz="2000" dirty="0">
                <a:ea typeface="宋体" panose="02010600030101010101" pitchFamily="2" charset="-122"/>
                <a:cs typeface="Times New Roman" panose="02020603050405020304" pitchFamily="18" charset="0"/>
              </a:rPr>
              <a:t>				break;</a:t>
            </a:r>
          </a:p>
          <a:p>
            <a:pPr>
              <a:lnSpc>
                <a:spcPct val="90000"/>
              </a:lnSpc>
            </a:pPr>
            <a:r>
              <a:rPr lang="en-US" altLang="zh-CN" sz="2000" dirty="0" smtClean="0">
                <a:ea typeface="宋体" panose="02010600030101010101" pitchFamily="2" charset="-122"/>
                <a:cs typeface="Times New Roman" panose="02020603050405020304" pitchFamily="18" charset="0"/>
              </a:rPr>
              <a:t>			case “winter”:</a:t>
            </a:r>
            <a:endParaRPr lang="en-US" altLang="zh-CN" sz="2000" dirty="0">
              <a:ea typeface="宋体" panose="02010600030101010101" pitchFamily="2" charset="-122"/>
              <a:cs typeface="Times New Roman" panose="02020603050405020304" pitchFamily="18" charset="0"/>
            </a:endParaRPr>
          </a:p>
          <a:p>
            <a:pPr>
              <a:lnSpc>
                <a:spcPct val="90000"/>
              </a:lnSpc>
            </a:pPr>
            <a:r>
              <a:rPr lang="en-US" altLang="zh-CN" sz="2000" dirty="0">
                <a:ea typeface="宋体" panose="02010600030101010101" pitchFamily="2" charset="-122"/>
                <a:cs typeface="Times New Roman" panose="02020603050405020304" pitchFamily="18" charset="0"/>
              </a:rPr>
              <a:t>				</a:t>
            </a:r>
            <a:r>
              <a:rPr lang="en-US" altLang="zh-CN" sz="2000" dirty="0" err="1">
                <a:ea typeface="宋体" panose="02010600030101010101" pitchFamily="2" charset="-122"/>
                <a:cs typeface="Times New Roman" panose="02020603050405020304" pitchFamily="18" charset="0"/>
              </a:rPr>
              <a:t>System.out.println</a:t>
            </a:r>
            <a:r>
              <a:rPr lang="en-US" altLang="zh-CN" sz="2000" dirty="0" smtClean="0">
                <a:ea typeface="宋体" panose="02010600030101010101" pitchFamily="2" charset="-122"/>
                <a:cs typeface="Times New Roman" panose="02020603050405020304" pitchFamily="18" charset="0"/>
              </a:rPr>
              <a:t>(“</a:t>
            </a:r>
            <a:r>
              <a:rPr lang="zh-CN" altLang="en-US" sz="2000" dirty="0" smtClean="0">
                <a:ea typeface="宋体" panose="02010600030101010101" pitchFamily="2" charset="-122"/>
                <a:cs typeface="Times New Roman" panose="02020603050405020304" pitchFamily="18" charset="0"/>
              </a:rPr>
              <a:t>冬</a:t>
            </a:r>
            <a:r>
              <a:rPr lang="zh-CN" altLang="en-US" sz="2000" dirty="0">
                <a:ea typeface="宋体" panose="02010600030101010101" pitchFamily="2" charset="-122"/>
                <a:cs typeface="Times New Roman" panose="02020603050405020304" pitchFamily="18" charset="0"/>
              </a:rPr>
              <a:t>雪皑皑</a:t>
            </a:r>
            <a:r>
              <a:rPr lang="en-US" altLang="zh-CN" sz="2000" dirty="0" smtClean="0">
                <a:ea typeface="宋体" panose="02010600030101010101" pitchFamily="2" charset="-122"/>
                <a:cs typeface="Times New Roman" panose="02020603050405020304" pitchFamily="18" charset="0"/>
              </a:rPr>
              <a:t>");</a:t>
            </a:r>
            <a:endParaRPr lang="en-US" altLang="zh-CN" sz="2000" dirty="0">
              <a:ea typeface="宋体" panose="02010600030101010101" pitchFamily="2" charset="-122"/>
              <a:cs typeface="Times New Roman" panose="02020603050405020304" pitchFamily="18" charset="0"/>
            </a:endParaRPr>
          </a:p>
          <a:p>
            <a:pPr>
              <a:lnSpc>
                <a:spcPct val="90000"/>
              </a:lnSpc>
            </a:pPr>
            <a:r>
              <a:rPr lang="en-US" altLang="zh-CN" sz="2000" dirty="0">
                <a:ea typeface="宋体" panose="02010600030101010101" pitchFamily="2" charset="-122"/>
                <a:cs typeface="Times New Roman" panose="02020603050405020304" pitchFamily="18" charset="0"/>
              </a:rPr>
              <a:t>				break;</a:t>
            </a:r>
          </a:p>
          <a:p>
            <a:pPr>
              <a:lnSpc>
                <a:spcPct val="90000"/>
              </a:lnSpc>
            </a:pPr>
            <a:r>
              <a:rPr lang="en-US" altLang="zh-CN" sz="2000" dirty="0">
                <a:ea typeface="宋体" panose="02010600030101010101" pitchFamily="2" charset="-122"/>
                <a:cs typeface="Times New Roman" panose="02020603050405020304" pitchFamily="18" charset="0"/>
              </a:rPr>
              <a:t>		        	default:</a:t>
            </a:r>
          </a:p>
          <a:p>
            <a:pPr>
              <a:lnSpc>
                <a:spcPct val="90000"/>
              </a:lnSpc>
            </a:pPr>
            <a:r>
              <a:rPr lang="en-US" altLang="zh-CN" sz="2000" dirty="0">
                <a:ea typeface="宋体" panose="02010600030101010101" pitchFamily="2" charset="-122"/>
                <a:cs typeface="Times New Roman" panose="02020603050405020304" pitchFamily="18" charset="0"/>
              </a:rPr>
              <a:t>				</a:t>
            </a:r>
            <a:r>
              <a:rPr lang="en-US" altLang="zh-CN" sz="2000" dirty="0" err="1">
                <a:ea typeface="宋体" panose="02010600030101010101" pitchFamily="2" charset="-122"/>
                <a:cs typeface="Times New Roman" panose="02020603050405020304" pitchFamily="18" charset="0"/>
              </a:rPr>
              <a:t>System.out.println</a:t>
            </a:r>
            <a:r>
              <a:rPr lang="en-US" altLang="zh-CN" sz="2000" dirty="0" smtClean="0">
                <a:ea typeface="宋体" panose="02010600030101010101" pitchFamily="2" charset="-122"/>
                <a:cs typeface="Times New Roman" panose="02020603050405020304" pitchFamily="18" charset="0"/>
              </a:rPr>
              <a:t>(“</a:t>
            </a:r>
            <a:r>
              <a:rPr lang="zh-CN" altLang="en-US" sz="2000" dirty="0" smtClean="0">
                <a:ea typeface="宋体" panose="02010600030101010101" pitchFamily="2" charset="-122"/>
                <a:cs typeface="Times New Roman" panose="02020603050405020304" pitchFamily="18" charset="0"/>
              </a:rPr>
              <a:t>季节输入有误</a:t>
            </a:r>
            <a:r>
              <a:rPr lang="en-US" altLang="zh-CN" sz="2000" dirty="0" smtClean="0">
                <a:ea typeface="宋体" panose="02010600030101010101" pitchFamily="2" charset="-122"/>
                <a:cs typeface="Times New Roman" panose="02020603050405020304" pitchFamily="18" charset="0"/>
              </a:rPr>
              <a:t>");</a:t>
            </a:r>
            <a:endParaRPr lang="en-US" altLang="zh-CN" sz="2000" dirty="0">
              <a:ea typeface="宋体" panose="02010600030101010101" pitchFamily="2" charset="-122"/>
              <a:cs typeface="Times New Roman" panose="02020603050405020304" pitchFamily="18" charset="0"/>
            </a:endParaRPr>
          </a:p>
          <a:p>
            <a:pPr>
              <a:lnSpc>
                <a:spcPct val="90000"/>
              </a:lnSpc>
            </a:pPr>
            <a:r>
              <a:rPr lang="en-US" altLang="zh-CN" sz="2000" dirty="0">
                <a:ea typeface="宋体" panose="02010600030101010101" pitchFamily="2" charset="-122"/>
                <a:cs typeface="Times New Roman" panose="02020603050405020304" pitchFamily="18" charset="0"/>
              </a:rPr>
              <a:t>				break;</a:t>
            </a:r>
          </a:p>
          <a:p>
            <a:pPr>
              <a:lnSpc>
                <a:spcPct val="90000"/>
              </a:lnSpc>
            </a:pPr>
            <a:r>
              <a:rPr lang="en-US" altLang="zh-CN" sz="2000" dirty="0">
                <a:ea typeface="宋体" panose="02010600030101010101" pitchFamily="2" charset="-122"/>
                <a:cs typeface="Times New Roman" panose="02020603050405020304" pitchFamily="18" charset="0"/>
              </a:rPr>
              <a:t>		 	</a:t>
            </a:r>
            <a:r>
              <a:rPr lang="en-US" altLang="zh-CN" sz="2000" dirty="0" smtClean="0">
                <a:ea typeface="宋体" panose="02010600030101010101" pitchFamily="2" charset="-122"/>
                <a:cs typeface="Times New Roman" panose="02020603050405020304" pitchFamily="18" charset="0"/>
              </a:rPr>
              <a:t>}}}</a:t>
            </a:r>
            <a:endParaRPr lang="en-US" altLang="zh-CN" sz="2000"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TextBox 5"/>
          <p:cNvSpPr txBox="1">
            <a:spLocks noChangeArrowheads="1"/>
          </p:cNvSpPr>
          <p:nvPr/>
        </p:nvSpPr>
        <p:spPr bwMode="auto">
          <a:xfrm>
            <a:off x="2411760" y="978113"/>
            <a:ext cx="504056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sz="3600" b="1" dirty="0">
                <a:latin typeface="+mn-lt"/>
              </a:rPr>
              <a:t>switch</a:t>
            </a:r>
            <a:r>
              <a:rPr lang="zh-CN" altLang="en-US" sz="3600" b="1" dirty="0">
                <a:latin typeface="+mn-lt"/>
              </a:rPr>
              <a:t>和</a:t>
            </a:r>
            <a:r>
              <a:rPr lang="en-US" altLang="zh-CN" sz="3600" b="1" dirty="0">
                <a:latin typeface="+mn-lt"/>
              </a:rPr>
              <a:t>if</a:t>
            </a:r>
            <a:r>
              <a:rPr lang="zh-CN" altLang="en-US" sz="3600" b="1" dirty="0">
                <a:latin typeface="+mn-lt"/>
              </a:rPr>
              <a:t>语句的对比</a:t>
            </a:r>
          </a:p>
        </p:txBody>
      </p:sp>
      <p:sp>
        <p:nvSpPr>
          <p:cNvPr id="48133" name="TextBox 6"/>
          <p:cNvSpPr txBox="1">
            <a:spLocks noChangeArrowheads="1"/>
          </p:cNvSpPr>
          <p:nvPr/>
        </p:nvSpPr>
        <p:spPr bwMode="auto">
          <a:xfrm>
            <a:off x="611188" y="1988840"/>
            <a:ext cx="7923212" cy="3046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rgbClr val="FF0000"/>
                </a:solidFill>
                <a:latin typeface="+mn-lt"/>
              </a:rPr>
              <a:t>if</a:t>
            </a:r>
            <a:r>
              <a:rPr lang="zh-CN" altLang="en-US" dirty="0">
                <a:solidFill>
                  <a:srgbClr val="FF0000"/>
                </a:solidFill>
                <a:latin typeface="+mn-lt"/>
              </a:rPr>
              <a:t>和</a:t>
            </a:r>
            <a:r>
              <a:rPr lang="en-US" altLang="zh-CN" dirty="0">
                <a:solidFill>
                  <a:srgbClr val="FF0000"/>
                </a:solidFill>
                <a:latin typeface="+mn-lt"/>
              </a:rPr>
              <a:t>switch</a:t>
            </a:r>
            <a:r>
              <a:rPr lang="zh-CN" altLang="en-US" dirty="0">
                <a:solidFill>
                  <a:srgbClr val="FF0000"/>
                </a:solidFill>
                <a:latin typeface="+mn-lt"/>
              </a:rPr>
              <a:t>语句很像，具体什么场景下，应用哪个语句呢？</a:t>
            </a:r>
          </a:p>
          <a:p>
            <a:pPr marL="342900" indent="-342900" eaLnBrk="1" hangingPunct="1">
              <a:buFont typeface="Wingdings" panose="05000000000000000000" pitchFamily="2" charset="2"/>
              <a:buChar char="Ø"/>
            </a:pPr>
            <a:endParaRPr lang="en-US" altLang="zh-CN" dirty="0" smtClean="0">
              <a:latin typeface="+mn-lt"/>
            </a:endParaRPr>
          </a:p>
          <a:p>
            <a:pPr marL="342900" indent="-342900" eaLnBrk="1" hangingPunct="1">
              <a:buFont typeface="Wingdings" panose="05000000000000000000" pitchFamily="2" charset="2"/>
              <a:buChar char="Ø"/>
            </a:pPr>
            <a:r>
              <a:rPr lang="zh-CN" altLang="en-US" dirty="0" smtClean="0">
                <a:latin typeface="+mn-lt"/>
              </a:rPr>
              <a:t>如果</a:t>
            </a:r>
            <a:r>
              <a:rPr lang="zh-CN" altLang="en-US" dirty="0">
                <a:latin typeface="+mn-lt"/>
              </a:rPr>
              <a:t>判断的具体数值不多，</a:t>
            </a:r>
            <a:r>
              <a:rPr lang="zh-CN" altLang="en-US" dirty="0" smtClean="0">
                <a:latin typeface="+mn-lt"/>
              </a:rPr>
              <a:t>而</a:t>
            </a:r>
            <a:r>
              <a:rPr lang="zh-CN" altLang="en-US" dirty="0">
                <a:latin typeface="+mn-lt"/>
              </a:rPr>
              <a:t>且</a:t>
            </a:r>
            <a:r>
              <a:rPr lang="zh-CN" altLang="en-US" dirty="0" smtClean="0">
                <a:latin typeface="+mn-lt"/>
              </a:rPr>
              <a:t>符合</a:t>
            </a:r>
            <a:r>
              <a:rPr lang="en-US" altLang="zh-CN" dirty="0">
                <a:latin typeface="+mn-lt"/>
              </a:rPr>
              <a:t>byte</a:t>
            </a:r>
            <a:r>
              <a:rPr lang="zh-CN" altLang="en-US" dirty="0">
                <a:latin typeface="+mn-lt"/>
              </a:rPr>
              <a:t>、</a:t>
            </a:r>
            <a:r>
              <a:rPr lang="en-US" dirty="0">
                <a:latin typeface="+mn-lt"/>
              </a:rPr>
              <a:t> </a:t>
            </a:r>
            <a:r>
              <a:rPr lang="en-US" altLang="zh-CN" dirty="0">
                <a:latin typeface="+mn-lt"/>
              </a:rPr>
              <a:t>short </a:t>
            </a:r>
            <a:r>
              <a:rPr lang="zh-CN" altLang="en-US" dirty="0">
                <a:latin typeface="+mn-lt"/>
              </a:rPr>
              <a:t>、</a:t>
            </a:r>
            <a:r>
              <a:rPr lang="en-US" altLang="zh-CN" dirty="0" err="1">
                <a:latin typeface="+mn-lt"/>
              </a:rPr>
              <a:t>int</a:t>
            </a:r>
            <a:r>
              <a:rPr lang="zh-CN" altLang="en-US" dirty="0">
                <a:latin typeface="+mn-lt"/>
              </a:rPr>
              <a:t>、</a:t>
            </a:r>
            <a:r>
              <a:rPr lang="en-US" dirty="0">
                <a:latin typeface="+mn-lt"/>
              </a:rPr>
              <a:t> </a:t>
            </a:r>
            <a:r>
              <a:rPr lang="en-US" altLang="zh-CN" dirty="0">
                <a:latin typeface="+mn-lt"/>
              </a:rPr>
              <a:t>char</a:t>
            </a:r>
            <a:r>
              <a:rPr lang="zh-CN" altLang="en-US" dirty="0">
                <a:latin typeface="+mn-lt"/>
              </a:rPr>
              <a:t>这四种类型。虽然两个语句都可以使用，建议使用</a:t>
            </a:r>
            <a:r>
              <a:rPr lang="en-US" altLang="zh-CN" dirty="0" err="1">
                <a:latin typeface="+mn-lt"/>
              </a:rPr>
              <a:t>swtich</a:t>
            </a:r>
            <a:r>
              <a:rPr lang="zh-CN" altLang="en-US" dirty="0">
                <a:latin typeface="+mn-lt"/>
              </a:rPr>
              <a:t>语句。因为</a:t>
            </a:r>
            <a:r>
              <a:rPr lang="zh-CN" altLang="en-US" dirty="0">
                <a:solidFill>
                  <a:srgbClr val="0000FF"/>
                </a:solidFill>
                <a:latin typeface="+mn-lt"/>
              </a:rPr>
              <a:t>效率稍高</a:t>
            </a:r>
            <a:r>
              <a:rPr lang="zh-CN" altLang="en-US" dirty="0">
                <a:latin typeface="+mn-lt"/>
              </a:rPr>
              <a:t>。</a:t>
            </a:r>
          </a:p>
          <a:p>
            <a:pPr eaLnBrk="1" hangingPunct="1"/>
            <a:endParaRPr lang="zh-CN" altLang="en-US" dirty="0">
              <a:latin typeface="+mn-lt"/>
            </a:endParaRPr>
          </a:p>
          <a:p>
            <a:pPr marL="342900" indent="-342900" eaLnBrk="1" hangingPunct="1">
              <a:buFont typeface="Wingdings" panose="05000000000000000000" pitchFamily="2" charset="2"/>
              <a:buChar char="Ø"/>
            </a:pPr>
            <a:r>
              <a:rPr lang="zh-CN" altLang="en-US" dirty="0" smtClean="0">
                <a:latin typeface="+mn-lt"/>
              </a:rPr>
              <a:t>其他</a:t>
            </a:r>
            <a:r>
              <a:rPr lang="zh-CN" altLang="en-US" dirty="0">
                <a:latin typeface="+mn-lt"/>
              </a:rPr>
              <a:t>情况：对区间判断，对结果为</a:t>
            </a:r>
            <a:r>
              <a:rPr lang="en-US" altLang="zh-CN" dirty="0">
                <a:latin typeface="+mn-lt"/>
              </a:rPr>
              <a:t>boolean</a:t>
            </a:r>
            <a:r>
              <a:rPr lang="zh-CN" altLang="en-US" dirty="0">
                <a:latin typeface="+mn-lt"/>
              </a:rPr>
              <a:t>类型判断，使用</a:t>
            </a:r>
            <a:r>
              <a:rPr lang="en-US" altLang="zh-CN" dirty="0">
                <a:latin typeface="+mn-lt"/>
              </a:rPr>
              <a:t>if</a:t>
            </a:r>
            <a:r>
              <a:rPr lang="zh-CN" altLang="en-US" dirty="0">
                <a:latin typeface="+mn-lt"/>
              </a:rPr>
              <a:t>，</a:t>
            </a:r>
            <a:r>
              <a:rPr lang="en-US" altLang="zh-CN" dirty="0">
                <a:latin typeface="+mn-lt"/>
              </a:rPr>
              <a:t>if</a:t>
            </a:r>
            <a:r>
              <a:rPr lang="zh-CN" altLang="en-US" dirty="0">
                <a:latin typeface="+mn-lt"/>
              </a:rPr>
              <a:t>的使用范围更广。</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nvSpPr>
        <p:spPr>
          <a:xfrm>
            <a:off x="3059832" y="190158"/>
            <a:ext cx="3600326" cy="91314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b="1" dirty="0" smtClean="0">
                <a:solidFill>
                  <a:schemeClr val="tx1"/>
                </a:solidFill>
                <a:latin typeface="+mn-lt"/>
                <a:ea typeface="宋体" panose="02010600030101010101" pitchFamily="2" charset="-122"/>
                <a:cs typeface="Arial Unicode MS" panose="020B0604020202020204" charset="-122"/>
              </a:rPr>
              <a:t>循环</a:t>
            </a:r>
            <a:r>
              <a:rPr lang="zh-CN" altLang="en-US" b="1" dirty="0">
                <a:latin typeface="+mn-lt"/>
                <a:ea typeface="宋体" panose="02010600030101010101" pitchFamily="2" charset="-122"/>
                <a:cs typeface="Arial Unicode MS" panose="020B0604020202020204" charset="-122"/>
              </a:rPr>
              <a:t>结构</a:t>
            </a:r>
            <a:endParaRPr lang="zh-CN" altLang="en-US" b="1" dirty="0" smtClean="0">
              <a:solidFill>
                <a:schemeClr val="tx1"/>
              </a:solidFill>
              <a:latin typeface="+mn-lt"/>
              <a:ea typeface="宋体" panose="02010600030101010101" pitchFamily="2" charset="-122"/>
              <a:cs typeface="Arial Unicode MS" panose="020B0604020202020204" charset="-122"/>
            </a:endParaRPr>
          </a:p>
        </p:txBody>
      </p:sp>
      <p:sp>
        <p:nvSpPr>
          <p:cNvPr id="51203" name="Rectangle 3"/>
          <p:cNvSpPr>
            <a:spLocks noGrp="1" noChangeArrowheads="1"/>
          </p:cNvSpPr>
          <p:nvPr/>
        </p:nvSpPr>
        <p:spPr>
          <a:xfrm>
            <a:off x="539552" y="982246"/>
            <a:ext cx="8064896" cy="5112568"/>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buClr>
                <a:schemeClr val="tx1"/>
              </a:buClr>
              <a:buFont typeface="Wingdings" panose="05000000000000000000" pitchFamily="2" charset="2"/>
              <a:buChar char="l"/>
            </a:pPr>
            <a:r>
              <a:rPr lang="zh-CN" altLang="en-US" sz="2400" b="1" dirty="0" smtClean="0">
                <a:ea typeface="宋体" panose="02010600030101010101" pitchFamily="2" charset="-122"/>
                <a:cs typeface="Times New Roman" panose="02020603050405020304" pitchFamily="18" charset="0"/>
              </a:rPr>
              <a:t>循环语句功能</a:t>
            </a:r>
          </a:p>
          <a:p>
            <a:pPr lvl="1" eaLnBrk="1" hangingPunct="1">
              <a:lnSpc>
                <a:spcPct val="90000"/>
              </a:lnSpc>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在</a:t>
            </a:r>
            <a:r>
              <a:rPr lang="zh-CN" altLang="en-US" dirty="0">
                <a:ea typeface="宋体" panose="02010600030101010101" pitchFamily="2" charset="-122"/>
                <a:cs typeface="Times New Roman" panose="02020603050405020304" pitchFamily="18" charset="0"/>
              </a:rPr>
              <a:t>某些</a:t>
            </a:r>
            <a:r>
              <a:rPr lang="zh-CN" altLang="en-US" dirty="0" smtClean="0">
                <a:ea typeface="宋体" panose="02010600030101010101" pitchFamily="2" charset="-122"/>
                <a:cs typeface="Times New Roman" panose="02020603050405020304" pitchFamily="18" charset="0"/>
              </a:rPr>
              <a:t>条件满足的情况下，反复执行特定代码的功能</a:t>
            </a:r>
          </a:p>
          <a:p>
            <a:pPr eaLnBrk="1" hangingPunct="1">
              <a:lnSpc>
                <a:spcPct val="90000"/>
              </a:lnSpc>
              <a:spcBef>
                <a:spcPct val="50000"/>
              </a:spcBef>
              <a:buClr>
                <a:schemeClr val="tx1"/>
              </a:buClr>
              <a:buFont typeface="Wingdings" panose="05000000000000000000" pitchFamily="2" charset="2"/>
              <a:buChar char="l"/>
            </a:pPr>
            <a:r>
              <a:rPr lang="zh-CN" altLang="en-US" sz="2400" b="1" dirty="0" smtClean="0">
                <a:ea typeface="宋体" panose="02010600030101010101" pitchFamily="2" charset="-122"/>
                <a:cs typeface="Times New Roman" panose="02020603050405020304" pitchFamily="18" charset="0"/>
              </a:rPr>
              <a:t>循环语句的四个组成部分</a:t>
            </a:r>
          </a:p>
          <a:p>
            <a:pPr lvl="1" eaLnBrk="1" hangingPunct="1">
              <a:lnSpc>
                <a:spcPct val="90000"/>
              </a:lnSpc>
              <a:buFont typeface="Wingdings" panose="05000000000000000000" pitchFamily="2" charset="2"/>
              <a:buChar char="Ø"/>
            </a:pPr>
            <a:r>
              <a:rPr lang="zh-CN" altLang="en-US" dirty="0" smtClean="0">
                <a:solidFill>
                  <a:srgbClr val="FF0000"/>
                </a:solidFill>
                <a:ea typeface="宋体" panose="02010600030101010101" pitchFamily="2" charset="-122"/>
                <a:cs typeface="Times New Roman" panose="02020603050405020304" pitchFamily="18" charset="0"/>
              </a:rPr>
              <a:t>初始化部分（</a:t>
            </a:r>
            <a:r>
              <a:rPr lang="en-US" altLang="zh-CN" dirty="0" err="1" smtClean="0">
                <a:solidFill>
                  <a:srgbClr val="FF0000"/>
                </a:solidFill>
                <a:ea typeface="宋体" panose="02010600030101010101" pitchFamily="2" charset="-122"/>
                <a:cs typeface="Times New Roman" panose="02020603050405020304" pitchFamily="18" charset="0"/>
              </a:rPr>
              <a:t>init_statement</a:t>
            </a:r>
            <a:r>
              <a:rPr lang="zh-CN" altLang="en-US" dirty="0" smtClean="0">
                <a:solidFill>
                  <a:srgbClr val="FF0000"/>
                </a:solidFill>
                <a:ea typeface="宋体" panose="02010600030101010101" pitchFamily="2" charset="-122"/>
                <a:cs typeface="Times New Roman" panose="02020603050405020304" pitchFamily="18" charset="0"/>
              </a:rPr>
              <a:t>）</a:t>
            </a:r>
          </a:p>
          <a:p>
            <a:pPr lvl="1" eaLnBrk="1" hangingPunct="1">
              <a:lnSpc>
                <a:spcPct val="90000"/>
              </a:lnSpc>
              <a:buFont typeface="Wingdings" panose="05000000000000000000" pitchFamily="2" charset="2"/>
              <a:buChar char="Ø"/>
            </a:pPr>
            <a:r>
              <a:rPr lang="zh-CN" altLang="en-US" dirty="0" smtClean="0">
                <a:solidFill>
                  <a:srgbClr val="FF0000"/>
                </a:solidFill>
                <a:ea typeface="宋体" panose="02010600030101010101" pitchFamily="2" charset="-122"/>
                <a:cs typeface="Times New Roman" panose="02020603050405020304" pitchFamily="18" charset="0"/>
              </a:rPr>
              <a:t>循环条件部分（</a:t>
            </a:r>
            <a:r>
              <a:rPr lang="en-US" altLang="zh-CN" dirty="0" err="1" smtClean="0">
                <a:solidFill>
                  <a:srgbClr val="FF0000"/>
                </a:solidFill>
                <a:ea typeface="宋体" panose="02010600030101010101" pitchFamily="2" charset="-122"/>
                <a:cs typeface="Times New Roman" panose="02020603050405020304" pitchFamily="18" charset="0"/>
              </a:rPr>
              <a:t>test_exp</a:t>
            </a:r>
            <a:r>
              <a:rPr lang="zh-CN" altLang="en-US" dirty="0" smtClean="0">
                <a:solidFill>
                  <a:srgbClr val="FF0000"/>
                </a:solidFill>
                <a:ea typeface="宋体" panose="02010600030101010101" pitchFamily="2" charset="-122"/>
                <a:cs typeface="Times New Roman" panose="02020603050405020304" pitchFamily="18" charset="0"/>
              </a:rPr>
              <a:t>） </a:t>
            </a:r>
          </a:p>
          <a:p>
            <a:pPr lvl="1" eaLnBrk="1" hangingPunct="1">
              <a:lnSpc>
                <a:spcPct val="90000"/>
              </a:lnSpc>
              <a:buFont typeface="Wingdings" panose="05000000000000000000" pitchFamily="2" charset="2"/>
              <a:buChar char="Ø"/>
            </a:pPr>
            <a:r>
              <a:rPr lang="zh-CN" altLang="en-US" dirty="0" smtClean="0">
                <a:solidFill>
                  <a:srgbClr val="FF0000"/>
                </a:solidFill>
                <a:ea typeface="宋体" panose="02010600030101010101" pitchFamily="2" charset="-122"/>
                <a:cs typeface="Times New Roman" panose="02020603050405020304" pitchFamily="18" charset="0"/>
              </a:rPr>
              <a:t>循环体部分（</a:t>
            </a:r>
            <a:r>
              <a:rPr lang="en-US" altLang="zh-CN" dirty="0" err="1" smtClean="0">
                <a:solidFill>
                  <a:srgbClr val="FF0000"/>
                </a:solidFill>
                <a:ea typeface="宋体" panose="02010600030101010101" pitchFamily="2" charset="-122"/>
                <a:cs typeface="Times New Roman" panose="02020603050405020304" pitchFamily="18" charset="0"/>
              </a:rPr>
              <a:t>body_statement</a:t>
            </a:r>
            <a:r>
              <a:rPr lang="zh-CN" altLang="en-US" dirty="0" smtClean="0">
                <a:solidFill>
                  <a:srgbClr val="FF0000"/>
                </a:solidFill>
                <a:ea typeface="宋体" panose="02010600030101010101" pitchFamily="2" charset="-122"/>
                <a:cs typeface="Times New Roman" panose="02020603050405020304" pitchFamily="18" charset="0"/>
              </a:rPr>
              <a:t>） </a:t>
            </a:r>
          </a:p>
          <a:p>
            <a:pPr lvl="1" eaLnBrk="1" hangingPunct="1">
              <a:lnSpc>
                <a:spcPct val="90000"/>
              </a:lnSpc>
              <a:buFont typeface="Wingdings" panose="05000000000000000000" pitchFamily="2" charset="2"/>
              <a:buChar char="Ø"/>
            </a:pPr>
            <a:r>
              <a:rPr lang="zh-CN" altLang="en-US" dirty="0" smtClean="0">
                <a:solidFill>
                  <a:srgbClr val="FF0000"/>
                </a:solidFill>
                <a:ea typeface="宋体" panose="02010600030101010101" pitchFamily="2" charset="-122"/>
                <a:cs typeface="Times New Roman" panose="02020603050405020304" pitchFamily="18" charset="0"/>
              </a:rPr>
              <a:t>迭代部分（</a:t>
            </a:r>
            <a:r>
              <a:rPr lang="en-US" altLang="zh-CN" dirty="0" err="1" smtClean="0">
                <a:solidFill>
                  <a:srgbClr val="FF0000"/>
                </a:solidFill>
                <a:ea typeface="宋体" panose="02010600030101010101" pitchFamily="2" charset="-122"/>
                <a:cs typeface="Times New Roman" panose="02020603050405020304" pitchFamily="18" charset="0"/>
              </a:rPr>
              <a:t>alter_statement</a:t>
            </a:r>
            <a:r>
              <a:rPr lang="zh-CN" altLang="en-US" dirty="0" smtClean="0">
                <a:solidFill>
                  <a:srgbClr val="FF0000"/>
                </a:solidFill>
                <a:ea typeface="宋体" panose="02010600030101010101" pitchFamily="2" charset="-122"/>
                <a:cs typeface="Times New Roman" panose="02020603050405020304" pitchFamily="18" charset="0"/>
              </a:rPr>
              <a:t>） </a:t>
            </a:r>
          </a:p>
          <a:p>
            <a:pPr>
              <a:lnSpc>
                <a:spcPct val="90000"/>
              </a:lnSpc>
              <a:spcBef>
                <a:spcPct val="50000"/>
              </a:spcBef>
              <a:buClr>
                <a:schemeClr val="tx1"/>
              </a:buClr>
              <a:buFont typeface="Wingdings" panose="05000000000000000000" pitchFamily="2" charset="2"/>
              <a:buChar char="l"/>
            </a:pPr>
            <a:r>
              <a:rPr lang="zh-CN" altLang="en-US" sz="2400" b="1" dirty="0">
                <a:ea typeface="宋体" panose="02010600030101010101" pitchFamily="2" charset="-122"/>
                <a:cs typeface="Times New Roman" panose="02020603050405020304" pitchFamily="18" charset="0"/>
              </a:rPr>
              <a:t>循环语句分类</a:t>
            </a:r>
          </a:p>
          <a:p>
            <a:pPr lvl="1" eaLnBrk="1" hangingPunct="1">
              <a:lnSpc>
                <a:spcPct val="90000"/>
              </a:lnSpc>
              <a:buFont typeface="Wingdings" panose="05000000000000000000" pitchFamily="2" charset="2"/>
              <a:buChar char="Ø"/>
            </a:pPr>
            <a:r>
              <a:rPr lang="en-US" altLang="zh-CN" dirty="0" smtClean="0">
                <a:ea typeface="宋体" panose="02010600030101010101" pitchFamily="2" charset="-122"/>
                <a:cs typeface="Times New Roman" panose="02020603050405020304" pitchFamily="18" charset="0"/>
              </a:rPr>
              <a:t>for </a:t>
            </a:r>
            <a:r>
              <a:rPr lang="zh-CN" altLang="en-US" dirty="0" smtClean="0">
                <a:ea typeface="宋体" panose="02010600030101010101" pitchFamily="2" charset="-122"/>
                <a:cs typeface="Times New Roman" panose="02020603050405020304" pitchFamily="18" charset="0"/>
              </a:rPr>
              <a:t>循环</a:t>
            </a:r>
          </a:p>
          <a:p>
            <a:pPr lvl="1" eaLnBrk="1" hangingPunct="1">
              <a:lnSpc>
                <a:spcPct val="90000"/>
              </a:lnSpc>
              <a:buFont typeface="Wingdings" panose="05000000000000000000" pitchFamily="2" charset="2"/>
              <a:buChar char="Ø"/>
            </a:pPr>
            <a:r>
              <a:rPr lang="en-US" altLang="zh-CN" dirty="0" smtClean="0">
                <a:ea typeface="宋体" panose="02010600030101010101" pitchFamily="2" charset="-122"/>
                <a:cs typeface="Times New Roman" panose="02020603050405020304" pitchFamily="18" charset="0"/>
              </a:rPr>
              <a:t>while </a:t>
            </a:r>
            <a:r>
              <a:rPr lang="zh-CN" altLang="en-US" dirty="0" smtClean="0">
                <a:ea typeface="宋体" panose="02010600030101010101" pitchFamily="2" charset="-122"/>
                <a:cs typeface="Times New Roman" panose="02020603050405020304" pitchFamily="18" charset="0"/>
              </a:rPr>
              <a:t>循环</a:t>
            </a:r>
          </a:p>
          <a:p>
            <a:pPr lvl="1" eaLnBrk="1" hangingPunct="1">
              <a:lnSpc>
                <a:spcPct val="90000"/>
              </a:lnSpc>
              <a:buFont typeface="Wingdings" panose="05000000000000000000" pitchFamily="2" charset="2"/>
              <a:buChar char="Ø"/>
            </a:pPr>
            <a:r>
              <a:rPr lang="en-US" altLang="zh-CN" dirty="0" smtClean="0">
                <a:ea typeface="宋体" panose="02010600030101010101" pitchFamily="2" charset="-122"/>
                <a:cs typeface="Times New Roman" panose="02020603050405020304" pitchFamily="18" charset="0"/>
              </a:rPr>
              <a:t>do/while </a:t>
            </a:r>
            <a:r>
              <a:rPr lang="zh-CN" altLang="en-US" dirty="0" smtClean="0">
                <a:ea typeface="宋体" panose="02010600030101010101" pitchFamily="2" charset="-122"/>
                <a:cs typeface="Times New Roman" panose="02020603050405020304" pitchFamily="18" charset="0"/>
              </a:rPr>
              <a:t>循环 </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nvSpPr>
        <p:spPr>
          <a:xfrm>
            <a:off x="3419872" y="118403"/>
            <a:ext cx="2967881" cy="72149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en-US" altLang="zh-CN"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for </a:t>
            </a:r>
            <a:r>
              <a:rPr lang="zh-CN" altLang="en-US"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循环语句</a:t>
            </a:r>
          </a:p>
        </p:txBody>
      </p:sp>
      <p:sp>
        <p:nvSpPr>
          <p:cNvPr id="52227" name="Rectangle 3"/>
          <p:cNvSpPr>
            <a:spLocks noGrp="1" noChangeArrowheads="1"/>
          </p:cNvSpPr>
          <p:nvPr/>
        </p:nvSpPr>
        <p:spPr>
          <a:xfrm>
            <a:off x="179512" y="766475"/>
            <a:ext cx="8712968" cy="4800600"/>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Clr>
                <a:schemeClr val="tx1"/>
              </a:buClr>
              <a:buFont typeface="Wingdings" panose="05000000000000000000" pitchFamily="2" charset="2"/>
              <a:buChar char="l"/>
            </a:pP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语法格式</a:t>
            </a:r>
          </a:p>
          <a:p>
            <a:pPr algn="just">
              <a:buClr>
                <a:srgbClr val="000000"/>
              </a:buClr>
              <a:buNone/>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for (</a:t>
            </a:r>
            <a:r>
              <a:rPr lang="zh-CN" altLang="en-US"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初始化表达式</a:t>
            </a:r>
            <a:r>
              <a:rPr lang="zh-CN" altLang="zh-CN"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①</a:t>
            </a:r>
            <a:r>
              <a:rPr lang="en-US" altLang="zh-CN"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布尔值测试表达式</a:t>
            </a:r>
            <a:r>
              <a:rPr lang="zh-CN" altLang="zh-CN"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②</a:t>
            </a:r>
            <a:r>
              <a:rPr lang="zh-CN" altLang="en-US"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⑤⑦</a:t>
            </a:r>
            <a:r>
              <a:rPr lang="en-US" altLang="zh-CN"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更改表达式</a:t>
            </a:r>
            <a:r>
              <a:rPr lang="en-US" altLang="zh-CN"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p>
          <a:p>
            <a:pPr algn="just">
              <a:spcBef>
                <a:spcPct val="0"/>
              </a:spcBef>
              <a:buClr>
                <a:srgbClr val="000000"/>
              </a:buClr>
              <a:buNone/>
            </a:pPr>
            <a:r>
              <a:rPr lang="zh-CN" altLang="en-US"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语句或语句块</a:t>
            </a:r>
            <a:r>
              <a:rPr lang="zh-CN" altLang="zh-CN"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③</a:t>
            </a:r>
            <a:r>
              <a:rPr lang="zh-CN" altLang="en-US"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⑥</a:t>
            </a:r>
            <a:r>
              <a:rPr lang="zh-CN" altLang="zh-CN"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p>
          <a:p>
            <a:pPr algn="just" eaLnBrk="1" hangingPunct="1">
              <a:spcBef>
                <a:spcPct val="0"/>
              </a:spcBef>
              <a:buClr>
                <a:srgbClr val="000000"/>
              </a:buClr>
              <a:buFontTx/>
              <a:buNone/>
            </a:pPr>
            <a:r>
              <a:rPr lang="zh-CN" altLang="en-US"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p>
        </p:txBody>
      </p:sp>
      <p:pic>
        <p:nvPicPr>
          <p:cNvPr id="4" name="图片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765966" y="3387138"/>
            <a:ext cx="7124118" cy="2062806"/>
          </a:xfrm>
          <a:prstGeom prst="rect">
            <a:avLst/>
          </a:prstGeom>
        </p:spPr>
      </p:pic>
      <p:sp>
        <p:nvSpPr>
          <p:cNvPr id="5" name="矩形 4"/>
          <p:cNvSpPr/>
          <p:nvPr/>
        </p:nvSpPr>
        <p:spPr>
          <a:xfrm>
            <a:off x="1797448" y="3462410"/>
            <a:ext cx="2286016" cy="428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2297514" y="3033782"/>
            <a:ext cx="571504" cy="369332"/>
          </a:xfrm>
          <a:prstGeom prst="rect">
            <a:avLst/>
          </a:prstGeom>
          <a:noFill/>
        </p:spPr>
        <p:txBody>
          <a:bodyPr wrap="square" rtlCol="0">
            <a:spAutoFit/>
          </a:bodyPr>
          <a:lstStyle/>
          <a:p>
            <a:r>
              <a:rPr lang="en-US" altLang="zh-CN" dirty="0" smtClean="0"/>
              <a:t>1</a:t>
            </a:r>
            <a:endParaRPr lang="zh-CN" altLang="en-US" dirty="0"/>
          </a:p>
        </p:txBody>
      </p:sp>
      <p:sp>
        <p:nvSpPr>
          <p:cNvPr id="7" name="矩形 6"/>
          <p:cNvSpPr/>
          <p:nvPr/>
        </p:nvSpPr>
        <p:spPr>
          <a:xfrm>
            <a:off x="4440654" y="3462410"/>
            <a:ext cx="1785950" cy="428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5012158" y="2962344"/>
            <a:ext cx="571504" cy="369332"/>
          </a:xfrm>
          <a:prstGeom prst="rect">
            <a:avLst/>
          </a:prstGeom>
          <a:noFill/>
        </p:spPr>
        <p:txBody>
          <a:bodyPr wrap="square" rtlCol="0">
            <a:spAutoFit/>
          </a:bodyPr>
          <a:lstStyle/>
          <a:p>
            <a:r>
              <a:rPr lang="en-US" altLang="zh-CN" dirty="0" smtClean="0"/>
              <a:t>2</a:t>
            </a:r>
            <a:endParaRPr lang="zh-CN" altLang="en-US" dirty="0"/>
          </a:p>
        </p:txBody>
      </p:sp>
      <p:sp>
        <p:nvSpPr>
          <p:cNvPr id="9" name="任意多边形 8"/>
          <p:cNvSpPr/>
          <p:nvPr/>
        </p:nvSpPr>
        <p:spPr>
          <a:xfrm>
            <a:off x="3021218" y="2574462"/>
            <a:ext cx="1883391" cy="880281"/>
          </a:xfrm>
          <a:custGeom>
            <a:avLst/>
            <a:gdLst>
              <a:gd name="connsiteX0" fmla="*/ 0 w 1883391"/>
              <a:gd name="connsiteY0" fmla="*/ 839337 h 880281"/>
              <a:gd name="connsiteX1" fmla="*/ 1119117 w 1883391"/>
              <a:gd name="connsiteY1" fmla="*/ 6824 h 880281"/>
              <a:gd name="connsiteX2" fmla="*/ 1883391 w 1883391"/>
              <a:gd name="connsiteY2" fmla="*/ 880281 h 880281"/>
            </a:gdLst>
            <a:ahLst/>
            <a:cxnLst>
              <a:cxn ang="0">
                <a:pos x="connsiteX0" y="connsiteY0"/>
              </a:cxn>
              <a:cxn ang="0">
                <a:pos x="connsiteX1" y="connsiteY1"/>
              </a:cxn>
              <a:cxn ang="0">
                <a:pos x="connsiteX2" y="connsiteY2"/>
              </a:cxn>
            </a:cxnLst>
            <a:rect l="l" t="t" r="r" b="b"/>
            <a:pathLst>
              <a:path w="1883391" h="880281">
                <a:moveTo>
                  <a:pt x="0" y="839337"/>
                </a:moveTo>
                <a:cubicBezTo>
                  <a:pt x="402609" y="419668"/>
                  <a:pt x="805219" y="0"/>
                  <a:pt x="1119117" y="6824"/>
                </a:cubicBezTo>
                <a:cubicBezTo>
                  <a:pt x="1433015" y="13648"/>
                  <a:pt x="1658203" y="446964"/>
                  <a:pt x="1883391" y="880281"/>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cxnSp>
        <p:nvCxnSpPr>
          <p:cNvPr id="10" name="直接连接符 9"/>
          <p:cNvCxnSpPr>
            <a:endCxn id="9" idx="2"/>
          </p:cNvCxnSpPr>
          <p:nvPr/>
        </p:nvCxnSpPr>
        <p:spPr>
          <a:xfrm rot="5400000">
            <a:off x="4855452" y="3269006"/>
            <a:ext cx="162505" cy="641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9" idx="2"/>
          </p:cNvCxnSpPr>
          <p:nvPr/>
        </p:nvCxnSpPr>
        <p:spPr>
          <a:xfrm>
            <a:off x="4683046" y="3219848"/>
            <a:ext cx="221563" cy="162505"/>
          </a:xfrm>
          <a:prstGeom prst="line">
            <a:avLst/>
          </a:prstGeom>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225944" y="4105352"/>
            <a:ext cx="4857784" cy="642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091182" y="3618516"/>
            <a:ext cx="773373" cy="914400"/>
          </a:xfrm>
          <a:custGeom>
            <a:avLst/>
            <a:gdLst>
              <a:gd name="connsiteX0" fmla="*/ 136478 w 773373"/>
              <a:gd name="connsiteY0" fmla="*/ 0 h 914400"/>
              <a:gd name="connsiteX1" fmla="*/ 750627 w 773373"/>
              <a:gd name="connsiteY1" fmla="*/ 668741 h 914400"/>
              <a:gd name="connsiteX2" fmla="*/ 0 w 773373"/>
              <a:gd name="connsiteY2" fmla="*/ 914400 h 914400"/>
            </a:gdLst>
            <a:ahLst/>
            <a:cxnLst>
              <a:cxn ang="0">
                <a:pos x="connsiteX0" y="connsiteY0"/>
              </a:cxn>
              <a:cxn ang="0">
                <a:pos x="connsiteX1" y="connsiteY1"/>
              </a:cxn>
              <a:cxn ang="0">
                <a:pos x="connsiteX2" y="connsiteY2"/>
              </a:cxn>
            </a:cxnLst>
            <a:rect l="l" t="t" r="r" b="b"/>
            <a:pathLst>
              <a:path w="773373" h="914400">
                <a:moveTo>
                  <a:pt x="136478" y="0"/>
                </a:moveTo>
                <a:cubicBezTo>
                  <a:pt x="454925" y="258170"/>
                  <a:pt x="773373" y="516341"/>
                  <a:pt x="750627" y="668741"/>
                </a:cubicBezTo>
                <a:cubicBezTo>
                  <a:pt x="727881" y="821141"/>
                  <a:pt x="363940" y="867770"/>
                  <a:pt x="0" y="914400"/>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cxnSp>
        <p:nvCxnSpPr>
          <p:cNvPr id="14" name="直接连接符 13"/>
          <p:cNvCxnSpPr>
            <a:endCxn id="13" idx="2"/>
          </p:cNvCxnSpPr>
          <p:nvPr/>
        </p:nvCxnSpPr>
        <p:spPr>
          <a:xfrm rot="5400000">
            <a:off x="6016549" y="4322544"/>
            <a:ext cx="213250" cy="63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3" idx="2"/>
          </p:cNvCxnSpPr>
          <p:nvPr/>
        </p:nvCxnSpPr>
        <p:spPr>
          <a:xfrm>
            <a:off x="6091182" y="4461161"/>
            <a:ext cx="206860" cy="21537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97712" y="4819732"/>
            <a:ext cx="571504" cy="369332"/>
          </a:xfrm>
          <a:prstGeom prst="rect">
            <a:avLst/>
          </a:prstGeom>
          <a:noFill/>
        </p:spPr>
        <p:txBody>
          <a:bodyPr wrap="square" rtlCol="0">
            <a:spAutoFit/>
          </a:bodyPr>
          <a:lstStyle/>
          <a:p>
            <a:r>
              <a:rPr lang="en-US" altLang="zh-CN" dirty="0" smtClean="0"/>
              <a:t>3</a:t>
            </a:r>
            <a:endParaRPr lang="zh-CN" altLang="en-US" dirty="0"/>
          </a:p>
        </p:txBody>
      </p:sp>
      <p:sp>
        <p:nvSpPr>
          <p:cNvPr id="17" name="任意多边形 16"/>
          <p:cNvSpPr/>
          <p:nvPr/>
        </p:nvSpPr>
        <p:spPr>
          <a:xfrm>
            <a:off x="4699110" y="3877824"/>
            <a:ext cx="3257266" cy="2001219"/>
          </a:xfrm>
          <a:custGeom>
            <a:avLst/>
            <a:gdLst>
              <a:gd name="connsiteX0" fmla="*/ 0 w 3257266"/>
              <a:gd name="connsiteY0" fmla="*/ 887104 h 3009331"/>
              <a:gd name="connsiteX1" fmla="*/ 791571 w 3257266"/>
              <a:gd name="connsiteY1" fmla="*/ 2852382 h 3009331"/>
              <a:gd name="connsiteX2" fmla="*/ 2988860 w 3257266"/>
              <a:gd name="connsiteY2" fmla="*/ 1828800 h 3009331"/>
              <a:gd name="connsiteX3" fmla="*/ 2402006 w 3257266"/>
              <a:gd name="connsiteY3" fmla="*/ 0 h 3009331"/>
            </a:gdLst>
            <a:ahLst/>
            <a:cxnLst>
              <a:cxn ang="0">
                <a:pos x="connsiteX0" y="connsiteY0"/>
              </a:cxn>
              <a:cxn ang="0">
                <a:pos x="connsiteX1" y="connsiteY1"/>
              </a:cxn>
              <a:cxn ang="0">
                <a:pos x="connsiteX2" y="connsiteY2"/>
              </a:cxn>
              <a:cxn ang="0">
                <a:pos x="connsiteX3" y="connsiteY3"/>
              </a:cxn>
            </a:cxnLst>
            <a:rect l="l" t="t" r="r" b="b"/>
            <a:pathLst>
              <a:path w="3257266" h="3009331">
                <a:moveTo>
                  <a:pt x="0" y="887104"/>
                </a:moveTo>
                <a:cubicBezTo>
                  <a:pt x="146714" y="1791268"/>
                  <a:pt x="293428" y="2695433"/>
                  <a:pt x="791571" y="2852382"/>
                </a:cubicBezTo>
                <a:cubicBezTo>
                  <a:pt x="1289714" y="3009331"/>
                  <a:pt x="2720454" y="2304197"/>
                  <a:pt x="2988860" y="1828800"/>
                </a:cubicBezTo>
                <a:cubicBezTo>
                  <a:pt x="3257266" y="1353403"/>
                  <a:pt x="2829636" y="676701"/>
                  <a:pt x="2402006" y="0"/>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18" name="矩形 17"/>
          <p:cNvSpPr/>
          <p:nvPr/>
        </p:nvSpPr>
        <p:spPr>
          <a:xfrm>
            <a:off x="6583794" y="3462410"/>
            <a:ext cx="714380" cy="428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rot="5400000">
            <a:off x="6946209" y="4011843"/>
            <a:ext cx="285752"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124804" y="3904686"/>
            <a:ext cx="214314" cy="142876"/>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55232" y="2962344"/>
            <a:ext cx="571504" cy="369332"/>
          </a:xfrm>
          <a:prstGeom prst="rect">
            <a:avLst/>
          </a:prstGeom>
          <a:noFill/>
        </p:spPr>
        <p:txBody>
          <a:bodyPr wrap="square" rtlCol="0">
            <a:spAutoFit/>
          </a:bodyPr>
          <a:lstStyle/>
          <a:p>
            <a:r>
              <a:rPr lang="en-US" altLang="zh-CN" dirty="0" smtClean="0"/>
              <a:t>4</a:t>
            </a:r>
            <a:endParaRPr lang="zh-CN" altLang="en-US" dirty="0"/>
          </a:p>
        </p:txBody>
      </p:sp>
      <p:sp>
        <p:nvSpPr>
          <p:cNvPr id="22" name="任意多边形 21"/>
          <p:cNvSpPr/>
          <p:nvPr/>
        </p:nvSpPr>
        <p:spPr>
          <a:xfrm>
            <a:off x="5449737" y="2183226"/>
            <a:ext cx="1555845" cy="1271517"/>
          </a:xfrm>
          <a:custGeom>
            <a:avLst/>
            <a:gdLst>
              <a:gd name="connsiteX0" fmla="*/ 1555845 w 1555845"/>
              <a:gd name="connsiteY0" fmla="*/ 1257869 h 1271517"/>
              <a:gd name="connsiteX1" fmla="*/ 1201003 w 1555845"/>
              <a:gd name="connsiteY1" fmla="*/ 2275 h 1271517"/>
              <a:gd name="connsiteX2" fmla="*/ 0 w 1555845"/>
              <a:gd name="connsiteY2" fmla="*/ 1271517 h 1271517"/>
            </a:gdLst>
            <a:ahLst/>
            <a:cxnLst>
              <a:cxn ang="0">
                <a:pos x="connsiteX0" y="connsiteY0"/>
              </a:cxn>
              <a:cxn ang="0">
                <a:pos x="connsiteX1" y="connsiteY1"/>
              </a:cxn>
              <a:cxn ang="0">
                <a:pos x="connsiteX2" y="connsiteY2"/>
              </a:cxn>
            </a:cxnLst>
            <a:rect l="l" t="t" r="r" b="b"/>
            <a:pathLst>
              <a:path w="1555845" h="1271517">
                <a:moveTo>
                  <a:pt x="1555845" y="1257869"/>
                </a:moveTo>
                <a:cubicBezTo>
                  <a:pt x="1508078" y="628934"/>
                  <a:pt x="1460311" y="0"/>
                  <a:pt x="1201003" y="2275"/>
                </a:cubicBezTo>
                <a:cubicBezTo>
                  <a:pt x="941696" y="4550"/>
                  <a:pt x="470848" y="638033"/>
                  <a:pt x="0" y="1271517"/>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cxnSp>
        <p:nvCxnSpPr>
          <p:cNvPr id="23" name="直接连接符 22"/>
          <p:cNvCxnSpPr>
            <a:stCxn id="8" idx="3"/>
            <a:endCxn id="22" idx="2"/>
          </p:cNvCxnSpPr>
          <p:nvPr/>
        </p:nvCxnSpPr>
        <p:spPr>
          <a:xfrm flipH="1">
            <a:off x="5449677" y="3075255"/>
            <a:ext cx="133985" cy="307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2" idx="2"/>
          </p:cNvCxnSpPr>
          <p:nvPr/>
        </p:nvCxnSpPr>
        <p:spPr>
          <a:xfrm flipV="1">
            <a:off x="5449737" y="3247144"/>
            <a:ext cx="348239" cy="135209"/>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25921" y="717332"/>
            <a:ext cx="4320480" cy="645160"/>
          </a:xfrm>
          <a:prstGeom prst="rect">
            <a:avLst/>
          </a:prstGeom>
        </p:spPr>
        <p:txBody>
          <a:bodyPr wrap="square">
            <a:spAutoFit/>
          </a:bodyPr>
          <a:lstStyle/>
          <a:p>
            <a:r>
              <a:rPr lang="en-US" altLang="zh-CN" sz="3600" b="1" dirty="0">
                <a:ea typeface="宋体" panose="02010600030101010101" pitchFamily="2" charset="-122"/>
                <a:cs typeface="Times New Roman" panose="02020603050405020304" pitchFamily="18" charset="0"/>
              </a:rPr>
              <a:t>1.2 Java</a:t>
            </a:r>
            <a:r>
              <a:rPr lang="zh-CN" altLang="en-US" sz="3600" b="1" dirty="0">
                <a:ea typeface="宋体" panose="02010600030101010101" pitchFamily="2" charset="-122"/>
                <a:cs typeface="Times New Roman" panose="02020603050405020304" pitchFamily="18" charset="0"/>
              </a:rPr>
              <a:t>语言概述</a:t>
            </a:r>
          </a:p>
        </p:txBody>
      </p:sp>
      <p:sp>
        <p:nvSpPr>
          <p:cNvPr id="5" name="TextBox 5"/>
          <p:cNvSpPr txBox="1">
            <a:spLocks noChangeArrowheads="1"/>
          </p:cNvSpPr>
          <p:nvPr/>
        </p:nvSpPr>
        <p:spPr bwMode="auto">
          <a:xfrm>
            <a:off x="971600" y="1772816"/>
            <a:ext cx="7202488" cy="3416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1pPr>
            <a:lvl2pPr marL="742950" indent="-28575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2pPr>
            <a:lvl3pPr marL="11430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3pPr>
            <a:lvl4pPr marL="16002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4pPr>
            <a:lvl5pPr marL="2057400" indent="-228600" eaLnBrk="0" hangingPunct="0">
              <a:defRPr>
                <a:solidFill>
                  <a:schemeClr val="tx1"/>
                </a:solidFill>
                <a:latin typeface="Arial" panose="020B0604020202020204" pitchFamily="34" charset="0"/>
                <a:ea typeface="Arial Unicode MS" panose="020B0604020202020204" charset="-122"/>
                <a:cs typeface="Arial Unicode MS" panose="020B060402020202020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charset="-122"/>
                <a:cs typeface="Arial Unicode MS" panose="020B0604020202020204" charset="-122"/>
              </a:defRPr>
            </a:lvl9pPr>
          </a:lstStyle>
          <a:p>
            <a:pPr marL="342900" indent="-342900" eaLnBrk="1" hangingPunct="1">
              <a:buFont typeface="Wingdings" panose="05000000000000000000" pitchFamily="2" charset="2"/>
              <a:buChar char="l"/>
            </a:pPr>
            <a:r>
              <a:rPr lang="zh-CN" altLang="en-US" sz="2400" b="1" dirty="0" smtClean="0">
                <a:latin typeface="+mn-lt"/>
                <a:ea typeface="宋体" panose="02010600030101010101" pitchFamily="2" charset="-122"/>
                <a:cs typeface="Times New Roman" panose="02020603050405020304" pitchFamily="18" charset="0"/>
              </a:rPr>
              <a:t>第</a:t>
            </a:r>
            <a:r>
              <a:rPr lang="zh-CN" altLang="en-US" sz="2400" b="1" dirty="0">
                <a:latin typeface="+mn-lt"/>
                <a:ea typeface="宋体" panose="02010600030101010101" pitchFamily="2" charset="-122"/>
                <a:cs typeface="Times New Roman" panose="02020603050405020304" pitchFamily="18" charset="0"/>
              </a:rPr>
              <a:t>一代语言</a:t>
            </a:r>
            <a:endParaRPr lang="en-US" sz="2400" dirty="0">
              <a:latin typeface="+mn-lt"/>
              <a:ea typeface="宋体" panose="02010600030101010101" pitchFamily="2" charset="-122"/>
              <a:cs typeface="Times New Roman" panose="02020603050405020304" pitchFamily="18" charset="0"/>
            </a:endParaRPr>
          </a:p>
          <a:p>
            <a:pPr marL="1085850" lvl="1" indent="-342900" eaLnBrk="1" hangingPunct="1">
              <a:buFont typeface="Wingdings" panose="05000000000000000000" pitchFamily="2" charset="2"/>
              <a:buChar char="Ø"/>
            </a:pPr>
            <a:r>
              <a:rPr lang="zh-CN" altLang="en-US" sz="2400" dirty="0" smtClean="0">
                <a:latin typeface="+mn-lt"/>
                <a:ea typeface="宋体" panose="02010600030101010101" pitchFamily="2" charset="-122"/>
                <a:cs typeface="Times New Roman" panose="02020603050405020304" pitchFamily="18" charset="0"/>
              </a:rPr>
              <a:t>打孔机</a:t>
            </a:r>
            <a:r>
              <a:rPr lang="en-US" altLang="zh-CN" sz="2400" dirty="0">
                <a:latin typeface="+mn-lt"/>
                <a:ea typeface="宋体" panose="02010600030101010101" pitchFamily="2" charset="-122"/>
                <a:cs typeface="Times New Roman" panose="02020603050405020304" pitchFamily="18" charset="0"/>
              </a:rPr>
              <a:t>——</a:t>
            </a:r>
            <a:r>
              <a:rPr lang="zh-CN" altLang="en-US" sz="2400" dirty="0">
                <a:latin typeface="+mn-lt"/>
                <a:ea typeface="宋体" panose="02010600030101010101" pitchFamily="2" charset="-122"/>
                <a:cs typeface="Times New Roman" panose="02020603050405020304" pitchFamily="18" charset="0"/>
              </a:rPr>
              <a:t>纯机器语言</a:t>
            </a:r>
            <a:endParaRPr lang="en-US" sz="2400" dirty="0">
              <a:latin typeface="+mn-lt"/>
              <a:ea typeface="宋体" panose="02010600030101010101" pitchFamily="2" charset="-122"/>
              <a:cs typeface="Times New Roman" panose="02020603050405020304" pitchFamily="18" charset="0"/>
            </a:endParaRPr>
          </a:p>
          <a:p>
            <a:pPr marL="342900" indent="-342900" eaLnBrk="1" hangingPunct="1">
              <a:buFont typeface="Wingdings" panose="05000000000000000000" pitchFamily="2" charset="2"/>
              <a:buChar char="l"/>
            </a:pPr>
            <a:r>
              <a:rPr lang="zh-CN" altLang="en-US" sz="2400" b="1" dirty="0" smtClean="0">
                <a:latin typeface="+mn-lt"/>
                <a:ea typeface="宋体" panose="02010600030101010101" pitchFamily="2" charset="-122"/>
                <a:cs typeface="Times New Roman" panose="02020603050405020304" pitchFamily="18" charset="0"/>
              </a:rPr>
              <a:t>第二</a:t>
            </a:r>
            <a:r>
              <a:rPr lang="zh-CN" altLang="en-US" sz="2400" b="1" dirty="0">
                <a:latin typeface="+mn-lt"/>
                <a:ea typeface="宋体" panose="02010600030101010101" pitchFamily="2" charset="-122"/>
                <a:cs typeface="Times New Roman" panose="02020603050405020304" pitchFamily="18" charset="0"/>
              </a:rPr>
              <a:t>代语言</a:t>
            </a:r>
            <a:endParaRPr lang="en-US" sz="2400" dirty="0">
              <a:latin typeface="+mn-lt"/>
              <a:ea typeface="宋体" panose="02010600030101010101" pitchFamily="2" charset="-122"/>
              <a:cs typeface="Times New Roman" panose="02020603050405020304" pitchFamily="18" charset="0"/>
            </a:endParaRPr>
          </a:p>
          <a:p>
            <a:pPr marL="1085850" lvl="1" indent="-342900" eaLnBrk="1" hangingPunct="1">
              <a:buFont typeface="Wingdings" panose="05000000000000000000" pitchFamily="2" charset="2"/>
              <a:buChar char="Ø"/>
            </a:pPr>
            <a:r>
              <a:rPr lang="zh-CN" altLang="en-US" sz="2400" dirty="0" smtClean="0">
                <a:latin typeface="+mn-lt"/>
                <a:ea typeface="宋体" panose="02010600030101010101" pitchFamily="2" charset="-122"/>
                <a:cs typeface="Times New Roman" panose="02020603050405020304" pitchFamily="18" charset="0"/>
              </a:rPr>
              <a:t>汇编</a:t>
            </a:r>
            <a:endParaRPr lang="zh-CN" altLang="en-US" sz="2400" dirty="0">
              <a:latin typeface="+mn-lt"/>
              <a:ea typeface="宋体" panose="02010600030101010101" pitchFamily="2" charset="-122"/>
              <a:cs typeface="Times New Roman" panose="02020603050405020304" pitchFamily="18" charset="0"/>
            </a:endParaRPr>
          </a:p>
          <a:p>
            <a:pPr marL="342900" indent="-342900" eaLnBrk="1" hangingPunct="1">
              <a:buFont typeface="Wingdings" panose="05000000000000000000" pitchFamily="2" charset="2"/>
              <a:buChar char="l"/>
            </a:pPr>
            <a:r>
              <a:rPr lang="zh-CN" altLang="en-US" sz="2400" b="1" dirty="0" smtClean="0">
                <a:latin typeface="+mn-lt"/>
                <a:ea typeface="宋体" panose="02010600030101010101" pitchFamily="2" charset="-122"/>
                <a:cs typeface="Times New Roman" panose="02020603050405020304" pitchFamily="18" charset="0"/>
              </a:rPr>
              <a:t>第</a:t>
            </a:r>
            <a:r>
              <a:rPr lang="zh-CN" altLang="en-US" sz="2400" b="1" dirty="0">
                <a:latin typeface="+mn-lt"/>
                <a:ea typeface="宋体" panose="02010600030101010101" pitchFamily="2" charset="-122"/>
                <a:cs typeface="Times New Roman" panose="02020603050405020304" pitchFamily="18" charset="0"/>
              </a:rPr>
              <a:t>三代语言</a:t>
            </a:r>
          </a:p>
          <a:p>
            <a:pPr marL="1085850" lvl="1" indent="-342900" eaLnBrk="1" hangingPunct="1">
              <a:buFont typeface="Wingdings" panose="05000000000000000000" pitchFamily="2" charset="2"/>
              <a:buChar char="Ø"/>
            </a:pPr>
            <a:r>
              <a:rPr lang="en-US" altLang="zh-CN" sz="2400" dirty="0" smtClean="0">
                <a:latin typeface="+mn-lt"/>
                <a:ea typeface="宋体" panose="02010600030101010101" pitchFamily="2" charset="-122"/>
                <a:cs typeface="Times New Roman" panose="02020603050405020304" pitchFamily="18" charset="0"/>
              </a:rPr>
              <a:t>C</a:t>
            </a:r>
            <a:r>
              <a:rPr lang="zh-CN" altLang="en-US" sz="2400" dirty="0">
                <a:latin typeface="+mn-lt"/>
                <a:ea typeface="宋体" panose="02010600030101010101" pitchFamily="2" charset="-122"/>
                <a:cs typeface="Times New Roman" panose="02020603050405020304" pitchFamily="18" charset="0"/>
              </a:rPr>
              <a:t>、</a:t>
            </a:r>
            <a:r>
              <a:rPr lang="en-US" altLang="zh-CN" sz="2400" dirty="0">
                <a:latin typeface="+mn-lt"/>
                <a:ea typeface="宋体" panose="02010600030101010101" pitchFamily="2" charset="-122"/>
                <a:cs typeface="Times New Roman" panose="02020603050405020304" pitchFamily="18" charset="0"/>
              </a:rPr>
              <a:t>Pascal</a:t>
            </a:r>
            <a:r>
              <a:rPr lang="zh-CN" altLang="en-US" sz="2400" dirty="0">
                <a:latin typeface="+mn-lt"/>
                <a:ea typeface="宋体" panose="02010600030101010101" pitchFamily="2" charset="-122"/>
                <a:cs typeface="Times New Roman" panose="02020603050405020304" pitchFamily="18" charset="0"/>
              </a:rPr>
              <a:t>、</a:t>
            </a:r>
            <a:r>
              <a:rPr lang="en-US" altLang="zh-CN" sz="2400" dirty="0">
                <a:latin typeface="+mn-lt"/>
                <a:ea typeface="宋体" panose="02010600030101010101" pitchFamily="2" charset="-122"/>
                <a:cs typeface="Times New Roman" panose="02020603050405020304" pitchFamily="18" charset="0"/>
              </a:rPr>
              <a:t>Fortran</a:t>
            </a:r>
            <a:r>
              <a:rPr lang="zh-CN" altLang="en-US" sz="2400" dirty="0">
                <a:latin typeface="+mn-lt"/>
                <a:ea typeface="宋体" panose="02010600030101010101" pitchFamily="2" charset="-122"/>
                <a:cs typeface="Times New Roman" panose="02020603050405020304" pitchFamily="18" charset="0"/>
              </a:rPr>
              <a:t>面向过程的语言</a:t>
            </a:r>
            <a:endParaRPr lang="en-US" sz="2400" dirty="0">
              <a:latin typeface="+mn-lt"/>
              <a:ea typeface="宋体" panose="02010600030101010101" pitchFamily="2" charset="-122"/>
              <a:cs typeface="Times New Roman" panose="02020603050405020304" pitchFamily="18" charset="0"/>
            </a:endParaRPr>
          </a:p>
          <a:p>
            <a:pPr marL="1085850" lvl="1" indent="-342900" eaLnBrk="1" hangingPunct="1">
              <a:buFont typeface="Wingdings" panose="05000000000000000000" pitchFamily="2" charset="2"/>
              <a:buChar char="Ø"/>
            </a:pPr>
            <a:r>
              <a:rPr lang="en-US" altLang="zh-CN" sz="2400" dirty="0" smtClean="0">
                <a:latin typeface="+mn-lt"/>
                <a:ea typeface="宋体" panose="02010600030101010101" pitchFamily="2" charset="-122"/>
                <a:cs typeface="Times New Roman" panose="02020603050405020304" pitchFamily="18" charset="0"/>
              </a:rPr>
              <a:t>C</a:t>
            </a:r>
            <a:r>
              <a:rPr lang="en-US" altLang="zh-CN" sz="2400" dirty="0">
                <a:latin typeface="+mn-lt"/>
                <a:ea typeface="宋体" panose="02010600030101010101" pitchFamily="2" charset="-122"/>
                <a:cs typeface="Times New Roman" panose="02020603050405020304" pitchFamily="18" charset="0"/>
              </a:rPr>
              <a:t>++</a:t>
            </a:r>
            <a:r>
              <a:rPr lang="zh-CN" altLang="en-US" sz="2400" dirty="0">
                <a:latin typeface="+mn-lt"/>
                <a:ea typeface="宋体" panose="02010600030101010101" pitchFamily="2" charset="-122"/>
                <a:cs typeface="Times New Roman" panose="02020603050405020304" pitchFamily="18" charset="0"/>
              </a:rPr>
              <a:t>面向过程</a:t>
            </a:r>
            <a:r>
              <a:rPr lang="en-US" altLang="zh-CN" sz="2400" dirty="0">
                <a:latin typeface="+mn-lt"/>
                <a:ea typeface="宋体" panose="02010600030101010101" pitchFamily="2" charset="-122"/>
                <a:cs typeface="Times New Roman" panose="02020603050405020304" pitchFamily="18" charset="0"/>
              </a:rPr>
              <a:t>/</a:t>
            </a:r>
            <a:r>
              <a:rPr lang="zh-CN" altLang="en-US" sz="2400" dirty="0">
                <a:latin typeface="+mn-lt"/>
                <a:ea typeface="宋体" panose="02010600030101010101" pitchFamily="2" charset="-122"/>
                <a:cs typeface="Times New Roman" panose="02020603050405020304" pitchFamily="18" charset="0"/>
              </a:rPr>
              <a:t>面向对象</a:t>
            </a:r>
            <a:endParaRPr lang="en-US" sz="2400" dirty="0">
              <a:latin typeface="+mn-lt"/>
              <a:ea typeface="宋体" panose="02010600030101010101" pitchFamily="2" charset="-122"/>
              <a:cs typeface="Times New Roman" panose="02020603050405020304" pitchFamily="18" charset="0"/>
            </a:endParaRPr>
          </a:p>
          <a:p>
            <a:pPr marL="1085850" lvl="1" indent="-342900" eaLnBrk="1" hangingPunct="1">
              <a:buFont typeface="Wingdings" panose="05000000000000000000" pitchFamily="2" charset="2"/>
              <a:buChar char="Ø"/>
            </a:pPr>
            <a:r>
              <a:rPr lang="en-US" altLang="zh-CN" sz="2400" b="1" dirty="0" smtClean="0">
                <a:latin typeface="+mn-lt"/>
                <a:ea typeface="宋体" panose="02010600030101010101" pitchFamily="2" charset="-122"/>
                <a:cs typeface="Times New Roman" panose="02020603050405020304" pitchFamily="18" charset="0"/>
              </a:rPr>
              <a:t>Java</a:t>
            </a:r>
            <a:r>
              <a:rPr lang="zh-CN" altLang="en-US" sz="2400" b="1" dirty="0">
                <a:latin typeface="+mn-lt"/>
                <a:ea typeface="宋体" panose="02010600030101010101" pitchFamily="2" charset="-122"/>
                <a:cs typeface="Times New Roman" panose="02020603050405020304" pitchFamily="18" charset="0"/>
              </a:rPr>
              <a:t>跨平台的纯面向对象的语言</a:t>
            </a:r>
            <a:endParaRPr lang="en-US" sz="2400" b="1" dirty="0">
              <a:latin typeface="+mn-lt"/>
              <a:ea typeface="宋体" panose="02010600030101010101" pitchFamily="2" charset="-122"/>
              <a:cs typeface="Times New Roman" panose="02020603050405020304" pitchFamily="18" charset="0"/>
            </a:endParaRPr>
          </a:p>
          <a:p>
            <a:pPr marL="1085850" lvl="1" indent="-342900" eaLnBrk="1" hangingPunct="1">
              <a:buFont typeface="Wingdings" panose="05000000000000000000" pitchFamily="2" charset="2"/>
              <a:buChar char="Ø"/>
            </a:pPr>
            <a:r>
              <a:rPr lang="en-US" altLang="zh-CN" sz="2400" dirty="0" smtClean="0">
                <a:latin typeface="+mn-lt"/>
                <a:ea typeface="宋体" panose="02010600030101010101" pitchFamily="2" charset="-122"/>
                <a:cs typeface="Times New Roman" panose="02020603050405020304" pitchFamily="18" charset="0"/>
              </a:rPr>
              <a:t>.</a:t>
            </a:r>
            <a:r>
              <a:rPr lang="en-US" altLang="zh-CN" sz="2400" dirty="0">
                <a:latin typeface="+mn-lt"/>
                <a:ea typeface="宋体" panose="02010600030101010101" pitchFamily="2" charset="-122"/>
                <a:cs typeface="Times New Roman" panose="02020603050405020304" pitchFamily="18" charset="0"/>
              </a:rPr>
              <a:t>NET</a:t>
            </a:r>
            <a:r>
              <a:rPr lang="zh-CN" altLang="en-US" sz="2400" dirty="0">
                <a:latin typeface="+mn-lt"/>
                <a:ea typeface="宋体" panose="02010600030101010101" pitchFamily="2" charset="-122"/>
                <a:cs typeface="Times New Roman" panose="02020603050405020304" pitchFamily="18" charset="0"/>
              </a:rPr>
              <a:t>跨语言的平台</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5618" y="566703"/>
            <a:ext cx="7992888" cy="3138170"/>
          </a:xfrm>
          <a:prstGeom prst="rect">
            <a:avLst/>
          </a:prstGeom>
          <a:noFill/>
        </p:spPr>
        <p:txBody>
          <a:bodyPr wrap="square" rtlCol="0">
            <a:spAutoFit/>
          </a:bodyPr>
          <a:lstStyle/>
          <a:p>
            <a:pPr>
              <a:spcBef>
                <a:spcPct val="50000"/>
              </a:spcBef>
              <a:buClr>
                <a:schemeClr val="tx1"/>
              </a:buClr>
              <a:buFont typeface="Wingdings" panose="05000000000000000000" pitchFamily="2" charset="2"/>
              <a:buChar char="l"/>
            </a:pPr>
            <a:r>
              <a:rPr lang="zh-CN" altLang="en-US" b="1" dirty="0">
                <a:ea typeface="宋体" panose="02010600030101010101" pitchFamily="2" charset="-122"/>
                <a:cs typeface="Times New Roman" panose="02020603050405020304" pitchFamily="18" charset="0"/>
              </a:rPr>
              <a:t>应用举例</a:t>
            </a:r>
          </a:p>
          <a:p>
            <a:pPr algn="just"/>
            <a:r>
              <a:rPr lang="zh-CN" altLang="en-US" dirty="0">
                <a:ea typeface="宋体" panose="02010600030101010101" pitchFamily="2" charset="-122"/>
                <a:cs typeface="Times New Roman" panose="02020603050405020304" pitchFamily="18" charset="0"/>
              </a:rPr>
              <a:t>	</a:t>
            </a:r>
            <a:r>
              <a:rPr lang="en-US" altLang="zh-CN" dirty="0">
                <a:ea typeface="宋体" panose="02010600030101010101" pitchFamily="2" charset="-122"/>
                <a:cs typeface="Times New Roman" panose="02020603050405020304" pitchFamily="18" charset="0"/>
              </a:rPr>
              <a:t>public class </a:t>
            </a:r>
            <a:r>
              <a:rPr lang="en-US" altLang="zh-CN" dirty="0" err="1">
                <a:ea typeface="宋体" panose="02010600030101010101" pitchFamily="2" charset="-122"/>
                <a:cs typeface="Times New Roman" panose="02020603050405020304" pitchFamily="18" charset="0"/>
              </a:rPr>
              <a:t>ForLoop</a:t>
            </a:r>
            <a:r>
              <a:rPr lang="en-US" altLang="zh-CN" dirty="0">
                <a:ea typeface="宋体" panose="02010600030101010101" pitchFamily="2" charset="-122"/>
                <a:cs typeface="Times New Roman" panose="02020603050405020304" pitchFamily="18" charset="0"/>
              </a:rPr>
              <a:t> {</a:t>
            </a:r>
          </a:p>
          <a:p>
            <a:pPr algn="just">
              <a:spcBef>
                <a:spcPct val="0"/>
              </a:spcBef>
            </a:pPr>
            <a:r>
              <a:rPr lang="en-US" altLang="zh-CN" dirty="0">
                <a:ea typeface="宋体" panose="02010600030101010101" pitchFamily="2" charset="-122"/>
                <a:cs typeface="Times New Roman" panose="02020603050405020304" pitchFamily="18" charset="0"/>
              </a:rPr>
              <a:t>		public static void main(String </a:t>
            </a:r>
            <a:r>
              <a:rPr lang="en-US" altLang="zh-CN" dirty="0" err="1">
                <a:ea typeface="宋体" panose="02010600030101010101" pitchFamily="2" charset="-122"/>
                <a:cs typeface="Times New Roman" panose="02020603050405020304" pitchFamily="18" charset="0"/>
              </a:rPr>
              <a:t>args</a:t>
            </a:r>
            <a:r>
              <a:rPr lang="en-US" altLang="zh-CN" dirty="0">
                <a:ea typeface="宋体" panose="02010600030101010101" pitchFamily="2" charset="-122"/>
                <a:cs typeface="Times New Roman" panose="02020603050405020304" pitchFamily="18" charset="0"/>
              </a:rPr>
              <a:t>[]){</a:t>
            </a:r>
          </a:p>
          <a:p>
            <a:pPr algn="just">
              <a:spcBef>
                <a:spcPct val="0"/>
              </a:spcBef>
            </a:pPr>
            <a:r>
              <a:rPr lang="en-US" altLang="zh-CN" dirty="0">
                <a:ea typeface="宋体" panose="02010600030101010101" pitchFamily="2" charset="-122"/>
                <a:cs typeface="Times New Roman" panose="02020603050405020304" pitchFamily="18" charset="0"/>
              </a:rPr>
              <a:t>		          </a:t>
            </a:r>
            <a:r>
              <a:rPr lang="en-US" altLang="zh-CN" dirty="0" err="1">
                <a:ea typeface="宋体" panose="02010600030101010101" pitchFamily="2" charset="-122"/>
                <a:cs typeface="Times New Roman" panose="02020603050405020304" pitchFamily="18" charset="0"/>
              </a:rPr>
              <a:t>int</a:t>
            </a:r>
            <a:r>
              <a:rPr lang="en-US" altLang="zh-CN" dirty="0">
                <a:ea typeface="宋体" panose="02010600030101010101" pitchFamily="2" charset="-122"/>
                <a:cs typeface="Times New Roman" panose="02020603050405020304" pitchFamily="18" charset="0"/>
              </a:rPr>
              <a:t> result = 0;</a:t>
            </a:r>
          </a:p>
          <a:p>
            <a:pPr algn="just">
              <a:spcBef>
                <a:spcPct val="0"/>
              </a:spcBef>
            </a:pPr>
            <a:r>
              <a:rPr lang="en-US" altLang="zh-CN" dirty="0">
                <a:ea typeface="宋体" panose="02010600030101010101" pitchFamily="2" charset="-122"/>
                <a:cs typeface="Times New Roman" panose="02020603050405020304" pitchFamily="18" charset="0"/>
              </a:rPr>
              <a:t>		          for(</a:t>
            </a:r>
            <a:r>
              <a:rPr lang="en-US" altLang="zh-CN" dirty="0" err="1">
                <a:ea typeface="宋体" panose="02010600030101010101" pitchFamily="2" charset="-122"/>
                <a:cs typeface="Times New Roman" panose="02020603050405020304" pitchFamily="18" charset="0"/>
              </a:rPr>
              <a:t>int</a:t>
            </a:r>
            <a:r>
              <a:rPr lang="en-US" altLang="zh-CN" dirty="0">
                <a:ea typeface="宋体" panose="02010600030101010101" pitchFamily="2" charset="-122"/>
                <a:cs typeface="Times New Roman" panose="02020603050405020304" pitchFamily="18" charset="0"/>
              </a:rPr>
              <a:t> </a:t>
            </a:r>
            <a:r>
              <a:rPr lang="en-US" altLang="zh-CN" dirty="0" err="1">
                <a:ea typeface="宋体" panose="02010600030101010101" pitchFamily="2" charset="-122"/>
                <a:cs typeface="Times New Roman" panose="02020603050405020304" pitchFamily="18" charset="0"/>
              </a:rPr>
              <a:t>i</a:t>
            </a:r>
            <a:r>
              <a:rPr lang="en-US" altLang="zh-CN" dirty="0">
                <a:ea typeface="宋体" panose="02010600030101010101" pitchFamily="2" charset="-122"/>
                <a:cs typeface="Times New Roman" panose="02020603050405020304" pitchFamily="18" charset="0"/>
              </a:rPr>
              <a:t>=1; </a:t>
            </a:r>
            <a:r>
              <a:rPr lang="en-US" altLang="zh-CN" dirty="0" err="1">
                <a:ea typeface="宋体" panose="02010600030101010101" pitchFamily="2" charset="-122"/>
                <a:cs typeface="Times New Roman" panose="02020603050405020304" pitchFamily="18" charset="0"/>
              </a:rPr>
              <a:t>i</a:t>
            </a:r>
            <a:r>
              <a:rPr lang="en-US" altLang="zh-CN" dirty="0">
                <a:ea typeface="宋体" panose="02010600030101010101" pitchFamily="2" charset="-122"/>
                <a:cs typeface="Times New Roman" panose="02020603050405020304" pitchFamily="18" charset="0"/>
              </a:rPr>
              <a:t>&lt;=100; </a:t>
            </a:r>
            <a:r>
              <a:rPr lang="en-US" altLang="zh-CN" dirty="0" err="1">
                <a:ea typeface="宋体" panose="02010600030101010101" pitchFamily="2" charset="-122"/>
                <a:cs typeface="Times New Roman" panose="02020603050405020304" pitchFamily="18" charset="0"/>
              </a:rPr>
              <a:t>i</a:t>
            </a:r>
            <a:r>
              <a:rPr lang="en-US" altLang="zh-CN" dirty="0">
                <a:ea typeface="宋体" panose="02010600030101010101" pitchFamily="2" charset="-122"/>
                <a:cs typeface="Times New Roman" panose="02020603050405020304" pitchFamily="18" charset="0"/>
              </a:rPr>
              <a:t>++) {</a:t>
            </a:r>
          </a:p>
          <a:p>
            <a:pPr algn="just">
              <a:spcBef>
                <a:spcPct val="0"/>
              </a:spcBef>
            </a:pPr>
            <a:r>
              <a:rPr lang="en-US" altLang="zh-CN" dirty="0">
                <a:ea typeface="宋体" panose="02010600030101010101" pitchFamily="2" charset="-122"/>
                <a:cs typeface="Times New Roman" panose="02020603050405020304" pitchFamily="18" charset="0"/>
              </a:rPr>
              <a:t>			  result += </a:t>
            </a:r>
            <a:r>
              <a:rPr lang="en-US" altLang="zh-CN" dirty="0" err="1">
                <a:ea typeface="宋体" panose="02010600030101010101" pitchFamily="2" charset="-122"/>
                <a:cs typeface="Times New Roman" panose="02020603050405020304" pitchFamily="18" charset="0"/>
              </a:rPr>
              <a:t>i</a:t>
            </a:r>
            <a:r>
              <a:rPr lang="en-US" altLang="zh-CN" dirty="0">
                <a:ea typeface="宋体" panose="02010600030101010101" pitchFamily="2" charset="-122"/>
                <a:cs typeface="Times New Roman" panose="02020603050405020304" pitchFamily="18" charset="0"/>
              </a:rPr>
              <a:t>;</a:t>
            </a:r>
          </a:p>
          <a:p>
            <a:pPr algn="just">
              <a:spcBef>
                <a:spcPct val="0"/>
              </a:spcBef>
            </a:pPr>
            <a:r>
              <a:rPr lang="en-US" altLang="zh-CN" dirty="0">
                <a:ea typeface="宋体" panose="02010600030101010101" pitchFamily="2" charset="-122"/>
                <a:cs typeface="Times New Roman" panose="02020603050405020304" pitchFamily="18" charset="0"/>
              </a:rPr>
              <a:t>		          }</a:t>
            </a:r>
          </a:p>
          <a:p>
            <a:pPr algn="just">
              <a:spcBef>
                <a:spcPct val="0"/>
              </a:spcBef>
            </a:pPr>
            <a:r>
              <a:rPr lang="en-US" altLang="zh-CN" dirty="0">
                <a:ea typeface="宋体" panose="02010600030101010101" pitchFamily="2" charset="-122"/>
                <a:cs typeface="Times New Roman" panose="02020603050405020304" pitchFamily="18" charset="0"/>
              </a:rPr>
              <a:t>  	          </a:t>
            </a:r>
            <a:r>
              <a:rPr lang="en-US" altLang="zh-CN" dirty="0" err="1">
                <a:ea typeface="宋体" panose="02010600030101010101" pitchFamily="2" charset="-122"/>
                <a:cs typeface="Times New Roman" panose="02020603050405020304" pitchFamily="18" charset="0"/>
              </a:rPr>
              <a:t>System.out.println</a:t>
            </a:r>
            <a:r>
              <a:rPr lang="en-US" altLang="zh-CN" dirty="0">
                <a:ea typeface="宋体" panose="02010600030101010101" pitchFamily="2" charset="-122"/>
                <a:cs typeface="Times New Roman" panose="02020603050405020304" pitchFamily="18" charset="0"/>
              </a:rPr>
              <a:t>("result=" + result);</a:t>
            </a:r>
          </a:p>
          <a:p>
            <a:pPr algn="just">
              <a:spcBef>
                <a:spcPct val="0"/>
              </a:spcBef>
            </a:pPr>
            <a:r>
              <a:rPr lang="en-US" altLang="zh-CN" dirty="0">
                <a:ea typeface="宋体" panose="02010600030101010101" pitchFamily="2" charset="-122"/>
                <a:cs typeface="Times New Roman" panose="02020603050405020304" pitchFamily="18" charset="0"/>
              </a:rPr>
              <a:t>		}</a:t>
            </a:r>
          </a:p>
          <a:p>
            <a:pPr>
              <a:spcBef>
                <a:spcPct val="0"/>
              </a:spcBef>
            </a:pPr>
            <a:r>
              <a:rPr lang="en-US" altLang="zh-CN" dirty="0">
                <a:ea typeface="宋体" panose="02010600030101010101" pitchFamily="2" charset="-122"/>
                <a:cs typeface="Times New Roman" panose="02020603050405020304" pitchFamily="18" charset="0"/>
              </a:rPr>
              <a:t>	} </a:t>
            </a:r>
          </a:p>
          <a:p>
            <a:endParaRPr lang="zh-CN" altLang="en-US" dirty="0"/>
          </a:p>
        </p:txBody>
      </p:sp>
      <p:sp>
        <p:nvSpPr>
          <p:cNvPr id="53250" name="Rectangle 2"/>
          <p:cNvSpPr>
            <a:spLocks noGrp="1" noChangeArrowheads="1"/>
          </p:cNvSpPr>
          <p:nvPr/>
        </p:nvSpPr>
        <p:spPr>
          <a:xfrm>
            <a:off x="424815" y="4003675"/>
            <a:ext cx="2279015" cy="344170"/>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lgn="l" eaLnBrk="1" hangingPunct="1"/>
            <a:r>
              <a:rPr lang="zh-CN" altLang="en-US" sz="2400" b="1" dirty="0" smtClean="0">
                <a:latin typeface="+mn-lt"/>
                <a:ea typeface="宋体" panose="02010600030101010101" pitchFamily="2" charset="-122"/>
                <a:cs typeface="Times New Roman" panose="02020603050405020304" pitchFamily="18" charset="0"/>
              </a:rPr>
              <a:t>练习</a:t>
            </a:r>
            <a:r>
              <a:rPr lang="en-US" altLang="zh-CN" sz="2400" b="1" dirty="0" smtClean="0">
                <a:latin typeface="+mn-lt"/>
                <a:ea typeface="宋体" panose="02010600030101010101" pitchFamily="2" charset="-122"/>
                <a:cs typeface="Times New Roman" panose="02020603050405020304" pitchFamily="18" charset="0"/>
              </a:rPr>
              <a:t>4</a:t>
            </a:r>
          </a:p>
        </p:txBody>
      </p:sp>
      <p:sp>
        <p:nvSpPr>
          <p:cNvPr id="53251" name="Rectangle 3"/>
          <p:cNvSpPr>
            <a:spLocks noGrp="1" noChangeArrowheads="1"/>
          </p:cNvSpPr>
          <p:nvPr/>
        </p:nvSpPr>
        <p:spPr>
          <a:xfrm>
            <a:off x="323850" y="4347845"/>
            <a:ext cx="8496300" cy="1409065"/>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Wingdings" panose="05000000000000000000" pitchFamily="2" charset="2"/>
              <a:buChar char="l"/>
            </a:pPr>
            <a:r>
              <a:rPr lang="zh-CN" altLang="en-US" sz="2000" dirty="0" smtClean="0">
                <a:ea typeface="宋体" panose="02010600030101010101" pitchFamily="2" charset="-122"/>
                <a:cs typeface="Times New Roman" panose="02020603050405020304" pitchFamily="18" charset="0"/>
              </a:rPr>
              <a:t>编写程序</a:t>
            </a:r>
            <a:r>
              <a:rPr lang="en-US" altLang="zh-CN" sz="2000" dirty="0" smtClean="0">
                <a:ea typeface="宋体" panose="02010600030101010101" pitchFamily="2" charset="-122"/>
                <a:cs typeface="Times New Roman" panose="02020603050405020304" pitchFamily="18" charset="0"/>
              </a:rPr>
              <a:t>FooBizBaz.java</a:t>
            </a:r>
            <a:r>
              <a:rPr lang="zh-CN" altLang="en-US" sz="2000" dirty="0" smtClean="0">
                <a:ea typeface="宋体" panose="02010600030101010101" pitchFamily="2" charset="-122"/>
                <a:cs typeface="Times New Roman" panose="02020603050405020304" pitchFamily="18" charset="0"/>
              </a:rPr>
              <a:t>，从</a:t>
            </a:r>
            <a:r>
              <a:rPr lang="en-US" altLang="zh-CN" sz="2000" dirty="0" smtClean="0">
                <a:ea typeface="宋体" panose="02010600030101010101" pitchFamily="2" charset="-122"/>
                <a:cs typeface="Times New Roman" panose="02020603050405020304" pitchFamily="18" charset="0"/>
              </a:rPr>
              <a:t>1</a:t>
            </a:r>
            <a:r>
              <a:rPr lang="zh-CN" altLang="en-US" sz="2000" dirty="0" smtClean="0">
                <a:ea typeface="宋体" panose="02010600030101010101" pitchFamily="2" charset="-122"/>
                <a:cs typeface="Times New Roman" panose="02020603050405020304" pitchFamily="18" charset="0"/>
              </a:rPr>
              <a:t>循环到</a:t>
            </a:r>
            <a:r>
              <a:rPr lang="en-US" altLang="zh-CN" sz="2000" dirty="0" smtClean="0">
                <a:ea typeface="宋体" panose="02010600030101010101" pitchFamily="2" charset="-122"/>
                <a:cs typeface="Times New Roman" panose="02020603050405020304" pitchFamily="18" charset="0"/>
              </a:rPr>
              <a:t>150</a:t>
            </a:r>
            <a:r>
              <a:rPr lang="zh-CN" altLang="en-US" sz="2000" dirty="0" smtClean="0">
                <a:ea typeface="宋体" panose="02010600030101010101" pitchFamily="2" charset="-122"/>
                <a:cs typeface="Times New Roman" panose="02020603050405020304" pitchFamily="18" charset="0"/>
              </a:rPr>
              <a:t>并在每行打印一个值，另外在每个</a:t>
            </a:r>
            <a:r>
              <a:rPr lang="en-US" altLang="zh-CN" sz="2000" dirty="0" smtClean="0">
                <a:ea typeface="宋体" panose="02010600030101010101" pitchFamily="2" charset="-122"/>
                <a:cs typeface="Times New Roman" panose="02020603050405020304" pitchFamily="18" charset="0"/>
              </a:rPr>
              <a:t>3</a:t>
            </a:r>
            <a:r>
              <a:rPr lang="zh-CN" altLang="en-US" sz="2000" dirty="0" smtClean="0">
                <a:ea typeface="宋体" panose="02010600030101010101" pitchFamily="2" charset="-122"/>
                <a:cs typeface="Times New Roman" panose="02020603050405020304" pitchFamily="18" charset="0"/>
              </a:rPr>
              <a:t>的倍数行上打印出“</a:t>
            </a:r>
            <a:r>
              <a:rPr lang="en-US" altLang="zh-CN" sz="2000" dirty="0" err="1" smtClean="0">
                <a:ea typeface="宋体" panose="02010600030101010101" pitchFamily="2" charset="-122"/>
                <a:cs typeface="Times New Roman" panose="02020603050405020304" pitchFamily="18" charset="0"/>
              </a:rPr>
              <a:t>foo</a:t>
            </a:r>
            <a:r>
              <a:rPr lang="en-US" altLang="zh-CN" sz="2000" dirty="0" smtClean="0">
                <a:ea typeface="宋体" panose="02010600030101010101" pitchFamily="2" charset="-122"/>
                <a:cs typeface="Times New Roman" panose="02020603050405020304" pitchFamily="18" charset="0"/>
              </a:rPr>
              <a:t>”,</a:t>
            </a:r>
            <a:r>
              <a:rPr lang="zh-CN" altLang="en-US" sz="2000" dirty="0" smtClean="0">
                <a:ea typeface="宋体" panose="02010600030101010101" pitchFamily="2" charset="-122"/>
                <a:cs typeface="Times New Roman" panose="02020603050405020304" pitchFamily="18" charset="0"/>
              </a:rPr>
              <a:t>在每个</a:t>
            </a:r>
            <a:r>
              <a:rPr lang="en-US" altLang="zh-CN" sz="2000" dirty="0" smtClean="0">
                <a:ea typeface="宋体" panose="02010600030101010101" pitchFamily="2" charset="-122"/>
                <a:cs typeface="Times New Roman" panose="02020603050405020304" pitchFamily="18" charset="0"/>
              </a:rPr>
              <a:t>5</a:t>
            </a:r>
            <a:r>
              <a:rPr lang="zh-CN" altLang="en-US" sz="2000" dirty="0" smtClean="0">
                <a:ea typeface="宋体" panose="02010600030101010101" pitchFamily="2" charset="-122"/>
                <a:cs typeface="Times New Roman" panose="02020603050405020304" pitchFamily="18" charset="0"/>
              </a:rPr>
              <a:t>的倍数行上打印“</a:t>
            </a:r>
            <a:r>
              <a:rPr lang="en-US" altLang="zh-CN" sz="2000" dirty="0" smtClean="0">
                <a:ea typeface="宋体" panose="02010600030101010101" pitchFamily="2" charset="-122"/>
                <a:cs typeface="Times New Roman" panose="02020603050405020304" pitchFamily="18" charset="0"/>
              </a:rPr>
              <a:t>biz”,</a:t>
            </a:r>
            <a:r>
              <a:rPr lang="zh-CN" altLang="en-US" sz="2000" dirty="0" smtClean="0">
                <a:ea typeface="宋体" panose="02010600030101010101" pitchFamily="2" charset="-122"/>
                <a:cs typeface="Times New Roman" panose="02020603050405020304" pitchFamily="18" charset="0"/>
              </a:rPr>
              <a:t>在每个</a:t>
            </a:r>
            <a:r>
              <a:rPr lang="en-US" altLang="zh-CN" sz="2000" dirty="0" smtClean="0">
                <a:ea typeface="宋体" panose="02010600030101010101" pitchFamily="2" charset="-122"/>
                <a:cs typeface="Times New Roman" panose="02020603050405020304" pitchFamily="18" charset="0"/>
              </a:rPr>
              <a:t>7</a:t>
            </a:r>
            <a:r>
              <a:rPr lang="zh-CN" altLang="en-US" sz="2000" dirty="0" smtClean="0">
                <a:ea typeface="宋体" panose="02010600030101010101" pitchFamily="2" charset="-122"/>
                <a:cs typeface="Times New Roman" panose="02020603050405020304" pitchFamily="18" charset="0"/>
              </a:rPr>
              <a:t>的倍数行上打印输出“</a:t>
            </a:r>
            <a:r>
              <a:rPr lang="en-US" altLang="zh-CN" sz="2000" dirty="0" err="1" smtClean="0">
                <a:ea typeface="宋体" panose="02010600030101010101" pitchFamily="2" charset="-122"/>
                <a:cs typeface="Times New Roman" panose="02020603050405020304" pitchFamily="18" charset="0"/>
              </a:rPr>
              <a:t>baz</a:t>
            </a:r>
            <a:r>
              <a:rPr lang="en-US" altLang="zh-CN" sz="2000" dirty="0" smtClean="0">
                <a:ea typeface="宋体" panose="02010600030101010101" pitchFamily="2" charset="-122"/>
                <a:cs typeface="Times New Roman" panose="02020603050405020304" pitchFamily="18" charset="0"/>
              </a:rPr>
              <a:t>”</a:t>
            </a:r>
            <a:r>
              <a:rPr lang="zh-CN" altLang="en-US" sz="2000" dirty="0" smtClean="0">
                <a:ea typeface="宋体" panose="02010600030101010101" pitchFamily="2" charset="-122"/>
                <a:cs typeface="Times New Roman" panose="02020603050405020304" pitchFamily="18" charset="0"/>
              </a:rPr>
              <a:t>。</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nvSpPr>
        <p:spPr>
          <a:xfrm>
            <a:off x="3347864" y="-25360"/>
            <a:ext cx="3832672" cy="8909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en-US" altLang="zh-CN" b="1" dirty="0" smtClean="0">
                <a:solidFill>
                  <a:schemeClr val="tx1"/>
                </a:solidFill>
                <a:latin typeface="+mn-lt"/>
                <a:ea typeface="宋体" panose="02010600030101010101" pitchFamily="2" charset="-122"/>
                <a:cs typeface="Times New Roman" panose="02020603050405020304" pitchFamily="18" charset="0"/>
              </a:rPr>
              <a:t>while </a:t>
            </a:r>
            <a:r>
              <a:rPr lang="zh-CN" altLang="en-US" b="1" dirty="0" smtClean="0">
                <a:solidFill>
                  <a:schemeClr val="tx1"/>
                </a:solidFill>
                <a:latin typeface="+mn-lt"/>
                <a:ea typeface="宋体" panose="02010600030101010101" pitchFamily="2" charset="-122"/>
                <a:cs typeface="Times New Roman" panose="02020603050405020304" pitchFamily="18" charset="0"/>
              </a:rPr>
              <a:t>循环语句</a:t>
            </a:r>
          </a:p>
        </p:txBody>
      </p:sp>
      <p:sp>
        <p:nvSpPr>
          <p:cNvPr id="54275" name="Rectangle 3"/>
          <p:cNvSpPr>
            <a:spLocks noGrp="1" noChangeArrowheads="1"/>
          </p:cNvSpPr>
          <p:nvPr/>
        </p:nvSpPr>
        <p:spPr>
          <a:xfrm>
            <a:off x="323528" y="622712"/>
            <a:ext cx="8640762" cy="5029200"/>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80000"/>
              </a:lnSpc>
              <a:buClr>
                <a:schemeClr val="tx1"/>
              </a:buClr>
              <a:buFont typeface="Wingdings" panose="05000000000000000000" pitchFamily="2" charset="2"/>
              <a:buChar char="l"/>
            </a:pPr>
            <a:r>
              <a:rPr lang="zh-CN" altLang="en-US" b="1" dirty="0" smtClean="0">
                <a:ea typeface="宋体" panose="02010600030101010101" pitchFamily="2" charset="-122"/>
                <a:cs typeface="Times New Roman" panose="02020603050405020304" pitchFamily="18" charset="0"/>
              </a:rPr>
              <a:t>语法格式</a:t>
            </a:r>
          </a:p>
          <a:p>
            <a:pPr algn="just" eaLnBrk="1" hangingPunct="1">
              <a:lnSpc>
                <a:spcPct val="80000"/>
              </a:lnSpc>
              <a:buClr>
                <a:srgbClr val="000000"/>
              </a:buClr>
              <a:buFontTx/>
              <a:buNone/>
            </a:pPr>
            <a:r>
              <a:rPr lang="zh-CN" altLang="en-US" sz="1800" b="1" dirty="0" smtClean="0">
                <a:solidFill>
                  <a:srgbClr val="0000FF"/>
                </a:solidFill>
                <a:ea typeface="宋体" panose="02010600030101010101" pitchFamily="2" charset="-122"/>
                <a:cs typeface="Times New Roman" panose="02020603050405020304" pitchFamily="18" charset="0"/>
              </a:rPr>
              <a:t> </a:t>
            </a:r>
            <a:r>
              <a:rPr lang="zh-CN" altLang="en-US" sz="2000" b="1" dirty="0" smtClean="0">
                <a:solidFill>
                  <a:srgbClr val="0000FF"/>
                </a:solidFill>
                <a:ea typeface="宋体" panose="02010600030101010101" pitchFamily="2" charset="-122"/>
                <a:cs typeface="Times New Roman" panose="02020603050405020304" pitchFamily="18" charset="0"/>
              </a:rPr>
              <a:t>	</a:t>
            </a:r>
            <a:r>
              <a:rPr lang="zh-CN" altLang="en-US" sz="2000" dirty="0" smtClean="0">
                <a:solidFill>
                  <a:srgbClr val="0000FF"/>
                </a:solidFill>
                <a:ea typeface="宋体" panose="02010600030101010101" pitchFamily="2" charset="-122"/>
                <a:cs typeface="Times New Roman" panose="02020603050405020304" pitchFamily="18" charset="0"/>
              </a:rPr>
              <a:t>	</a:t>
            </a:r>
            <a:r>
              <a:rPr lang="en-US" altLang="zh-CN" sz="2200" b="1" dirty="0" smtClean="0">
                <a:solidFill>
                  <a:srgbClr val="C00000"/>
                </a:solidFill>
                <a:ea typeface="宋体" panose="02010600030101010101" pitchFamily="2" charset="-122"/>
                <a:cs typeface="Times New Roman" panose="02020603050405020304" pitchFamily="18" charset="0"/>
              </a:rPr>
              <a:t>[</a:t>
            </a:r>
            <a:r>
              <a:rPr lang="zh-CN" altLang="en-US" sz="2200" b="1" dirty="0" smtClean="0">
                <a:solidFill>
                  <a:srgbClr val="C00000"/>
                </a:solidFill>
                <a:ea typeface="宋体" panose="02010600030101010101" pitchFamily="2" charset="-122"/>
                <a:cs typeface="Times New Roman" panose="02020603050405020304" pitchFamily="18" charset="0"/>
              </a:rPr>
              <a:t>初始化语句</a:t>
            </a:r>
            <a:r>
              <a:rPr lang="en-US" altLang="zh-CN" sz="2200" b="1" dirty="0" smtClean="0">
                <a:solidFill>
                  <a:srgbClr val="C00000"/>
                </a:solidFill>
                <a:ea typeface="宋体" panose="02010600030101010101" pitchFamily="2" charset="-122"/>
                <a:cs typeface="Times New Roman" panose="02020603050405020304" pitchFamily="18" charset="0"/>
              </a:rPr>
              <a:t>]</a:t>
            </a:r>
          </a:p>
          <a:p>
            <a:pPr algn="just" eaLnBrk="1" hangingPunct="1">
              <a:lnSpc>
                <a:spcPct val="80000"/>
              </a:lnSpc>
              <a:buClr>
                <a:srgbClr val="000000"/>
              </a:buClr>
              <a:buFontTx/>
              <a:buNone/>
            </a:pPr>
            <a:r>
              <a:rPr lang="en-US" altLang="zh-CN" sz="2200" b="1" dirty="0" smtClean="0">
                <a:solidFill>
                  <a:srgbClr val="C00000"/>
                </a:solidFill>
                <a:ea typeface="宋体" panose="02010600030101010101" pitchFamily="2" charset="-122"/>
                <a:cs typeface="Times New Roman" panose="02020603050405020304" pitchFamily="18" charset="0"/>
              </a:rPr>
              <a:t>		while( </a:t>
            </a:r>
            <a:r>
              <a:rPr lang="zh-CN" altLang="en-US" sz="2200" b="1" dirty="0" smtClean="0">
                <a:solidFill>
                  <a:srgbClr val="C00000"/>
                </a:solidFill>
                <a:ea typeface="宋体" panose="02010600030101010101" pitchFamily="2" charset="-122"/>
                <a:cs typeface="Times New Roman" panose="02020603050405020304" pitchFamily="18" charset="0"/>
              </a:rPr>
              <a:t>布尔值测试表达式</a:t>
            </a:r>
            <a:r>
              <a:rPr lang="en-US" altLang="zh-CN" sz="2200" b="1" dirty="0" smtClean="0">
                <a:solidFill>
                  <a:srgbClr val="C00000"/>
                </a:solidFill>
                <a:ea typeface="宋体" panose="02010600030101010101" pitchFamily="2" charset="-122"/>
                <a:cs typeface="Times New Roman" panose="02020603050405020304" pitchFamily="18" charset="0"/>
              </a:rPr>
              <a:t>)</a:t>
            </a:r>
            <a:r>
              <a:rPr lang="zh-CN" altLang="en-US" sz="2200" b="1" dirty="0" smtClean="0">
                <a:solidFill>
                  <a:srgbClr val="C00000"/>
                </a:solidFill>
                <a:ea typeface="宋体" panose="02010600030101010101" pitchFamily="2" charset="-122"/>
                <a:cs typeface="Times New Roman" panose="02020603050405020304" pitchFamily="18" charset="0"/>
              </a:rPr>
              <a:t>｛</a:t>
            </a:r>
          </a:p>
          <a:p>
            <a:pPr algn="just" eaLnBrk="1" hangingPunct="1">
              <a:lnSpc>
                <a:spcPct val="80000"/>
              </a:lnSpc>
              <a:buClr>
                <a:srgbClr val="000000"/>
              </a:buClr>
              <a:buFontTx/>
              <a:buNone/>
            </a:pPr>
            <a:r>
              <a:rPr lang="zh-CN" altLang="en-US" sz="2200" b="1" dirty="0" smtClean="0">
                <a:solidFill>
                  <a:srgbClr val="C00000"/>
                </a:solidFill>
                <a:ea typeface="宋体" panose="02010600030101010101" pitchFamily="2" charset="-122"/>
                <a:cs typeface="Times New Roman" panose="02020603050405020304" pitchFamily="18" charset="0"/>
              </a:rPr>
              <a:t>	        		语句或语句块</a:t>
            </a:r>
            <a:r>
              <a:rPr lang="en-US" altLang="zh-CN" sz="2200" b="1" dirty="0" smtClean="0">
                <a:solidFill>
                  <a:srgbClr val="C00000"/>
                </a:solidFill>
                <a:ea typeface="宋体" panose="02010600030101010101" pitchFamily="2" charset="-122"/>
                <a:cs typeface="Times New Roman" panose="02020603050405020304" pitchFamily="18" charset="0"/>
              </a:rPr>
              <a:t>;</a:t>
            </a:r>
          </a:p>
          <a:p>
            <a:pPr algn="just" eaLnBrk="1" hangingPunct="1">
              <a:lnSpc>
                <a:spcPct val="80000"/>
              </a:lnSpc>
              <a:buClr>
                <a:srgbClr val="000000"/>
              </a:buClr>
              <a:buFontTx/>
              <a:buNone/>
            </a:pPr>
            <a:r>
              <a:rPr lang="en-US" altLang="zh-CN" sz="2200" b="1" dirty="0" smtClean="0">
                <a:solidFill>
                  <a:srgbClr val="C00000"/>
                </a:solidFill>
                <a:ea typeface="宋体" panose="02010600030101010101" pitchFamily="2" charset="-122"/>
                <a:cs typeface="Times New Roman" panose="02020603050405020304" pitchFamily="18" charset="0"/>
              </a:rPr>
              <a:t>			[</a:t>
            </a:r>
            <a:r>
              <a:rPr lang="zh-CN" altLang="en-US" sz="2200" b="1" dirty="0" smtClean="0">
                <a:solidFill>
                  <a:srgbClr val="C00000"/>
                </a:solidFill>
                <a:ea typeface="宋体" panose="02010600030101010101" pitchFamily="2" charset="-122"/>
                <a:cs typeface="Times New Roman" panose="02020603050405020304" pitchFamily="18" charset="0"/>
              </a:rPr>
              <a:t>更改语句</a:t>
            </a:r>
            <a:r>
              <a:rPr lang="en-US" altLang="zh-CN" sz="2200" b="1" dirty="0" smtClean="0">
                <a:solidFill>
                  <a:srgbClr val="C00000"/>
                </a:solidFill>
                <a:ea typeface="宋体" panose="02010600030101010101" pitchFamily="2" charset="-122"/>
                <a:cs typeface="Times New Roman" panose="02020603050405020304" pitchFamily="18" charset="0"/>
              </a:rPr>
              <a:t>;]</a:t>
            </a:r>
          </a:p>
          <a:p>
            <a:pPr algn="just" eaLnBrk="1" hangingPunct="1">
              <a:lnSpc>
                <a:spcPct val="80000"/>
              </a:lnSpc>
              <a:buClr>
                <a:srgbClr val="000000"/>
              </a:buClr>
              <a:buFontTx/>
              <a:buNone/>
            </a:pPr>
            <a:r>
              <a:rPr lang="en-US" altLang="zh-CN" sz="2200" b="1" dirty="0" smtClean="0">
                <a:solidFill>
                  <a:srgbClr val="C00000"/>
                </a:solidFill>
                <a:ea typeface="宋体" panose="02010600030101010101" pitchFamily="2" charset="-122"/>
                <a:cs typeface="Times New Roman" panose="02020603050405020304" pitchFamily="18" charset="0"/>
              </a:rPr>
              <a:t>		}</a:t>
            </a:r>
          </a:p>
          <a:p>
            <a:pPr eaLnBrk="1" hangingPunct="1">
              <a:lnSpc>
                <a:spcPct val="80000"/>
              </a:lnSpc>
              <a:buClr>
                <a:schemeClr val="tx1"/>
              </a:buClr>
              <a:buFont typeface="Wingdings" panose="05000000000000000000" pitchFamily="2" charset="2"/>
              <a:buChar char="l"/>
            </a:pPr>
            <a:r>
              <a:rPr lang="zh-CN" altLang="en-US" b="1" dirty="0" smtClean="0">
                <a:ea typeface="宋体" panose="02010600030101010101" pitchFamily="2" charset="-122"/>
                <a:cs typeface="Times New Roman" panose="02020603050405020304" pitchFamily="18" charset="0"/>
              </a:rPr>
              <a:t>应用举例</a:t>
            </a:r>
          </a:p>
          <a:p>
            <a:pPr algn="just" eaLnBrk="1" hangingPunct="1">
              <a:lnSpc>
                <a:spcPct val="80000"/>
              </a:lnSpc>
              <a:spcBef>
                <a:spcPct val="0"/>
              </a:spcBef>
              <a:buFontTx/>
              <a:buNone/>
            </a:pPr>
            <a:r>
              <a:rPr lang="zh-CN" altLang="en-US" sz="2400" b="1" dirty="0" smtClean="0">
                <a:solidFill>
                  <a:srgbClr val="0000FF"/>
                </a:solidFill>
                <a:ea typeface="宋体" panose="02010600030101010101" pitchFamily="2" charset="-122"/>
                <a:cs typeface="Times New Roman" panose="02020603050405020304" pitchFamily="18" charset="0"/>
              </a:rPr>
              <a:t>		</a:t>
            </a:r>
            <a:r>
              <a:rPr lang="en-US" altLang="zh-CN" sz="1800" b="1" dirty="0" smtClean="0">
                <a:solidFill>
                  <a:srgbClr val="0000FF"/>
                </a:solidFill>
                <a:ea typeface="宋体" panose="02010600030101010101" pitchFamily="2" charset="-122"/>
                <a:cs typeface="Times New Roman" panose="02020603050405020304" pitchFamily="18" charset="0"/>
              </a:rPr>
              <a:t>public class </a:t>
            </a:r>
            <a:r>
              <a:rPr lang="en-US" altLang="zh-CN" sz="1800" b="1" dirty="0" err="1" smtClean="0">
                <a:solidFill>
                  <a:srgbClr val="0000FF"/>
                </a:solidFill>
                <a:ea typeface="宋体" panose="02010600030101010101" pitchFamily="2" charset="-122"/>
                <a:cs typeface="Times New Roman" panose="02020603050405020304" pitchFamily="18" charset="0"/>
              </a:rPr>
              <a:t>WhileLoop</a:t>
            </a:r>
            <a:r>
              <a:rPr lang="en-US" altLang="zh-CN" sz="1800" b="1" dirty="0" smtClean="0">
                <a:solidFill>
                  <a:srgbClr val="0000FF"/>
                </a:solidFill>
                <a:ea typeface="宋体" panose="02010600030101010101" pitchFamily="2" charset="-122"/>
                <a:cs typeface="Times New Roman" panose="02020603050405020304" pitchFamily="18" charset="0"/>
              </a:rPr>
              <a:t> {</a:t>
            </a:r>
          </a:p>
          <a:p>
            <a:pPr algn="just" eaLnBrk="1" hangingPunct="1">
              <a:lnSpc>
                <a:spcPct val="80000"/>
              </a:lnSpc>
              <a:spcBef>
                <a:spcPct val="0"/>
              </a:spcBef>
              <a:buFontTx/>
              <a:buNone/>
            </a:pPr>
            <a:r>
              <a:rPr lang="en-US" altLang="zh-CN" sz="1800" b="1" dirty="0" smtClean="0">
                <a:solidFill>
                  <a:srgbClr val="0000FF"/>
                </a:solidFill>
                <a:ea typeface="宋体" panose="02010600030101010101" pitchFamily="2" charset="-122"/>
                <a:cs typeface="Times New Roman" panose="02020603050405020304" pitchFamily="18" charset="0"/>
              </a:rPr>
              <a:t>		        public static void main(String </a:t>
            </a:r>
            <a:r>
              <a:rPr lang="en-US" altLang="zh-CN" sz="1800" b="1" dirty="0" err="1" smtClean="0">
                <a:solidFill>
                  <a:srgbClr val="0000FF"/>
                </a:solidFill>
                <a:ea typeface="宋体" panose="02010600030101010101" pitchFamily="2" charset="-122"/>
                <a:cs typeface="Times New Roman" panose="02020603050405020304" pitchFamily="18" charset="0"/>
              </a:rPr>
              <a:t>args</a:t>
            </a:r>
            <a:r>
              <a:rPr lang="en-US" altLang="zh-CN" sz="1800" b="1" dirty="0" smtClean="0">
                <a:solidFill>
                  <a:srgbClr val="0000FF"/>
                </a:solidFill>
                <a:ea typeface="宋体" panose="02010600030101010101" pitchFamily="2" charset="-122"/>
                <a:cs typeface="Times New Roman" panose="02020603050405020304" pitchFamily="18" charset="0"/>
              </a:rPr>
              <a:t>[]){</a:t>
            </a:r>
          </a:p>
          <a:p>
            <a:pPr algn="just" eaLnBrk="1" hangingPunct="1">
              <a:lnSpc>
                <a:spcPct val="80000"/>
              </a:lnSpc>
              <a:spcBef>
                <a:spcPct val="0"/>
              </a:spcBef>
              <a:buFontTx/>
              <a:buNone/>
            </a:pPr>
            <a:r>
              <a:rPr lang="en-US" altLang="zh-CN" sz="1800" b="1" dirty="0" smtClean="0">
                <a:solidFill>
                  <a:srgbClr val="0000FF"/>
                </a:solidFill>
                <a:ea typeface="宋体" panose="02010600030101010101" pitchFamily="2" charset="-122"/>
                <a:cs typeface="Times New Roman" panose="02020603050405020304" pitchFamily="18" charset="0"/>
              </a:rPr>
              <a:t>        		</a:t>
            </a:r>
            <a:r>
              <a:rPr lang="en-US" altLang="zh-CN" sz="1800" b="1" dirty="0" err="1" smtClean="0">
                <a:solidFill>
                  <a:srgbClr val="0000FF"/>
                </a:solidFill>
                <a:ea typeface="宋体" panose="02010600030101010101" pitchFamily="2" charset="-122"/>
                <a:cs typeface="Times New Roman" panose="02020603050405020304" pitchFamily="18" charset="0"/>
              </a:rPr>
              <a:t>int</a:t>
            </a:r>
            <a:r>
              <a:rPr lang="en-US" altLang="zh-CN" sz="1800" b="1" dirty="0" smtClean="0">
                <a:solidFill>
                  <a:srgbClr val="0000FF"/>
                </a:solidFill>
                <a:ea typeface="宋体" panose="02010600030101010101" pitchFamily="2" charset="-122"/>
                <a:cs typeface="Times New Roman" panose="02020603050405020304" pitchFamily="18" charset="0"/>
              </a:rPr>
              <a:t> result = 0;</a:t>
            </a:r>
          </a:p>
          <a:p>
            <a:pPr algn="just" eaLnBrk="1" hangingPunct="1">
              <a:lnSpc>
                <a:spcPct val="80000"/>
              </a:lnSpc>
              <a:spcBef>
                <a:spcPct val="0"/>
              </a:spcBef>
              <a:buFontTx/>
              <a:buNone/>
            </a:pPr>
            <a:r>
              <a:rPr lang="en-US" altLang="zh-CN" sz="1800" b="1" dirty="0" smtClean="0">
                <a:solidFill>
                  <a:srgbClr val="0000FF"/>
                </a:solidFill>
                <a:ea typeface="宋体" panose="02010600030101010101" pitchFamily="2" charset="-122"/>
                <a:cs typeface="Times New Roman" panose="02020603050405020304" pitchFamily="18" charset="0"/>
              </a:rPr>
              <a:t>			</a:t>
            </a:r>
            <a:r>
              <a:rPr lang="en-US" altLang="zh-CN" sz="1800" b="1" dirty="0" err="1" smtClean="0">
                <a:solidFill>
                  <a:srgbClr val="0000FF"/>
                </a:solidFill>
                <a:ea typeface="宋体" panose="02010600030101010101" pitchFamily="2" charset="-122"/>
                <a:cs typeface="Times New Roman" panose="02020603050405020304" pitchFamily="18" charset="0"/>
              </a:rPr>
              <a:t>int</a:t>
            </a:r>
            <a:r>
              <a:rPr lang="en-US" altLang="zh-CN" sz="1800" b="1" dirty="0" smtClean="0">
                <a:solidFill>
                  <a:srgbClr val="0000FF"/>
                </a:solidFill>
                <a:ea typeface="宋体" panose="02010600030101010101" pitchFamily="2" charset="-122"/>
                <a:cs typeface="Times New Roman" panose="02020603050405020304" pitchFamily="18" charset="0"/>
              </a:rPr>
              <a:t> i=1;</a:t>
            </a:r>
          </a:p>
          <a:p>
            <a:pPr algn="just" eaLnBrk="1" hangingPunct="1">
              <a:lnSpc>
                <a:spcPct val="80000"/>
              </a:lnSpc>
              <a:spcBef>
                <a:spcPct val="0"/>
              </a:spcBef>
              <a:buFontTx/>
              <a:buNone/>
            </a:pPr>
            <a:r>
              <a:rPr lang="en-US" altLang="zh-CN" sz="1800" b="1" dirty="0" smtClean="0">
                <a:solidFill>
                  <a:srgbClr val="0000FF"/>
                </a:solidFill>
                <a:ea typeface="宋体" panose="02010600030101010101" pitchFamily="2" charset="-122"/>
                <a:cs typeface="Times New Roman" panose="02020603050405020304" pitchFamily="18" charset="0"/>
              </a:rPr>
              <a:t>			while(i&lt;=100) {</a:t>
            </a:r>
          </a:p>
          <a:p>
            <a:pPr algn="just" eaLnBrk="1" hangingPunct="1">
              <a:lnSpc>
                <a:spcPct val="80000"/>
              </a:lnSpc>
              <a:spcBef>
                <a:spcPct val="0"/>
              </a:spcBef>
              <a:buFontTx/>
              <a:buNone/>
            </a:pPr>
            <a:r>
              <a:rPr lang="en-US" altLang="zh-CN" sz="1800" b="1" dirty="0" smtClean="0">
                <a:solidFill>
                  <a:srgbClr val="0000FF"/>
                </a:solidFill>
                <a:ea typeface="宋体" panose="02010600030101010101" pitchFamily="2" charset="-122"/>
                <a:cs typeface="Times New Roman" panose="02020603050405020304" pitchFamily="18" charset="0"/>
              </a:rPr>
              <a:t>			        result += i;</a:t>
            </a:r>
          </a:p>
          <a:p>
            <a:pPr algn="just" eaLnBrk="1" hangingPunct="1">
              <a:lnSpc>
                <a:spcPct val="80000"/>
              </a:lnSpc>
              <a:spcBef>
                <a:spcPct val="0"/>
              </a:spcBef>
              <a:buFontTx/>
              <a:buNone/>
            </a:pPr>
            <a:r>
              <a:rPr lang="en-US" altLang="zh-CN" sz="1800" b="1" dirty="0" smtClean="0">
                <a:solidFill>
                  <a:srgbClr val="0000FF"/>
                </a:solidFill>
                <a:ea typeface="宋体" panose="02010600030101010101" pitchFamily="2" charset="-122"/>
                <a:cs typeface="Times New Roman" panose="02020603050405020304" pitchFamily="18" charset="0"/>
              </a:rPr>
              <a:t>            	       	        i++;</a:t>
            </a:r>
          </a:p>
          <a:p>
            <a:pPr algn="just" eaLnBrk="1" hangingPunct="1">
              <a:lnSpc>
                <a:spcPct val="80000"/>
              </a:lnSpc>
              <a:spcBef>
                <a:spcPct val="0"/>
              </a:spcBef>
              <a:buFontTx/>
              <a:buNone/>
            </a:pPr>
            <a:r>
              <a:rPr lang="en-US" altLang="zh-CN" sz="1800" b="1" dirty="0" smtClean="0">
                <a:solidFill>
                  <a:srgbClr val="0000FF"/>
                </a:solidFill>
                <a:ea typeface="宋体" panose="02010600030101010101" pitchFamily="2" charset="-122"/>
                <a:cs typeface="Times New Roman" panose="02020603050405020304" pitchFamily="18" charset="0"/>
              </a:rPr>
              <a:t>			}</a:t>
            </a:r>
          </a:p>
          <a:p>
            <a:pPr algn="just" eaLnBrk="1" hangingPunct="1">
              <a:lnSpc>
                <a:spcPct val="80000"/>
              </a:lnSpc>
              <a:spcBef>
                <a:spcPct val="0"/>
              </a:spcBef>
              <a:buFontTx/>
              <a:buNone/>
            </a:pPr>
            <a:r>
              <a:rPr lang="en-US" altLang="zh-CN" sz="1800" b="1" dirty="0" smtClean="0">
                <a:solidFill>
                  <a:srgbClr val="0000FF"/>
                </a:solidFill>
                <a:ea typeface="宋体" panose="02010600030101010101" pitchFamily="2" charset="-122"/>
                <a:cs typeface="Times New Roman" panose="02020603050405020304" pitchFamily="18" charset="0"/>
              </a:rPr>
              <a:t>			</a:t>
            </a:r>
            <a:r>
              <a:rPr lang="en-US" altLang="zh-CN" sz="1800" b="1" dirty="0">
                <a:solidFill>
                  <a:srgbClr val="0000FF"/>
                </a:solidFill>
                <a:ea typeface="宋体" panose="02010600030101010101" pitchFamily="2" charset="-122"/>
                <a:cs typeface="Times New Roman" panose="02020603050405020304" pitchFamily="18" charset="0"/>
              </a:rPr>
              <a:t> </a:t>
            </a:r>
            <a:r>
              <a:rPr lang="en-US" altLang="zh-CN" sz="1800" b="1" dirty="0" smtClean="0">
                <a:solidFill>
                  <a:srgbClr val="0000FF"/>
                </a:solidFill>
                <a:ea typeface="宋体" panose="02010600030101010101" pitchFamily="2" charset="-122"/>
                <a:cs typeface="Times New Roman" panose="02020603050405020304" pitchFamily="18" charset="0"/>
              </a:rPr>
              <a:t>       </a:t>
            </a:r>
            <a:r>
              <a:rPr lang="en-US" altLang="zh-CN" sz="1800" b="1" dirty="0" err="1" smtClean="0">
                <a:solidFill>
                  <a:srgbClr val="0000FF"/>
                </a:solidFill>
                <a:ea typeface="宋体" panose="02010600030101010101" pitchFamily="2" charset="-122"/>
                <a:cs typeface="Times New Roman" panose="02020603050405020304" pitchFamily="18" charset="0"/>
              </a:rPr>
              <a:t>System.out.println</a:t>
            </a:r>
            <a:r>
              <a:rPr lang="en-US" altLang="zh-CN" sz="1800" b="1" dirty="0" smtClean="0">
                <a:solidFill>
                  <a:srgbClr val="0000FF"/>
                </a:solidFill>
                <a:ea typeface="宋体" panose="02010600030101010101" pitchFamily="2" charset="-122"/>
                <a:cs typeface="Times New Roman" panose="02020603050405020304" pitchFamily="18" charset="0"/>
              </a:rPr>
              <a:t>("result=" + result);</a:t>
            </a:r>
          </a:p>
          <a:p>
            <a:pPr algn="just" eaLnBrk="1" hangingPunct="1">
              <a:lnSpc>
                <a:spcPct val="80000"/>
              </a:lnSpc>
              <a:spcBef>
                <a:spcPct val="0"/>
              </a:spcBef>
              <a:buFontTx/>
              <a:buNone/>
            </a:pPr>
            <a:r>
              <a:rPr lang="en-US" altLang="zh-CN" sz="1800" b="1" dirty="0" smtClean="0">
                <a:solidFill>
                  <a:srgbClr val="0000FF"/>
                </a:solidFill>
                <a:ea typeface="宋体" panose="02010600030101010101" pitchFamily="2" charset="-122"/>
                <a:cs typeface="Times New Roman" panose="02020603050405020304" pitchFamily="18" charset="0"/>
              </a:rPr>
              <a:t>		         }</a:t>
            </a:r>
          </a:p>
          <a:p>
            <a:pPr algn="just" eaLnBrk="1" hangingPunct="1">
              <a:lnSpc>
                <a:spcPct val="80000"/>
              </a:lnSpc>
              <a:spcBef>
                <a:spcPct val="0"/>
              </a:spcBef>
              <a:buFontTx/>
              <a:buNone/>
            </a:pPr>
            <a:r>
              <a:rPr lang="en-US" altLang="zh-CN" sz="1800" b="1" dirty="0" smtClean="0">
                <a:solidFill>
                  <a:srgbClr val="0000FF"/>
                </a:solidFill>
                <a:ea typeface="宋体" panose="02010600030101010101" pitchFamily="2" charset="-122"/>
                <a:cs typeface="Times New Roman" panose="02020603050405020304" pitchFamily="18" charset="0"/>
              </a:rPr>
              <a:t>		}</a:t>
            </a:r>
            <a:r>
              <a:rPr lang="en-US" altLang="zh-CN" sz="1800" b="1" dirty="0" smtClean="0">
                <a:solidFill>
                  <a:srgbClr val="0066FF"/>
                </a:solidFill>
                <a:ea typeface="宋体" panose="02010600030101010101" pitchFamily="2" charset="-122"/>
                <a:cs typeface="Times New Roman" panose="02020603050405020304" pitchFamily="18" charset="0"/>
              </a:rPr>
              <a:t> </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nvSpPr>
        <p:spPr>
          <a:xfrm>
            <a:off x="2627784" y="190158"/>
            <a:ext cx="4660007" cy="7670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en-US" altLang="zh-CN" b="1" dirty="0">
                <a:latin typeface="+mn-lt"/>
                <a:ea typeface="宋体" panose="02010600030101010101" pitchFamily="2" charset="-122"/>
                <a:cs typeface="Times New Roman" panose="02020603050405020304" pitchFamily="18" charset="0"/>
              </a:rPr>
              <a:t>d</a:t>
            </a:r>
            <a:r>
              <a:rPr lang="en-US" altLang="zh-CN" b="1" dirty="0" smtClean="0">
                <a:solidFill>
                  <a:schemeClr val="tx1"/>
                </a:solidFill>
                <a:latin typeface="+mn-lt"/>
                <a:ea typeface="宋体" panose="02010600030101010101" pitchFamily="2" charset="-122"/>
                <a:cs typeface="Times New Roman" panose="02020603050405020304" pitchFamily="18" charset="0"/>
              </a:rPr>
              <a:t>o-while </a:t>
            </a:r>
            <a:r>
              <a:rPr lang="zh-CN" altLang="en-US" b="1" dirty="0" smtClean="0">
                <a:solidFill>
                  <a:schemeClr val="tx1"/>
                </a:solidFill>
                <a:latin typeface="+mn-lt"/>
                <a:ea typeface="宋体" panose="02010600030101010101" pitchFamily="2" charset="-122"/>
                <a:cs typeface="Times New Roman" panose="02020603050405020304" pitchFamily="18" charset="0"/>
              </a:rPr>
              <a:t>循环语句</a:t>
            </a:r>
          </a:p>
        </p:txBody>
      </p:sp>
      <p:sp>
        <p:nvSpPr>
          <p:cNvPr id="55299" name="Rectangle 3"/>
          <p:cNvSpPr>
            <a:spLocks noGrp="1" noChangeArrowheads="1"/>
          </p:cNvSpPr>
          <p:nvPr/>
        </p:nvSpPr>
        <p:spPr>
          <a:xfrm>
            <a:off x="251520" y="910238"/>
            <a:ext cx="8784976" cy="5256584"/>
          </a:xfrm>
          <a:prstGeom prst="rect">
            <a:avLst/>
          </a:prstGeom>
          <a:no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buClr>
                <a:schemeClr val="tx1"/>
              </a:buClr>
              <a:buFont typeface="Wingdings" panose="05000000000000000000" pitchFamily="2" charset="2"/>
              <a:buChar char="l"/>
            </a:pPr>
            <a:r>
              <a:rPr lang="zh-CN" altLang="en-US" b="1" dirty="0" smtClean="0">
                <a:ea typeface="宋体" panose="02010600030101010101" pitchFamily="2" charset="-122"/>
                <a:cs typeface="Times New Roman" panose="02020603050405020304" pitchFamily="18" charset="0"/>
              </a:rPr>
              <a:t>语法格式</a:t>
            </a:r>
          </a:p>
          <a:p>
            <a:pPr algn="just" eaLnBrk="1" hangingPunct="1">
              <a:lnSpc>
                <a:spcPct val="90000"/>
              </a:lnSpc>
              <a:buClr>
                <a:srgbClr val="000000"/>
              </a:buClr>
              <a:buFontTx/>
              <a:buNone/>
            </a:pPr>
            <a:r>
              <a:rPr lang="zh-CN" altLang="en-US" sz="1800" b="1" dirty="0" smtClean="0">
                <a:solidFill>
                  <a:srgbClr val="0000FF"/>
                </a:solidFill>
                <a:ea typeface="宋体" panose="02010600030101010101" pitchFamily="2" charset="-122"/>
                <a:cs typeface="Times New Roman" panose="02020603050405020304" pitchFamily="18" charset="0"/>
              </a:rPr>
              <a:t>		</a:t>
            </a:r>
            <a:r>
              <a:rPr lang="en-US" altLang="zh-CN" sz="2400" b="1" dirty="0" smtClean="0">
                <a:solidFill>
                  <a:srgbClr val="C00000"/>
                </a:solidFill>
                <a:ea typeface="宋体" panose="02010600030101010101" pitchFamily="2" charset="-122"/>
                <a:cs typeface="Times New Roman" panose="02020603050405020304" pitchFamily="18" charset="0"/>
              </a:rPr>
              <a:t>[</a:t>
            </a:r>
            <a:r>
              <a:rPr lang="zh-CN" altLang="en-US" sz="2400" b="1" dirty="0" smtClean="0">
                <a:solidFill>
                  <a:srgbClr val="C00000"/>
                </a:solidFill>
                <a:ea typeface="宋体" panose="02010600030101010101" pitchFamily="2" charset="-122"/>
                <a:cs typeface="Times New Roman" panose="02020603050405020304" pitchFamily="18" charset="0"/>
              </a:rPr>
              <a:t>初始化语句</a:t>
            </a:r>
            <a:r>
              <a:rPr lang="en-US" altLang="zh-CN" sz="2400" b="1" dirty="0" smtClean="0">
                <a:solidFill>
                  <a:srgbClr val="C00000"/>
                </a:solidFill>
                <a:ea typeface="宋体" panose="02010600030101010101" pitchFamily="2" charset="-122"/>
                <a:cs typeface="Times New Roman" panose="02020603050405020304" pitchFamily="18" charset="0"/>
              </a:rPr>
              <a:t>]</a:t>
            </a:r>
          </a:p>
          <a:p>
            <a:pPr algn="just" eaLnBrk="1" hangingPunct="1">
              <a:lnSpc>
                <a:spcPct val="90000"/>
              </a:lnSpc>
              <a:buClr>
                <a:srgbClr val="000000"/>
              </a:buClr>
              <a:buFontTx/>
              <a:buNone/>
            </a:pPr>
            <a:r>
              <a:rPr lang="en-US" altLang="zh-CN" sz="2400" b="1" dirty="0" smtClean="0">
                <a:solidFill>
                  <a:srgbClr val="C00000"/>
                </a:solidFill>
                <a:ea typeface="宋体" panose="02010600030101010101" pitchFamily="2" charset="-122"/>
                <a:cs typeface="Times New Roman" panose="02020603050405020304" pitchFamily="18" charset="0"/>
              </a:rPr>
              <a:t>		do</a:t>
            </a:r>
            <a:r>
              <a:rPr lang="zh-CN" altLang="en-US" sz="2400" b="1" dirty="0" smtClean="0">
                <a:solidFill>
                  <a:srgbClr val="C00000"/>
                </a:solidFill>
                <a:ea typeface="宋体" panose="02010600030101010101" pitchFamily="2" charset="-122"/>
                <a:cs typeface="Times New Roman" panose="02020603050405020304" pitchFamily="18" charset="0"/>
              </a:rPr>
              <a:t>｛</a:t>
            </a:r>
          </a:p>
          <a:p>
            <a:pPr algn="just" eaLnBrk="1" hangingPunct="1">
              <a:lnSpc>
                <a:spcPct val="90000"/>
              </a:lnSpc>
              <a:buClr>
                <a:srgbClr val="000000"/>
              </a:buClr>
              <a:buFontTx/>
              <a:buNone/>
            </a:pPr>
            <a:r>
              <a:rPr lang="zh-CN" altLang="en-US" sz="2400" b="1" dirty="0" smtClean="0">
                <a:solidFill>
                  <a:srgbClr val="C00000"/>
                </a:solidFill>
                <a:ea typeface="宋体" panose="02010600030101010101" pitchFamily="2" charset="-122"/>
                <a:cs typeface="Times New Roman" panose="02020603050405020304" pitchFamily="18" charset="0"/>
              </a:rPr>
              <a:t>	        	语句或语句块</a:t>
            </a:r>
            <a:r>
              <a:rPr lang="en-US" altLang="zh-CN" sz="2400" b="1" dirty="0" smtClean="0">
                <a:solidFill>
                  <a:srgbClr val="C00000"/>
                </a:solidFill>
                <a:ea typeface="宋体" panose="02010600030101010101" pitchFamily="2" charset="-122"/>
                <a:cs typeface="Times New Roman" panose="02020603050405020304" pitchFamily="18" charset="0"/>
              </a:rPr>
              <a:t>;</a:t>
            </a:r>
          </a:p>
          <a:p>
            <a:pPr algn="just" eaLnBrk="1" hangingPunct="1">
              <a:lnSpc>
                <a:spcPct val="90000"/>
              </a:lnSpc>
              <a:buClr>
                <a:srgbClr val="000000"/>
              </a:buClr>
              <a:buFontTx/>
              <a:buNone/>
            </a:pPr>
            <a:r>
              <a:rPr lang="en-US" altLang="zh-CN" sz="2400" b="1" dirty="0" smtClean="0">
                <a:solidFill>
                  <a:srgbClr val="C00000"/>
                </a:solidFill>
                <a:ea typeface="宋体" panose="02010600030101010101" pitchFamily="2" charset="-122"/>
                <a:cs typeface="Times New Roman" panose="02020603050405020304" pitchFamily="18" charset="0"/>
              </a:rPr>
              <a:t>		        [</a:t>
            </a:r>
            <a:r>
              <a:rPr lang="zh-CN" altLang="en-US" sz="2400" b="1" dirty="0" smtClean="0">
                <a:solidFill>
                  <a:srgbClr val="C00000"/>
                </a:solidFill>
                <a:ea typeface="宋体" panose="02010600030101010101" pitchFamily="2" charset="-122"/>
                <a:cs typeface="Times New Roman" panose="02020603050405020304" pitchFamily="18" charset="0"/>
              </a:rPr>
              <a:t>更改语句</a:t>
            </a:r>
            <a:r>
              <a:rPr lang="en-US" altLang="zh-CN" sz="2400" b="1" dirty="0" smtClean="0">
                <a:solidFill>
                  <a:srgbClr val="C00000"/>
                </a:solidFill>
                <a:ea typeface="宋体" panose="02010600030101010101" pitchFamily="2" charset="-122"/>
                <a:cs typeface="Times New Roman" panose="02020603050405020304" pitchFamily="18" charset="0"/>
              </a:rPr>
              <a:t>;]</a:t>
            </a:r>
          </a:p>
          <a:p>
            <a:pPr algn="just" eaLnBrk="1" hangingPunct="1">
              <a:lnSpc>
                <a:spcPct val="90000"/>
              </a:lnSpc>
              <a:buClr>
                <a:srgbClr val="000000"/>
              </a:buClr>
              <a:buFontTx/>
              <a:buNone/>
            </a:pPr>
            <a:r>
              <a:rPr lang="en-US" altLang="zh-CN" sz="2400" b="1" dirty="0" smtClean="0">
                <a:solidFill>
                  <a:srgbClr val="C00000"/>
                </a:solidFill>
                <a:ea typeface="宋体" panose="02010600030101010101" pitchFamily="2" charset="-122"/>
                <a:cs typeface="Times New Roman" panose="02020603050405020304" pitchFamily="18" charset="0"/>
              </a:rPr>
              <a:t>		</a:t>
            </a:r>
            <a:r>
              <a:rPr lang="zh-CN" altLang="en-US" sz="2400" b="1" dirty="0" smtClean="0">
                <a:solidFill>
                  <a:srgbClr val="C00000"/>
                </a:solidFill>
                <a:ea typeface="宋体" panose="02010600030101010101" pitchFamily="2" charset="-122"/>
                <a:cs typeface="Times New Roman" panose="02020603050405020304" pitchFamily="18" charset="0"/>
              </a:rPr>
              <a:t>｝</a:t>
            </a:r>
            <a:r>
              <a:rPr lang="en-US" altLang="zh-CN" sz="2400" b="1" dirty="0" smtClean="0">
                <a:solidFill>
                  <a:srgbClr val="C00000"/>
                </a:solidFill>
                <a:ea typeface="宋体" panose="02010600030101010101" pitchFamily="2" charset="-122"/>
                <a:cs typeface="Times New Roman" panose="02020603050405020304" pitchFamily="18" charset="0"/>
              </a:rPr>
              <a:t>while(</a:t>
            </a:r>
            <a:r>
              <a:rPr lang="zh-CN" altLang="en-US" sz="2400" b="1" dirty="0" smtClean="0">
                <a:solidFill>
                  <a:srgbClr val="C00000"/>
                </a:solidFill>
                <a:ea typeface="宋体" panose="02010600030101010101" pitchFamily="2" charset="-122"/>
                <a:cs typeface="Times New Roman" panose="02020603050405020304" pitchFamily="18" charset="0"/>
              </a:rPr>
              <a:t>布尔值测试表达式</a:t>
            </a:r>
            <a:r>
              <a:rPr lang="en-US" altLang="zh-CN" sz="2400" b="1" dirty="0" smtClean="0">
                <a:solidFill>
                  <a:srgbClr val="C00000"/>
                </a:solidFill>
                <a:ea typeface="宋体" panose="02010600030101010101" pitchFamily="2" charset="-122"/>
                <a:cs typeface="Times New Roman" panose="02020603050405020304" pitchFamily="18" charset="0"/>
              </a:rPr>
              <a:t>); </a:t>
            </a:r>
          </a:p>
          <a:p>
            <a:pPr eaLnBrk="1" hangingPunct="1">
              <a:lnSpc>
                <a:spcPct val="170000"/>
              </a:lnSpc>
              <a:buClr>
                <a:schemeClr val="tx1"/>
              </a:buClr>
              <a:buFont typeface="Wingdings" panose="05000000000000000000" pitchFamily="2" charset="2"/>
              <a:buChar char="l"/>
            </a:pPr>
            <a:r>
              <a:rPr lang="zh-CN" altLang="en-US" b="1" dirty="0" smtClean="0">
                <a:ea typeface="宋体" panose="02010600030101010101" pitchFamily="2" charset="-122"/>
                <a:cs typeface="Times New Roman" panose="02020603050405020304" pitchFamily="18" charset="0"/>
              </a:rPr>
              <a:t>应用举例</a:t>
            </a:r>
          </a:p>
          <a:p>
            <a:pPr algn="just" eaLnBrk="1" hangingPunct="1">
              <a:lnSpc>
                <a:spcPct val="90000"/>
              </a:lnSpc>
              <a:spcBef>
                <a:spcPct val="0"/>
              </a:spcBef>
              <a:buFontTx/>
              <a:buNone/>
            </a:pPr>
            <a:r>
              <a:rPr lang="zh-CN" altLang="en-US" sz="1600" b="1" dirty="0" smtClean="0">
                <a:solidFill>
                  <a:srgbClr val="0000FF"/>
                </a:solidFill>
                <a:ea typeface="宋体" panose="02010600030101010101" pitchFamily="2" charset="-122"/>
                <a:cs typeface="Times New Roman" panose="02020603050405020304" pitchFamily="18" charset="0"/>
              </a:rPr>
              <a:t>	</a:t>
            </a:r>
            <a:r>
              <a:rPr lang="zh-CN" altLang="en-US" sz="1800" b="1" dirty="0" smtClean="0">
                <a:solidFill>
                  <a:srgbClr val="0000FF"/>
                </a:solidFill>
                <a:ea typeface="宋体" panose="02010600030101010101" pitchFamily="2" charset="-122"/>
                <a:cs typeface="Times New Roman" panose="02020603050405020304" pitchFamily="18" charset="0"/>
              </a:rPr>
              <a:t>	</a:t>
            </a:r>
            <a:r>
              <a:rPr lang="en-US" altLang="zh-CN" sz="1800" b="1" dirty="0" smtClean="0">
                <a:solidFill>
                  <a:srgbClr val="0000FF"/>
                </a:solidFill>
                <a:ea typeface="宋体" panose="02010600030101010101" pitchFamily="2" charset="-122"/>
                <a:cs typeface="Times New Roman" panose="02020603050405020304" pitchFamily="18" charset="0"/>
              </a:rPr>
              <a:t>public class </a:t>
            </a:r>
            <a:r>
              <a:rPr lang="en-US" altLang="zh-CN" sz="1800" b="1" dirty="0" err="1" smtClean="0">
                <a:solidFill>
                  <a:srgbClr val="0000FF"/>
                </a:solidFill>
                <a:ea typeface="宋体" panose="02010600030101010101" pitchFamily="2" charset="-122"/>
                <a:cs typeface="Times New Roman" panose="02020603050405020304" pitchFamily="18" charset="0"/>
              </a:rPr>
              <a:t>WhileLoop</a:t>
            </a:r>
            <a:r>
              <a:rPr lang="en-US" altLang="zh-CN" sz="1800" b="1" dirty="0" smtClean="0">
                <a:solidFill>
                  <a:srgbClr val="0000FF"/>
                </a:solidFill>
                <a:ea typeface="宋体" panose="02010600030101010101" pitchFamily="2" charset="-122"/>
                <a:cs typeface="Times New Roman" panose="02020603050405020304" pitchFamily="18" charset="0"/>
              </a:rPr>
              <a:t> {</a:t>
            </a:r>
          </a:p>
          <a:p>
            <a:pPr algn="just" eaLnBrk="1" hangingPunct="1">
              <a:lnSpc>
                <a:spcPct val="90000"/>
              </a:lnSpc>
              <a:spcBef>
                <a:spcPct val="0"/>
              </a:spcBef>
              <a:buFontTx/>
              <a:buNone/>
            </a:pPr>
            <a:r>
              <a:rPr lang="en-US" altLang="zh-CN" sz="1800" b="1" dirty="0" smtClean="0">
                <a:solidFill>
                  <a:srgbClr val="0000FF"/>
                </a:solidFill>
                <a:ea typeface="宋体" panose="02010600030101010101" pitchFamily="2" charset="-122"/>
                <a:cs typeface="Times New Roman" panose="02020603050405020304" pitchFamily="18" charset="0"/>
              </a:rPr>
              <a:t>		        public static void main(String </a:t>
            </a:r>
            <a:r>
              <a:rPr lang="en-US" altLang="zh-CN" sz="1800" b="1" dirty="0" err="1" smtClean="0">
                <a:solidFill>
                  <a:srgbClr val="0000FF"/>
                </a:solidFill>
                <a:ea typeface="宋体" panose="02010600030101010101" pitchFamily="2" charset="-122"/>
                <a:cs typeface="Times New Roman" panose="02020603050405020304" pitchFamily="18" charset="0"/>
              </a:rPr>
              <a:t>args</a:t>
            </a:r>
            <a:r>
              <a:rPr lang="en-US" altLang="zh-CN" sz="1800" b="1" dirty="0" smtClean="0">
                <a:solidFill>
                  <a:srgbClr val="0000FF"/>
                </a:solidFill>
                <a:ea typeface="宋体" panose="02010600030101010101" pitchFamily="2" charset="-122"/>
                <a:cs typeface="Times New Roman" panose="02020603050405020304" pitchFamily="18" charset="0"/>
              </a:rPr>
              <a:t>[]){</a:t>
            </a:r>
          </a:p>
          <a:p>
            <a:pPr algn="just" eaLnBrk="1" hangingPunct="1">
              <a:lnSpc>
                <a:spcPct val="90000"/>
              </a:lnSpc>
              <a:spcBef>
                <a:spcPct val="0"/>
              </a:spcBef>
              <a:buFontTx/>
              <a:buNone/>
            </a:pPr>
            <a:r>
              <a:rPr lang="en-US" altLang="zh-CN" sz="1800" b="1" dirty="0" smtClean="0">
                <a:solidFill>
                  <a:srgbClr val="0000FF"/>
                </a:solidFill>
                <a:ea typeface="宋体" panose="02010600030101010101" pitchFamily="2" charset="-122"/>
                <a:cs typeface="Times New Roman" panose="02020603050405020304" pitchFamily="18" charset="0"/>
              </a:rPr>
              <a:t>        		  </a:t>
            </a:r>
            <a:r>
              <a:rPr lang="en-US" altLang="zh-CN" sz="1800" b="1" dirty="0" err="1" smtClean="0">
                <a:solidFill>
                  <a:srgbClr val="0000FF"/>
                </a:solidFill>
                <a:ea typeface="宋体" panose="02010600030101010101" pitchFamily="2" charset="-122"/>
                <a:cs typeface="Times New Roman" panose="02020603050405020304" pitchFamily="18" charset="0"/>
              </a:rPr>
              <a:t>int</a:t>
            </a:r>
            <a:r>
              <a:rPr lang="en-US" altLang="zh-CN" sz="1800" b="1" dirty="0" smtClean="0">
                <a:solidFill>
                  <a:srgbClr val="0000FF"/>
                </a:solidFill>
                <a:ea typeface="宋体" panose="02010600030101010101" pitchFamily="2" charset="-122"/>
                <a:cs typeface="Times New Roman" panose="02020603050405020304" pitchFamily="18" charset="0"/>
              </a:rPr>
              <a:t> result = 0,  i=1;</a:t>
            </a:r>
          </a:p>
          <a:p>
            <a:pPr algn="just" eaLnBrk="1" hangingPunct="1">
              <a:lnSpc>
                <a:spcPct val="90000"/>
              </a:lnSpc>
              <a:spcBef>
                <a:spcPct val="0"/>
              </a:spcBef>
              <a:buFontTx/>
              <a:buNone/>
            </a:pPr>
            <a:r>
              <a:rPr lang="en-US" altLang="zh-CN" sz="1800" b="1" dirty="0" smtClean="0">
                <a:solidFill>
                  <a:srgbClr val="0000FF"/>
                </a:solidFill>
                <a:ea typeface="宋体" panose="02010600030101010101" pitchFamily="2" charset="-122"/>
                <a:cs typeface="Times New Roman" panose="02020603050405020304" pitchFamily="18" charset="0"/>
              </a:rPr>
              <a:t>			        do{</a:t>
            </a:r>
          </a:p>
          <a:p>
            <a:pPr algn="just" eaLnBrk="1" hangingPunct="1">
              <a:lnSpc>
                <a:spcPct val="90000"/>
              </a:lnSpc>
              <a:spcBef>
                <a:spcPct val="0"/>
              </a:spcBef>
              <a:buFontTx/>
              <a:buNone/>
            </a:pPr>
            <a:r>
              <a:rPr lang="en-US" altLang="zh-CN" sz="1800" b="1" dirty="0" smtClean="0">
                <a:solidFill>
                  <a:srgbClr val="0000FF"/>
                </a:solidFill>
                <a:ea typeface="宋体" panose="02010600030101010101" pitchFamily="2" charset="-122"/>
                <a:cs typeface="Times New Roman" panose="02020603050405020304" pitchFamily="18" charset="0"/>
              </a:rPr>
              <a:t>			        	   result += i;</a:t>
            </a:r>
          </a:p>
          <a:p>
            <a:pPr algn="just" eaLnBrk="1" hangingPunct="1">
              <a:lnSpc>
                <a:spcPct val="90000"/>
              </a:lnSpc>
              <a:spcBef>
                <a:spcPct val="0"/>
              </a:spcBef>
              <a:buFontTx/>
              <a:buNone/>
            </a:pPr>
            <a:r>
              <a:rPr lang="en-US" altLang="zh-CN" sz="1800" b="1" dirty="0" smtClean="0">
                <a:solidFill>
                  <a:srgbClr val="0000FF"/>
                </a:solidFill>
                <a:ea typeface="宋体" panose="02010600030101010101" pitchFamily="2" charset="-122"/>
                <a:cs typeface="Times New Roman" panose="02020603050405020304" pitchFamily="18" charset="0"/>
              </a:rPr>
              <a:t>           		       	   i++;</a:t>
            </a:r>
          </a:p>
          <a:p>
            <a:pPr algn="just" eaLnBrk="1" hangingPunct="1">
              <a:lnSpc>
                <a:spcPct val="90000"/>
              </a:lnSpc>
              <a:spcBef>
                <a:spcPct val="0"/>
              </a:spcBef>
              <a:buFontTx/>
              <a:buNone/>
            </a:pPr>
            <a:r>
              <a:rPr lang="en-US" altLang="zh-CN" sz="1800" b="1" dirty="0" smtClean="0">
                <a:solidFill>
                  <a:srgbClr val="0000FF"/>
                </a:solidFill>
                <a:ea typeface="宋体" panose="02010600030101010101" pitchFamily="2" charset="-122"/>
                <a:cs typeface="Times New Roman" panose="02020603050405020304" pitchFamily="18" charset="0"/>
              </a:rPr>
              <a:t>				 }while(i&lt;=100);</a:t>
            </a:r>
          </a:p>
          <a:p>
            <a:pPr algn="just" eaLnBrk="1" hangingPunct="1">
              <a:lnSpc>
                <a:spcPct val="90000"/>
              </a:lnSpc>
              <a:spcBef>
                <a:spcPct val="0"/>
              </a:spcBef>
              <a:buFontTx/>
              <a:buNone/>
            </a:pPr>
            <a:r>
              <a:rPr lang="en-US" altLang="zh-CN" sz="1800" b="1" dirty="0" smtClean="0">
                <a:solidFill>
                  <a:srgbClr val="0000FF"/>
                </a:solidFill>
                <a:ea typeface="宋体" panose="02010600030101010101" pitchFamily="2" charset="-122"/>
                <a:cs typeface="Times New Roman" panose="02020603050405020304" pitchFamily="18" charset="0"/>
              </a:rPr>
              <a:t>			 </a:t>
            </a:r>
            <a:r>
              <a:rPr lang="en-US" altLang="zh-CN" sz="1800" b="1" dirty="0" err="1" smtClean="0">
                <a:solidFill>
                  <a:srgbClr val="0000FF"/>
                </a:solidFill>
                <a:ea typeface="宋体" panose="02010600030101010101" pitchFamily="2" charset="-122"/>
                <a:cs typeface="Times New Roman" panose="02020603050405020304" pitchFamily="18" charset="0"/>
              </a:rPr>
              <a:t>System.out.println</a:t>
            </a:r>
            <a:r>
              <a:rPr lang="en-US" altLang="zh-CN" sz="1800" b="1" dirty="0" smtClean="0">
                <a:solidFill>
                  <a:srgbClr val="0000FF"/>
                </a:solidFill>
                <a:ea typeface="宋体" panose="02010600030101010101" pitchFamily="2" charset="-122"/>
                <a:cs typeface="Times New Roman" panose="02020603050405020304" pitchFamily="18" charset="0"/>
              </a:rPr>
              <a:t>("result=" + result);</a:t>
            </a:r>
          </a:p>
          <a:p>
            <a:pPr algn="just" eaLnBrk="1" hangingPunct="1">
              <a:lnSpc>
                <a:spcPct val="90000"/>
              </a:lnSpc>
              <a:spcBef>
                <a:spcPct val="0"/>
              </a:spcBef>
              <a:buFontTx/>
              <a:buNone/>
            </a:pPr>
            <a:r>
              <a:rPr lang="en-US" altLang="zh-CN" sz="1800" b="1" dirty="0" smtClean="0">
                <a:solidFill>
                  <a:srgbClr val="0000FF"/>
                </a:solidFill>
                <a:ea typeface="宋体" panose="02010600030101010101" pitchFamily="2" charset="-122"/>
                <a:cs typeface="Times New Roman" panose="02020603050405020304" pitchFamily="18" charset="0"/>
              </a:rPr>
              <a:t>		       }</a:t>
            </a:r>
          </a:p>
          <a:p>
            <a:pPr algn="just" eaLnBrk="1" hangingPunct="1">
              <a:lnSpc>
                <a:spcPct val="90000"/>
              </a:lnSpc>
              <a:spcBef>
                <a:spcPct val="0"/>
              </a:spcBef>
              <a:buFontTx/>
              <a:buNone/>
            </a:pPr>
            <a:r>
              <a:rPr lang="en-US" altLang="zh-CN" sz="1800" b="1" dirty="0" smtClean="0">
                <a:solidFill>
                  <a:srgbClr val="0000FF"/>
                </a:solidFill>
                <a:ea typeface="宋体" panose="02010600030101010101" pitchFamily="2" charset="-122"/>
                <a:cs typeface="Times New Roman" panose="02020603050405020304" pitchFamily="18" charset="0"/>
              </a:rPr>
              <a:t>		}  </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5489" y="5036840"/>
            <a:ext cx="4968552" cy="83099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204" name="TextBox 4"/>
          <p:cNvSpPr txBox="1">
            <a:spLocks noChangeArrowheads="1"/>
          </p:cNvSpPr>
          <p:nvPr/>
        </p:nvSpPr>
        <p:spPr bwMode="auto">
          <a:xfrm>
            <a:off x="3689498" y="764704"/>
            <a:ext cx="2485083"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latin typeface="+mn-lt"/>
                <a:ea typeface="宋体" panose="02010600030101010101" pitchFamily="2" charset="-122"/>
                <a:cs typeface="Times New Roman" panose="02020603050405020304" pitchFamily="18" charset="0"/>
              </a:rPr>
              <a:t>嵌套循环</a:t>
            </a:r>
          </a:p>
        </p:txBody>
      </p:sp>
      <p:sp>
        <p:nvSpPr>
          <p:cNvPr id="51205" name="TextBox 5"/>
          <p:cNvSpPr txBox="1">
            <a:spLocks noChangeArrowheads="1"/>
          </p:cNvSpPr>
          <p:nvPr/>
        </p:nvSpPr>
        <p:spPr bwMode="auto">
          <a:xfrm>
            <a:off x="332573" y="1524848"/>
            <a:ext cx="8424936" cy="3416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l"/>
            </a:pPr>
            <a:r>
              <a:rPr lang="zh-CN" altLang="en-US" dirty="0" smtClean="0">
                <a:latin typeface="+mn-lt"/>
                <a:ea typeface="宋体" panose="02010600030101010101" pitchFamily="2" charset="-122"/>
                <a:cs typeface="Times New Roman" panose="02020603050405020304" pitchFamily="18" charset="0"/>
              </a:rPr>
              <a:t>将</a:t>
            </a:r>
            <a:r>
              <a:rPr lang="zh-CN" altLang="en-US" dirty="0">
                <a:latin typeface="+mn-lt"/>
                <a:ea typeface="宋体" panose="02010600030101010101" pitchFamily="2" charset="-122"/>
                <a:cs typeface="Times New Roman" panose="02020603050405020304" pitchFamily="18" charset="0"/>
              </a:rPr>
              <a:t>一个循环放在另一个循环体内，就形成了嵌套循环。其中，</a:t>
            </a:r>
            <a:r>
              <a:rPr lang="en-US" altLang="zh-CN" dirty="0">
                <a:latin typeface="+mn-lt"/>
                <a:ea typeface="宋体" panose="02010600030101010101" pitchFamily="2" charset="-122"/>
                <a:cs typeface="Times New Roman" panose="02020603050405020304" pitchFamily="18" charset="0"/>
              </a:rPr>
              <a:t>for ,while ,do…while</a:t>
            </a:r>
            <a:r>
              <a:rPr lang="zh-CN" altLang="en-US" dirty="0">
                <a:latin typeface="+mn-lt"/>
                <a:ea typeface="宋体" panose="02010600030101010101" pitchFamily="2" charset="-122"/>
                <a:cs typeface="Times New Roman" panose="02020603050405020304" pitchFamily="18" charset="0"/>
              </a:rPr>
              <a:t>均可以作为</a:t>
            </a:r>
            <a:r>
              <a:rPr lang="zh-CN" altLang="en-US" dirty="0">
                <a:solidFill>
                  <a:srgbClr val="C00000"/>
                </a:solidFill>
                <a:latin typeface="+mn-lt"/>
                <a:ea typeface="宋体" panose="02010600030101010101" pitchFamily="2" charset="-122"/>
                <a:cs typeface="Times New Roman" panose="02020603050405020304" pitchFamily="18" charset="0"/>
              </a:rPr>
              <a:t>外层循环</a:t>
            </a:r>
            <a:r>
              <a:rPr lang="zh-CN" altLang="en-US" dirty="0">
                <a:latin typeface="+mn-lt"/>
                <a:ea typeface="宋体" panose="02010600030101010101" pitchFamily="2" charset="-122"/>
                <a:cs typeface="Times New Roman" panose="02020603050405020304" pitchFamily="18" charset="0"/>
              </a:rPr>
              <a:t>和</a:t>
            </a:r>
            <a:r>
              <a:rPr lang="zh-CN" altLang="en-US" dirty="0">
                <a:solidFill>
                  <a:srgbClr val="C00000"/>
                </a:solidFill>
                <a:latin typeface="+mn-lt"/>
                <a:ea typeface="宋体" panose="02010600030101010101" pitchFamily="2" charset="-122"/>
                <a:cs typeface="Times New Roman" panose="02020603050405020304" pitchFamily="18" charset="0"/>
              </a:rPr>
              <a:t>内层循环</a:t>
            </a:r>
            <a:r>
              <a:rPr lang="zh-CN" altLang="en-US" dirty="0" smtClean="0">
                <a:latin typeface="+mn-lt"/>
                <a:ea typeface="宋体" panose="02010600030101010101" pitchFamily="2" charset="-122"/>
                <a:cs typeface="Times New Roman" panose="02020603050405020304" pitchFamily="18" charset="0"/>
              </a:rPr>
              <a:t>。</a:t>
            </a:r>
            <a:endParaRPr lang="en-US" altLang="zh-CN" dirty="0" smtClean="0">
              <a:latin typeface="+mn-lt"/>
              <a:ea typeface="宋体" panose="02010600030101010101" pitchFamily="2" charset="-122"/>
              <a:cs typeface="Times New Roman" panose="02020603050405020304" pitchFamily="18" charset="0"/>
            </a:endParaRPr>
          </a:p>
          <a:p>
            <a:pPr marL="342900" indent="-342900" eaLnBrk="1" hangingPunct="1">
              <a:buFont typeface="Wingdings" panose="05000000000000000000" pitchFamily="2" charset="2"/>
              <a:buChar char="l"/>
            </a:pPr>
            <a:endParaRPr lang="en-US" altLang="zh-CN" dirty="0">
              <a:latin typeface="+mn-lt"/>
              <a:ea typeface="宋体" panose="02010600030101010101" pitchFamily="2" charset="-122"/>
              <a:cs typeface="Times New Roman" panose="02020603050405020304" pitchFamily="18" charset="0"/>
            </a:endParaRPr>
          </a:p>
          <a:p>
            <a:pPr marL="342900" indent="-342900" eaLnBrk="1" hangingPunct="1">
              <a:buFont typeface="Wingdings" panose="05000000000000000000" pitchFamily="2" charset="2"/>
              <a:buChar char="l"/>
            </a:pPr>
            <a:r>
              <a:rPr lang="zh-CN" altLang="en-US" dirty="0" smtClean="0">
                <a:latin typeface="+mn-lt"/>
                <a:ea typeface="宋体" panose="02010600030101010101" pitchFamily="2" charset="-122"/>
                <a:cs typeface="Times New Roman" panose="02020603050405020304" pitchFamily="18" charset="0"/>
              </a:rPr>
              <a:t>实质上</a:t>
            </a:r>
            <a:r>
              <a:rPr lang="zh-CN" altLang="en-US" dirty="0">
                <a:latin typeface="+mn-lt"/>
                <a:ea typeface="宋体" panose="02010600030101010101" pitchFamily="2" charset="-122"/>
                <a:cs typeface="Times New Roman" panose="02020603050405020304" pitchFamily="18" charset="0"/>
              </a:rPr>
              <a:t>，嵌套循环就是把内层循环当成外层循环的循环体。当只有内层循环的循环条件为</a:t>
            </a:r>
            <a:r>
              <a:rPr lang="en-US" altLang="zh-CN" dirty="0">
                <a:latin typeface="+mn-lt"/>
                <a:ea typeface="宋体" panose="02010600030101010101" pitchFamily="2" charset="-122"/>
                <a:cs typeface="Times New Roman" panose="02020603050405020304" pitchFamily="18" charset="0"/>
              </a:rPr>
              <a:t>false</a:t>
            </a:r>
            <a:r>
              <a:rPr lang="zh-CN" altLang="en-US" dirty="0">
                <a:latin typeface="+mn-lt"/>
                <a:ea typeface="宋体" panose="02010600030101010101" pitchFamily="2" charset="-122"/>
                <a:cs typeface="Times New Roman" panose="02020603050405020304" pitchFamily="18" charset="0"/>
              </a:rPr>
              <a:t>时，才会完全跳出内层循环，才可结束外层的当次循环，开始下一次的循环</a:t>
            </a:r>
            <a:r>
              <a:rPr lang="zh-CN" altLang="en-US" dirty="0" smtClean="0">
                <a:latin typeface="+mn-lt"/>
                <a:ea typeface="宋体" panose="02010600030101010101" pitchFamily="2" charset="-122"/>
                <a:cs typeface="Times New Roman" panose="02020603050405020304" pitchFamily="18" charset="0"/>
              </a:rPr>
              <a:t>。</a:t>
            </a:r>
            <a:endParaRPr lang="en-US" altLang="zh-CN" dirty="0" smtClean="0">
              <a:latin typeface="+mn-lt"/>
              <a:ea typeface="宋体" panose="02010600030101010101" pitchFamily="2" charset="-122"/>
              <a:cs typeface="Times New Roman" panose="02020603050405020304" pitchFamily="18" charset="0"/>
            </a:endParaRPr>
          </a:p>
          <a:p>
            <a:pPr marL="342900" indent="-342900" eaLnBrk="1" hangingPunct="1">
              <a:buFont typeface="Wingdings" panose="05000000000000000000" pitchFamily="2" charset="2"/>
              <a:buChar char="l"/>
            </a:pPr>
            <a:endParaRPr lang="en-US" altLang="zh-CN" dirty="0">
              <a:latin typeface="+mn-lt"/>
              <a:ea typeface="宋体" panose="02010600030101010101" pitchFamily="2" charset="-122"/>
              <a:cs typeface="Times New Roman" panose="02020603050405020304" pitchFamily="18" charset="0"/>
            </a:endParaRPr>
          </a:p>
          <a:p>
            <a:pPr marL="342900" indent="-342900" eaLnBrk="1" hangingPunct="1">
              <a:buFont typeface="Wingdings" panose="05000000000000000000" pitchFamily="2" charset="2"/>
              <a:buChar char="l"/>
            </a:pPr>
            <a:r>
              <a:rPr lang="zh-CN" altLang="en-US" dirty="0" smtClean="0">
                <a:latin typeface="+mn-lt"/>
                <a:ea typeface="宋体" panose="02010600030101010101" pitchFamily="2" charset="-122"/>
                <a:cs typeface="Times New Roman" panose="02020603050405020304" pitchFamily="18" charset="0"/>
              </a:rPr>
              <a:t>设</a:t>
            </a:r>
            <a:r>
              <a:rPr lang="zh-CN" altLang="en-US" dirty="0">
                <a:latin typeface="+mn-lt"/>
                <a:ea typeface="宋体" panose="02010600030101010101" pitchFamily="2" charset="-122"/>
                <a:cs typeface="Times New Roman" panose="02020603050405020304" pitchFamily="18" charset="0"/>
              </a:rPr>
              <a:t>外层循环次数为</a:t>
            </a:r>
            <a:r>
              <a:rPr lang="en-US" altLang="zh-CN" dirty="0">
                <a:latin typeface="+mn-lt"/>
                <a:ea typeface="宋体" panose="02010600030101010101" pitchFamily="2" charset="-122"/>
                <a:cs typeface="Times New Roman" panose="02020603050405020304" pitchFamily="18" charset="0"/>
              </a:rPr>
              <a:t>m</a:t>
            </a:r>
            <a:r>
              <a:rPr lang="zh-CN" altLang="en-US" dirty="0">
                <a:latin typeface="+mn-lt"/>
                <a:ea typeface="宋体" panose="02010600030101010101" pitchFamily="2" charset="-122"/>
                <a:cs typeface="Times New Roman" panose="02020603050405020304" pitchFamily="18" charset="0"/>
              </a:rPr>
              <a:t>次，内层为</a:t>
            </a:r>
            <a:r>
              <a:rPr lang="en-US" altLang="zh-CN" dirty="0">
                <a:latin typeface="+mn-lt"/>
                <a:ea typeface="宋体" panose="02010600030101010101" pitchFamily="2" charset="-122"/>
                <a:cs typeface="Times New Roman" panose="02020603050405020304" pitchFamily="18" charset="0"/>
              </a:rPr>
              <a:t>n</a:t>
            </a:r>
            <a:r>
              <a:rPr lang="zh-CN" altLang="en-US" dirty="0">
                <a:latin typeface="+mn-lt"/>
                <a:ea typeface="宋体" panose="02010600030101010101" pitchFamily="2" charset="-122"/>
                <a:cs typeface="Times New Roman" panose="02020603050405020304" pitchFamily="18" charset="0"/>
              </a:rPr>
              <a:t>次，则内层循环体实际上需要执行</a:t>
            </a:r>
            <a:r>
              <a:rPr lang="en-US" altLang="zh-CN" dirty="0">
                <a:latin typeface="+mn-lt"/>
                <a:ea typeface="宋体" panose="02010600030101010101" pitchFamily="2" charset="-122"/>
                <a:cs typeface="Times New Roman" panose="02020603050405020304" pitchFamily="18" charset="0"/>
              </a:rPr>
              <a:t>m*n=</a:t>
            </a:r>
            <a:r>
              <a:rPr lang="en-US" altLang="zh-CN" dirty="0" err="1">
                <a:latin typeface="+mn-lt"/>
                <a:ea typeface="宋体" panose="02010600030101010101" pitchFamily="2" charset="-122"/>
                <a:cs typeface="Times New Roman" panose="02020603050405020304" pitchFamily="18" charset="0"/>
              </a:rPr>
              <a:t>mn</a:t>
            </a:r>
            <a:r>
              <a:rPr lang="zh-CN" altLang="en-US" dirty="0">
                <a:latin typeface="+mn-lt"/>
                <a:ea typeface="宋体" panose="02010600030101010101" pitchFamily="2" charset="-122"/>
                <a:cs typeface="Times New Roman" panose="02020603050405020304" pitchFamily="18" charset="0"/>
              </a:rPr>
              <a:t>次。</a:t>
            </a:r>
          </a:p>
        </p:txBody>
      </p:sp>
      <p:sp>
        <p:nvSpPr>
          <p:cNvPr id="2" name="TextBox 1"/>
          <p:cNvSpPr txBox="1"/>
          <p:nvPr/>
        </p:nvSpPr>
        <p:spPr>
          <a:xfrm>
            <a:off x="662489" y="5163840"/>
            <a:ext cx="4968552" cy="460375"/>
          </a:xfrm>
          <a:prstGeom prst="rect">
            <a:avLst/>
          </a:prstGeom>
          <a:noFill/>
        </p:spPr>
        <p:txBody>
          <a:bodyPr wrap="square" rtlCol="0">
            <a:spAutoFit/>
          </a:bodyPr>
          <a:lstStyle/>
          <a:p>
            <a:r>
              <a:rPr lang="zh-CN" altLang="en-US" sz="2400" b="1" dirty="0" smtClean="0">
                <a:ea typeface="宋体" panose="02010600030101010101" pitchFamily="2" charset="-122"/>
              </a:rPr>
              <a:t>例题：九九乘法表</a:t>
            </a:r>
            <a:endParaRPr lang="zh-CN" altLang="en-US" sz="2400" b="1" dirty="0">
              <a:ea typeface="宋体" panose="02010600030101010101" pitchFamily="2" charset="-122"/>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nvSpPr>
        <p:spPr>
          <a:xfrm>
            <a:off x="2555776" y="692696"/>
            <a:ext cx="4840089" cy="72008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b="1" dirty="0" smtClean="0">
                <a:solidFill>
                  <a:schemeClr val="tx1"/>
                </a:solidFill>
                <a:latin typeface="+mn-lt"/>
                <a:ea typeface="宋体" panose="02010600030101010101" pitchFamily="2" charset="-122"/>
                <a:cs typeface="Times New Roman" panose="02020603050405020304" pitchFamily="18" charset="0"/>
              </a:rPr>
              <a:t>特殊流程控制语句</a:t>
            </a:r>
            <a:r>
              <a:rPr lang="en-US" altLang="zh-CN" b="1" dirty="0" smtClean="0">
                <a:solidFill>
                  <a:schemeClr val="tx1"/>
                </a:solidFill>
                <a:latin typeface="+mn-lt"/>
                <a:ea typeface="宋体" panose="02010600030101010101" pitchFamily="2" charset="-122"/>
                <a:cs typeface="Times New Roman" panose="02020603050405020304" pitchFamily="18" charset="0"/>
              </a:rPr>
              <a:t>1</a:t>
            </a:r>
            <a:endParaRPr lang="zh-CN" altLang="en-US" b="1" dirty="0" smtClean="0">
              <a:solidFill>
                <a:schemeClr val="tx1"/>
              </a:solidFill>
              <a:latin typeface="+mn-lt"/>
              <a:ea typeface="宋体" panose="02010600030101010101" pitchFamily="2" charset="-122"/>
              <a:cs typeface="Times New Roman" panose="02020603050405020304" pitchFamily="18" charset="0"/>
            </a:endParaRPr>
          </a:p>
        </p:txBody>
      </p:sp>
      <p:sp>
        <p:nvSpPr>
          <p:cNvPr id="57347" name="Rectangle 3"/>
          <p:cNvSpPr>
            <a:spLocks noGrp="1" noChangeArrowheads="1"/>
          </p:cNvSpPr>
          <p:nvPr/>
        </p:nvSpPr>
        <p:spPr>
          <a:xfrm>
            <a:off x="468313" y="1797030"/>
            <a:ext cx="8064500" cy="4512290"/>
          </a:xfrm>
          <a:prstGeom prst="rect">
            <a:avLst/>
          </a:prstGeom>
          <a:noFill/>
        </p:spPr>
        <p:txBody>
          <a:bodyPr vert="horz" lIns="91440" tIns="45720" rIns="91440" bIns="45720" rtlCol="0">
            <a:normAutofit lnSpcReduction="2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buClr>
                <a:schemeClr val="tx1"/>
              </a:buClr>
              <a:buFont typeface="Wingdings" panose="05000000000000000000" pitchFamily="2" charset="2"/>
              <a:buChar char="l"/>
            </a:pPr>
            <a:r>
              <a:rPr lang="en-US" altLang="zh-CN" sz="2800" b="1" dirty="0" smtClean="0">
                <a:ea typeface="宋体" panose="02010600030101010101" pitchFamily="2" charset="-122"/>
                <a:cs typeface="Times New Roman" panose="02020603050405020304" pitchFamily="18" charset="0"/>
              </a:rPr>
              <a:t>break </a:t>
            </a:r>
            <a:r>
              <a:rPr lang="zh-CN" altLang="en-US" sz="2800" b="1" dirty="0" smtClean="0">
                <a:ea typeface="宋体" panose="02010600030101010101" pitchFamily="2" charset="-122"/>
                <a:cs typeface="Times New Roman" panose="02020603050405020304" pitchFamily="18" charset="0"/>
              </a:rPr>
              <a:t>语句</a:t>
            </a:r>
          </a:p>
          <a:p>
            <a:pPr lvl="1" eaLnBrk="1" hangingPunct="1">
              <a:lnSpc>
                <a:spcPct val="90000"/>
              </a:lnSpc>
              <a:buFont typeface="Wingdings" panose="05000000000000000000" pitchFamily="2" charset="2"/>
              <a:buChar char="Ø"/>
            </a:pPr>
            <a:r>
              <a:rPr lang="en-US" altLang="zh-CN" sz="2400" dirty="0" smtClean="0">
                <a:ea typeface="宋体" panose="02010600030101010101" pitchFamily="2" charset="-122"/>
                <a:cs typeface="Times New Roman" panose="02020603050405020304" pitchFamily="18" charset="0"/>
              </a:rPr>
              <a:t>break</a:t>
            </a:r>
            <a:r>
              <a:rPr lang="zh-CN" altLang="en-US" sz="2400" dirty="0" smtClean="0">
                <a:ea typeface="宋体" panose="02010600030101010101" pitchFamily="2" charset="-122"/>
                <a:cs typeface="Times New Roman" panose="02020603050405020304" pitchFamily="18" charset="0"/>
              </a:rPr>
              <a:t>语句用于终止</a:t>
            </a:r>
            <a:r>
              <a:rPr lang="zh-CN" altLang="en-US" sz="2400" dirty="0" smtClean="0">
                <a:solidFill>
                  <a:srgbClr val="FF0000"/>
                </a:solidFill>
                <a:ea typeface="宋体" panose="02010600030101010101" pitchFamily="2" charset="-122"/>
                <a:cs typeface="Times New Roman" panose="02020603050405020304" pitchFamily="18" charset="0"/>
              </a:rPr>
              <a:t>某个语句块</a:t>
            </a:r>
            <a:r>
              <a:rPr lang="zh-CN" altLang="en-US" sz="2400" dirty="0" smtClean="0">
                <a:ea typeface="宋体" panose="02010600030101010101" pitchFamily="2" charset="-122"/>
                <a:cs typeface="Times New Roman" panose="02020603050405020304" pitchFamily="18" charset="0"/>
              </a:rPr>
              <a:t>的执行</a:t>
            </a:r>
          </a:p>
          <a:p>
            <a:pPr lvl="1" eaLnBrk="1" hangingPunct="1">
              <a:lnSpc>
                <a:spcPct val="90000"/>
              </a:lnSpc>
              <a:spcBef>
                <a:spcPct val="0"/>
              </a:spcBef>
              <a:buFontTx/>
              <a:buNone/>
            </a:pPr>
            <a:r>
              <a:rPr lang="zh-CN" altLang="en-US" sz="2400" b="1" dirty="0" smtClean="0">
                <a:solidFill>
                  <a:srgbClr val="0000FF"/>
                </a:solidFill>
                <a:ea typeface="宋体" panose="02010600030101010101" pitchFamily="2" charset="-122"/>
                <a:cs typeface="Times New Roman" panose="02020603050405020304" pitchFamily="18" charset="0"/>
              </a:rPr>
              <a:t> </a:t>
            </a:r>
            <a:r>
              <a:rPr lang="zh-CN" altLang="en-US" sz="2000" b="1" dirty="0" smtClean="0">
                <a:solidFill>
                  <a:srgbClr val="0000FF"/>
                </a:solidFill>
                <a:ea typeface="宋体" panose="02010600030101010101" pitchFamily="2" charset="-122"/>
                <a:cs typeface="Times New Roman" panose="02020603050405020304" pitchFamily="18" charset="0"/>
              </a:rPr>
              <a:t>		</a:t>
            </a:r>
            <a:r>
              <a:rPr lang="en-US" altLang="zh-CN" sz="2000" b="1" dirty="0" smtClean="0">
                <a:solidFill>
                  <a:srgbClr val="0000FF"/>
                </a:solidFill>
                <a:ea typeface="宋体" panose="02010600030101010101" pitchFamily="2" charset="-122"/>
                <a:cs typeface="Times New Roman" panose="02020603050405020304" pitchFamily="18" charset="0"/>
              </a:rPr>
              <a:t>{    ……	 </a:t>
            </a:r>
          </a:p>
          <a:p>
            <a:pPr lvl="1" eaLnBrk="1" hangingPunct="1">
              <a:lnSpc>
                <a:spcPct val="90000"/>
              </a:lnSpc>
              <a:spcBef>
                <a:spcPct val="0"/>
              </a:spcBef>
              <a:buFontTx/>
              <a:buNone/>
            </a:pPr>
            <a:r>
              <a:rPr lang="en-US" altLang="zh-CN" sz="2000" b="1" dirty="0" smtClean="0">
                <a:solidFill>
                  <a:srgbClr val="0000FF"/>
                </a:solidFill>
                <a:ea typeface="宋体" panose="02010600030101010101" pitchFamily="2" charset="-122"/>
                <a:cs typeface="Times New Roman" panose="02020603050405020304" pitchFamily="18" charset="0"/>
              </a:rPr>
              <a:t>		     break;</a:t>
            </a:r>
          </a:p>
          <a:p>
            <a:pPr lvl="1" algn="just" eaLnBrk="1" hangingPunct="1">
              <a:lnSpc>
                <a:spcPct val="90000"/>
              </a:lnSpc>
              <a:spcBef>
                <a:spcPct val="0"/>
              </a:spcBef>
              <a:buFontTx/>
              <a:buNone/>
            </a:pPr>
            <a:r>
              <a:rPr lang="en-US" altLang="zh-CN" sz="2000" b="1" dirty="0" smtClean="0">
                <a:solidFill>
                  <a:srgbClr val="0000FF"/>
                </a:solidFill>
                <a:ea typeface="宋体" panose="02010600030101010101" pitchFamily="2" charset="-122"/>
                <a:cs typeface="Times New Roman" panose="02020603050405020304" pitchFamily="18" charset="0"/>
              </a:rPr>
              <a:t>		     ……</a:t>
            </a:r>
          </a:p>
          <a:p>
            <a:pPr lvl="1" algn="just" eaLnBrk="1" hangingPunct="1">
              <a:lnSpc>
                <a:spcPct val="90000"/>
              </a:lnSpc>
              <a:spcBef>
                <a:spcPct val="0"/>
              </a:spcBef>
              <a:buFontTx/>
              <a:buNone/>
            </a:pPr>
            <a:r>
              <a:rPr lang="en-US" altLang="zh-CN" sz="2000" b="1" dirty="0" smtClean="0">
                <a:solidFill>
                  <a:srgbClr val="0000FF"/>
                </a:solidFill>
                <a:ea typeface="宋体" panose="02010600030101010101" pitchFamily="2" charset="-122"/>
                <a:cs typeface="Times New Roman" panose="02020603050405020304" pitchFamily="18" charset="0"/>
              </a:rPr>
              <a:t>		}</a:t>
            </a:r>
            <a:endParaRPr lang="en-US" altLang="zh-CN" sz="2400" b="1" dirty="0" smtClean="0">
              <a:solidFill>
                <a:srgbClr val="0000FF"/>
              </a:solidFill>
              <a:ea typeface="宋体" panose="02010600030101010101" pitchFamily="2" charset="-122"/>
              <a:cs typeface="Times New Roman" panose="02020603050405020304" pitchFamily="18" charset="0"/>
            </a:endParaRPr>
          </a:p>
          <a:p>
            <a:pPr lvl="1" eaLnBrk="1" hangingPunct="1">
              <a:lnSpc>
                <a:spcPct val="90000"/>
              </a:lnSpc>
              <a:buFont typeface="Wingdings" panose="05000000000000000000" pitchFamily="2" charset="2"/>
              <a:buChar char="Ø"/>
            </a:pPr>
            <a:r>
              <a:rPr lang="en-US" altLang="zh-CN" sz="2400" dirty="0" smtClean="0">
                <a:ea typeface="宋体" panose="02010600030101010101" pitchFamily="2" charset="-122"/>
                <a:cs typeface="Times New Roman" panose="02020603050405020304" pitchFamily="18" charset="0"/>
              </a:rPr>
              <a:t>break</a:t>
            </a:r>
            <a:r>
              <a:rPr lang="zh-CN" altLang="en-US" sz="2400" dirty="0" smtClean="0">
                <a:ea typeface="宋体" panose="02010600030101010101" pitchFamily="2" charset="-122"/>
                <a:cs typeface="Times New Roman" panose="02020603050405020304" pitchFamily="18" charset="0"/>
              </a:rPr>
              <a:t>语句出现在多层嵌套的语句块中时，可以通过标签指明要终止的是哪一层语句块 </a:t>
            </a:r>
          </a:p>
          <a:p>
            <a:pPr lvl="1" algn="just" eaLnBrk="1" hangingPunct="1">
              <a:lnSpc>
                <a:spcPct val="90000"/>
              </a:lnSpc>
              <a:spcBef>
                <a:spcPct val="0"/>
              </a:spcBef>
              <a:buFontTx/>
              <a:buNone/>
            </a:pPr>
            <a:r>
              <a:rPr lang="zh-CN" altLang="en-US" sz="2000" b="1" dirty="0" smtClean="0">
                <a:solidFill>
                  <a:srgbClr val="0000FF"/>
                </a:solidFill>
                <a:ea typeface="宋体" panose="02010600030101010101" pitchFamily="2" charset="-122"/>
                <a:cs typeface="Times New Roman" panose="02020603050405020304" pitchFamily="18" charset="0"/>
              </a:rPr>
              <a:t>	</a:t>
            </a:r>
            <a:r>
              <a:rPr lang="en-US" altLang="zh-CN" sz="2000" b="1" dirty="0" smtClean="0">
                <a:solidFill>
                  <a:srgbClr val="0000FF"/>
                </a:solidFill>
                <a:ea typeface="宋体" panose="02010600030101010101" pitchFamily="2" charset="-122"/>
                <a:cs typeface="Times New Roman" panose="02020603050405020304" pitchFamily="18" charset="0"/>
              </a:rPr>
              <a:t>label1: 	{   ……        </a:t>
            </a:r>
          </a:p>
          <a:p>
            <a:pPr lvl="1" algn="just" eaLnBrk="1" hangingPunct="1">
              <a:lnSpc>
                <a:spcPct val="90000"/>
              </a:lnSpc>
              <a:spcBef>
                <a:spcPct val="0"/>
              </a:spcBef>
              <a:buFontTx/>
              <a:buNone/>
            </a:pPr>
            <a:r>
              <a:rPr lang="en-US" altLang="zh-CN" sz="2000" b="1" dirty="0" smtClean="0">
                <a:solidFill>
                  <a:srgbClr val="0000FF"/>
                </a:solidFill>
                <a:ea typeface="宋体" panose="02010600030101010101" pitchFamily="2" charset="-122"/>
                <a:cs typeface="Times New Roman" panose="02020603050405020304" pitchFamily="18" charset="0"/>
              </a:rPr>
              <a:t>	label2:	         {   ……</a:t>
            </a:r>
          </a:p>
          <a:p>
            <a:pPr lvl="1" algn="just" eaLnBrk="1" hangingPunct="1">
              <a:lnSpc>
                <a:spcPct val="90000"/>
              </a:lnSpc>
              <a:spcBef>
                <a:spcPct val="0"/>
              </a:spcBef>
              <a:buFontTx/>
              <a:buNone/>
            </a:pPr>
            <a:r>
              <a:rPr lang="en-US" altLang="zh-CN" sz="2000" b="1" dirty="0" smtClean="0">
                <a:solidFill>
                  <a:srgbClr val="0000FF"/>
                </a:solidFill>
                <a:ea typeface="宋体" panose="02010600030101010101" pitchFamily="2" charset="-122"/>
                <a:cs typeface="Times New Roman" panose="02020603050405020304" pitchFamily="18" charset="0"/>
              </a:rPr>
              <a:t>	label3:			{   ……</a:t>
            </a:r>
          </a:p>
          <a:p>
            <a:pPr lvl="1" algn="just" eaLnBrk="1" hangingPunct="1">
              <a:lnSpc>
                <a:spcPct val="90000"/>
              </a:lnSpc>
              <a:spcBef>
                <a:spcPct val="0"/>
              </a:spcBef>
              <a:buFontTx/>
              <a:buNone/>
            </a:pPr>
            <a:r>
              <a:rPr lang="en-US" altLang="zh-CN" sz="2000" b="1" dirty="0" smtClean="0">
                <a:solidFill>
                  <a:srgbClr val="0000FF"/>
                </a:solidFill>
                <a:ea typeface="宋体" panose="02010600030101010101" pitchFamily="2" charset="-122"/>
                <a:cs typeface="Times New Roman" panose="02020603050405020304" pitchFamily="18" charset="0"/>
              </a:rPr>
              <a:t>				           break label2;</a:t>
            </a:r>
          </a:p>
          <a:p>
            <a:pPr lvl="1" algn="just" eaLnBrk="1" hangingPunct="1">
              <a:lnSpc>
                <a:spcPct val="90000"/>
              </a:lnSpc>
              <a:spcBef>
                <a:spcPct val="0"/>
              </a:spcBef>
              <a:buFontTx/>
              <a:buNone/>
            </a:pPr>
            <a:r>
              <a:rPr lang="en-US" altLang="zh-CN" sz="2000" b="1" dirty="0" smtClean="0">
                <a:solidFill>
                  <a:srgbClr val="0000FF"/>
                </a:solidFill>
                <a:ea typeface="宋体" panose="02010600030101010101" pitchFamily="2" charset="-122"/>
                <a:cs typeface="Times New Roman" panose="02020603050405020304" pitchFamily="18" charset="0"/>
              </a:rPr>
              <a:t>				           ……</a:t>
            </a:r>
          </a:p>
          <a:p>
            <a:pPr lvl="1" algn="just" eaLnBrk="1" hangingPunct="1">
              <a:lnSpc>
                <a:spcPct val="90000"/>
              </a:lnSpc>
              <a:spcBef>
                <a:spcPct val="0"/>
              </a:spcBef>
              <a:buFontTx/>
              <a:buNone/>
            </a:pPr>
            <a:r>
              <a:rPr lang="en-US" altLang="zh-CN" sz="2000" b="1" dirty="0" smtClean="0">
                <a:solidFill>
                  <a:srgbClr val="0000FF"/>
                </a:solidFill>
                <a:ea typeface="宋体" panose="02010600030101010101" pitchFamily="2" charset="-122"/>
                <a:cs typeface="Times New Roman" panose="02020603050405020304" pitchFamily="18" charset="0"/>
              </a:rPr>
              <a:t>					}</a:t>
            </a:r>
          </a:p>
          <a:p>
            <a:pPr lvl="1" algn="just" eaLnBrk="1" hangingPunct="1">
              <a:lnSpc>
                <a:spcPct val="90000"/>
              </a:lnSpc>
              <a:spcBef>
                <a:spcPct val="0"/>
              </a:spcBef>
              <a:buFontTx/>
              <a:buNone/>
            </a:pPr>
            <a:r>
              <a:rPr lang="en-US" altLang="zh-CN" sz="2000" b="1" dirty="0" smtClean="0">
                <a:solidFill>
                  <a:srgbClr val="0000FF"/>
                </a:solidFill>
                <a:ea typeface="宋体" panose="02010600030101010101" pitchFamily="2" charset="-122"/>
                <a:cs typeface="Times New Roman" panose="02020603050405020304" pitchFamily="18" charset="0"/>
              </a:rPr>
              <a:t>			          }</a:t>
            </a:r>
          </a:p>
          <a:p>
            <a:pPr lvl="1" algn="just" eaLnBrk="1" hangingPunct="1">
              <a:lnSpc>
                <a:spcPct val="90000"/>
              </a:lnSpc>
              <a:spcBef>
                <a:spcPct val="0"/>
              </a:spcBef>
              <a:buFontTx/>
              <a:buNone/>
            </a:pPr>
            <a:r>
              <a:rPr lang="en-US" altLang="zh-CN" sz="2000" b="1" dirty="0" smtClean="0">
                <a:solidFill>
                  <a:srgbClr val="0000FF"/>
                </a:solidFill>
                <a:ea typeface="宋体" panose="02010600030101010101" pitchFamily="2" charset="-122"/>
                <a:cs typeface="Times New Roman" panose="02020603050405020304" pitchFamily="18" charset="0"/>
              </a:rPr>
              <a:t>			 }</a:t>
            </a:r>
            <a:r>
              <a:rPr lang="en-US" altLang="zh-CN" sz="2400" b="1" dirty="0" smtClean="0">
                <a:solidFill>
                  <a:srgbClr val="0000FF"/>
                </a:solidFill>
                <a:ea typeface="宋体" panose="02010600030101010101" pitchFamily="2" charset="-122"/>
                <a:cs typeface="Times New Roman" panose="02020603050405020304" pitchFamily="18" charset="0"/>
              </a:rPr>
              <a:t> </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nvSpPr>
        <p:spPr>
          <a:xfrm>
            <a:off x="3059832" y="548680"/>
            <a:ext cx="4299967" cy="88774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b="1" dirty="0" smtClean="0">
                <a:solidFill>
                  <a:schemeClr val="tx1"/>
                </a:solidFill>
                <a:latin typeface="+mn-lt"/>
                <a:ea typeface="宋体" panose="02010600030101010101" pitchFamily="2" charset="-122"/>
                <a:cs typeface="Times New Roman" panose="02020603050405020304" pitchFamily="18" charset="0"/>
              </a:rPr>
              <a:t>特殊流程控制语句</a:t>
            </a:r>
            <a:r>
              <a:rPr lang="en-US" altLang="zh-CN" b="1" dirty="0" smtClean="0">
                <a:solidFill>
                  <a:schemeClr val="tx1"/>
                </a:solidFill>
                <a:latin typeface="+mn-lt"/>
                <a:ea typeface="宋体" panose="02010600030101010101" pitchFamily="2" charset="-122"/>
                <a:cs typeface="Times New Roman" panose="02020603050405020304" pitchFamily="18" charset="0"/>
              </a:rPr>
              <a:t>1</a:t>
            </a:r>
            <a:endParaRPr lang="zh-CN" altLang="en-US" b="1" dirty="0" smtClean="0">
              <a:solidFill>
                <a:schemeClr val="tx1"/>
              </a:solidFill>
              <a:latin typeface="+mn-lt"/>
              <a:ea typeface="宋体" panose="02010600030101010101" pitchFamily="2" charset="-122"/>
              <a:cs typeface="Times New Roman" panose="02020603050405020304" pitchFamily="18" charset="0"/>
            </a:endParaRPr>
          </a:p>
        </p:txBody>
      </p:sp>
      <p:sp>
        <p:nvSpPr>
          <p:cNvPr id="58371" name="Rectangle 3"/>
          <p:cNvSpPr>
            <a:spLocks noGrp="1" noChangeArrowheads="1"/>
          </p:cNvSpPr>
          <p:nvPr/>
        </p:nvSpPr>
        <p:spPr>
          <a:xfrm>
            <a:off x="539750" y="1556792"/>
            <a:ext cx="8208963" cy="4824536"/>
          </a:xfrm>
          <a:prstGeom prst="rect">
            <a:avLst/>
          </a:prstGeom>
          <a:noFill/>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Clr>
                <a:schemeClr val="tx1"/>
              </a:buCl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break </a:t>
            </a:r>
            <a:r>
              <a:rPr lang="zh-CN" altLang="en-US" dirty="0" smtClean="0">
                <a:ea typeface="宋体" panose="02010600030101010101" pitchFamily="2" charset="-122"/>
                <a:cs typeface="Times New Roman" panose="02020603050405020304" pitchFamily="18" charset="0"/>
              </a:rPr>
              <a:t>语句用法举例</a:t>
            </a:r>
          </a:p>
          <a:p>
            <a:pPr eaLnBrk="1" hangingPunct="1">
              <a:buClr>
                <a:schemeClr val="tx1"/>
              </a:buClr>
              <a:buFont typeface="Wingdings" panose="05000000000000000000" pitchFamily="2" charset="2"/>
              <a:buNone/>
            </a:pPr>
            <a:r>
              <a:rPr lang="zh-CN" altLang="en-US" sz="2000" b="1" dirty="0" smtClean="0">
                <a:solidFill>
                  <a:srgbClr val="0000FF"/>
                </a:solidFill>
                <a:ea typeface="宋体" panose="02010600030101010101" pitchFamily="2" charset="-122"/>
                <a:cs typeface="Times New Roman" panose="02020603050405020304" pitchFamily="18" charset="0"/>
              </a:rPr>
              <a:t>	</a:t>
            </a:r>
            <a:r>
              <a:rPr lang="zh-CN" altLang="en-US" sz="2600" dirty="0" smtClean="0">
                <a:solidFill>
                  <a:srgbClr val="0000FF"/>
                </a:solidFill>
                <a:ea typeface="宋体" panose="02010600030101010101" pitchFamily="2" charset="-122"/>
                <a:cs typeface="Times New Roman" panose="02020603050405020304" pitchFamily="18" charset="0"/>
              </a:rPr>
              <a:t> </a:t>
            </a:r>
            <a:r>
              <a:rPr lang="en-US" altLang="zh-CN" sz="2600" dirty="0" smtClean="0">
                <a:solidFill>
                  <a:srgbClr val="0000FF"/>
                </a:solidFill>
                <a:ea typeface="宋体" panose="02010600030101010101" pitchFamily="2" charset="-122"/>
                <a:cs typeface="Times New Roman" panose="02020603050405020304" pitchFamily="18" charset="0"/>
              </a:rPr>
              <a:t>public class </a:t>
            </a:r>
            <a:r>
              <a:rPr lang="en-US" altLang="zh-CN" sz="2600" dirty="0" err="1" smtClean="0">
                <a:solidFill>
                  <a:srgbClr val="0000FF"/>
                </a:solidFill>
                <a:ea typeface="宋体" panose="02010600030101010101" pitchFamily="2" charset="-122"/>
                <a:cs typeface="Times New Roman" panose="02020603050405020304" pitchFamily="18" charset="0"/>
              </a:rPr>
              <a:t>TestBreak</a:t>
            </a:r>
            <a:r>
              <a:rPr lang="en-US" altLang="zh-CN" sz="2600" dirty="0" smtClean="0">
                <a:solidFill>
                  <a:srgbClr val="0000FF"/>
                </a:solidFill>
                <a:ea typeface="宋体" panose="02010600030101010101" pitchFamily="2" charset="-122"/>
                <a:cs typeface="Times New Roman" panose="02020603050405020304" pitchFamily="18" charset="0"/>
              </a:rPr>
              <a:t>{</a:t>
            </a:r>
          </a:p>
          <a:p>
            <a:pPr lvl="1" eaLnBrk="1" hangingPunct="1">
              <a:spcBef>
                <a:spcPct val="10000"/>
              </a:spcBef>
              <a:buFontTx/>
              <a:buNone/>
            </a:pPr>
            <a:r>
              <a:rPr lang="en-US" altLang="zh-CN" sz="2600" dirty="0" smtClean="0">
                <a:solidFill>
                  <a:srgbClr val="0000FF"/>
                </a:solidFill>
                <a:ea typeface="宋体" panose="02010600030101010101" pitchFamily="2" charset="-122"/>
                <a:cs typeface="Times New Roman" panose="02020603050405020304" pitchFamily="18" charset="0"/>
              </a:rPr>
              <a:t>		public static void main(String </a:t>
            </a:r>
            <a:r>
              <a:rPr lang="en-US" altLang="zh-CN" sz="2600" dirty="0" err="1" smtClean="0">
                <a:solidFill>
                  <a:srgbClr val="0000FF"/>
                </a:solidFill>
                <a:ea typeface="宋体" panose="02010600030101010101" pitchFamily="2" charset="-122"/>
                <a:cs typeface="Times New Roman" panose="02020603050405020304" pitchFamily="18" charset="0"/>
              </a:rPr>
              <a:t>args</a:t>
            </a:r>
            <a:r>
              <a:rPr lang="en-US" altLang="zh-CN" sz="2600" dirty="0" smtClean="0">
                <a:solidFill>
                  <a:srgbClr val="0000FF"/>
                </a:solidFill>
                <a:ea typeface="宋体" panose="02010600030101010101" pitchFamily="2" charset="-122"/>
                <a:cs typeface="Times New Roman" panose="02020603050405020304" pitchFamily="18" charset="0"/>
              </a:rPr>
              <a:t>[]){</a:t>
            </a:r>
          </a:p>
          <a:p>
            <a:pPr lvl="2" eaLnBrk="1" hangingPunct="1">
              <a:spcBef>
                <a:spcPct val="10000"/>
              </a:spcBef>
              <a:buFontTx/>
              <a:buNone/>
            </a:pPr>
            <a:r>
              <a:rPr lang="en-US" altLang="zh-CN" sz="2600" dirty="0" smtClean="0">
                <a:solidFill>
                  <a:srgbClr val="0000FF"/>
                </a:solidFill>
                <a:ea typeface="宋体" panose="02010600030101010101" pitchFamily="2" charset="-122"/>
                <a:cs typeface="Times New Roman" panose="02020603050405020304" pitchFamily="18" charset="0"/>
              </a:rPr>
              <a:t>	    for(</a:t>
            </a:r>
            <a:r>
              <a:rPr lang="en-US" altLang="zh-CN" sz="2600" dirty="0" err="1" smtClean="0">
                <a:solidFill>
                  <a:srgbClr val="0000FF"/>
                </a:solidFill>
                <a:ea typeface="宋体" panose="02010600030101010101" pitchFamily="2" charset="-122"/>
                <a:cs typeface="Times New Roman" panose="02020603050405020304" pitchFamily="18" charset="0"/>
              </a:rPr>
              <a:t>int</a:t>
            </a:r>
            <a:r>
              <a:rPr lang="en-US" altLang="zh-CN" sz="2600" dirty="0" smtClean="0">
                <a:solidFill>
                  <a:srgbClr val="0000FF"/>
                </a:solidFill>
                <a:ea typeface="宋体" panose="02010600030101010101" pitchFamily="2" charset="-122"/>
                <a:cs typeface="Times New Roman" panose="02020603050405020304" pitchFamily="18" charset="0"/>
              </a:rPr>
              <a:t> i = 0; i&lt;10; i++){ </a:t>
            </a:r>
          </a:p>
          <a:p>
            <a:pPr lvl="2" eaLnBrk="1" hangingPunct="1">
              <a:spcBef>
                <a:spcPct val="10000"/>
              </a:spcBef>
              <a:buFontTx/>
              <a:buNone/>
            </a:pPr>
            <a:r>
              <a:rPr lang="en-US" altLang="zh-CN" sz="2600" dirty="0" smtClean="0">
                <a:solidFill>
                  <a:srgbClr val="0000FF"/>
                </a:solidFill>
                <a:ea typeface="宋体" panose="02010600030101010101" pitchFamily="2" charset="-122"/>
                <a:cs typeface="Times New Roman" panose="02020603050405020304" pitchFamily="18" charset="0"/>
              </a:rPr>
              <a:t>	     	if(i==3)</a:t>
            </a:r>
          </a:p>
          <a:p>
            <a:pPr lvl="2" eaLnBrk="1" hangingPunct="1">
              <a:spcBef>
                <a:spcPct val="10000"/>
              </a:spcBef>
              <a:buFontTx/>
              <a:buNone/>
            </a:pPr>
            <a:r>
              <a:rPr lang="en-US" altLang="zh-CN" sz="2600" dirty="0" smtClean="0">
                <a:solidFill>
                  <a:srgbClr val="0000FF"/>
                </a:solidFill>
                <a:ea typeface="宋体" panose="02010600030101010101" pitchFamily="2" charset="-122"/>
                <a:cs typeface="Times New Roman" panose="02020603050405020304" pitchFamily="18" charset="0"/>
              </a:rPr>
              <a:t>		      break;	</a:t>
            </a:r>
          </a:p>
          <a:p>
            <a:pPr lvl="2" eaLnBrk="1" hangingPunct="1">
              <a:spcBef>
                <a:spcPct val="10000"/>
              </a:spcBef>
              <a:buFontTx/>
              <a:buNone/>
            </a:pPr>
            <a:r>
              <a:rPr lang="en-US" altLang="zh-CN" sz="2600" dirty="0" smtClean="0">
                <a:solidFill>
                  <a:srgbClr val="0000FF"/>
                </a:solidFill>
                <a:ea typeface="宋体" panose="02010600030101010101" pitchFamily="2" charset="-122"/>
                <a:cs typeface="Times New Roman" panose="02020603050405020304" pitchFamily="18" charset="0"/>
              </a:rPr>
              <a:t>	    	</a:t>
            </a:r>
            <a:r>
              <a:rPr lang="en-US" altLang="zh-CN" sz="2600" dirty="0" err="1" smtClean="0">
                <a:solidFill>
                  <a:srgbClr val="0000FF"/>
                </a:solidFill>
                <a:ea typeface="宋体" panose="02010600030101010101" pitchFamily="2" charset="-122"/>
                <a:cs typeface="Times New Roman" panose="02020603050405020304" pitchFamily="18" charset="0"/>
              </a:rPr>
              <a:t>System.out.println</a:t>
            </a:r>
            <a:r>
              <a:rPr lang="en-US" altLang="zh-CN" sz="2600" dirty="0" smtClean="0">
                <a:solidFill>
                  <a:srgbClr val="0000FF"/>
                </a:solidFill>
                <a:ea typeface="宋体" panose="02010600030101010101" pitchFamily="2" charset="-122"/>
                <a:cs typeface="Times New Roman" panose="02020603050405020304" pitchFamily="18" charset="0"/>
              </a:rPr>
              <a:t>(" i =" + i);</a:t>
            </a:r>
          </a:p>
          <a:p>
            <a:pPr lvl="2" eaLnBrk="1" hangingPunct="1">
              <a:spcBef>
                <a:spcPct val="10000"/>
              </a:spcBef>
              <a:buFontTx/>
              <a:buNone/>
            </a:pPr>
            <a:r>
              <a:rPr lang="en-US" altLang="zh-CN" sz="2600" dirty="0" smtClean="0">
                <a:solidFill>
                  <a:srgbClr val="0000FF"/>
                </a:solidFill>
                <a:ea typeface="宋体" panose="02010600030101010101" pitchFamily="2" charset="-122"/>
                <a:cs typeface="Times New Roman" panose="02020603050405020304" pitchFamily="18" charset="0"/>
              </a:rPr>
              <a:t>	    }</a:t>
            </a:r>
          </a:p>
          <a:p>
            <a:pPr lvl="2" eaLnBrk="1" hangingPunct="1">
              <a:spcBef>
                <a:spcPct val="10000"/>
              </a:spcBef>
              <a:buFontTx/>
              <a:buNone/>
            </a:pPr>
            <a:r>
              <a:rPr lang="en-US" altLang="zh-CN" sz="2600" dirty="0" smtClean="0">
                <a:solidFill>
                  <a:srgbClr val="0000FF"/>
                </a:solidFill>
                <a:ea typeface="宋体" panose="02010600030101010101" pitchFamily="2" charset="-122"/>
                <a:cs typeface="Times New Roman" panose="02020603050405020304" pitchFamily="18" charset="0"/>
              </a:rPr>
              <a:t>	    </a:t>
            </a:r>
            <a:r>
              <a:rPr lang="en-US" altLang="zh-CN" sz="2600" dirty="0" err="1" smtClean="0">
                <a:solidFill>
                  <a:srgbClr val="0000FF"/>
                </a:solidFill>
                <a:ea typeface="宋体" panose="02010600030101010101" pitchFamily="2" charset="-122"/>
                <a:cs typeface="Times New Roman" panose="02020603050405020304" pitchFamily="18" charset="0"/>
              </a:rPr>
              <a:t>System.out.println</a:t>
            </a:r>
            <a:r>
              <a:rPr lang="en-US" altLang="zh-CN" sz="2600" dirty="0" smtClean="0">
                <a:solidFill>
                  <a:srgbClr val="0000FF"/>
                </a:solidFill>
                <a:ea typeface="宋体" panose="02010600030101010101" pitchFamily="2" charset="-122"/>
                <a:cs typeface="Times New Roman" panose="02020603050405020304" pitchFamily="18" charset="0"/>
              </a:rPr>
              <a:t>("Game Over!");</a:t>
            </a:r>
          </a:p>
          <a:p>
            <a:pPr lvl="1" eaLnBrk="1" hangingPunct="1">
              <a:spcBef>
                <a:spcPct val="10000"/>
              </a:spcBef>
              <a:buFontTx/>
              <a:buNone/>
            </a:pPr>
            <a:r>
              <a:rPr lang="en-US" altLang="zh-CN" sz="2600" dirty="0" smtClean="0">
                <a:solidFill>
                  <a:srgbClr val="0000FF"/>
                </a:solidFill>
                <a:ea typeface="宋体" panose="02010600030101010101" pitchFamily="2" charset="-122"/>
                <a:cs typeface="Times New Roman" panose="02020603050405020304" pitchFamily="18" charset="0"/>
              </a:rPr>
              <a:t>		}</a:t>
            </a:r>
          </a:p>
          <a:p>
            <a:pPr lvl="1" eaLnBrk="1" hangingPunct="1">
              <a:spcBef>
                <a:spcPct val="10000"/>
              </a:spcBef>
              <a:buFontTx/>
              <a:buNone/>
            </a:pPr>
            <a:r>
              <a:rPr lang="en-US" altLang="zh-CN" sz="2200" dirty="0" smtClean="0">
                <a:solidFill>
                  <a:srgbClr val="0000FF"/>
                </a:solidFill>
                <a:ea typeface="宋体" panose="02010600030101010101" pitchFamily="2" charset="-122"/>
                <a:cs typeface="Times New Roman" panose="02020603050405020304" pitchFamily="18" charset="0"/>
              </a:rPr>
              <a:t>}</a:t>
            </a:r>
          </a:p>
          <a:p>
            <a:pPr eaLnBrk="1" hangingPunct="1">
              <a:buClr>
                <a:schemeClr val="tx1"/>
              </a:buClr>
              <a:buFont typeface="Wingdings" panose="05000000000000000000" pitchFamily="2" charset="2"/>
              <a:buNone/>
            </a:pPr>
            <a:endParaRPr lang="en-US" altLang="zh-CN" sz="2400" b="1" dirty="0" smtClean="0">
              <a:solidFill>
                <a:srgbClr val="0000FF"/>
              </a:solidFill>
              <a:ea typeface="宋体" panose="02010600030101010101" pitchFamily="2" charset="-122"/>
              <a:cs typeface="Times New Roman" panose="02020603050405020304" pitchFamily="18" charset="0"/>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nvSpPr>
        <p:spPr>
          <a:xfrm>
            <a:off x="2699792" y="620688"/>
            <a:ext cx="4248472"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b="1" dirty="0" smtClean="0">
                <a:solidFill>
                  <a:schemeClr val="tx1"/>
                </a:solidFill>
                <a:latin typeface="+mn-lt"/>
                <a:ea typeface="宋体" panose="02010600030101010101" pitchFamily="2" charset="-122"/>
                <a:cs typeface="Times New Roman" panose="02020603050405020304" pitchFamily="18" charset="0"/>
              </a:rPr>
              <a:t>特殊流程控制语句</a:t>
            </a:r>
            <a:r>
              <a:rPr lang="en-US" altLang="zh-CN" b="1" dirty="0" smtClean="0">
                <a:solidFill>
                  <a:schemeClr val="tx1"/>
                </a:solidFill>
                <a:latin typeface="+mn-lt"/>
                <a:ea typeface="宋体" panose="02010600030101010101" pitchFamily="2" charset="-122"/>
                <a:cs typeface="Times New Roman" panose="02020603050405020304" pitchFamily="18" charset="0"/>
              </a:rPr>
              <a:t>2</a:t>
            </a:r>
            <a:endParaRPr lang="zh-CN" altLang="en-US" b="1" dirty="0" smtClean="0">
              <a:solidFill>
                <a:schemeClr val="tx1"/>
              </a:solidFill>
              <a:latin typeface="+mn-lt"/>
              <a:ea typeface="宋体" panose="02010600030101010101" pitchFamily="2" charset="-122"/>
              <a:cs typeface="Times New Roman" panose="02020603050405020304" pitchFamily="18" charset="0"/>
            </a:endParaRPr>
          </a:p>
        </p:txBody>
      </p:sp>
      <p:sp>
        <p:nvSpPr>
          <p:cNvPr id="59395" name="Rectangle 3"/>
          <p:cNvSpPr>
            <a:spLocks noGrp="1" noChangeArrowheads="1"/>
          </p:cNvSpPr>
          <p:nvPr/>
        </p:nvSpPr>
        <p:spPr>
          <a:xfrm>
            <a:off x="251520" y="1412776"/>
            <a:ext cx="8713788" cy="5214950"/>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Clr>
                <a:schemeClr val="tx1"/>
              </a:buClr>
              <a:buFont typeface="Wingdings" panose="05000000000000000000" pitchFamily="2" charset="2"/>
              <a:buChar char="l"/>
            </a:pPr>
            <a:r>
              <a:rPr lang="en-US" altLang="zh-CN" sz="2800" b="1" dirty="0" smtClean="0">
                <a:ea typeface="宋体" panose="02010600030101010101" pitchFamily="2" charset="-122"/>
                <a:cs typeface="Times New Roman" panose="02020603050405020304" pitchFamily="18" charset="0"/>
              </a:rPr>
              <a:t>continue </a:t>
            </a:r>
            <a:r>
              <a:rPr lang="zh-CN" altLang="en-US" sz="2800" b="1" dirty="0" smtClean="0">
                <a:ea typeface="宋体" panose="02010600030101010101" pitchFamily="2" charset="-122"/>
                <a:cs typeface="Times New Roman" panose="02020603050405020304" pitchFamily="18" charset="0"/>
              </a:rPr>
              <a:t>语句</a:t>
            </a:r>
          </a:p>
          <a:p>
            <a:pPr lvl="1" eaLnBrk="1" hangingPunct="1">
              <a:buFont typeface="Wingdings" panose="05000000000000000000" pitchFamily="2" charset="2"/>
              <a:buChar char="Ø"/>
            </a:pPr>
            <a:r>
              <a:rPr lang="en-US" altLang="zh-CN" dirty="0" smtClean="0">
                <a:ea typeface="宋体" panose="02010600030101010101" pitchFamily="2" charset="-122"/>
                <a:cs typeface="Times New Roman" panose="02020603050405020304" pitchFamily="18" charset="0"/>
              </a:rPr>
              <a:t>continue</a:t>
            </a:r>
            <a:r>
              <a:rPr lang="zh-CN" altLang="en-US" dirty="0" smtClean="0">
                <a:ea typeface="宋体" panose="02010600030101010101" pitchFamily="2" charset="-122"/>
                <a:cs typeface="Times New Roman" panose="02020603050405020304" pitchFamily="18" charset="0"/>
              </a:rPr>
              <a:t>语句用于跳过某个循环语句块的</a:t>
            </a:r>
            <a:r>
              <a:rPr lang="zh-CN" altLang="en-US" b="1" dirty="0" smtClean="0">
                <a:solidFill>
                  <a:srgbClr val="C00000"/>
                </a:solidFill>
                <a:ea typeface="宋体" panose="02010600030101010101" pitchFamily="2" charset="-122"/>
                <a:cs typeface="Times New Roman" panose="02020603050405020304" pitchFamily="18" charset="0"/>
              </a:rPr>
              <a:t>一次</a:t>
            </a:r>
            <a:r>
              <a:rPr lang="zh-CN" altLang="en-US" dirty="0" smtClean="0">
                <a:ea typeface="宋体" panose="02010600030101010101" pitchFamily="2" charset="-122"/>
                <a:cs typeface="Times New Roman" panose="02020603050405020304" pitchFamily="18" charset="0"/>
              </a:rPr>
              <a:t>执行 </a:t>
            </a:r>
          </a:p>
          <a:p>
            <a:pPr lvl="1" eaLnBrk="1" hangingPunct="1">
              <a:buFont typeface="Wingdings" panose="05000000000000000000" pitchFamily="2" charset="2"/>
              <a:buChar char="Ø"/>
            </a:pPr>
            <a:r>
              <a:rPr lang="en-US" altLang="zh-CN" dirty="0" smtClean="0">
                <a:ea typeface="宋体" panose="02010600030101010101" pitchFamily="2" charset="-122"/>
                <a:cs typeface="Times New Roman" panose="02020603050405020304" pitchFamily="18" charset="0"/>
              </a:rPr>
              <a:t>continue</a:t>
            </a:r>
            <a:r>
              <a:rPr lang="zh-CN" altLang="en-US" dirty="0" smtClean="0">
                <a:ea typeface="宋体" panose="02010600030101010101" pitchFamily="2" charset="-122"/>
                <a:cs typeface="Times New Roman" panose="02020603050405020304" pitchFamily="18" charset="0"/>
              </a:rPr>
              <a:t>语句出现在多层嵌套的循环语句体中时，可以通过标签指明要跳过的是哪一层循环 </a:t>
            </a:r>
          </a:p>
          <a:p>
            <a:pPr eaLnBrk="1" hangingPunct="1">
              <a:buClr>
                <a:schemeClr val="tx1"/>
              </a:buClr>
              <a:buFont typeface="Wingdings" panose="05000000000000000000" pitchFamily="2" charset="2"/>
              <a:buNone/>
            </a:pPr>
            <a:endParaRPr lang="zh-CN" altLang="en-US" sz="500" dirty="0" smtClean="0">
              <a:ea typeface="宋体" panose="02010600030101010101" pitchFamily="2" charset="-122"/>
              <a:cs typeface="Times New Roman" panose="02020603050405020304" pitchFamily="18" charset="0"/>
            </a:endParaRPr>
          </a:p>
          <a:p>
            <a:pPr eaLnBrk="1" hangingPunct="1">
              <a:buClr>
                <a:schemeClr val="tx1"/>
              </a:buClr>
              <a:buFont typeface="Wingdings" panose="05000000000000000000" pitchFamily="2" charset="2"/>
              <a:buChar char="l"/>
            </a:pPr>
            <a:r>
              <a:rPr lang="en-US" altLang="zh-CN" sz="2800" dirty="0" smtClean="0">
                <a:ea typeface="宋体" panose="02010600030101010101" pitchFamily="2" charset="-122"/>
                <a:cs typeface="Times New Roman" panose="02020603050405020304" pitchFamily="18" charset="0"/>
              </a:rPr>
              <a:t>continue</a:t>
            </a:r>
            <a:r>
              <a:rPr lang="zh-CN" altLang="en-US" sz="2800" dirty="0" smtClean="0">
                <a:ea typeface="宋体" panose="02010600030101010101" pitchFamily="2" charset="-122"/>
                <a:cs typeface="Times New Roman" panose="02020603050405020304" pitchFamily="18" charset="0"/>
              </a:rPr>
              <a:t>语句用法举例</a:t>
            </a:r>
            <a:endParaRPr lang="en-US" altLang="zh-CN" sz="2800" dirty="0" smtClean="0">
              <a:ea typeface="宋体" panose="02010600030101010101" pitchFamily="2" charset="-122"/>
              <a:cs typeface="Times New Roman" panose="02020603050405020304" pitchFamily="18" charset="0"/>
            </a:endParaRPr>
          </a:p>
          <a:p>
            <a:pPr lvl="1" eaLnBrk="1" hangingPunct="1">
              <a:spcBef>
                <a:spcPct val="0"/>
              </a:spcBef>
              <a:buClr>
                <a:schemeClr val="tx1"/>
              </a:buClr>
              <a:buFont typeface="Wingdings" panose="05000000000000000000" pitchFamily="2" charset="2"/>
              <a:buNone/>
            </a:pPr>
            <a:r>
              <a:rPr lang="en-US" altLang="zh-CN" sz="2800" b="1" dirty="0" smtClean="0">
                <a:solidFill>
                  <a:srgbClr val="0000FF"/>
                </a:solidFill>
                <a:ea typeface="宋体" panose="02010600030101010101" pitchFamily="2" charset="-122"/>
                <a:cs typeface="Times New Roman" panose="02020603050405020304" pitchFamily="18" charset="0"/>
              </a:rPr>
              <a:t>	</a:t>
            </a:r>
            <a:r>
              <a:rPr lang="en-US" altLang="zh-CN" sz="1800" dirty="0" smtClean="0">
                <a:solidFill>
                  <a:srgbClr val="0000FF"/>
                </a:solidFill>
                <a:ea typeface="宋体" panose="02010600030101010101" pitchFamily="2" charset="-122"/>
                <a:cs typeface="Times New Roman" panose="02020603050405020304" pitchFamily="18" charset="0"/>
              </a:rPr>
              <a:t>public class </a:t>
            </a:r>
            <a:r>
              <a:rPr lang="en-US" altLang="zh-CN" sz="1800" dirty="0" err="1" smtClean="0">
                <a:solidFill>
                  <a:srgbClr val="0000FF"/>
                </a:solidFill>
                <a:ea typeface="宋体" panose="02010600030101010101" pitchFamily="2" charset="-122"/>
                <a:cs typeface="Times New Roman" panose="02020603050405020304" pitchFamily="18" charset="0"/>
              </a:rPr>
              <a:t>ContinueTest</a:t>
            </a:r>
            <a:r>
              <a:rPr lang="en-US" altLang="zh-CN" sz="1800" dirty="0" smtClean="0">
                <a:solidFill>
                  <a:srgbClr val="0000FF"/>
                </a:solidFill>
                <a:ea typeface="宋体" panose="02010600030101010101" pitchFamily="2" charset="-122"/>
                <a:cs typeface="Times New Roman" panose="02020603050405020304" pitchFamily="18" charset="0"/>
              </a:rPr>
              <a:t> {</a:t>
            </a:r>
          </a:p>
          <a:p>
            <a:pPr lvl="1" algn="just" eaLnBrk="1" hangingPunct="1">
              <a:spcBef>
                <a:spcPct val="0"/>
              </a:spcBef>
              <a:buClr>
                <a:schemeClr val="tx1"/>
              </a:buClr>
              <a:buFont typeface="Wingdings" panose="05000000000000000000" pitchFamily="2" charset="2"/>
              <a:buNone/>
            </a:pPr>
            <a:r>
              <a:rPr lang="en-US" altLang="zh-CN" sz="1800" dirty="0" smtClean="0">
                <a:solidFill>
                  <a:srgbClr val="0000FF"/>
                </a:solidFill>
                <a:ea typeface="宋体" panose="02010600030101010101" pitchFamily="2" charset="-122"/>
                <a:cs typeface="Times New Roman" panose="02020603050405020304" pitchFamily="18" charset="0"/>
              </a:rPr>
              <a:t>		        public static void main(String </a:t>
            </a:r>
            <a:r>
              <a:rPr lang="en-US" altLang="zh-CN" sz="1800" dirty="0" err="1" smtClean="0">
                <a:solidFill>
                  <a:srgbClr val="0000FF"/>
                </a:solidFill>
                <a:ea typeface="宋体" panose="02010600030101010101" pitchFamily="2" charset="-122"/>
                <a:cs typeface="Times New Roman" panose="02020603050405020304" pitchFamily="18" charset="0"/>
              </a:rPr>
              <a:t>args</a:t>
            </a:r>
            <a:r>
              <a:rPr lang="en-US" altLang="zh-CN" sz="1800" dirty="0" smtClean="0">
                <a:solidFill>
                  <a:srgbClr val="0000FF"/>
                </a:solidFill>
                <a:ea typeface="宋体" panose="02010600030101010101" pitchFamily="2" charset="-122"/>
                <a:cs typeface="Times New Roman" panose="02020603050405020304" pitchFamily="18" charset="0"/>
              </a:rPr>
              <a:t>[]){</a:t>
            </a:r>
          </a:p>
          <a:p>
            <a:pPr lvl="1" algn="just" eaLnBrk="1" hangingPunct="1">
              <a:spcBef>
                <a:spcPct val="0"/>
              </a:spcBef>
              <a:buClr>
                <a:schemeClr val="tx1"/>
              </a:buClr>
              <a:buFont typeface="Wingdings" panose="05000000000000000000" pitchFamily="2" charset="2"/>
              <a:buNone/>
            </a:pPr>
            <a:r>
              <a:rPr lang="en-US" altLang="zh-CN" sz="1800" dirty="0" smtClean="0">
                <a:solidFill>
                  <a:srgbClr val="0000FF"/>
                </a:solidFill>
                <a:ea typeface="宋体" panose="02010600030101010101" pitchFamily="2" charset="-122"/>
                <a:cs typeface="Times New Roman" panose="02020603050405020304" pitchFamily="18" charset="0"/>
              </a:rPr>
              <a:t>	     	   for (</a:t>
            </a:r>
            <a:r>
              <a:rPr lang="en-US" altLang="zh-CN" sz="1800" dirty="0" err="1" smtClean="0">
                <a:solidFill>
                  <a:srgbClr val="0000FF"/>
                </a:solidFill>
                <a:ea typeface="宋体" panose="02010600030101010101" pitchFamily="2" charset="-122"/>
                <a:cs typeface="Times New Roman" panose="02020603050405020304" pitchFamily="18" charset="0"/>
              </a:rPr>
              <a:t>int</a:t>
            </a:r>
            <a:r>
              <a:rPr lang="en-US" altLang="zh-CN" sz="1800" dirty="0" smtClean="0">
                <a:solidFill>
                  <a:srgbClr val="0000FF"/>
                </a:solidFill>
                <a:ea typeface="宋体" panose="02010600030101010101" pitchFamily="2" charset="-122"/>
                <a:cs typeface="Times New Roman" panose="02020603050405020304" pitchFamily="18" charset="0"/>
              </a:rPr>
              <a:t> </a:t>
            </a:r>
            <a:r>
              <a:rPr lang="en-US" altLang="zh-CN" sz="1800" dirty="0" err="1" smtClean="0">
                <a:solidFill>
                  <a:srgbClr val="0000FF"/>
                </a:solidFill>
                <a:ea typeface="宋体" panose="02010600030101010101" pitchFamily="2" charset="-122"/>
                <a:cs typeface="Times New Roman" panose="02020603050405020304" pitchFamily="18" charset="0"/>
              </a:rPr>
              <a:t>i</a:t>
            </a:r>
            <a:r>
              <a:rPr lang="en-US" altLang="zh-CN" sz="1800" dirty="0" smtClean="0">
                <a:solidFill>
                  <a:srgbClr val="0000FF"/>
                </a:solidFill>
                <a:ea typeface="宋体" panose="02010600030101010101" pitchFamily="2" charset="-122"/>
                <a:cs typeface="Times New Roman" panose="02020603050405020304" pitchFamily="18" charset="0"/>
              </a:rPr>
              <a:t> = 0; </a:t>
            </a:r>
            <a:r>
              <a:rPr lang="en-US" altLang="zh-CN" sz="1800" dirty="0" err="1" smtClean="0">
                <a:solidFill>
                  <a:srgbClr val="0000FF"/>
                </a:solidFill>
                <a:ea typeface="宋体" panose="02010600030101010101" pitchFamily="2" charset="-122"/>
                <a:cs typeface="Times New Roman" panose="02020603050405020304" pitchFamily="18" charset="0"/>
              </a:rPr>
              <a:t>i</a:t>
            </a:r>
            <a:r>
              <a:rPr lang="en-US" altLang="zh-CN" sz="1800" dirty="0" smtClean="0">
                <a:solidFill>
                  <a:srgbClr val="0000FF"/>
                </a:solidFill>
                <a:ea typeface="宋体" panose="02010600030101010101" pitchFamily="2" charset="-122"/>
                <a:cs typeface="Times New Roman" panose="02020603050405020304" pitchFamily="18" charset="0"/>
              </a:rPr>
              <a:t> &lt; 100; </a:t>
            </a:r>
            <a:r>
              <a:rPr lang="en-US" altLang="zh-CN" sz="1800" dirty="0" err="1" smtClean="0">
                <a:solidFill>
                  <a:srgbClr val="0000FF"/>
                </a:solidFill>
                <a:ea typeface="宋体" panose="02010600030101010101" pitchFamily="2" charset="-122"/>
                <a:cs typeface="Times New Roman" panose="02020603050405020304" pitchFamily="18" charset="0"/>
              </a:rPr>
              <a:t>i</a:t>
            </a:r>
            <a:r>
              <a:rPr lang="en-US" altLang="zh-CN" sz="1800" dirty="0" smtClean="0">
                <a:solidFill>
                  <a:srgbClr val="0000FF"/>
                </a:solidFill>
                <a:ea typeface="宋体" panose="02010600030101010101" pitchFamily="2" charset="-122"/>
                <a:cs typeface="Times New Roman" panose="02020603050405020304" pitchFamily="18" charset="0"/>
              </a:rPr>
              <a:t>++) {</a:t>
            </a:r>
          </a:p>
          <a:p>
            <a:pPr lvl="1" algn="just" eaLnBrk="1" hangingPunct="1">
              <a:spcBef>
                <a:spcPct val="0"/>
              </a:spcBef>
              <a:buClr>
                <a:schemeClr val="tx1"/>
              </a:buClr>
              <a:buFont typeface="Wingdings" panose="05000000000000000000" pitchFamily="2" charset="2"/>
              <a:buNone/>
            </a:pPr>
            <a:r>
              <a:rPr lang="en-US" altLang="zh-CN" sz="1800" dirty="0" smtClean="0">
                <a:solidFill>
                  <a:srgbClr val="0000FF"/>
                </a:solidFill>
                <a:ea typeface="宋体" panose="02010600030101010101" pitchFamily="2" charset="-122"/>
                <a:cs typeface="Times New Roman" panose="02020603050405020304" pitchFamily="18" charset="0"/>
              </a:rPr>
              <a:t>	      	         	  if (i%10==0)</a:t>
            </a:r>
          </a:p>
          <a:p>
            <a:pPr lvl="1" algn="just" eaLnBrk="1" hangingPunct="1">
              <a:spcBef>
                <a:spcPct val="0"/>
              </a:spcBef>
              <a:buClr>
                <a:schemeClr val="tx1"/>
              </a:buClr>
              <a:buFont typeface="Wingdings" panose="05000000000000000000" pitchFamily="2" charset="2"/>
              <a:buNone/>
            </a:pPr>
            <a:r>
              <a:rPr lang="en-US" altLang="zh-CN" sz="1800" dirty="0" smtClean="0">
                <a:solidFill>
                  <a:srgbClr val="0000FF"/>
                </a:solidFill>
                <a:ea typeface="宋体" panose="02010600030101010101" pitchFamily="2" charset="-122"/>
                <a:cs typeface="Times New Roman" panose="02020603050405020304" pitchFamily="18" charset="0"/>
              </a:rPr>
              <a:t>			        		continue;</a:t>
            </a:r>
          </a:p>
          <a:p>
            <a:pPr lvl="1" algn="just" eaLnBrk="1" hangingPunct="1">
              <a:spcBef>
                <a:spcPct val="0"/>
              </a:spcBef>
              <a:buClr>
                <a:schemeClr val="tx1"/>
              </a:buClr>
              <a:buFont typeface="Wingdings" panose="05000000000000000000" pitchFamily="2" charset="2"/>
              <a:buNone/>
            </a:pPr>
            <a:r>
              <a:rPr lang="en-US" altLang="zh-CN" sz="1800" dirty="0" smtClean="0">
                <a:solidFill>
                  <a:srgbClr val="0000FF"/>
                </a:solidFill>
                <a:ea typeface="宋体" panose="02010600030101010101" pitchFamily="2" charset="-122"/>
                <a:cs typeface="Times New Roman" panose="02020603050405020304" pitchFamily="18" charset="0"/>
              </a:rPr>
              <a:t>		         	                </a:t>
            </a:r>
            <a:r>
              <a:rPr lang="en-US" altLang="zh-CN" sz="1800" dirty="0" err="1" smtClean="0">
                <a:solidFill>
                  <a:srgbClr val="0000FF"/>
                </a:solidFill>
                <a:ea typeface="宋体" panose="02010600030101010101" pitchFamily="2" charset="-122"/>
                <a:cs typeface="Times New Roman" panose="02020603050405020304" pitchFamily="18" charset="0"/>
              </a:rPr>
              <a:t>System.out.println</a:t>
            </a:r>
            <a:r>
              <a:rPr lang="en-US" altLang="zh-CN" sz="1800" dirty="0" smtClean="0">
                <a:solidFill>
                  <a:srgbClr val="0000FF"/>
                </a:solidFill>
                <a:ea typeface="宋体" panose="02010600030101010101" pitchFamily="2" charset="-122"/>
                <a:cs typeface="Times New Roman" panose="02020603050405020304" pitchFamily="18" charset="0"/>
              </a:rPr>
              <a:t>(</a:t>
            </a:r>
            <a:r>
              <a:rPr lang="en-US" altLang="zh-CN" sz="1800" dirty="0" err="1" smtClean="0">
                <a:solidFill>
                  <a:srgbClr val="0000FF"/>
                </a:solidFill>
                <a:ea typeface="宋体" panose="02010600030101010101" pitchFamily="2" charset="-122"/>
                <a:cs typeface="Times New Roman" panose="02020603050405020304" pitchFamily="18" charset="0"/>
              </a:rPr>
              <a:t>i</a:t>
            </a:r>
            <a:r>
              <a:rPr lang="en-US" altLang="zh-CN" sz="1800" dirty="0" smtClean="0">
                <a:solidFill>
                  <a:srgbClr val="0000FF"/>
                </a:solidFill>
                <a:ea typeface="宋体" panose="02010600030101010101" pitchFamily="2" charset="-122"/>
                <a:cs typeface="Times New Roman" panose="02020603050405020304" pitchFamily="18" charset="0"/>
              </a:rPr>
              <a:t>);</a:t>
            </a:r>
          </a:p>
          <a:p>
            <a:pPr lvl="1" algn="just" eaLnBrk="1" hangingPunct="1">
              <a:spcBef>
                <a:spcPct val="0"/>
              </a:spcBef>
              <a:buClr>
                <a:schemeClr val="tx1"/>
              </a:buClr>
              <a:buFont typeface="Wingdings" panose="05000000000000000000" pitchFamily="2" charset="2"/>
              <a:buNone/>
            </a:pPr>
            <a:r>
              <a:rPr lang="en-US" altLang="zh-CN" sz="1800" dirty="0" smtClean="0">
                <a:solidFill>
                  <a:srgbClr val="0000FF"/>
                </a:solidFill>
                <a:ea typeface="宋体" panose="02010600030101010101" pitchFamily="2" charset="-122"/>
                <a:cs typeface="Times New Roman" panose="02020603050405020304" pitchFamily="18" charset="0"/>
              </a:rPr>
              <a:t>		         	               }  }</a:t>
            </a:r>
            <a:r>
              <a:rPr lang="en-US" altLang="zh-CN" sz="1800" dirty="0">
                <a:solidFill>
                  <a:srgbClr val="0000FF"/>
                </a:solidFill>
                <a:ea typeface="宋体" panose="02010600030101010101" pitchFamily="2" charset="-122"/>
                <a:cs typeface="Times New Roman" panose="02020603050405020304" pitchFamily="18" charset="0"/>
              </a:rPr>
              <a:t> </a:t>
            </a:r>
            <a:r>
              <a:rPr lang="en-US" altLang="zh-CN" sz="1800" dirty="0" smtClean="0">
                <a:solidFill>
                  <a:srgbClr val="0000FF"/>
                </a:solidFill>
                <a:ea typeface="宋体" panose="02010600030101010101" pitchFamily="2" charset="-122"/>
                <a:cs typeface="Times New Roman" panose="02020603050405020304" pitchFamily="18" charset="0"/>
              </a:rPr>
              <a:t> } </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nvSpPr>
        <p:spPr>
          <a:xfrm>
            <a:off x="1935931" y="620688"/>
            <a:ext cx="5344145" cy="83844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b="1" dirty="0" smtClean="0">
                <a:solidFill>
                  <a:schemeClr val="tx1"/>
                </a:solidFill>
                <a:latin typeface="+mn-lt"/>
                <a:ea typeface="宋体" panose="02010600030101010101" pitchFamily="2" charset="-122"/>
                <a:cs typeface="Arial Unicode MS" panose="020B0604020202020204" charset="-122"/>
              </a:rPr>
              <a:t>特殊流程控制语句</a:t>
            </a:r>
            <a:r>
              <a:rPr lang="en-US" altLang="zh-CN" b="1" dirty="0" smtClean="0">
                <a:solidFill>
                  <a:schemeClr val="tx1"/>
                </a:solidFill>
                <a:latin typeface="+mn-lt"/>
                <a:ea typeface="宋体" panose="02010600030101010101" pitchFamily="2" charset="-122"/>
                <a:cs typeface="Arial Unicode MS" panose="020B0604020202020204" charset="-122"/>
              </a:rPr>
              <a:t>3</a:t>
            </a:r>
            <a:endParaRPr lang="zh-CN" altLang="en-US" b="1" dirty="0" smtClean="0">
              <a:solidFill>
                <a:schemeClr val="tx1"/>
              </a:solidFill>
              <a:latin typeface="+mn-lt"/>
              <a:ea typeface="宋体" panose="02010600030101010101" pitchFamily="2" charset="-122"/>
              <a:cs typeface="Arial Unicode MS" panose="020B0604020202020204" charset="-122"/>
            </a:endParaRPr>
          </a:p>
        </p:txBody>
      </p:sp>
      <p:sp>
        <p:nvSpPr>
          <p:cNvPr id="5" name="TextBox 4"/>
          <p:cNvSpPr txBox="1"/>
          <p:nvPr/>
        </p:nvSpPr>
        <p:spPr>
          <a:xfrm>
            <a:off x="395536" y="1700808"/>
            <a:ext cx="8424936" cy="2677656"/>
          </a:xfrm>
          <a:prstGeom prst="rect">
            <a:avLst/>
          </a:prstGeom>
          <a:noFill/>
        </p:spPr>
        <p:txBody>
          <a:bodyPr wrap="square" rtlCol="0">
            <a:spAutoFit/>
          </a:bodyPr>
          <a:lstStyle/>
          <a:p>
            <a:pPr marL="342900" indent="-342900">
              <a:buFont typeface="Wingdings" panose="05000000000000000000" pitchFamily="2" charset="2"/>
              <a:buChar char="l"/>
            </a:pPr>
            <a:r>
              <a:rPr lang="en-US" altLang="zh-CN" sz="2800" dirty="0">
                <a:ea typeface="宋体" panose="02010600030101010101" pitchFamily="2" charset="-122"/>
                <a:cs typeface="Times New Roman" panose="02020603050405020304" pitchFamily="18" charset="0"/>
              </a:rPr>
              <a:t>return</a:t>
            </a:r>
            <a:r>
              <a:rPr lang="zh-CN" altLang="en-US" sz="2800" dirty="0">
                <a:ea typeface="宋体" panose="02010600030101010101" pitchFamily="2" charset="-122"/>
                <a:cs typeface="Times New Roman" panose="02020603050405020304" pitchFamily="18" charset="0"/>
              </a:rPr>
              <a:t>：并非专门用于结束循环的，它的功能是结束一个方法。当一个</a:t>
            </a:r>
            <a:r>
              <a:rPr lang="zh-CN" altLang="en-US" sz="2800" dirty="0" smtClean="0">
                <a:ea typeface="宋体" panose="02010600030101010101" pitchFamily="2" charset="-122"/>
                <a:cs typeface="Times New Roman" panose="02020603050405020304" pitchFamily="18" charset="0"/>
              </a:rPr>
              <a:t>方法执行</a:t>
            </a:r>
            <a:r>
              <a:rPr lang="zh-CN" altLang="en-US" sz="2800" dirty="0">
                <a:ea typeface="宋体" panose="02010600030101010101" pitchFamily="2" charset="-122"/>
                <a:cs typeface="Times New Roman" panose="02020603050405020304" pitchFamily="18" charset="0"/>
              </a:rPr>
              <a:t>到一个</a:t>
            </a:r>
            <a:r>
              <a:rPr lang="en-US" altLang="zh-CN" sz="2800" dirty="0">
                <a:ea typeface="宋体" panose="02010600030101010101" pitchFamily="2" charset="-122"/>
                <a:cs typeface="Times New Roman" panose="02020603050405020304" pitchFamily="18" charset="0"/>
              </a:rPr>
              <a:t>return</a:t>
            </a:r>
            <a:r>
              <a:rPr lang="zh-CN" altLang="en-US" sz="2800" dirty="0">
                <a:ea typeface="宋体" panose="02010600030101010101" pitchFamily="2" charset="-122"/>
                <a:cs typeface="Times New Roman" panose="02020603050405020304" pitchFamily="18" charset="0"/>
              </a:rPr>
              <a:t>语句时，这个方法将被结束。</a:t>
            </a:r>
            <a:endParaRPr lang="en-US" altLang="zh-CN" sz="2800" dirty="0">
              <a:ea typeface="宋体" panose="02010600030101010101" pitchFamily="2" charset="-122"/>
              <a:cs typeface="Times New Roman" panose="02020603050405020304" pitchFamily="18" charset="0"/>
            </a:endParaRPr>
          </a:p>
          <a:p>
            <a:endParaRPr lang="en-US" altLang="zh-CN" sz="2800" dirty="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l"/>
            </a:pPr>
            <a:r>
              <a:rPr lang="zh-CN" altLang="en-US" sz="2800" dirty="0" smtClean="0">
                <a:ea typeface="宋体" panose="02010600030101010101" pitchFamily="2" charset="-122"/>
                <a:cs typeface="Times New Roman" panose="02020603050405020304" pitchFamily="18" charset="0"/>
              </a:rPr>
              <a:t>与</a:t>
            </a:r>
            <a:r>
              <a:rPr lang="en-US" altLang="zh-CN" sz="2800" dirty="0">
                <a:ea typeface="宋体" panose="02010600030101010101" pitchFamily="2" charset="-122"/>
                <a:cs typeface="Times New Roman" panose="02020603050405020304" pitchFamily="18" charset="0"/>
              </a:rPr>
              <a:t>break</a:t>
            </a:r>
            <a:r>
              <a:rPr lang="zh-CN" altLang="en-US" sz="2800" dirty="0">
                <a:ea typeface="宋体" panose="02010600030101010101" pitchFamily="2" charset="-122"/>
                <a:cs typeface="Times New Roman" panose="02020603050405020304" pitchFamily="18" charset="0"/>
              </a:rPr>
              <a:t>和</a:t>
            </a:r>
            <a:r>
              <a:rPr lang="en-US" altLang="zh-CN" sz="2800" dirty="0">
                <a:ea typeface="宋体" panose="02010600030101010101" pitchFamily="2" charset="-122"/>
                <a:cs typeface="Times New Roman" panose="02020603050405020304" pitchFamily="18" charset="0"/>
              </a:rPr>
              <a:t>continue</a:t>
            </a:r>
            <a:r>
              <a:rPr lang="zh-CN" altLang="en-US" sz="2800" dirty="0">
                <a:ea typeface="宋体" panose="02010600030101010101" pitchFamily="2" charset="-122"/>
                <a:cs typeface="Times New Roman" panose="02020603050405020304" pitchFamily="18" charset="0"/>
              </a:rPr>
              <a:t>不同的是，</a:t>
            </a:r>
            <a:r>
              <a:rPr lang="en-US" altLang="zh-CN" sz="2800" dirty="0">
                <a:ea typeface="宋体" panose="02010600030101010101" pitchFamily="2" charset="-122"/>
                <a:cs typeface="Times New Roman" panose="02020603050405020304" pitchFamily="18" charset="0"/>
              </a:rPr>
              <a:t>return</a:t>
            </a:r>
            <a:r>
              <a:rPr lang="zh-CN" altLang="en-US" sz="2800" dirty="0">
                <a:ea typeface="宋体" panose="02010600030101010101" pitchFamily="2" charset="-122"/>
                <a:cs typeface="Times New Roman" panose="02020603050405020304" pitchFamily="18" charset="0"/>
              </a:rPr>
              <a:t>直接结束整个方法，不管这个</a:t>
            </a:r>
            <a:r>
              <a:rPr lang="en-US" altLang="zh-CN" sz="2800" dirty="0">
                <a:ea typeface="宋体" panose="02010600030101010101" pitchFamily="2" charset="-122"/>
                <a:cs typeface="Times New Roman" panose="02020603050405020304" pitchFamily="18" charset="0"/>
              </a:rPr>
              <a:t>return</a:t>
            </a:r>
            <a:r>
              <a:rPr lang="zh-CN" altLang="en-US" sz="2800" dirty="0">
                <a:ea typeface="宋体" panose="02010600030101010101" pitchFamily="2" charset="-122"/>
                <a:cs typeface="Times New Roman" panose="02020603050405020304" pitchFamily="18" charset="0"/>
              </a:rPr>
              <a:t>处于多少层循环之内</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nvSpPr>
        <p:spPr>
          <a:xfrm>
            <a:off x="2339752" y="692696"/>
            <a:ext cx="4824586" cy="81461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b="1" dirty="0" smtClean="0">
                <a:solidFill>
                  <a:schemeClr val="tx1"/>
                </a:solidFill>
                <a:latin typeface="+mn-lt"/>
                <a:ea typeface="宋体" panose="02010600030101010101" pitchFamily="2" charset="-122"/>
                <a:cs typeface="Arial Unicode MS" panose="020B0604020202020204" charset="-122"/>
              </a:rPr>
              <a:t>特殊流程控制语句注意</a:t>
            </a:r>
          </a:p>
        </p:txBody>
      </p:sp>
      <p:sp>
        <p:nvSpPr>
          <p:cNvPr id="61443" name="Rectangle 3"/>
          <p:cNvSpPr>
            <a:spLocks noGrp="1" noChangeArrowheads="1"/>
          </p:cNvSpPr>
          <p:nvPr/>
        </p:nvSpPr>
        <p:spPr>
          <a:xfrm>
            <a:off x="251460" y="1628775"/>
            <a:ext cx="8712835" cy="3453130"/>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110000"/>
              </a:lnSpc>
              <a:buClr>
                <a:schemeClr val="tx1"/>
              </a:buClr>
              <a:buFont typeface="Wingdings" panose="05000000000000000000" pitchFamily="2" charset="2"/>
              <a:buChar char="l"/>
            </a:pPr>
            <a:r>
              <a:rPr lang="en-US" altLang="zh-CN" sz="2800" dirty="0" smtClean="0">
                <a:ea typeface="宋体" panose="02010600030101010101" pitchFamily="2" charset="-122"/>
                <a:cs typeface="Times New Roman" panose="02020603050405020304" pitchFamily="18" charset="0"/>
              </a:rPr>
              <a:t>break</a:t>
            </a:r>
            <a:r>
              <a:rPr lang="zh-CN" altLang="en-US" sz="2800" dirty="0" smtClean="0">
                <a:ea typeface="宋体" panose="02010600030101010101" pitchFamily="2" charset="-122"/>
                <a:cs typeface="Times New Roman" panose="02020603050405020304" pitchFamily="18" charset="0"/>
              </a:rPr>
              <a:t>只能用于</a:t>
            </a:r>
            <a:r>
              <a:rPr lang="en-US" altLang="zh-CN" sz="2800" b="1" dirty="0" smtClean="0">
                <a:solidFill>
                  <a:srgbClr val="C00000"/>
                </a:solidFill>
                <a:ea typeface="宋体" panose="02010600030101010101" pitchFamily="2" charset="-122"/>
                <a:cs typeface="Times New Roman" panose="02020603050405020304" pitchFamily="18" charset="0"/>
              </a:rPr>
              <a:t>switch</a:t>
            </a:r>
            <a:r>
              <a:rPr lang="zh-CN" altLang="en-US" sz="2800" b="1" dirty="0" smtClean="0">
                <a:solidFill>
                  <a:srgbClr val="C00000"/>
                </a:solidFill>
                <a:ea typeface="宋体" panose="02010600030101010101" pitchFamily="2" charset="-122"/>
                <a:cs typeface="Times New Roman" panose="02020603050405020304" pitchFamily="18" charset="0"/>
              </a:rPr>
              <a:t>语句</a:t>
            </a:r>
            <a:r>
              <a:rPr lang="zh-CN" altLang="en-US" sz="2800" dirty="0" smtClean="0">
                <a:ea typeface="宋体" panose="02010600030101010101" pitchFamily="2" charset="-122"/>
                <a:cs typeface="Times New Roman" panose="02020603050405020304" pitchFamily="18" charset="0"/>
              </a:rPr>
              <a:t>和</a:t>
            </a:r>
            <a:r>
              <a:rPr lang="zh-CN" altLang="en-US" sz="2800" b="1" dirty="0" smtClean="0">
                <a:solidFill>
                  <a:srgbClr val="C00000"/>
                </a:solidFill>
                <a:ea typeface="宋体" panose="02010600030101010101" pitchFamily="2" charset="-122"/>
                <a:cs typeface="Times New Roman" panose="02020603050405020304" pitchFamily="18" charset="0"/>
              </a:rPr>
              <a:t>循环语句</a:t>
            </a:r>
            <a:r>
              <a:rPr lang="zh-CN" altLang="en-US" sz="2800" dirty="0" smtClean="0">
                <a:ea typeface="宋体" panose="02010600030101010101" pitchFamily="2" charset="-122"/>
                <a:cs typeface="Times New Roman" panose="02020603050405020304" pitchFamily="18" charset="0"/>
              </a:rPr>
              <a:t>中。</a:t>
            </a:r>
          </a:p>
          <a:p>
            <a:pPr eaLnBrk="1" hangingPunct="1">
              <a:lnSpc>
                <a:spcPct val="110000"/>
              </a:lnSpc>
              <a:buClr>
                <a:schemeClr val="tx1"/>
              </a:buClr>
              <a:buFont typeface="Wingdings" panose="05000000000000000000" pitchFamily="2" charset="2"/>
              <a:buChar char="l"/>
            </a:pPr>
            <a:r>
              <a:rPr lang="en-US" altLang="zh-CN" sz="2800" dirty="0" smtClean="0">
                <a:ea typeface="宋体" panose="02010600030101010101" pitchFamily="2" charset="-122"/>
                <a:cs typeface="Times New Roman" panose="02020603050405020304" pitchFamily="18" charset="0"/>
              </a:rPr>
              <a:t>continue </a:t>
            </a:r>
            <a:r>
              <a:rPr lang="zh-CN" altLang="en-US" sz="2800" dirty="0" smtClean="0">
                <a:ea typeface="宋体" panose="02010600030101010101" pitchFamily="2" charset="-122"/>
                <a:cs typeface="Times New Roman" panose="02020603050405020304" pitchFamily="18" charset="0"/>
              </a:rPr>
              <a:t>只能用于</a:t>
            </a:r>
            <a:r>
              <a:rPr lang="zh-CN" altLang="en-US" sz="2800" b="1" dirty="0" smtClean="0">
                <a:solidFill>
                  <a:srgbClr val="C00000"/>
                </a:solidFill>
                <a:ea typeface="宋体" panose="02010600030101010101" pitchFamily="2" charset="-122"/>
                <a:cs typeface="Times New Roman" panose="02020603050405020304" pitchFamily="18" charset="0"/>
              </a:rPr>
              <a:t>循环语句</a:t>
            </a:r>
            <a:r>
              <a:rPr lang="zh-CN" altLang="en-US" sz="2800" dirty="0" smtClean="0">
                <a:ea typeface="宋体" panose="02010600030101010101" pitchFamily="2" charset="-122"/>
                <a:cs typeface="Times New Roman" panose="02020603050405020304" pitchFamily="18" charset="0"/>
              </a:rPr>
              <a:t>中。</a:t>
            </a:r>
            <a:endParaRPr lang="en-US" altLang="zh-CN" sz="2800" dirty="0" smtClean="0">
              <a:ea typeface="宋体" panose="02010600030101010101" pitchFamily="2" charset="-122"/>
              <a:cs typeface="Times New Roman" panose="02020603050405020304" pitchFamily="18" charset="0"/>
            </a:endParaRPr>
          </a:p>
          <a:p>
            <a:pPr eaLnBrk="1" hangingPunct="1">
              <a:lnSpc>
                <a:spcPct val="110000"/>
              </a:lnSpc>
              <a:buClr>
                <a:schemeClr val="tx1"/>
              </a:buCl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二者功能类似，但</a:t>
            </a:r>
            <a:r>
              <a:rPr lang="en-US" altLang="zh-CN" dirty="0" smtClean="0">
                <a:ea typeface="宋体" panose="02010600030101010101" pitchFamily="2" charset="-122"/>
                <a:cs typeface="Times New Roman" panose="02020603050405020304" pitchFamily="18" charset="0"/>
              </a:rPr>
              <a:t>continue</a:t>
            </a:r>
            <a:r>
              <a:rPr lang="zh-CN" altLang="en-US" dirty="0" smtClean="0">
                <a:ea typeface="宋体" panose="02010600030101010101" pitchFamily="2" charset="-122"/>
                <a:cs typeface="Times New Roman" panose="02020603050405020304" pitchFamily="18" charset="0"/>
              </a:rPr>
              <a:t>是终止</a:t>
            </a:r>
            <a:r>
              <a:rPr lang="zh-CN" altLang="en-US" b="1" dirty="0" smtClean="0">
                <a:solidFill>
                  <a:srgbClr val="FF0000"/>
                </a:solidFill>
                <a:ea typeface="宋体" panose="02010600030101010101" pitchFamily="2" charset="-122"/>
                <a:cs typeface="Times New Roman" panose="02020603050405020304" pitchFamily="18" charset="0"/>
              </a:rPr>
              <a:t>本次</a:t>
            </a:r>
            <a:r>
              <a:rPr lang="zh-CN" altLang="en-US" dirty="0" smtClean="0">
                <a:ea typeface="宋体" panose="02010600030101010101" pitchFamily="2" charset="-122"/>
                <a:cs typeface="Times New Roman" panose="02020603050405020304" pitchFamily="18" charset="0"/>
              </a:rPr>
              <a:t>循环，</a:t>
            </a:r>
            <a:r>
              <a:rPr lang="en-US" altLang="zh-CN" dirty="0" smtClean="0">
                <a:ea typeface="宋体" panose="02010600030101010101" pitchFamily="2" charset="-122"/>
                <a:cs typeface="Times New Roman" panose="02020603050405020304" pitchFamily="18" charset="0"/>
              </a:rPr>
              <a:t>break</a:t>
            </a:r>
            <a:r>
              <a:rPr lang="zh-CN" altLang="en-US" dirty="0" smtClean="0">
                <a:ea typeface="宋体" panose="02010600030101010101" pitchFamily="2" charset="-122"/>
                <a:cs typeface="Times New Roman" panose="02020603050405020304" pitchFamily="18" charset="0"/>
              </a:rPr>
              <a:t>是终止</a:t>
            </a:r>
            <a:r>
              <a:rPr lang="zh-CN" altLang="en-US" b="1" dirty="0" smtClean="0">
                <a:solidFill>
                  <a:srgbClr val="FF0000"/>
                </a:solidFill>
                <a:ea typeface="宋体" panose="02010600030101010101" pitchFamily="2" charset="-122"/>
                <a:cs typeface="Times New Roman" panose="02020603050405020304" pitchFamily="18" charset="0"/>
              </a:rPr>
              <a:t>本层</a:t>
            </a:r>
            <a:r>
              <a:rPr lang="zh-CN" altLang="en-US" dirty="0" smtClean="0">
                <a:ea typeface="宋体" panose="02010600030101010101" pitchFamily="2" charset="-122"/>
                <a:cs typeface="Times New Roman" panose="02020603050405020304" pitchFamily="18" charset="0"/>
              </a:rPr>
              <a:t>循环。</a:t>
            </a:r>
            <a:endParaRPr lang="zh-CN" altLang="en-US" sz="2800" dirty="0" smtClean="0">
              <a:ea typeface="宋体" panose="02010600030101010101" pitchFamily="2" charset="-122"/>
              <a:cs typeface="Times New Roman" panose="02020603050405020304" pitchFamily="18" charset="0"/>
            </a:endParaRPr>
          </a:p>
          <a:p>
            <a:pPr eaLnBrk="1" hangingPunct="1">
              <a:lnSpc>
                <a:spcPct val="110000"/>
              </a:lnSpc>
              <a:buClr>
                <a:schemeClr val="tx1"/>
              </a:buCl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b</a:t>
            </a:r>
            <a:r>
              <a:rPr lang="en-US" altLang="zh-CN" sz="2800" dirty="0" smtClean="0">
                <a:ea typeface="宋体" panose="02010600030101010101" pitchFamily="2" charset="-122"/>
                <a:cs typeface="Times New Roman" panose="02020603050405020304" pitchFamily="18" charset="0"/>
              </a:rPr>
              <a:t>reak</a:t>
            </a:r>
            <a:r>
              <a:rPr lang="zh-CN" altLang="en-US" sz="2800" dirty="0" smtClean="0">
                <a:ea typeface="宋体" panose="02010600030101010101" pitchFamily="2" charset="-122"/>
                <a:cs typeface="Times New Roman" panose="02020603050405020304" pitchFamily="18" charset="0"/>
              </a:rPr>
              <a:t>、</a:t>
            </a:r>
            <a:r>
              <a:rPr lang="en-US" altLang="zh-CN" sz="2800" dirty="0" smtClean="0">
                <a:ea typeface="宋体" panose="02010600030101010101" pitchFamily="2" charset="-122"/>
                <a:cs typeface="Times New Roman" panose="02020603050405020304" pitchFamily="18" charset="0"/>
              </a:rPr>
              <a:t>continue</a:t>
            </a:r>
            <a:r>
              <a:rPr lang="zh-CN" altLang="en-US" sz="2800" dirty="0" smtClean="0">
                <a:ea typeface="宋体" panose="02010600030101010101" pitchFamily="2" charset="-122"/>
                <a:cs typeface="Times New Roman" panose="02020603050405020304" pitchFamily="18" charset="0"/>
              </a:rPr>
              <a:t>之后不能有其他的语句，因为程序永远不会执行其后的语句。</a:t>
            </a:r>
            <a:endParaRPr lang="zh-CN" altLang="en-US"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nvSpPr>
        <p:spPr>
          <a:xfrm>
            <a:off x="2555776" y="764704"/>
            <a:ext cx="4005684" cy="648072"/>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en-US" altLang="zh-CN" b="1" dirty="0" smtClean="0">
                <a:latin typeface="+mn-lt"/>
                <a:ea typeface="宋体" panose="02010600030101010101" pitchFamily="2" charset="-122"/>
                <a:cs typeface="Arial Unicode MS" panose="020B0604020202020204" charset="-122"/>
              </a:rPr>
              <a:t>2.6 </a:t>
            </a:r>
            <a:r>
              <a:rPr lang="zh-CN" altLang="en-US" b="1" dirty="0" smtClean="0">
                <a:latin typeface="+mn-lt"/>
                <a:ea typeface="宋体" panose="02010600030101010101" pitchFamily="2" charset="-122"/>
                <a:cs typeface="Arial Unicode MS" panose="020B0604020202020204" charset="-122"/>
              </a:rPr>
              <a:t>数组</a:t>
            </a:r>
          </a:p>
        </p:txBody>
      </p:sp>
      <p:sp>
        <p:nvSpPr>
          <p:cNvPr id="5" name="Rectangle 3"/>
          <p:cNvSpPr txBox="1">
            <a:spLocks noChangeArrowheads="1"/>
          </p:cNvSpPr>
          <p:nvPr/>
        </p:nvSpPr>
        <p:spPr>
          <a:xfrm>
            <a:off x="250825" y="1773238"/>
            <a:ext cx="8709025" cy="3581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spcBef>
                <a:spcPct val="50000"/>
              </a:spcBef>
              <a:buClr>
                <a:schemeClr val="tx1"/>
              </a:buCl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数组是多个</a:t>
            </a:r>
            <a:r>
              <a:rPr lang="zh-CN" altLang="en-US" dirty="0" smtClean="0">
                <a:solidFill>
                  <a:srgbClr val="C00000"/>
                </a:solidFill>
                <a:ea typeface="宋体" panose="02010600030101010101" pitchFamily="2" charset="-122"/>
                <a:cs typeface="Times New Roman" panose="02020603050405020304" pitchFamily="18" charset="0"/>
              </a:rPr>
              <a:t>相同类型</a:t>
            </a:r>
            <a:r>
              <a:rPr lang="zh-CN" altLang="en-US" dirty="0" smtClean="0">
                <a:ea typeface="宋体" panose="02010600030101010101" pitchFamily="2" charset="-122"/>
                <a:cs typeface="Times New Roman" panose="02020603050405020304" pitchFamily="18" charset="0"/>
              </a:rPr>
              <a:t>数据的组合，实现对这些数据的统一管理</a:t>
            </a:r>
          </a:p>
          <a:p>
            <a:pPr algn="just">
              <a:spcBef>
                <a:spcPct val="50000"/>
              </a:spcBef>
              <a:buClr>
                <a:schemeClr val="tx1"/>
              </a:buClr>
              <a:buFont typeface="Wingdings" panose="05000000000000000000" pitchFamily="2" charset="2"/>
              <a:buChar char="l"/>
            </a:pPr>
            <a:r>
              <a:rPr lang="zh-CN" altLang="en-US" dirty="0">
                <a:ea typeface="宋体" panose="02010600030101010101" pitchFamily="2" charset="-122"/>
                <a:cs typeface="Times New Roman" panose="02020603050405020304" pitchFamily="18" charset="0"/>
              </a:rPr>
              <a:t>数组中的元素可以是任何数据类型，包括</a:t>
            </a:r>
            <a:r>
              <a:rPr lang="zh-CN" altLang="en-US" dirty="0" smtClean="0">
                <a:ea typeface="宋体" panose="02010600030101010101" pitchFamily="2" charset="-122"/>
                <a:cs typeface="Times New Roman" panose="02020603050405020304" pitchFamily="18" charset="0"/>
              </a:rPr>
              <a:t>基本</a:t>
            </a:r>
            <a:r>
              <a:rPr lang="zh-CN" altLang="en-US" dirty="0">
                <a:ea typeface="宋体" panose="02010600030101010101" pitchFamily="2" charset="-122"/>
                <a:cs typeface="Times New Roman" panose="02020603050405020304" pitchFamily="18" charset="0"/>
              </a:rPr>
              <a:t>数据</a:t>
            </a:r>
            <a:r>
              <a:rPr lang="zh-CN" altLang="en-US" dirty="0" smtClean="0">
                <a:ea typeface="宋体" panose="02010600030101010101" pitchFamily="2" charset="-122"/>
                <a:cs typeface="Times New Roman" panose="02020603050405020304" pitchFamily="18" charset="0"/>
              </a:rPr>
              <a:t>类型</a:t>
            </a:r>
            <a:r>
              <a:rPr lang="zh-CN" altLang="en-US" dirty="0">
                <a:ea typeface="宋体" panose="02010600030101010101" pitchFamily="2" charset="-122"/>
                <a:cs typeface="Times New Roman" panose="02020603050405020304" pitchFamily="18" charset="0"/>
              </a:rPr>
              <a:t>和</a:t>
            </a:r>
            <a:r>
              <a:rPr lang="zh-CN" altLang="en-US" dirty="0" smtClean="0">
                <a:ea typeface="宋体" panose="02010600030101010101" pitchFamily="2" charset="-122"/>
                <a:cs typeface="Times New Roman" panose="02020603050405020304" pitchFamily="18" charset="0"/>
              </a:rPr>
              <a:t>引用数据类型</a:t>
            </a:r>
            <a:endParaRPr lang="en-US" altLang="zh-CN" dirty="0" smtClean="0">
              <a:ea typeface="宋体" panose="02010600030101010101" pitchFamily="2" charset="-122"/>
              <a:cs typeface="Times New Roman" panose="02020603050405020304" pitchFamily="18" charset="0"/>
            </a:endParaRPr>
          </a:p>
          <a:p>
            <a:pPr algn="just">
              <a:spcBef>
                <a:spcPct val="50000"/>
              </a:spcBef>
              <a:buClr>
                <a:schemeClr val="tx1"/>
              </a:buCl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数组属</a:t>
            </a:r>
            <a:r>
              <a:rPr lang="zh-CN" altLang="en-US" dirty="0" smtClean="0">
                <a:solidFill>
                  <a:srgbClr val="0000FF"/>
                </a:solidFill>
                <a:ea typeface="宋体" panose="02010600030101010101" pitchFamily="2" charset="-122"/>
                <a:cs typeface="Times New Roman" panose="02020603050405020304" pitchFamily="18" charset="0"/>
              </a:rPr>
              <a:t>引用类型</a:t>
            </a:r>
            <a:r>
              <a:rPr lang="zh-CN" altLang="en-US" dirty="0" smtClean="0">
                <a:ea typeface="宋体" panose="02010600030101010101" pitchFamily="2" charset="-122"/>
                <a:cs typeface="Times New Roman" panose="02020603050405020304" pitchFamily="18" charset="0"/>
              </a:rPr>
              <a:t>，数组型数据是</a:t>
            </a:r>
            <a:r>
              <a:rPr lang="zh-CN" altLang="en-US" dirty="0" smtClean="0">
                <a:solidFill>
                  <a:srgbClr val="C00000"/>
                </a:solidFill>
                <a:ea typeface="宋体" panose="02010600030101010101" pitchFamily="2" charset="-122"/>
                <a:cs typeface="Times New Roman" panose="02020603050405020304" pitchFamily="18" charset="0"/>
              </a:rPr>
              <a:t>对象</a:t>
            </a:r>
            <a:r>
              <a:rPr lang="en-US" altLang="zh-CN" dirty="0" smtClean="0">
                <a:ea typeface="宋体" panose="02010600030101010101" pitchFamily="2" charset="-122"/>
                <a:cs typeface="Times New Roman" panose="02020603050405020304" pitchFamily="18" charset="0"/>
              </a:rPr>
              <a:t>(object)</a:t>
            </a:r>
            <a:r>
              <a:rPr lang="zh-CN" altLang="en-US" dirty="0" smtClean="0">
                <a:ea typeface="宋体" panose="02010600030101010101" pitchFamily="2" charset="-122"/>
                <a:cs typeface="Times New Roman" panose="02020603050405020304" pitchFamily="18" charset="0"/>
              </a:rPr>
              <a:t>，数组中的每个元素相当于该对象的成员变量</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4357" y="219725"/>
            <a:ext cx="7599955" cy="521970"/>
          </a:xfrm>
          <a:prstGeom prst="rect">
            <a:avLst/>
          </a:prstGeom>
          <a:noFill/>
        </p:spPr>
        <p:txBody>
          <a:bodyPr wrap="square" rtlCol="0">
            <a:spAutoFit/>
          </a:bodyPr>
          <a:lstStyle/>
          <a:p>
            <a:r>
              <a:rPr lang="zh-CN" altLang="en-US" sz="2800" b="1" dirty="0" smtClean="0">
                <a:latin typeface="Courier New" panose="02070309020205020404" pitchFamily="49" charset="0"/>
                <a:ea typeface="新宋体" panose="02010609030101010101" pitchFamily="49" charset="-122"/>
                <a:cs typeface="Courier New" panose="02070309020205020404" pitchFamily="49" charset="0"/>
              </a:rPr>
              <a:t>从</a:t>
            </a:r>
            <a:r>
              <a:rPr lang="en-US" altLang="zh-CN" sz="28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2800" b="1" dirty="0" smtClean="0">
                <a:latin typeface="Courier New" panose="02070309020205020404" pitchFamily="49" charset="0"/>
                <a:ea typeface="新宋体" panose="02010609030101010101" pitchFamily="49" charset="-122"/>
                <a:cs typeface="Courier New" panose="02070309020205020404" pitchFamily="49" charset="0"/>
              </a:rPr>
              <a:t>语言的诞生、特点说起</a:t>
            </a:r>
            <a:endParaRPr lang="zh-CN" altLang="en-US" sz="28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2" name="TextBox 1"/>
          <p:cNvSpPr txBox="1"/>
          <p:nvPr/>
        </p:nvSpPr>
        <p:spPr>
          <a:xfrm>
            <a:off x="275776" y="839495"/>
            <a:ext cx="8544949" cy="1015663"/>
          </a:xfrm>
          <a:prstGeom prst="rect">
            <a:avLst/>
          </a:prstGeom>
          <a:noFill/>
        </p:spPr>
        <p:txBody>
          <a:bodyPr wrap="square" rtlCol="0">
            <a:spAutoFit/>
          </a:bodyPr>
          <a:lstStyle/>
          <a:p>
            <a:r>
              <a:rPr lang="en-US" altLang="zh-CN" sz="2000"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之父</a:t>
            </a:r>
            <a:r>
              <a:rPr lang="en-US" altLang="zh-CN" sz="2000" dirty="0" err="1" smtClean="0">
                <a:latin typeface="Courier New" panose="02070309020205020404" pitchFamily="49" charset="0"/>
                <a:ea typeface="新宋体" panose="02010609030101010101" pitchFamily="49" charset="-122"/>
                <a:cs typeface="Courier New" panose="02070309020205020404" pitchFamily="49" charset="0"/>
              </a:rPr>
              <a:t>Jgosling</a:t>
            </a:r>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团队在开发</a:t>
            </a:r>
            <a:r>
              <a:rPr lang="en-US" altLang="zh-CN" sz="2000" dirty="0" smtClean="0">
                <a:latin typeface="Courier New" panose="02070309020205020404" pitchFamily="49" charset="0"/>
                <a:ea typeface="新宋体" panose="02010609030101010101" pitchFamily="49" charset="-122"/>
                <a:cs typeface="Courier New" panose="02070309020205020404" pitchFamily="49" charset="0"/>
              </a:rPr>
              <a:t>”Green”</a:t>
            </a:r>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项目时，发现</a:t>
            </a:r>
            <a:r>
              <a:rPr lang="en-US" altLang="zh-CN" sz="2000" dirty="0" smtClean="0">
                <a:latin typeface="Courier New" panose="02070309020205020404" pitchFamily="49" charset="0"/>
                <a:ea typeface="新宋体" panose="02010609030101010101" pitchFamily="49" charset="-122"/>
                <a:cs typeface="Courier New" panose="02070309020205020404" pitchFamily="49" charset="0"/>
              </a:rPr>
              <a:t>C</a:t>
            </a:r>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缺少</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垃圾回收系统，还有可移植的安全性、分布程序设计、和多线程功能。最后，他们想要一种易于移植到各种设备上的平台。</a:t>
            </a:r>
          </a:p>
        </p:txBody>
      </p:sp>
      <p:pic>
        <p:nvPicPr>
          <p:cNvPr id="1027" name="Picture 3" descr="C:\Users\shkstart\Desktop\1.jpg"/>
          <p:cNvPicPr>
            <a:picLocks noChangeAspect="1" noChangeArrowheads="1"/>
          </p:cNvPicPr>
          <p:nvPr>
            <p:custDataLst>
              <p:tags r:id="rId1"/>
            </p:custDataLst>
          </p:nvPr>
        </p:nvPicPr>
        <p:blipFill>
          <a:blip r:embed="rId3">
            <a:extLst>
              <a:ext uri="{28A0092B-C50C-407E-A947-70E740481C1C}">
                <a14:useLocalDpi xmlns:a14="http://schemas.microsoft.com/office/drawing/2010/main" xmlns="" val="0"/>
              </a:ext>
            </a:extLst>
          </a:blip>
          <a:srcRect/>
          <a:stretch>
            <a:fillRect/>
          </a:stretch>
        </p:blipFill>
        <p:spPr bwMode="auto">
          <a:xfrm>
            <a:off x="6484439" y="2093786"/>
            <a:ext cx="2322454" cy="3408387"/>
          </a:xfrm>
          <a:prstGeom prst="rect">
            <a:avLst/>
          </a:prstGeom>
          <a:noFill/>
          <a:extLst>
            <a:ext uri="{909E8E84-426E-40DD-AFC4-6F175D3DCCD1}">
              <a14:hiddenFill xmlns:a14="http://schemas.microsoft.com/office/drawing/2010/main" xmlns="">
                <a:solidFill>
                  <a:srgbClr val="FFFFFF"/>
                </a:solidFill>
              </a14:hiddenFill>
            </a:ext>
          </a:extLst>
        </p:spPr>
      </p:pic>
      <p:sp>
        <p:nvSpPr>
          <p:cNvPr id="3" name="矩形 2"/>
          <p:cNvSpPr/>
          <p:nvPr/>
        </p:nvSpPr>
        <p:spPr>
          <a:xfrm>
            <a:off x="275776" y="1941148"/>
            <a:ext cx="6168685" cy="3785652"/>
          </a:xfrm>
          <a:prstGeom prst="rect">
            <a:avLst/>
          </a:prstGeom>
        </p:spPr>
        <p:txBody>
          <a:bodyPr wrap="square">
            <a:spAutoFit/>
          </a:bodyPr>
          <a:lstStyle/>
          <a:p>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确实是从</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C</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语言和</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C++</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语言继承了许多成份，甚至可以将</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看成是</a:t>
            </a:r>
            <a:r>
              <a:rPr lang="zh-CN" altLang="en-US" sz="2000" b="1" dirty="0">
                <a:latin typeface="Courier New" panose="02070309020205020404" pitchFamily="49" charset="0"/>
                <a:ea typeface="新宋体" panose="02010609030101010101" pitchFamily="49" charset="-122"/>
                <a:cs typeface="Courier New" panose="02070309020205020404" pitchFamily="49" charset="0"/>
              </a:rPr>
              <a:t>类</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C</a:t>
            </a:r>
            <a:r>
              <a:rPr lang="zh-CN" altLang="en-US" sz="2000" b="1" dirty="0">
                <a:latin typeface="Courier New" panose="02070309020205020404" pitchFamily="49" charset="0"/>
                <a:ea typeface="新宋体" panose="02010609030101010101" pitchFamily="49" charset="-122"/>
                <a:cs typeface="Courier New" panose="02070309020205020404" pitchFamily="49" charset="0"/>
              </a:rPr>
              <a:t>语言</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发展和衍生的产物。比如</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语言的变量声明，操作符形式，参数传递，流程控制等方面和</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C</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语言、</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C++</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语言完全相同</a:t>
            </a:r>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。但同时，</a:t>
            </a:r>
            <a:r>
              <a:rPr lang="en-US" altLang="zh-CN" sz="2000"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是一个</a:t>
            </a:r>
            <a:r>
              <a:rPr lang="zh-CN" altLang="en-US" sz="2000" b="1" dirty="0">
                <a:latin typeface="Courier New" panose="02070309020205020404" pitchFamily="49" charset="0"/>
                <a:ea typeface="新宋体" panose="02010609030101010101" pitchFamily="49" charset="-122"/>
                <a:cs typeface="Courier New" panose="02070309020205020404" pitchFamily="49" charset="0"/>
              </a:rPr>
              <a:t>纯粹的面向对象</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的程序设计语言，它继承了 </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C++</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语言面向对象技术的核心。</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舍弃了</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C</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语言中容易引起错误的指针（以引用取代）、运算符重载（</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operator overloading</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）、多重继承（以接口取代）等特性，增加了垃圾回收器功能用于回收不再被引用的对象所占据的内存</a:t>
            </a:r>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空间。</a:t>
            </a:r>
            <a:r>
              <a:rPr lang="en-US" altLang="zh-CN" sz="2000" dirty="0" smtClean="0">
                <a:latin typeface="Courier New" panose="02070309020205020404" pitchFamily="49" charset="0"/>
                <a:ea typeface="新宋体" panose="02010609030101010101" pitchFamily="49" charset="-122"/>
                <a:cs typeface="Courier New" panose="02070309020205020404" pitchFamily="49" charset="0"/>
              </a:rPr>
              <a:t>JDK1.5</a:t>
            </a:r>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又</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引入了泛型编程（</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Generic Programming</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）、类型安全的枚举、不定长参数和自动装</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拆箱</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nvSpPr>
        <p:spPr>
          <a:xfrm>
            <a:off x="2843808" y="764704"/>
            <a:ext cx="3861569"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b="1" dirty="0" smtClean="0">
                <a:latin typeface="+mn-lt"/>
                <a:ea typeface="宋体" panose="02010600030101010101" pitchFamily="2" charset="-122"/>
                <a:cs typeface="Arial Unicode MS" panose="020B0604020202020204" charset="-122"/>
              </a:rPr>
              <a:t>一维数组声明</a:t>
            </a:r>
          </a:p>
        </p:txBody>
      </p:sp>
      <p:sp>
        <p:nvSpPr>
          <p:cNvPr id="63491" name="Rectangle 3"/>
          <p:cNvSpPr>
            <a:spLocks noGrp="1" noChangeArrowheads="1"/>
          </p:cNvSpPr>
          <p:nvPr/>
        </p:nvSpPr>
        <p:spPr>
          <a:xfrm>
            <a:off x="251520" y="1916832"/>
            <a:ext cx="8713788" cy="367240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buClr>
                <a:schemeClr val="tx1"/>
              </a:buCl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一维数组的</a:t>
            </a:r>
            <a:r>
              <a:rPr lang="zh-CN" altLang="en-US" b="1" dirty="0" smtClean="0">
                <a:solidFill>
                  <a:srgbClr val="C00000"/>
                </a:solidFill>
                <a:ea typeface="宋体" panose="02010600030101010101" pitchFamily="2" charset="-122"/>
                <a:cs typeface="Times New Roman" panose="02020603050405020304" pitchFamily="18" charset="0"/>
              </a:rPr>
              <a:t>声明方式</a:t>
            </a:r>
            <a:r>
              <a:rPr lang="zh-CN" altLang="en-US" dirty="0" smtClean="0">
                <a:ea typeface="宋体" panose="02010600030101010101" pitchFamily="2" charset="-122"/>
                <a:cs typeface="Times New Roman" panose="02020603050405020304" pitchFamily="18" charset="0"/>
              </a:rPr>
              <a:t>： </a:t>
            </a:r>
            <a:endParaRPr lang="en-US" altLang="zh-CN" dirty="0" smtClean="0">
              <a:ea typeface="宋体" panose="02010600030101010101" pitchFamily="2" charset="-122"/>
              <a:cs typeface="Times New Roman" panose="02020603050405020304" pitchFamily="18" charset="0"/>
            </a:endParaRPr>
          </a:p>
          <a:p>
            <a:pPr marL="457200" lvl="1" indent="0">
              <a:lnSpc>
                <a:spcPct val="90000"/>
              </a:lnSpc>
              <a:buClr>
                <a:schemeClr val="tx1"/>
              </a:buClr>
              <a:buNone/>
            </a:pPr>
            <a:r>
              <a:rPr lang="en-US" altLang="zh-CN" dirty="0" smtClean="0">
                <a:ea typeface="宋体" panose="02010600030101010101" pitchFamily="2" charset="-122"/>
                <a:cs typeface="Times New Roman" panose="02020603050405020304" pitchFamily="18" charset="0"/>
              </a:rPr>
              <a:t>type  </a:t>
            </a:r>
            <a:r>
              <a:rPr lang="en-US" altLang="zh-CN" dirty="0" err="1" smtClean="0">
                <a:ea typeface="宋体" panose="02010600030101010101" pitchFamily="2" charset="-122"/>
                <a:cs typeface="Times New Roman" panose="02020603050405020304" pitchFamily="18" charset="0"/>
              </a:rPr>
              <a:t>var</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或 </a:t>
            </a:r>
            <a:r>
              <a:rPr lang="en-US" altLang="zh-CN" dirty="0" smtClean="0">
                <a:ea typeface="宋体" panose="02010600030101010101" pitchFamily="2" charset="-122"/>
                <a:cs typeface="Times New Roman" panose="02020603050405020304" pitchFamily="18" charset="0"/>
              </a:rPr>
              <a:t>type[]  </a:t>
            </a:r>
            <a:r>
              <a:rPr lang="en-US" altLang="zh-CN" dirty="0" err="1" smtClean="0">
                <a:ea typeface="宋体" panose="02010600030101010101" pitchFamily="2" charset="-122"/>
                <a:cs typeface="Times New Roman" panose="02020603050405020304" pitchFamily="18" charset="0"/>
              </a:rPr>
              <a:t>var</a:t>
            </a:r>
            <a:r>
              <a:rPr lang="zh-CN" altLang="en-US" dirty="0" smtClean="0">
                <a:ea typeface="宋体" panose="02010600030101010101" pitchFamily="2" charset="-122"/>
                <a:cs typeface="Times New Roman" panose="02020603050405020304" pitchFamily="18" charset="0"/>
              </a:rPr>
              <a:t>；</a:t>
            </a:r>
          </a:p>
          <a:p>
            <a:pPr lvl="1">
              <a:lnSpc>
                <a:spcPct val="90000"/>
              </a:lnSpc>
              <a:buClr>
                <a:schemeClr val="tx1"/>
              </a:buClr>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例如：</a:t>
            </a:r>
          </a:p>
          <a:p>
            <a:pPr algn="just" eaLnBrk="1" hangingPunct="1">
              <a:lnSpc>
                <a:spcPct val="90000"/>
              </a:lnSpc>
              <a:spcBef>
                <a:spcPct val="0"/>
              </a:spcBef>
              <a:buClr>
                <a:schemeClr val="tx1"/>
              </a:buClr>
              <a:buFont typeface="Wingdings" panose="05000000000000000000" pitchFamily="2" charset="2"/>
              <a:buNone/>
            </a:pPr>
            <a:r>
              <a:rPr lang="zh-CN" altLang="en-US" dirty="0" smtClean="0">
                <a:ea typeface="宋体" panose="02010600030101010101" pitchFamily="2" charset="-122"/>
                <a:cs typeface="Times New Roman" panose="02020603050405020304" pitchFamily="18" charset="0"/>
              </a:rPr>
              <a:t>		</a:t>
            </a:r>
            <a:r>
              <a:rPr lang="en-US" altLang="zh-CN" dirty="0">
                <a:ea typeface="宋体" panose="02010600030101010101" pitchFamily="2" charset="-122"/>
                <a:cs typeface="Times New Roman" panose="02020603050405020304" pitchFamily="18" charset="0"/>
              </a:rPr>
              <a:t> </a:t>
            </a:r>
            <a:r>
              <a:rPr lang="en-US" altLang="zh-CN" dirty="0" smtClean="0">
                <a:ea typeface="宋体" panose="02010600030101010101" pitchFamily="2" charset="-122"/>
                <a:cs typeface="Times New Roman" panose="02020603050405020304" pitchFamily="18" charset="0"/>
              </a:rPr>
              <a:t>  </a:t>
            </a:r>
            <a:r>
              <a:rPr lang="en-US" altLang="zh-CN" dirty="0" err="1" smtClean="0">
                <a:ea typeface="宋体" panose="02010600030101010101" pitchFamily="2" charset="-122"/>
                <a:cs typeface="Times New Roman" panose="02020603050405020304" pitchFamily="18" charset="0"/>
              </a:rPr>
              <a:t>int</a:t>
            </a:r>
            <a:r>
              <a:rPr lang="en-US" altLang="zh-CN" dirty="0" smtClean="0">
                <a:ea typeface="宋体" panose="02010600030101010101" pitchFamily="2" charset="-122"/>
                <a:cs typeface="Times New Roman" panose="02020603050405020304" pitchFamily="18" charset="0"/>
              </a:rPr>
              <a:t> a[];</a:t>
            </a:r>
          </a:p>
          <a:p>
            <a:pPr algn="just" eaLnBrk="1" hangingPunct="1">
              <a:lnSpc>
                <a:spcPct val="90000"/>
              </a:lnSpc>
              <a:spcBef>
                <a:spcPct val="0"/>
              </a:spcBef>
              <a:buClr>
                <a:schemeClr val="tx1"/>
              </a:buClr>
              <a:buFont typeface="Wingdings" panose="05000000000000000000" pitchFamily="2" charset="2"/>
              <a:buNone/>
            </a:pPr>
            <a:r>
              <a:rPr lang="en-US" altLang="zh-CN" dirty="0" smtClean="0">
                <a:ea typeface="宋体" panose="02010600030101010101" pitchFamily="2" charset="-122"/>
                <a:cs typeface="Times New Roman" panose="02020603050405020304" pitchFamily="18" charset="0"/>
              </a:rPr>
              <a:t>	   	   </a:t>
            </a:r>
            <a:r>
              <a:rPr lang="en-US" altLang="zh-CN" dirty="0" err="1" smtClean="0">
                <a:ea typeface="宋体" panose="02010600030101010101" pitchFamily="2" charset="-122"/>
                <a:cs typeface="Times New Roman" panose="02020603050405020304" pitchFamily="18" charset="0"/>
              </a:rPr>
              <a:t>int</a:t>
            </a:r>
            <a:r>
              <a:rPr lang="en-US" altLang="zh-CN" dirty="0" smtClean="0">
                <a:ea typeface="宋体" panose="02010600030101010101" pitchFamily="2" charset="-122"/>
                <a:cs typeface="Times New Roman" panose="02020603050405020304" pitchFamily="18" charset="0"/>
              </a:rPr>
              <a:t>[] a1;</a:t>
            </a:r>
          </a:p>
          <a:p>
            <a:pPr algn="just" eaLnBrk="1" hangingPunct="1">
              <a:lnSpc>
                <a:spcPct val="90000"/>
              </a:lnSpc>
              <a:spcBef>
                <a:spcPct val="0"/>
              </a:spcBef>
              <a:buClr>
                <a:schemeClr val="tx1"/>
              </a:buClr>
              <a:buFont typeface="Wingdings" panose="05000000000000000000" pitchFamily="2" charset="2"/>
              <a:buNone/>
            </a:pPr>
            <a:r>
              <a:rPr lang="en-US" altLang="zh-CN" dirty="0" smtClean="0">
                <a:ea typeface="宋体" panose="02010600030101010101" pitchFamily="2" charset="-122"/>
                <a:cs typeface="Times New Roman" panose="02020603050405020304" pitchFamily="18" charset="0"/>
              </a:rPr>
              <a:t>		   double  b[];</a:t>
            </a:r>
          </a:p>
          <a:p>
            <a:pPr algn="just" eaLnBrk="1" hangingPunct="1">
              <a:lnSpc>
                <a:spcPct val="90000"/>
              </a:lnSpc>
              <a:spcBef>
                <a:spcPct val="0"/>
              </a:spcBef>
              <a:buClr>
                <a:schemeClr val="tx1"/>
              </a:buClr>
              <a:buFont typeface="Wingdings" panose="05000000000000000000" pitchFamily="2" charset="2"/>
              <a:buNone/>
            </a:pPr>
            <a:r>
              <a:rPr lang="en-US" altLang="zh-CN" dirty="0" smtClean="0">
                <a:ea typeface="宋体" panose="02010600030101010101" pitchFamily="2" charset="-122"/>
                <a:cs typeface="Times New Roman" panose="02020603050405020304" pitchFamily="18" charset="0"/>
              </a:rPr>
              <a:t>		   </a:t>
            </a:r>
            <a:r>
              <a:rPr lang="en-US" altLang="zh-CN" dirty="0" err="1" smtClean="0">
                <a:ea typeface="宋体" panose="02010600030101010101" pitchFamily="2" charset="-122"/>
                <a:cs typeface="Times New Roman" panose="02020603050405020304" pitchFamily="18" charset="0"/>
              </a:rPr>
              <a:t>Mydate</a:t>
            </a:r>
            <a:r>
              <a:rPr lang="en-US" altLang="zh-CN" dirty="0" smtClean="0">
                <a:ea typeface="宋体" panose="02010600030101010101" pitchFamily="2" charset="-122"/>
                <a:cs typeface="Times New Roman" panose="02020603050405020304" pitchFamily="18" charset="0"/>
              </a:rPr>
              <a:t>[] c;  //</a:t>
            </a:r>
            <a:r>
              <a:rPr lang="zh-CN" altLang="en-US" dirty="0" smtClean="0">
                <a:ea typeface="宋体" panose="02010600030101010101" pitchFamily="2" charset="-122"/>
                <a:cs typeface="Times New Roman" panose="02020603050405020304" pitchFamily="18" charset="0"/>
              </a:rPr>
              <a:t>对象数组</a:t>
            </a:r>
          </a:p>
          <a:p>
            <a:pPr lvl="1">
              <a:lnSpc>
                <a:spcPct val="90000"/>
              </a:lnSpc>
              <a:spcBef>
                <a:spcPct val="50000"/>
              </a:spcBef>
              <a:buClr>
                <a:schemeClr val="tx1"/>
              </a:buClr>
              <a:buFont typeface="Wingdings" panose="05000000000000000000" pitchFamily="2" charset="2"/>
              <a:buChar char="Ø"/>
            </a:pPr>
            <a:r>
              <a:rPr lang="en-US" altLang="zh-CN" dirty="0" smtClean="0">
                <a:ea typeface="宋体" panose="02010600030101010101" pitchFamily="2" charset="-122"/>
                <a:cs typeface="Times New Roman" panose="02020603050405020304" pitchFamily="18" charset="0"/>
              </a:rPr>
              <a:t>Java</a:t>
            </a:r>
            <a:r>
              <a:rPr lang="zh-CN" altLang="en-US" dirty="0" smtClean="0">
                <a:ea typeface="宋体" panose="02010600030101010101" pitchFamily="2" charset="-122"/>
                <a:cs typeface="Times New Roman" panose="02020603050405020304" pitchFamily="18" charset="0"/>
              </a:rPr>
              <a:t>语言中声明数组时不能指定其长度</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数组中元素的数</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 例如： </a:t>
            </a:r>
            <a:r>
              <a:rPr lang="en-US" altLang="zh-CN" dirty="0" err="1" smtClean="0">
                <a:ea typeface="宋体" panose="02010600030101010101" pitchFamily="2" charset="-122"/>
                <a:cs typeface="Times New Roman" panose="02020603050405020304" pitchFamily="18" charset="0"/>
              </a:rPr>
              <a:t>int</a:t>
            </a:r>
            <a:r>
              <a:rPr lang="en-US" altLang="zh-CN" dirty="0" smtClean="0">
                <a:ea typeface="宋体" panose="02010600030101010101" pitchFamily="2" charset="-122"/>
                <a:cs typeface="Times New Roman" panose="02020603050405020304" pitchFamily="18" charset="0"/>
              </a:rPr>
              <a:t> a[5];    </a:t>
            </a:r>
            <a:r>
              <a:rPr lang="en-US" altLang="zh-CN" dirty="0" smtClean="0">
                <a:solidFill>
                  <a:srgbClr val="FF0000"/>
                </a:solidFill>
                <a:ea typeface="宋体" panose="02010600030101010101" pitchFamily="2" charset="-122"/>
                <a:cs typeface="Times New Roman" panose="02020603050405020304" pitchFamily="18" charset="0"/>
              </a:rPr>
              <a:t>//</a:t>
            </a:r>
            <a:r>
              <a:rPr lang="zh-CN" altLang="en-US" dirty="0" smtClean="0">
                <a:solidFill>
                  <a:srgbClr val="FF0000"/>
                </a:solidFill>
                <a:ea typeface="宋体" panose="02010600030101010101" pitchFamily="2" charset="-122"/>
                <a:cs typeface="Times New Roman" panose="02020603050405020304" pitchFamily="18" charset="0"/>
              </a:rPr>
              <a:t>非法</a:t>
            </a:r>
            <a:endParaRPr lang="en-US" altLang="zh-CN" dirty="0" smtClean="0">
              <a:solidFill>
                <a:srgbClr val="FF0000"/>
              </a:solidFill>
              <a:ea typeface="宋体" panose="02010600030101010101" pitchFamily="2" charset="-122"/>
              <a:cs typeface="Times New Roman" panose="02020603050405020304" pitchFamily="18" charset="0"/>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nvSpPr>
        <p:spPr>
          <a:xfrm>
            <a:off x="3059832" y="118150"/>
            <a:ext cx="3861569" cy="98360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defRPr/>
            </a:pPr>
            <a:r>
              <a:rPr lang="zh-CN" altLang="en-US" b="1" dirty="0" smtClean="0">
                <a:latin typeface="宋体" panose="02010600030101010101" pitchFamily="2" charset="-122"/>
                <a:ea typeface="宋体" panose="02010600030101010101" pitchFamily="2" charset="-122"/>
                <a:cs typeface="Arial Unicode MS" panose="020B0604020202020204" charset="-122"/>
              </a:rPr>
              <a:t>一维数组</a:t>
            </a:r>
            <a:r>
              <a:rPr lang="zh-CN" altLang="en-US" b="1" dirty="0">
                <a:latin typeface="宋体" panose="02010600030101010101" pitchFamily="2" charset="-122"/>
                <a:ea typeface="宋体" panose="02010600030101010101" pitchFamily="2" charset="-122"/>
                <a:cs typeface="Arial Unicode MS" panose="020B0604020202020204" charset="-122"/>
              </a:rPr>
              <a:t>初始化</a:t>
            </a:r>
            <a:endParaRPr lang="zh-CN" altLang="en-US" b="1" dirty="0" smtClean="0">
              <a:latin typeface="宋体" panose="02010600030101010101" pitchFamily="2" charset="-122"/>
              <a:ea typeface="宋体" panose="02010600030101010101" pitchFamily="2" charset="-122"/>
              <a:cs typeface="Arial Unicode MS" panose="020B0604020202020204" charset="-122"/>
            </a:endParaRPr>
          </a:p>
        </p:txBody>
      </p:sp>
      <p:sp>
        <p:nvSpPr>
          <p:cNvPr id="63491" name="Rectangle 3"/>
          <p:cNvSpPr>
            <a:spLocks noGrp="1" noChangeArrowheads="1"/>
          </p:cNvSpPr>
          <p:nvPr/>
        </p:nvSpPr>
        <p:spPr>
          <a:xfrm>
            <a:off x="251520" y="910238"/>
            <a:ext cx="8713788" cy="50405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spcBef>
                <a:spcPct val="50000"/>
              </a:spcBef>
              <a:buClr>
                <a:schemeClr val="tx1"/>
              </a:buClr>
              <a:buFont typeface="Wingdings" panose="05000000000000000000" pitchFamily="2" charset="2"/>
              <a:buChar char="l"/>
            </a:pPr>
            <a:r>
              <a:rPr lang="zh-CN" altLang="en-US" sz="24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动态初始化</a:t>
            </a:r>
            <a:r>
              <a:rPr lang="zh-CN" altLang="en-US" sz="2400" b="1" dirty="0" smtClean="0">
                <a:latin typeface="宋体" panose="02010600030101010101" pitchFamily="2" charset="-122"/>
                <a:ea typeface="宋体" panose="02010600030101010101" pitchFamily="2" charset="-122"/>
                <a:cs typeface="Times New Roman" panose="02020603050405020304" pitchFamily="18" charset="0"/>
              </a:rPr>
              <a:t>：</a:t>
            </a:r>
            <a:r>
              <a:rPr lang="zh-CN" altLang="en-US" sz="2400" u="sng" dirty="0" smtClean="0">
                <a:latin typeface="宋体" panose="02010600030101010101" pitchFamily="2" charset="-122"/>
                <a:ea typeface="宋体" panose="02010600030101010101" pitchFamily="2" charset="-122"/>
                <a:cs typeface="Times New Roman" panose="02020603050405020304" pitchFamily="18" charset="0"/>
              </a:rPr>
              <a:t>数组声明</a:t>
            </a:r>
            <a:r>
              <a:rPr lang="zh-CN" altLang="en-US" sz="2400" u="sng" dirty="0">
                <a:latin typeface="宋体" panose="02010600030101010101" pitchFamily="2" charset="-122"/>
                <a:ea typeface="宋体" panose="02010600030101010101" pitchFamily="2" charset="-122"/>
                <a:cs typeface="Times New Roman" panose="02020603050405020304" pitchFamily="18" charset="0"/>
              </a:rPr>
              <a:t>且</a:t>
            </a:r>
            <a:r>
              <a:rPr lang="zh-CN" altLang="en-US" sz="2400" u="sng" dirty="0" smtClean="0">
                <a:latin typeface="宋体" panose="02010600030101010101" pitchFamily="2" charset="-122"/>
                <a:ea typeface="宋体" panose="02010600030101010101" pitchFamily="2" charset="-122"/>
                <a:cs typeface="Times New Roman" panose="02020603050405020304" pitchFamily="18" charset="0"/>
              </a:rPr>
              <a:t>为</a:t>
            </a:r>
            <a:r>
              <a:rPr lang="zh-CN" altLang="en-US" sz="2400" u="sng" dirty="0">
                <a:latin typeface="宋体" panose="02010600030101010101" pitchFamily="2" charset="-122"/>
                <a:ea typeface="宋体" panose="02010600030101010101" pitchFamily="2" charset="-122"/>
                <a:cs typeface="Times New Roman" panose="02020603050405020304" pitchFamily="18" charset="0"/>
              </a:rPr>
              <a:t>数组元素分配</a:t>
            </a:r>
            <a:r>
              <a:rPr lang="zh-CN" altLang="en-US" sz="2400" u="sng" dirty="0" smtClean="0">
                <a:latin typeface="宋体" panose="02010600030101010101" pitchFamily="2" charset="-122"/>
                <a:ea typeface="宋体" panose="02010600030101010101" pitchFamily="2" charset="-122"/>
                <a:cs typeface="Times New Roman" panose="02020603050405020304" pitchFamily="18" charset="0"/>
              </a:rPr>
              <a:t>空间</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与</a:t>
            </a:r>
            <a:r>
              <a:rPr lang="zh-CN" altLang="en-US" sz="2400" u="sng" dirty="0" smtClean="0">
                <a:latin typeface="宋体" panose="02010600030101010101" pitchFamily="2" charset="-122"/>
                <a:ea typeface="宋体" panose="02010600030101010101" pitchFamily="2" charset="-122"/>
                <a:cs typeface="Times New Roman" panose="02020603050405020304" pitchFamily="18" charset="0"/>
              </a:rPr>
              <a:t>赋值</a:t>
            </a:r>
            <a:r>
              <a:rPr lang="zh-CN" altLang="en-US" sz="2400" u="sng" dirty="0">
                <a:latin typeface="宋体" panose="02010600030101010101" pitchFamily="2" charset="-122"/>
                <a:ea typeface="宋体" panose="02010600030101010101" pitchFamily="2" charset="-122"/>
                <a:cs typeface="Times New Roman" panose="02020603050405020304" pitchFamily="18" charset="0"/>
              </a:rPr>
              <a:t>的操作</a:t>
            </a:r>
            <a:r>
              <a:rPr lang="zh-CN" altLang="en-US" sz="2400" dirty="0">
                <a:latin typeface="宋体" panose="02010600030101010101" pitchFamily="2" charset="-122"/>
                <a:ea typeface="宋体" panose="02010600030101010101" pitchFamily="2" charset="-122"/>
                <a:cs typeface="Times New Roman" panose="02020603050405020304" pitchFamily="18" charset="0"/>
              </a:rPr>
              <a:t>分开</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进行</a:t>
            </a: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0" indent="0">
              <a:lnSpc>
                <a:spcPct val="90000"/>
              </a:lnSpc>
              <a:spcBef>
                <a:spcPct val="50000"/>
              </a:spcBef>
              <a:buClr>
                <a:schemeClr val="tx1"/>
              </a:buClr>
              <a:buNone/>
            </a:pPr>
            <a:r>
              <a:rPr lang="en-US" altLang="zh-CN" sz="1800" dirty="0" err="1">
                <a:solidFill>
                  <a:srgbClr val="C00000"/>
                </a:solidFill>
                <a:latin typeface="+mn-ea"/>
                <a:cs typeface="Times New Roman" panose="02020603050405020304" pitchFamily="18" charset="0"/>
                <a:sym typeface="Calibri" panose="020F0502020204030204" charset="0"/>
              </a:rPr>
              <a:t>int</a:t>
            </a:r>
            <a:r>
              <a:rPr lang="en-US" altLang="zh-CN" sz="1800" dirty="0">
                <a:solidFill>
                  <a:srgbClr val="C00000"/>
                </a:solidFill>
                <a:latin typeface="+mn-ea"/>
                <a:cs typeface="Times New Roman" panose="02020603050405020304" pitchFamily="18" charset="0"/>
                <a:sym typeface="Calibri" panose="020F0502020204030204" charset="0"/>
              </a:rPr>
              <a:t>[] </a:t>
            </a:r>
            <a:r>
              <a:rPr lang="en-US" altLang="zh-CN" sz="1800" dirty="0" err="1">
                <a:solidFill>
                  <a:srgbClr val="C00000"/>
                </a:solidFill>
                <a:latin typeface="+mn-ea"/>
                <a:cs typeface="Times New Roman" panose="02020603050405020304" pitchFamily="18" charset="0"/>
                <a:sym typeface="Calibri" panose="020F0502020204030204" charset="0"/>
              </a:rPr>
              <a:t>arr</a:t>
            </a:r>
            <a:r>
              <a:rPr lang="en-US" altLang="zh-CN" sz="1800" dirty="0">
                <a:solidFill>
                  <a:srgbClr val="C00000"/>
                </a:solidFill>
                <a:latin typeface="+mn-ea"/>
                <a:cs typeface="Times New Roman" panose="02020603050405020304" pitchFamily="18" charset="0"/>
                <a:sym typeface="Calibri" panose="020F0502020204030204" charset="0"/>
              </a:rPr>
              <a:t> = new </a:t>
            </a:r>
            <a:r>
              <a:rPr lang="en-US" altLang="zh-CN" sz="1800" dirty="0" err="1" smtClean="0">
                <a:solidFill>
                  <a:srgbClr val="C00000"/>
                </a:solidFill>
                <a:latin typeface="+mn-ea"/>
                <a:cs typeface="Times New Roman" panose="02020603050405020304" pitchFamily="18" charset="0"/>
                <a:sym typeface="Calibri" panose="020F0502020204030204" charset="0"/>
              </a:rPr>
              <a:t>int</a:t>
            </a:r>
            <a:r>
              <a:rPr lang="en-US" altLang="zh-CN" sz="1800" dirty="0" smtClean="0">
                <a:solidFill>
                  <a:srgbClr val="C00000"/>
                </a:solidFill>
                <a:latin typeface="+mn-ea"/>
                <a:cs typeface="Times New Roman" panose="02020603050405020304" pitchFamily="18" charset="0"/>
                <a:sym typeface="Calibri" panose="020F0502020204030204" charset="0"/>
              </a:rPr>
              <a:t>[3];</a:t>
            </a:r>
          </a:p>
          <a:p>
            <a:pPr marL="0" indent="0">
              <a:buNone/>
            </a:pPr>
            <a:r>
              <a:rPr lang="en-US" altLang="zh-CN" sz="1800" dirty="0" err="1" smtClean="0">
                <a:solidFill>
                  <a:srgbClr val="C00000"/>
                </a:solidFill>
                <a:latin typeface="+mn-ea"/>
                <a:cs typeface="Times New Roman" panose="02020603050405020304" pitchFamily="18" charset="0"/>
              </a:rPr>
              <a:t>arr</a:t>
            </a:r>
            <a:r>
              <a:rPr lang="en-US" altLang="zh-CN" sz="1800" dirty="0" smtClean="0">
                <a:solidFill>
                  <a:srgbClr val="C00000"/>
                </a:solidFill>
                <a:latin typeface="+mn-ea"/>
                <a:cs typeface="Times New Roman" panose="02020603050405020304" pitchFamily="18" charset="0"/>
              </a:rPr>
              <a:t>[0</a:t>
            </a:r>
            <a:r>
              <a:rPr lang="en-US" altLang="zh-CN" sz="1800" dirty="0">
                <a:solidFill>
                  <a:srgbClr val="C00000"/>
                </a:solidFill>
                <a:latin typeface="+mn-ea"/>
                <a:cs typeface="Times New Roman" panose="02020603050405020304" pitchFamily="18" charset="0"/>
              </a:rPr>
              <a:t>] = 3;</a:t>
            </a:r>
          </a:p>
          <a:p>
            <a:pPr marL="0" indent="0">
              <a:buNone/>
            </a:pPr>
            <a:r>
              <a:rPr lang="en-US" altLang="zh-CN" sz="1800" dirty="0" err="1" smtClean="0">
                <a:solidFill>
                  <a:srgbClr val="C00000"/>
                </a:solidFill>
                <a:latin typeface="+mn-ea"/>
                <a:cs typeface="Times New Roman" panose="02020603050405020304" pitchFamily="18" charset="0"/>
              </a:rPr>
              <a:t>arr</a:t>
            </a:r>
            <a:r>
              <a:rPr lang="en-US" altLang="zh-CN" sz="1800" dirty="0" smtClean="0">
                <a:solidFill>
                  <a:srgbClr val="C00000"/>
                </a:solidFill>
                <a:latin typeface="+mn-ea"/>
                <a:cs typeface="Times New Roman" panose="02020603050405020304" pitchFamily="18" charset="0"/>
              </a:rPr>
              <a:t>[1</a:t>
            </a:r>
            <a:r>
              <a:rPr lang="en-US" altLang="zh-CN" sz="1800" dirty="0">
                <a:solidFill>
                  <a:srgbClr val="C00000"/>
                </a:solidFill>
                <a:latin typeface="+mn-ea"/>
                <a:cs typeface="Times New Roman" panose="02020603050405020304" pitchFamily="18" charset="0"/>
              </a:rPr>
              <a:t>] = 9;</a:t>
            </a:r>
          </a:p>
          <a:p>
            <a:pPr marL="0" indent="0">
              <a:buNone/>
            </a:pPr>
            <a:r>
              <a:rPr lang="en-US" altLang="zh-CN" sz="1800" dirty="0" err="1" smtClean="0">
                <a:solidFill>
                  <a:srgbClr val="C00000"/>
                </a:solidFill>
                <a:latin typeface="+mn-ea"/>
                <a:cs typeface="Times New Roman" panose="02020603050405020304" pitchFamily="18" charset="0"/>
              </a:rPr>
              <a:t>arr</a:t>
            </a:r>
            <a:r>
              <a:rPr lang="en-US" altLang="zh-CN" sz="1800" dirty="0" smtClean="0">
                <a:solidFill>
                  <a:srgbClr val="C00000"/>
                </a:solidFill>
                <a:latin typeface="+mn-ea"/>
                <a:cs typeface="Times New Roman" panose="02020603050405020304" pitchFamily="18" charset="0"/>
              </a:rPr>
              <a:t>[2</a:t>
            </a:r>
            <a:r>
              <a:rPr lang="en-US" altLang="zh-CN" sz="1800" dirty="0">
                <a:solidFill>
                  <a:srgbClr val="C00000"/>
                </a:solidFill>
                <a:latin typeface="+mn-ea"/>
                <a:cs typeface="Times New Roman" panose="02020603050405020304" pitchFamily="18" charset="0"/>
              </a:rPr>
              <a:t>] = 8</a:t>
            </a:r>
            <a:r>
              <a:rPr lang="en-US" altLang="zh-CN" sz="1800" dirty="0" smtClean="0">
                <a:solidFill>
                  <a:srgbClr val="C00000"/>
                </a:solidFill>
                <a:latin typeface="+mn-ea"/>
                <a:cs typeface="Times New Roman" panose="02020603050405020304" pitchFamily="18" charset="0"/>
              </a:rPr>
              <a:t>;</a:t>
            </a:r>
            <a:endParaRPr lang="en-US" altLang="zh-CN" sz="2400" dirty="0" smtClean="0">
              <a:latin typeface="+mn-ea"/>
              <a:cs typeface="Times New Roman" panose="02020603050405020304" pitchFamily="18" charset="0"/>
            </a:endParaRPr>
          </a:p>
          <a:p>
            <a:pPr>
              <a:lnSpc>
                <a:spcPct val="90000"/>
              </a:lnSpc>
              <a:spcBef>
                <a:spcPct val="50000"/>
              </a:spcBef>
              <a:buClr>
                <a:schemeClr val="tx1"/>
              </a:buClr>
              <a:buFont typeface="Wingdings" panose="05000000000000000000" pitchFamily="2" charset="2"/>
              <a:buChar char="l"/>
            </a:pPr>
            <a:r>
              <a:rPr lang="zh-CN" altLang="en-US" sz="24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静态初始化</a:t>
            </a:r>
            <a:r>
              <a:rPr lang="zh-CN" altLang="en-US" sz="2400" b="1" dirty="0" smtClean="0">
                <a:latin typeface="宋体" panose="02010600030101010101" pitchFamily="2" charset="-122"/>
                <a:ea typeface="宋体" panose="02010600030101010101" pitchFamily="2" charset="-122"/>
                <a:cs typeface="Times New Roman" panose="02020603050405020304" pitchFamily="18" charset="0"/>
              </a:rPr>
              <a:t>：</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在</a:t>
            </a:r>
            <a:r>
              <a:rPr lang="zh-CN" altLang="en-US" sz="2400" dirty="0">
                <a:latin typeface="宋体" panose="02010600030101010101" pitchFamily="2" charset="-122"/>
                <a:ea typeface="宋体" panose="02010600030101010101" pitchFamily="2" charset="-122"/>
                <a:cs typeface="Times New Roman" panose="02020603050405020304" pitchFamily="18" charset="0"/>
              </a:rPr>
              <a:t>定义数组的同时就为数组元素分配空间并赋值</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0" indent="0">
              <a:buNone/>
            </a:pPr>
            <a:r>
              <a:rPr lang="en-US" altLang="zh-CN" sz="1800" dirty="0" err="1">
                <a:solidFill>
                  <a:srgbClr val="0000FF"/>
                </a:solidFill>
                <a:latin typeface="+mn-ea"/>
                <a:cs typeface="Times New Roman" panose="02020603050405020304" pitchFamily="18" charset="0"/>
              </a:rPr>
              <a:t>int</a:t>
            </a:r>
            <a:r>
              <a:rPr lang="en-US" altLang="zh-CN" sz="1800" dirty="0">
                <a:solidFill>
                  <a:srgbClr val="0000FF"/>
                </a:solidFill>
                <a:latin typeface="+mn-ea"/>
                <a:cs typeface="Times New Roman" panose="02020603050405020304" pitchFamily="18" charset="0"/>
              </a:rPr>
              <a:t> a[] = </a:t>
            </a:r>
            <a:r>
              <a:rPr lang="en-US" altLang="zh-CN" sz="1800" dirty="0" smtClean="0">
                <a:solidFill>
                  <a:srgbClr val="0000FF"/>
                </a:solidFill>
                <a:latin typeface="+mn-ea"/>
                <a:cs typeface="Times New Roman" panose="02020603050405020304" pitchFamily="18" charset="0"/>
              </a:rPr>
              <a:t>new </a:t>
            </a:r>
            <a:r>
              <a:rPr lang="en-US" altLang="zh-CN" sz="1800" dirty="0" err="1" smtClean="0">
                <a:solidFill>
                  <a:srgbClr val="0000FF"/>
                </a:solidFill>
                <a:latin typeface="+mn-ea"/>
                <a:cs typeface="Times New Roman" panose="02020603050405020304" pitchFamily="18" charset="0"/>
              </a:rPr>
              <a:t>int</a:t>
            </a:r>
            <a:r>
              <a:rPr lang="en-US" altLang="zh-CN" sz="1800" dirty="0" smtClean="0">
                <a:solidFill>
                  <a:srgbClr val="0000FF"/>
                </a:solidFill>
                <a:latin typeface="+mn-ea"/>
                <a:cs typeface="Times New Roman" panose="02020603050405020304" pitchFamily="18" charset="0"/>
              </a:rPr>
              <a:t>[]{ </a:t>
            </a:r>
            <a:r>
              <a:rPr lang="en-US" altLang="zh-CN" sz="1800" dirty="0">
                <a:solidFill>
                  <a:srgbClr val="0000FF"/>
                </a:solidFill>
                <a:latin typeface="+mn-ea"/>
                <a:cs typeface="Times New Roman" panose="02020603050405020304" pitchFamily="18" charset="0"/>
              </a:rPr>
              <a:t>3, 9, 8</a:t>
            </a:r>
            <a:r>
              <a:rPr lang="en-US" altLang="zh-CN" sz="1800" dirty="0" smtClean="0">
                <a:solidFill>
                  <a:srgbClr val="0000FF"/>
                </a:solidFill>
                <a:latin typeface="+mn-ea"/>
                <a:cs typeface="Times New Roman" panose="02020603050405020304" pitchFamily="18" charset="0"/>
              </a:rPr>
              <a:t>};</a:t>
            </a:r>
          </a:p>
          <a:p>
            <a:pPr marL="0" indent="0">
              <a:buNone/>
            </a:pPr>
            <a:r>
              <a:rPr lang="en-US" altLang="zh-CN" sz="1800" dirty="0" err="1" smtClean="0">
                <a:solidFill>
                  <a:srgbClr val="0000FF"/>
                </a:solidFill>
                <a:latin typeface="+mn-ea"/>
                <a:cs typeface="Times New Roman" panose="02020603050405020304" pitchFamily="18" charset="0"/>
              </a:rPr>
              <a:t>int</a:t>
            </a:r>
            <a:r>
              <a:rPr lang="en-US" altLang="zh-CN" sz="1800" dirty="0" smtClean="0">
                <a:solidFill>
                  <a:srgbClr val="0000FF"/>
                </a:solidFill>
                <a:latin typeface="+mn-ea"/>
                <a:cs typeface="Times New Roman" panose="02020603050405020304" pitchFamily="18" charset="0"/>
              </a:rPr>
              <a:t>[] a = {3,9,8};</a:t>
            </a:r>
            <a:endParaRPr lang="en-US" altLang="zh-CN" sz="1800" dirty="0">
              <a:solidFill>
                <a:srgbClr val="0000FF"/>
              </a:solidFill>
              <a:latin typeface="+mn-ea"/>
              <a:cs typeface="Times New Roman" panose="02020603050405020304" pitchFamily="18" charset="0"/>
            </a:endParaRPr>
          </a:p>
          <a:p>
            <a:endParaRPr lang="en-US" altLang="zh-CN" sz="1800" dirty="0">
              <a:solidFill>
                <a:srgbClr val="0000FF"/>
              </a:solidFill>
              <a:latin typeface="+mn-ea"/>
              <a:cs typeface="Times New Roman" panose="02020603050405020304" pitchFamily="18" charset="0"/>
            </a:endParaRPr>
          </a:p>
          <a:p>
            <a:pPr>
              <a:lnSpc>
                <a:spcPct val="90000"/>
              </a:lnSpc>
              <a:spcBef>
                <a:spcPct val="50000"/>
              </a:spcBef>
              <a:buClr>
                <a:schemeClr val="tx1"/>
              </a:buClr>
              <a:buFont typeface="Wingdings" panose="05000000000000000000" pitchFamily="2" charset="2"/>
              <a:buChar char="Ø"/>
            </a:pPr>
            <a:endParaRPr lang="zh-CN" altLang="en-US" sz="1800" dirty="0" smtClean="0">
              <a:latin typeface="+mn-ea"/>
              <a:cs typeface="Times New Roman" panose="02020603050405020304" pitchFamily="18" charset="0"/>
            </a:endParaRPr>
          </a:p>
        </p:txBody>
      </p:sp>
      <p:sp>
        <p:nvSpPr>
          <p:cNvPr id="4" name="Rectangle 4"/>
          <p:cNvSpPr>
            <a:spLocks noChangeArrowheads="1"/>
          </p:cNvSpPr>
          <p:nvPr/>
        </p:nvSpPr>
        <p:spPr bwMode="auto">
          <a:xfrm>
            <a:off x="3824879" y="1486302"/>
            <a:ext cx="4896544" cy="1476375"/>
          </a:xfrm>
          <a:prstGeom prst="rect">
            <a:avLst/>
          </a:prstGeom>
          <a:noFill/>
          <a:ln w="9525">
            <a:noFill/>
            <a:miter lim="800000"/>
          </a:ln>
        </p:spPr>
        <p:txBody>
          <a:bodyPr wrap="square">
            <a:spAutoFit/>
          </a:bodyPr>
          <a:lstStyle/>
          <a:p>
            <a:r>
              <a:rPr lang="en-US" altLang="zh-CN" dirty="0" err="1">
                <a:solidFill>
                  <a:srgbClr val="C00000"/>
                </a:solidFill>
                <a:latin typeface="Arial Unicode MS" panose="020B0604020202020204" charset="-122"/>
                <a:ea typeface="Arial Unicode MS" panose="020B0604020202020204" charset="-122"/>
                <a:cs typeface="Arial Unicode MS" panose="020B0604020202020204" charset="-122"/>
              </a:rPr>
              <a:t>MyDate</a:t>
            </a:r>
            <a:r>
              <a:rPr lang="en-US" altLang="zh-CN" dirty="0">
                <a:solidFill>
                  <a:srgbClr val="C00000"/>
                </a:solidFill>
                <a:latin typeface="Arial Unicode MS" panose="020B0604020202020204" charset="-122"/>
                <a:ea typeface="Arial Unicode MS" panose="020B0604020202020204" charset="-122"/>
                <a:cs typeface="Arial Unicode MS" panose="020B0604020202020204" charset="-122"/>
              </a:rPr>
              <a:t> dates[];</a:t>
            </a:r>
          </a:p>
          <a:p>
            <a:r>
              <a:rPr lang="en-US" altLang="zh-CN" dirty="0">
                <a:solidFill>
                  <a:srgbClr val="C00000"/>
                </a:solidFill>
                <a:latin typeface="Arial Unicode MS" panose="020B0604020202020204" charset="-122"/>
                <a:ea typeface="Arial Unicode MS" panose="020B0604020202020204" charset="-122"/>
                <a:cs typeface="Arial Unicode MS" panose="020B0604020202020204" charset="-122"/>
              </a:rPr>
              <a:t>dates = new </a:t>
            </a:r>
            <a:r>
              <a:rPr lang="en-US" altLang="zh-CN" dirty="0" err="1">
                <a:solidFill>
                  <a:srgbClr val="C00000"/>
                </a:solidFill>
                <a:latin typeface="Arial Unicode MS" panose="020B0604020202020204" charset="-122"/>
                <a:ea typeface="Arial Unicode MS" panose="020B0604020202020204" charset="-122"/>
                <a:cs typeface="Arial Unicode MS" panose="020B0604020202020204" charset="-122"/>
              </a:rPr>
              <a:t>MyDate</a:t>
            </a:r>
            <a:r>
              <a:rPr lang="en-US" altLang="zh-CN" dirty="0">
                <a:solidFill>
                  <a:srgbClr val="C00000"/>
                </a:solidFill>
                <a:latin typeface="Arial Unicode MS" panose="020B0604020202020204" charset="-122"/>
                <a:ea typeface="Arial Unicode MS" panose="020B0604020202020204" charset="-122"/>
                <a:cs typeface="Arial Unicode MS" panose="020B0604020202020204" charset="-122"/>
              </a:rPr>
              <a:t>[3];</a:t>
            </a:r>
          </a:p>
          <a:p>
            <a:r>
              <a:rPr lang="en-US" altLang="zh-CN" dirty="0">
                <a:solidFill>
                  <a:srgbClr val="C00000"/>
                </a:solidFill>
                <a:latin typeface="Arial Unicode MS" panose="020B0604020202020204" charset="-122"/>
                <a:ea typeface="Arial Unicode MS" panose="020B0604020202020204" charset="-122"/>
                <a:cs typeface="Arial Unicode MS" panose="020B0604020202020204" charset="-122"/>
              </a:rPr>
              <a:t>dates[0] = </a:t>
            </a:r>
            <a:r>
              <a:rPr lang="en-US" altLang="zh-CN" dirty="0" smtClean="0">
                <a:solidFill>
                  <a:srgbClr val="C00000"/>
                </a:solidFill>
                <a:latin typeface="Arial Unicode MS" panose="020B0604020202020204" charset="-122"/>
                <a:ea typeface="Arial Unicode MS" panose="020B0604020202020204" charset="-122"/>
                <a:cs typeface="Arial Unicode MS" panose="020B0604020202020204" charset="-122"/>
              </a:rPr>
              <a:t>new </a:t>
            </a:r>
            <a:r>
              <a:rPr lang="en-US" altLang="zh-CN" dirty="0" err="1">
                <a:solidFill>
                  <a:srgbClr val="C00000"/>
                </a:solidFill>
                <a:latin typeface="Arial Unicode MS" panose="020B0604020202020204" charset="-122"/>
                <a:ea typeface="Arial Unicode MS" panose="020B0604020202020204" charset="-122"/>
                <a:cs typeface="Arial Unicode MS" panose="020B0604020202020204" charset="-122"/>
              </a:rPr>
              <a:t>MyDate</a:t>
            </a:r>
            <a:r>
              <a:rPr lang="en-US" altLang="zh-CN" dirty="0">
                <a:solidFill>
                  <a:srgbClr val="C00000"/>
                </a:solidFill>
                <a:latin typeface="Arial Unicode MS" panose="020B0604020202020204" charset="-122"/>
                <a:ea typeface="Arial Unicode MS" panose="020B0604020202020204" charset="-122"/>
                <a:cs typeface="Arial Unicode MS" panose="020B0604020202020204" charset="-122"/>
              </a:rPr>
              <a:t>(22, 7, 1964);</a:t>
            </a:r>
          </a:p>
          <a:p>
            <a:r>
              <a:rPr lang="en-US" altLang="zh-CN" dirty="0">
                <a:solidFill>
                  <a:srgbClr val="C00000"/>
                </a:solidFill>
                <a:latin typeface="Arial Unicode MS" panose="020B0604020202020204" charset="-122"/>
                <a:ea typeface="Arial Unicode MS" panose="020B0604020202020204" charset="-122"/>
                <a:cs typeface="Arial Unicode MS" panose="020B0604020202020204" charset="-122"/>
              </a:rPr>
              <a:t>dates[1] = new </a:t>
            </a:r>
            <a:r>
              <a:rPr lang="en-US" altLang="zh-CN" dirty="0" err="1">
                <a:solidFill>
                  <a:srgbClr val="C00000"/>
                </a:solidFill>
                <a:latin typeface="Arial Unicode MS" panose="020B0604020202020204" charset="-122"/>
                <a:ea typeface="Arial Unicode MS" panose="020B0604020202020204" charset="-122"/>
                <a:cs typeface="Arial Unicode MS" panose="020B0604020202020204" charset="-122"/>
              </a:rPr>
              <a:t>MyDate</a:t>
            </a:r>
            <a:r>
              <a:rPr lang="en-US" altLang="zh-CN" dirty="0">
                <a:solidFill>
                  <a:srgbClr val="C00000"/>
                </a:solidFill>
                <a:latin typeface="Arial Unicode MS" panose="020B0604020202020204" charset="-122"/>
                <a:ea typeface="Arial Unicode MS" panose="020B0604020202020204" charset="-122"/>
                <a:cs typeface="Arial Unicode MS" panose="020B0604020202020204" charset="-122"/>
              </a:rPr>
              <a:t>(1, 1, 2000);</a:t>
            </a:r>
          </a:p>
          <a:p>
            <a:r>
              <a:rPr lang="en-US" altLang="zh-CN" dirty="0">
                <a:solidFill>
                  <a:srgbClr val="C00000"/>
                </a:solidFill>
                <a:latin typeface="Arial Unicode MS" panose="020B0604020202020204" charset="-122"/>
                <a:ea typeface="Arial Unicode MS" panose="020B0604020202020204" charset="-122"/>
                <a:cs typeface="Arial Unicode MS" panose="020B0604020202020204" charset="-122"/>
              </a:rPr>
              <a:t>dates[2] = new </a:t>
            </a:r>
            <a:r>
              <a:rPr lang="en-US" altLang="zh-CN" dirty="0" err="1">
                <a:solidFill>
                  <a:srgbClr val="C00000"/>
                </a:solidFill>
                <a:latin typeface="Arial Unicode MS" panose="020B0604020202020204" charset="-122"/>
                <a:ea typeface="Arial Unicode MS" panose="020B0604020202020204" charset="-122"/>
                <a:cs typeface="Arial Unicode MS" panose="020B0604020202020204" charset="-122"/>
              </a:rPr>
              <a:t>MyDate</a:t>
            </a:r>
            <a:r>
              <a:rPr lang="en-US" altLang="zh-CN" dirty="0">
                <a:solidFill>
                  <a:srgbClr val="C00000"/>
                </a:solidFill>
                <a:latin typeface="Arial Unicode MS" panose="020B0604020202020204" charset="-122"/>
                <a:ea typeface="Arial Unicode MS" panose="020B0604020202020204" charset="-122"/>
                <a:cs typeface="Arial Unicode MS" panose="020B0604020202020204" charset="-122"/>
              </a:rPr>
              <a:t>(22, 12, 1964);</a:t>
            </a:r>
          </a:p>
        </p:txBody>
      </p:sp>
      <p:sp>
        <p:nvSpPr>
          <p:cNvPr id="5" name="Text Box 4"/>
          <p:cNvSpPr txBox="1">
            <a:spLocks noChangeArrowheads="1"/>
          </p:cNvSpPr>
          <p:nvPr/>
        </p:nvSpPr>
        <p:spPr bwMode="auto">
          <a:xfrm>
            <a:off x="4080103" y="4006582"/>
            <a:ext cx="4630032" cy="1696720"/>
          </a:xfrm>
          <a:prstGeom prst="rect">
            <a:avLst/>
          </a:prstGeom>
          <a:noFill/>
          <a:ln w="9525">
            <a:noFill/>
            <a:miter lim="800000"/>
          </a:ln>
        </p:spPr>
        <p:txBody>
          <a:bodyPr wrap="square">
            <a:spAutoFit/>
          </a:bodyPr>
          <a:lstStyle/>
          <a:p>
            <a:pPr>
              <a:spcBef>
                <a:spcPct val="50000"/>
              </a:spcBef>
            </a:pPr>
            <a:r>
              <a:rPr lang="en-US" altLang="zh-CN" dirty="0" err="1" smtClean="0">
                <a:solidFill>
                  <a:srgbClr val="0000FF"/>
                </a:solidFill>
                <a:latin typeface="+mn-ea"/>
                <a:cs typeface="Times New Roman" panose="02020603050405020304" pitchFamily="18" charset="0"/>
              </a:rPr>
              <a:t>MyDate</a:t>
            </a:r>
            <a:r>
              <a:rPr lang="en-US" altLang="zh-CN" dirty="0" smtClean="0">
                <a:solidFill>
                  <a:srgbClr val="0000FF"/>
                </a:solidFill>
                <a:latin typeface="+mn-ea"/>
                <a:cs typeface="Times New Roman" panose="02020603050405020304" pitchFamily="18" charset="0"/>
              </a:rPr>
              <a:t> </a:t>
            </a:r>
            <a:r>
              <a:rPr lang="en-US" altLang="zh-CN" dirty="0">
                <a:solidFill>
                  <a:srgbClr val="0000FF"/>
                </a:solidFill>
                <a:latin typeface="+mn-ea"/>
                <a:cs typeface="Times New Roman" panose="02020603050405020304" pitchFamily="18" charset="0"/>
              </a:rPr>
              <a:t>dates[] = {</a:t>
            </a:r>
          </a:p>
          <a:p>
            <a:pPr>
              <a:spcBef>
                <a:spcPct val="20000"/>
              </a:spcBef>
            </a:pPr>
            <a:r>
              <a:rPr lang="en-US" altLang="zh-CN" dirty="0">
                <a:solidFill>
                  <a:srgbClr val="0000FF"/>
                </a:solidFill>
                <a:latin typeface="+mn-ea"/>
                <a:cs typeface="Times New Roman" panose="02020603050405020304" pitchFamily="18" charset="0"/>
              </a:rPr>
              <a:t>        new </a:t>
            </a:r>
            <a:r>
              <a:rPr lang="en-US" altLang="zh-CN" dirty="0" err="1">
                <a:solidFill>
                  <a:srgbClr val="0000FF"/>
                </a:solidFill>
                <a:latin typeface="+mn-ea"/>
                <a:cs typeface="Times New Roman" panose="02020603050405020304" pitchFamily="18" charset="0"/>
              </a:rPr>
              <a:t>MyDate</a:t>
            </a:r>
            <a:r>
              <a:rPr lang="en-US" altLang="zh-CN" dirty="0">
                <a:solidFill>
                  <a:srgbClr val="0000FF"/>
                </a:solidFill>
                <a:latin typeface="+mn-ea"/>
                <a:cs typeface="Times New Roman" panose="02020603050405020304" pitchFamily="18" charset="0"/>
              </a:rPr>
              <a:t>(22, 7, 1964),</a:t>
            </a:r>
          </a:p>
          <a:p>
            <a:pPr>
              <a:spcBef>
                <a:spcPct val="20000"/>
              </a:spcBef>
            </a:pPr>
            <a:r>
              <a:rPr lang="en-US" altLang="zh-CN" dirty="0">
                <a:solidFill>
                  <a:srgbClr val="0000FF"/>
                </a:solidFill>
                <a:latin typeface="+mn-ea"/>
                <a:cs typeface="Times New Roman" panose="02020603050405020304" pitchFamily="18" charset="0"/>
              </a:rPr>
              <a:t>        new </a:t>
            </a:r>
            <a:r>
              <a:rPr lang="en-US" altLang="zh-CN" dirty="0" err="1">
                <a:solidFill>
                  <a:srgbClr val="0000FF"/>
                </a:solidFill>
                <a:latin typeface="+mn-ea"/>
                <a:cs typeface="Times New Roman" panose="02020603050405020304" pitchFamily="18" charset="0"/>
              </a:rPr>
              <a:t>MyDate</a:t>
            </a:r>
            <a:r>
              <a:rPr lang="en-US" altLang="zh-CN" dirty="0">
                <a:solidFill>
                  <a:srgbClr val="0000FF"/>
                </a:solidFill>
                <a:latin typeface="+mn-ea"/>
                <a:cs typeface="Times New Roman" panose="02020603050405020304" pitchFamily="18" charset="0"/>
              </a:rPr>
              <a:t>(1, 1, 2000),</a:t>
            </a:r>
          </a:p>
          <a:p>
            <a:pPr>
              <a:spcBef>
                <a:spcPct val="20000"/>
              </a:spcBef>
            </a:pPr>
            <a:r>
              <a:rPr lang="en-US" altLang="zh-CN" dirty="0">
                <a:solidFill>
                  <a:srgbClr val="0000FF"/>
                </a:solidFill>
                <a:latin typeface="+mn-ea"/>
                <a:cs typeface="Times New Roman" panose="02020603050405020304" pitchFamily="18" charset="0"/>
              </a:rPr>
              <a:t>        new </a:t>
            </a:r>
            <a:r>
              <a:rPr lang="en-US" altLang="zh-CN" dirty="0" err="1">
                <a:solidFill>
                  <a:srgbClr val="0000FF"/>
                </a:solidFill>
                <a:latin typeface="+mn-ea"/>
                <a:cs typeface="Times New Roman" panose="02020603050405020304" pitchFamily="18" charset="0"/>
              </a:rPr>
              <a:t>MyDate</a:t>
            </a:r>
            <a:r>
              <a:rPr lang="en-US" altLang="zh-CN" dirty="0">
                <a:solidFill>
                  <a:srgbClr val="0000FF"/>
                </a:solidFill>
                <a:latin typeface="+mn-ea"/>
                <a:cs typeface="Times New Roman" panose="02020603050405020304" pitchFamily="18" charset="0"/>
              </a:rPr>
              <a:t>(22, 12, 1964)</a:t>
            </a:r>
          </a:p>
          <a:p>
            <a:pPr>
              <a:spcBef>
                <a:spcPct val="20000"/>
              </a:spcBef>
            </a:pPr>
            <a:r>
              <a:rPr lang="en-US" altLang="zh-CN" dirty="0" smtClean="0">
                <a:solidFill>
                  <a:srgbClr val="0000FF"/>
                </a:solidFill>
                <a:latin typeface="+mn-ea"/>
                <a:cs typeface="Times New Roman" panose="02020603050405020304" pitchFamily="18" charset="0"/>
              </a:rPr>
              <a:t>}</a:t>
            </a:r>
            <a:endParaRPr lang="en-US" altLang="zh-CN" dirty="0">
              <a:solidFill>
                <a:srgbClr val="0000FF"/>
              </a:solidFill>
              <a:latin typeface="+mn-ea"/>
              <a:cs typeface="Times New Roman" panose="02020603050405020304" pitchFamily="18" charset="0"/>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nvSpPr>
        <p:spPr>
          <a:xfrm>
            <a:off x="1661453" y="249719"/>
            <a:ext cx="6044158" cy="72008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r>
              <a:rPr lang="zh-CN" altLang="en-US" b="1" dirty="0" smtClean="0">
                <a:solidFill>
                  <a:schemeClr val="tx1"/>
                </a:solidFill>
                <a:latin typeface="+mn-lt"/>
                <a:ea typeface="宋体" panose="02010600030101010101" pitchFamily="2" charset="-122"/>
                <a:cs typeface="Arial Unicode MS" panose="020B0604020202020204" charset="-122"/>
              </a:rPr>
              <a:t>数组元素的默认初始化</a:t>
            </a:r>
          </a:p>
        </p:txBody>
      </p:sp>
      <p:sp>
        <p:nvSpPr>
          <p:cNvPr id="73731" name="Rectangle 3"/>
          <p:cNvSpPr>
            <a:spLocks noGrp="1" noChangeArrowheads="1"/>
          </p:cNvSpPr>
          <p:nvPr/>
        </p:nvSpPr>
        <p:spPr>
          <a:xfrm>
            <a:off x="329623" y="1055266"/>
            <a:ext cx="8706873" cy="4038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buFont typeface="Wingdings" panose="05000000000000000000" pitchFamily="2" charset="2"/>
              <a:buChar char="l"/>
            </a:pPr>
            <a:r>
              <a:rPr lang="zh-CN" altLang="en-US" sz="2800" dirty="0" smtClean="0">
                <a:ea typeface="宋体" panose="02010600030101010101" pitchFamily="2" charset="-122"/>
                <a:cs typeface="Times New Roman" panose="02020603050405020304" pitchFamily="18" charset="0"/>
              </a:rPr>
              <a:t>数组是引用类型，它的元素</a:t>
            </a:r>
            <a:r>
              <a:rPr lang="zh-CN" altLang="en-US" sz="2800" dirty="0" smtClean="0">
                <a:solidFill>
                  <a:srgbClr val="FF0000"/>
                </a:solidFill>
                <a:ea typeface="宋体" panose="02010600030101010101" pitchFamily="2" charset="-122"/>
                <a:cs typeface="Times New Roman" panose="02020603050405020304" pitchFamily="18" charset="0"/>
              </a:rPr>
              <a:t>相当于类的成员变量</a:t>
            </a:r>
            <a:r>
              <a:rPr lang="zh-CN" altLang="en-US" sz="2800" dirty="0" smtClean="0">
                <a:ea typeface="宋体" panose="02010600030101010101" pitchFamily="2" charset="-122"/>
                <a:cs typeface="Times New Roman" panose="02020603050405020304" pitchFamily="18" charset="0"/>
              </a:rPr>
              <a:t>，因此数组一经分配空间，其中的每个元素也被按照成员变量同样的方式被隐式初始化。例如：</a:t>
            </a:r>
            <a:endParaRPr lang="zh-CN" altLang="en-US" sz="2400" dirty="0" smtClean="0">
              <a:ea typeface="宋体" panose="02010600030101010101" pitchFamily="2" charset="-122"/>
              <a:cs typeface="Times New Roman" panose="02020603050405020304" pitchFamily="18" charset="0"/>
            </a:endParaRPr>
          </a:p>
          <a:p>
            <a:pPr lvl="1" algn="just" eaLnBrk="1" hangingPunct="1">
              <a:lnSpc>
                <a:spcPct val="90000"/>
              </a:lnSpc>
              <a:spcBef>
                <a:spcPct val="0"/>
              </a:spcBef>
              <a:buFontTx/>
              <a:buNone/>
            </a:pPr>
            <a:r>
              <a:rPr lang="en-US" altLang="zh-CN" dirty="0" smtClean="0">
                <a:solidFill>
                  <a:srgbClr val="C00000"/>
                </a:solidFill>
                <a:ea typeface="宋体" panose="02010600030101010101" pitchFamily="2" charset="-122"/>
                <a:cs typeface="Times New Roman" panose="02020603050405020304" pitchFamily="18" charset="0"/>
              </a:rPr>
              <a:t>public class Test {</a:t>
            </a:r>
          </a:p>
          <a:p>
            <a:pPr lvl="2" algn="just" eaLnBrk="1" hangingPunct="1">
              <a:lnSpc>
                <a:spcPct val="90000"/>
              </a:lnSpc>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public static void main(String </a:t>
            </a:r>
            <a:r>
              <a:rPr lang="en-US" altLang="zh-CN" sz="2400" dirty="0" err="1" smtClean="0">
                <a:solidFill>
                  <a:srgbClr val="C00000"/>
                </a:solidFill>
                <a:ea typeface="宋体" panose="02010600030101010101" pitchFamily="2" charset="-122"/>
                <a:cs typeface="Times New Roman" panose="02020603050405020304" pitchFamily="18" charset="0"/>
              </a:rPr>
              <a:t>argv</a:t>
            </a:r>
            <a:r>
              <a:rPr lang="en-US" altLang="zh-CN" sz="2400" dirty="0" smtClean="0">
                <a:solidFill>
                  <a:srgbClr val="C00000"/>
                </a:solidFill>
                <a:ea typeface="宋体" panose="02010600030101010101" pitchFamily="2" charset="-122"/>
                <a:cs typeface="Times New Roman" panose="02020603050405020304" pitchFamily="18" charset="0"/>
              </a:rPr>
              <a:t>[]){</a:t>
            </a:r>
          </a:p>
          <a:p>
            <a:pPr lvl="3" algn="just" eaLnBrk="1" hangingPunct="1">
              <a:lnSpc>
                <a:spcPct val="90000"/>
              </a:lnSpc>
              <a:spcBef>
                <a:spcPct val="0"/>
              </a:spcBef>
              <a:buFontTx/>
              <a:buNone/>
            </a:pPr>
            <a:r>
              <a:rPr lang="en-US" altLang="zh-CN" sz="2400" dirty="0" err="1" smtClean="0">
                <a:solidFill>
                  <a:srgbClr val="C00000"/>
                </a:solidFill>
                <a:ea typeface="宋体" panose="02010600030101010101" pitchFamily="2" charset="-122"/>
                <a:cs typeface="Times New Roman" panose="02020603050405020304" pitchFamily="18" charset="0"/>
              </a:rPr>
              <a:t>int</a:t>
            </a:r>
            <a:r>
              <a:rPr lang="en-US" altLang="zh-CN" sz="2400" dirty="0" smtClean="0">
                <a:solidFill>
                  <a:srgbClr val="C00000"/>
                </a:solidFill>
                <a:ea typeface="宋体" panose="02010600030101010101" pitchFamily="2" charset="-122"/>
                <a:cs typeface="Times New Roman" panose="02020603050405020304" pitchFamily="18" charset="0"/>
              </a:rPr>
              <a:t> a[]= new </a:t>
            </a:r>
            <a:r>
              <a:rPr lang="en-US" altLang="zh-CN" sz="2400" dirty="0" err="1" smtClean="0">
                <a:solidFill>
                  <a:srgbClr val="C00000"/>
                </a:solidFill>
                <a:ea typeface="宋体" panose="02010600030101010101" pitchFamily="2" charset="-122"/>
                <a:cs typeface="Times New Roman" panose="02020603050405020304" pitchFamily="18" charset="0"/>
              </a:rPr>
              <a:t>int</a:t>
            </a:r>
            <a:r>
              <a:rPr lang="en-US" altLang="zh-CN" sz="2400" dirty="0" smtClean="0">
                <a:solidFill>
                  <a:srgbClr val="C00000"/>
                </a:solidFill>
                <a:ea typeface="宋体" panose="02010600030101010101" pitchFamily="2" charset="-122"/>
                <a:cs typeface="Times New Roman" panose="02020603050405020304" pitchFamily="18" charset="0"/>
              </a:rPr>
              <a:t>[5]; </a:t>
            </a:r>
          </a:p>
          <a:p>
            <a:pPr lvl="3" algn="just" eaLnBrk="1" hangingPunct="1">
              <a:lnSpc>
                <a:spcPct val="90000"/>
              </a:lnSpc>
              <a:spcBef>
                <a:spcPct val="0"/>
              </a:spcBef>
              <a:buFontTx/>
              <a:buNone/>
            </a:pPr>
            <a:r>
              <a:rPr lang="en-US" altLang="zh-CN" sz="2400" dirty="0" err="1" smtClean="0">
                <a:solidFill>
                  <a:srgbClr val="C00000"/>
                </a:solidFill>
                <a:ea typeface="宋体" panose="02010600030101010101" pitchFamily="2" charset="-122"/>
                <a:cs typeface="Times New Roman" panose="02020603050405020304" pitchFamily="18" charset="0"/>
              </a:rPr>
              <a:t>System.out.println</a:t>
            </a:r>
            <a:r>
              <a:rPr lang="en-US" altLang="zh-CN" sz="2400" dirty="0" smtClean="0">
                <a:solidFill>
                  <a:srgbClr val="C00000"/>
                </a:solidFill>
                <a:ea typeface="宋体" panose="02010600030101010101" pitchFamily="2" charset="-122"/>
                <a:cs typeface="Times New Roman" panose="02020603050405020304" pitchFamily="18" charset="0"/>
              </a:rPr>
              <a:t>(a[3]);	</a:t>
            </a:r>
            <a:r>
              <a:rPr lang="en-US" altLang="zh-CN" sz="2400" dirty="0" smtClean="0">
                <a:solidFill>
                  <a:srgbClr val="0000FF"/>
                </a:solidFill>
                <a:ea typeface="宋体" panose="02010600030101010101" pitchFamily="2" charset="-122"/>
                <a:cs typeface="Times New Roman" panose="02020603050405020304" pitchFamily="18" charset="0"/>
              </a:rPr>
              <a:t>//a[3]</a:t>
            </a:r>
            <a:r>
              <a:rPr lang="zh-CN" altLang="en-US" sz="2400" dirty="0" smtClean="0">
                <a:solidFill>
                  <a:srgbClr val="0000FF"/>
                </a:solidFill>
                <a:ea typeface="宋体" panose="02010600030101010101" pitchFamily="2" charset="-122"/>
                <a:cs typeface="Times New Roman" panose="02020603050405020304" pitchFamily="18" charset="0"/>
              </a:rPr>
              <a:t>的默认值为</a:t>
            </a:r>
            <a:r>
              <a:rPr lang="en-US" altLang="zh-CN" sz="2400" dirty="0" smtClean="0">
                <a:solidFill>
                  <a:srgbClr val="0000FF"/>
                </a:solidFill>
                <a:ea typeface="宋体" panose="02010600030101010101" pitchFamily="2" charset="-122"/>
                <a:cs typeface="Times New Roman" panose="02020603050405020304" pitchFamily="18" charset="0"/>
              </a:rPr>
              <a:t>0</a:t>
            </a:r>
          </a:p>
          <a:p>
            <a:pPr lvl="2" algn="just" eaLnBrk="1" hangingPunct="1">
              <a:lnSpc>
                <a:spcPct val="90000"/>
              </a:lnSpc>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a:t>
            </a:r>
          </a:p>
          <a:p>
            <a:pPr lvl="1" algn="just" eaLnBrk="1" hangingPunct="1">
              <a:lnSpc>
                <a:spcPct val="90000"/>
              </a:lnSpc>
              <a:spcBef>
                <a:spcPct val="0"/>
              </a:spcBef>
              <a:buFontTx/>
              <a:buNone/>
            </a:pPr>
            <a:r>
              <a:rPr lang="en-US" altLang="zh-CN" dirty="0" smtClean="0">
                <a:solidFill>
                  <a:srgbClr val="C00000"/>
                </a:solidFill>
                <a:ea typeface="宋体" panose="02010600030101010101" pitchFamily="2" charset="-122"/>
                <a:cs typeface="Times New Roman" panose="02020603050405020304" pitchFamily="18" charset="0"/>
              </a:rPr>
              <a:t>} </a:t>
            </a:r>
          </a:p>
        </p:txBody>
      </p:sp>
      <p:sp>
        <p:nvSpPr>
          <p:cNvPr id="2" name="TextBox 1"/>
          <p:cNvSpPr txBox="1"/>
          <p:nvPr/>
        </p:nvSpPr>
        <p:spPr>
          <a:xfrm>
            <a:off x="614735" y="4334103"/>
            <a:ext cx="8136904" cy="1200329"/>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b="1" dirty="0" smtClean="0">
                <a:latin typeface="宋体" panose="02010600030101010101" pitchFamily="2" charset="-122"/>
                <a:ea typeface="宋体" panose="02010600030101010101" pitchFamily="2" charset="-122"/>
              </a:rPr>
              <a:t>对于基本数据类型而言，默认初始化值各有不同</a:t>
            </a:r>
            <a:endParaRPr lang="en-US" altLang="zh-CN" sz="2400" b="1" dirty="0" smtClean="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Ø"/>
            </a:pPr>
            <a:r>
              <a:rPr lang="zh-CN" altLang="en-US" sz="2400" b="1" dirty="0" smtClean="0">
                <a:latin typeface="宋体" panose="02010600030101010101" pitchFamily="2" charset="-122"/>
                <a:ea typeface="宋体" panose="02010600030101010101" pitchFamily="2" charset="-122"/>
              </a:rPr>
              <a:t>对于引用数据类型而言，默认初始化值为</a:t>
            </a:r>
            <a:r>
              <a:rPr lang="en-US" altLang="zh-CN" sz="2400" b="1" dirty="0" smtClean="0">
                <a:latin typeface="宋体" panose="02010600030101010101" pitchFamily="2" charset="-122"/>
                <a:ea typeface="宋体" panose="02010600030101010101" pitchFamily="2" charset="-122"/>
              </a:rPr>
              <a:t>null</a:t>
            </a:r>
            <a:r>
              <a:rPr lang="en-US" altLang="zh-CN" sz="2400" b="1" dirty="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注意与</a:t>
            </a:r>
            <a:r>
              <a:rPr lang="en-US" altLang="zh-CN" sz="2400" b="1" dirty="0" smtClean="0">
                <a:latin typeface="宋体" panose="02010600030101010101" pitchFamily="2" charset="-122"/>
                <a:ea typeface="宋体" panose="02010600030101010101" pitchFamily="2" charset="-122"/>
              </a:rPr>
              <a:t>0</a:t>
            </a:r>
            <a:r>
              <a:rPr lang="zh-CN" altLang="en-US" sz="2400" b="1" dirty="0" smtClean="0">
                <a:latin typeface="宋体" panose="02010600030101010101" pitchFamily="2" charset="-122"/>
                <a:ea typeface="宋体" panose="02010600030101010101" pitchFamily="2" charset="-122"/>
              </a:rPr>
              <a:t>不同！</a:t>
            </a:r>
            <a:r>
              <a:rPr lang="en-US" altLang="zh-CN" sz="2400" b="1" dirty="0" smtClean="0">
                <a:latin typeface="宋体" panose="02010600030101010101" pitchFamily="2" charset="-122"/>
                <a:ea typeface="宋体" panose="02010600030101010101" pitchFamily="2" charset="-122"/>
              </a:rPr>
              <a:t>)</a:t>
            </a:r>
            <a:endParaRPr lang="zh-CN" altLang="en-US" sz="2400" b="1" dirty="0">
              <a:latin typeface="宋体" panose="02010600030101010101" pitchFamily="2" charset="-122"/>
              <a:ea typeface="宋体" panose="02010600030101010101" pitchFamily="2" charset="-122"/>
            </a:endParaRP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nvSpPr>
        <p:spPr>
          <a:xfrm>
            <a:off x="2699792" y="118656"/>
            <a:ext cx="4032448"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r>
              <a:rPr lang="zh-CN" altLang="en-US" b="1" dirty="0" smtClean="0">
                <a:solidFill>
                  <a:schemeClr val="tx1"/>
                </a:solidFill>
                <a:latin typeface="+mn-lt"/>
                <a:ea typeface="宋体" panose="02010600030101010101" pitchFamily="2" charset="-122"/>
                <a:cs typeface="Arial Unicode MS" panose="020B0604020202020204" charset="-122"/>
              </a:rPr>
              <a:t>数组元素的引用</a:t>
            </a:r>
          </a:p>
        </p:txBody>
      </p:sp>
      <p:sp>
        <p:nvSpPr>
          <p:cNvPr id="74755" name="Rectangle 3"/>
          <p:cNvSpPr>
            <a:spLocks noGrp="1" noChangeArrowheads="1"/>
          </p:cNvSpPr>
          <p:nvPr/>
        </p:nvSpPr>
        <p:spPr>
          <a:xfrm>
            <a:off x="241285" y="1054760"/>
            <a:ext cx="8723204" cy="48245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buClr>
                <a:schemeClr val="tx1"/>
              </a:buCl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定义并用运算符</a:t>
            </a:r>
            <a:r>
              <a:rPr lang="en-US" altLang="zh-CN" sz="2400" b="1" dirty="0" smtClean="0">
                <a:solidFill>
                  <a:srgbClr val="C00000"/>
                </a:solidFill>
                <a:ea typeface="宋体" panose="02010600030101010101" pitchFamily="2" charset="-122"/>
                <a:cs typeface="Times New Roman" panose="02020603050405020304" pitchFamily="18" charset="0"/>
              </a:rPr>
              <a:t>new</a:t>
            </a:r>
            <a:r>
              <a:rPr lang="zh-CN" altLang="en-US" sz="2400" dirty="0" smtClean="0">
                <a:ea typeface="宋体" panose="02010600030101010101" pitchFamily="2" charset="-122"/>
                <a:cs typeface="Times New Roman" panose="02020603050405020304" pitchFamily="18" charset="0"/>
              </a:rPr>
              <a:t>为之分配空间后，才可以引用数组中的每个元素；</a:t>
            </a:r>
          </a:p>
          <a:p>
            <a:pPr eaLnBrk="1" hangingPunct="1">
              <a:lnSpc>
                <a:spcPct val="90000"/>
              </a:lnSpc>
              <a:spcBef>
                <a:spcPct val="80000"/>
              </a:spcBef>
              <a:buClr>
                <a:schemeClr val="tx1"/>
              </a:buCl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数组元素的引用方式：数组名</a:t>
            </a:r>
            <a:r>
              <a:rPr lang="en-US" altLang="zh-CN" sz="2400" dirty="0" smtClean="0">
                <a:solidFill>
                  <a:srgbClr val="0000FF"/>
                </a:solidFill>
                <a:ea typeface="宋体" panose="02010600030101010101" pitchFamily="2" charset="-122"/>
                <a:cs typeface="Times New Roman" panose="02020603050405020304" pitchFamily="18" charset="0"/>
              </a:rPr>
              <a:t>[</a:t>
            </a:r>
            <a:r>
              <a:rPr lang="zh-CN" altLang="en-US" sz="2400" dirty="0" smtClean="0">
                <a:solidFill>
                  <a:srgbClr val="0000FF"/>
                </a:solidFill>
                <a:ea typeface="宋体" panose="02010600030101010101" pitchFamily="2" charset="-122"/>
                <a:cs typeface="Times New Roman" panose="02020603050405020304" pitchFamily="18" charset="0"/>
              </a:rPr>
              <a:t>数组元素下标</a:t>
            </a:r>
            <a:r>
              <a:rPr lang="en-US" altLang="zh-CN" sz="2400" dirty="0" smtClean="0">
                <a:solidFill>
                  <a:srgbClr val="0000FF"/>
                </a:solidFill>
                <a:ea typeface="宋体" panose="02010600030101010101" pitchFamily="2" charset="-122"/>
                <a:cs typeface="Times New Roman" panose="02020603050405020304" pitchFamily="18" charset="0"/>
              </a:rPr>
              <a:t>]</a:t>
            </a:r>
          </a:p>
          <a:p>
            <a:pPr lvl="1" eaLnBrk="1" hangingPunct="1">
              <a:lnSpc>
                <a:spcPct val="90000"/>
              </a:lnSpc>
              <a:spcBef>
                <a:spcPct val="50000"/>
              </a:spcBef>
              <a:buClr>
                <a:schemeClr val="tx1"/>
              </a:buClr>
              <a:buFont typeface="Wingdings" panose="05000000000000000000" pitchFamily="2" charset="2"/>
              <a:buChar char="Ø"/>
            </a:pP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数组元素下标可以是整型常量或整型表达式。如</a:t>
            </a:r>
            <a:r>
              <a:rPr lang="en-US" altLang="zh-CN" dirty="0" smtClean="0">
                <a:ea typeface="宋体" panose="02010600030101010101" pitchFamily="2" charset="-122"/>
                <a:cs typeface="Times New Roman" panose="02020603050405020304" pitchFamily="18" charset="0"/>
              </a:rPr>
              <a:t>a[3] , b[</a:t>
            </a:r>
            <a:r>
              <a:rPr lang="en-US" altLang="zh-CN" dirty="0" err="1" smtClean="0">
                <a:ea typeface="宋体" panose="02010600030101010101" pitchFamily="2" charset="-122"/>
                <a:cs typeface="Times New Roman" panose="02020603050405020304" pitchFamily="18" charset="0"/>
              </a:rPr>
              <a:t>i</a:t>
            </a:r>
            <a:r>
              <a:rPr lang="en-US" altLang="zh-CN" dirty="0" smtClean="0">
                <a:ea typeface="宋体" panose="02010600030101010101" pitchFamily="2" charset="-122"/>
                <a:cs typeface="Times New Roman" panose="02020603050405020304" pitchFamily="18" charset="0"/>
              </a:rPr>
              <a:t>] , c[6*</a:t>
            </a:r>
            <a:r>
              <a:rPr lang="en-US" altLang="zh-CN" dirty="0" err="1" smtClean="0">
                <a:ea typeface="宋体" panose="02010600030101010101" pitchFamily="2" charset="-122"/>
                <a:cs typeface="Times New Roman" panose="02020603050405020304" pitchFamily="18" charset="0"/>
              </a:rPr>
              <a:t>i</a:t>
            </a:r>
            <a:r>
              <a:rPr lang="en-US" altLang="zh-CN" dirty="0" smtClean="0">
                <a:ea typeface="宋体" panose="02010600030101010101" pitchFamily="2" charset="-122"/>
                <a:cs typeface="Times New Roman" panose="02020603050405020304" pitchFamily="18" charset="0"/>
              </a:rPr>
              <a:t>];</a:t>
            </a:r>
          </a:p>
          <a:p>
            <a:pPr lvl="1" eaLnBrk="1" hangingPunct="1">
              <a:lnSpc>
                <a:spcPct val="90000"/>
              </a:lnSpc>
              <a:spcBef>
                <a:spcPct val="50000"/>
              </a:spcBef>
              <a:buClr>
                <a:schemeClr val="tx1"/>
              </a:buClr>
              <a:buFont typeface="Wingdings" panose="05000000000000000000" pitchFamily="2" charset="2"/>
              <a:buChar char="Ø"/>
            </a:pPr>
            <a:r>
              <a:rPr lang="zh-CN" altLang="en-US" dirty="0" smtClean="0">
                <a:solidFill>
                  <a:srgbClr val="FF0000"/>
                </a:solidFill>
                <a:ea typeface="宋体" panose="02010600030101010101" pitchFamily="2" charset="-122"/>
                <a:cs typeface="Times New Roman" panose="02020603050405020304" pitchFamily="18" charset="0"/>
              </a:rPr>
              <a:t>数组元素下标从</a:t>
            </a:r>
            <a:r>
              <a:rPr lang="en-US" altLang="zh-CN" dirty="0" smtClean="0">
                <a:solidFill>
                  <a:srgbClr val="FF0000"/>
                </a:solidFill>
                <a:ea typeface="宋体" panose="02010600030101010101" pitchFamily="2" charset="-122"/>
                <a:cs typeface="Times New Roman" panose="02020603050405020304" pitchFamily="18" charset="0"/>
              </a:rPr>
              <a:t>0</a:t>
            </a:r>
            <a:r>
              <a:rPr lang="zh-CN" altLang="en-US" dirty="0" smtClean="0">
                <a:solidFill>
                  <a:srgbClr val="FF0000"/>
                </a:solidFill>
                <a:ea typeface="宋体" panose="02010600030101010101" pitchFamily="2" charset="-122"/>
                <a:cs typeface="Times New Roman" panose="02020603050405020304" pitchFamily="18" charset="0"/>
              </a:rPr>
              <a:t>开始；长度为</a:t>
            </a:r>
            <a:r>
              <a:rPr lang="en-US" altLang="zh-CN" dirty="0" smtClean="0">
                <a:solidFill>
                  <a:srgbClr val="FF0000"/>
                </a:solidFill>
                <a:ea typeface="宋体" panose="02010600030101010101" pitchFamily="2" charset="-122"/>
                <a:cs typeface="Times New Roman" panose="02020603050405020304" pitchFamily="18" charset="0"/>
              </a:rPr>
              <a:t>n</a:t>
            </a:r>
            <a:r>
              <a:rPr lang="zh-CN" altLang="en-US" dirty="0" smtClean="0">
                <a:solidFill>
                  <a:srgbClr val="FF0000"/>
                </a:solidFill>
                <a:ea typeface="宋体" panose="02010600030101010101" pitchFamily="2" charset="-122"/>
                <a:cs typeface="Times New Roman" panose="02020603050405020304" pitchFamily="18" charset="0"/>
              </a:rPr>
              <a:t>的数组合法下标取值范围</a:t>
            </a:r>
            <a:r>
              <a:rPr lang="en-US" altLang="zh-CN" dirty="0" smtClean="0">
                <a:solidFill>
                  <a:srgbClr val="FF0000"/>
                </a:solidFill>
                <a:ea typeface="宋体" panose="02010600030101010101" pitchFamily="2" charset="-122"/>
                <a:cs typeface="Times New Roman" panose="02020603050405020304" pitchFamily="18" charset="0"/>
              </a:rPr>
              <a:t>: </a:t>
            </a:r>
            <a:r>
              <a:rPr lang="en-US" altLang="zh-CN" dirty="0" smtClean="0">
                <a:solidFill>
                  <a:srgbClr val="0000FF"/>
                </a:solidFill>
                <a:ea typeface="宋体" panose="02010600030101010101" pitchFamily="2" charset="-122"/>
                <a:cs typeface="Times New Roman" panose="02020603050405020304" pitchFamily="18" charset="0"/>
              </a:rPr>
              <a:t>0 —&gt;n-1</a:t>
            </a:r>
            <a:r>
              <a:rPr lang="zh-CN" altLang="en-US" dirty="0" smtClean="0">
                <a:solidFill>
                  <a:srgbClr val="0000FF"/>
                </a:solidFill>
                <a:ea typeface="宋体" panose="02010600030101010101" pitchFamily="2" charset="-122"/>
                <a:cs typeface="Times New Roman" panose="02020603050405020304" pitchFamily="18" charset="0"/>
              </a:rPr>
              <a:t>；</a:t>
            </a:r>
            <a:r>
              <a:rPr lang="zh-CN" altLang="en-US" dirty="0" smtClean="0">
                <a:solidFill>
                  <a:srgbClr val="FF0000"/>
                </a:solidFill>
                <a:ea typeface="宋体" panose="02010600030101010101" pitchFamily="2" charset="-122"/>
                <a:cs typeface="Times New Roman" panose="02020603050405020304" pitchFamily="18" charset="0"/>
              </a:rPr>
              <a:t>如</a:t>
            </a:r>
            <a:r>
              <a:rPr lang="en-US" altLang="zh-CN" dirty="0" err="1" smtClean="0">
                <a:solidFill>
                  <a:srgbClr val="FF0000"/>
                </a:solidFill>
                <a:ea typeface="宋体" panose="02010600030101010101" pitchFamily="2" charset="-122"/>
                <a:cs typeface="Times New Roman" panose="02020603050405020304" pitchFamily="18" charset="0"/>
              </a:rPr>
              <a:t>int</a:t>
            </a:r>
            <a:r>
              <a:rPr lang="en-US" altLang="zh-CN" dirty="0" smtClean="0">
                <a:solidFill>
                  <a:srgbClr val="FF0000"/>
                </a:solidFill>
                <a:ea typeface="宋体" panose="02010600030101010101" pitchFamily="2" charset="-122"/>
                <a:cs typeface="Times New Roman" panose="02020603050405020304" pitchFamily="18" charset="0"/>
              </a:rPr>
              <a:t> a[]=new </a:t>
            </a:r>
            <a:r>
              <a:rPr lang="en-US" altLang="zh-CN" dirty="0" err="1" smtClean="0">
                <a:solidFill>
                  <a:srgbClr val="FF0000"/>
                </a:solidFill>
                <a:ea typeface="宋体" panose="02010600030101010101" pitchFamily="2" charset="-122"/>
                <a:cs typeface="Times New Roman" panose="02020603050405020304" pitchFamily="18" charset="0"/>
              </a:rPr>
              <a:t>int</a:t>
            </a:r>
            <a:r>
              <a:rPr lang="en-US" altLang="zh-CN" dirty="0" smtClean="0">
                <a:solidFill>
                  <a:srgbClr val="FF0000"/>
                </a:solidFill>
                <a:ea typeface="宋体" panose="02010600030101010101" pitchFamily="2" charset="-122"/>
                <a:cs typeface="Times New Roman" panose="02020603050405020304" pitchFamily="18" charset="0"/>
              </a:rPr>
              <a:t>[3];  </a:t>
            </a:r>
            <a:r>
              <a:rPr lang="zh-CN" altLang="en-US" dirty="0" smtClean="0">
                <a:solidFill>
                  <a:srgbClr val="FF0000"/>
                </a:solidFill>
                <a:ea typeface="宋体" panose="02010600030101010101" pitchFamily="2" charset="-122"/>
                <a:cs typeface="Times New Roman" panose="02020603050405020304" pitchFamily="18" charset="0"/>
              </a:rPr>
              <a:t>可引用的数组元素为</a:t>
            </a:r>
            <a:r>
              <a:rPr lang="en-US" altLang="zh-CN" dirty="0" smtClean="0">
                <a:solidFill>
                  <a:srgbClr val="FF0000"/>
                </a:solidFill>
                <a:ea typeface="宋体" panose="02010600030101010101" pitchFamily="2" charset="-122"/>
                <a:cs typeface="Times New Roman" panose="02020603050405020304" pitchFamily="18" charset="0"/>
              </a:rPr>
              <a:t>a[0]</a:t>
            </a:r>
            <a:r>
              <a:rPr lang="zh-CN" altLang="en-US" dirty="0" smtClean="0">
                <a:solidFill>
                  <a:srgbClr val="FF0000"/>
                </a:solidFill>
                <a:ea typeface="宋体" panose="02010600030101010101" pitchFamily="2" charset="-122"/>
                <a:cs typeface="Times New Roman" panose="02020603050405020304" pitchFamily="18" charset="0"/>
              </a:rPr>
              <a:t>、</a:t>
            </a:r>
            <a:r>
              <a:rPr lang="en-US" altLang="zh-CN" dirty="0" smtClean="0">
                <a:solidFill>
                  <a:srgbClr val="FF0000"/>
                </a:solidFill>
                <a:ea typeface="宋体" panose="02010600030101010101" pitchFamily="2" charset="-122"/>
                <a:cs typeface="Times New Roman" panose="02020603050405020304" pitchFamily="18" charset="0"/>
              </a:rPr>
              <a:t>a[1]</a:t>
            </a:r>
            <a:r>
              <a:rPr lang="zh-CN" altLang="en-US" dirty="0" smtClean="0">
                <a:solidFill>
                  <a:srgbClr val="FF0000"/>
                </a:solidFill>
                <a:ea typeface="宋体" panose="02010600030101010101" pitchFamily="2" charset="-122"/>
                <a:cs typeface="Times New Roman" panose="02020603050405020304" pitchFamily="18" charset="0"/>
              </a:rPr>
              <a:t>、</a:t>
            </a:r>
            <a:r>
              <a:rPr lang="en-US" altLang="zh-CN" dirty="0" smtClean="0">
                <a:solidFill>
                  <a:srgbClr val="FF0000"/>
                </a:solidFill>
                <a:ea typeface="宋体" panose="02010600030101010101" pitchFamily="2" charset="-122"/>
                <a:cs typeface="Times New Roman" panose="02020603050405020304" pitchFamily="18" charset="0"/>
              </a:rPr>
              <a:t>a[2]</a:t>
            </a:r>
          </a:p>
          <a:p>
            <a:pPr eaLnBrk="1" hangingPunct="1">
              <a:lnSpc>
                <a:spcPct val="90000"/>
              </a:lnSpc>
              <a:spcBef>
                <a:spcPts val="1800"/>
              </a:spcBef>
              <a:buClr>
                <a:schemeClr val="tx1"/>
              </a:buCl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每个数组都有一个属性</a:t>
            </a:r>
            <a:r>
              <a:rPr lang="en-US" altLang="zh-CN" sz="2400" b="1" dirty="0" smtClean="0">
                <a:solidFill>
                  <a:srgbClr val="C00000"/>
                </a:solidFill>
                <a:ea typeface="宋体" panose="02010600030101010101" pitchFamily="2" charset="-122"/>
                <a:cs typeface="Times New Roman" panose="02020603050405020304" pitchFamily="18" charset="0"/>
              </a:rPr>
              <a:t>length</a:t>
            </a:r>
            <a:r>
              <a:rPr lang="zh-CN" altLang="en-US" sz="2400" dirty="0" smtClean="0">
                <a:ea typeface="宋体" panose="02010600030101010101" pitchFamily="2" charset="-122"/>
                <a:cs typeface="Times New Roman" panose="02020603050405020304" pitchFamily="18" charset="0"/>
              </a:rPr>
              <a:t>指明它的长度，例如：</a:t>
            </a:r>
            <a:r>
              <a:rPr lang="en-US" altLang="zh-CN" sz="2400" b="1" dirty="0" err="1" smtClean="0">
                <a:solidFill>
                  <a:srgbClr val="C00000"/>
                </a:solidFill>
                <a:ea typeface="宋体" panose="02010600030101010101" pitchFamily="2" charset="-122"/>
                <a:cs typeface="Times New Roman" panose="02020603050405020304" pitchFamily="18" charset="0"/>
              </a:rPr>
              <a:t>a.length</a:t>
            </a:r>
            <a:r>
              <a:rPr lang="en-US" altLang="zh-CN" sz="2400" b="1" dirty="0" smtClean="0">
                <a:solidFill>
                  <a:srgbClr val="C00000"/>
                </a:solidFill>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指明数组</a:t>
            </a:r>
            <a:r>
              <a:rPr lang="en-US" altLang="zh-CN" sz="2400" b="1" dirty="0" smtClean="0">
                <a:solidFill>
                  <a:srgbClr val="C00000"/>
                </a:solidFill>
                <a:ea typeface="宋体" panose="02010600030101010101" pitchFamily="2" charset="-122"/>
                <a:cs typeface="Times New Roman" panose="02020603050405020304" pitchFamily="18" charset="0"/>
              </a:rPr>
              <a:t>a</a:t>
            </a:r>
            <a:r>
              <a:rPr lang="zh-CN" altLang="en-US" sz="2400" dirty="0" smtClean="0">
                <a:ea typeface="宋体" panose="02010600030101010101" pitchFamily="2" charset="-122"/>
                <a:cs typeface="Times New Roman" panose="02020603050405020304" pitchFamily="18" charset="0"/>
              </a:rPr>
              <a:t>的长度</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元素个数</a:t>
            </a:r>
            <a:r>
              <a:rPr lang="en-US" altLang="zh-CN" sz="2400" dirty="0" smtClean="0">
                <a:ea typeface="宋体" panose="02010600030101010101" pitchFamily="2" charset="-122"/>
                <a:cs typeface="Times New Roman" panose="02020603050405020304" pitchFamily="18" charset="0"/>
              </a:rPr>
              <a:t>)</a:t>
            </a:r>
            <a:endParaRPr lang="en-US" altLang="zh-CN" sz="2400" dirty="0">
              <a:ea typeface="宋体" panose="02010600030101010101" pitchFamily="2" charset="-122"/>
              <a:cs typeface="Times New Roman" panose="02020603050405020304" pitchFamily="18" charset="0"/>
            </a:endParaRPr>
          </a:p>
          <a:p>
            <a:pPr lvl="1">
              <a:lnSpc>
                <a:spcPct val="90000"/>
              </a:lnSpc>
              <a:spcBef>
                <a:spcPts val="600"/>
              </a:spcBef>
              <a:buClr>
                <a:schemeClr val="tx1"/>
              </a:buClr>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数组一旦初始化，其长度是不可变的</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nvSpPr>
        <p:spPr>
          <a:xfrm>
            <a:off x="2843808" y="46648"/>
            <a:ext cx="3960813"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r>
              <a:rPr lang="zh-CN" altLang="en-US" b="1" dirty="0" smtClean="0">
                <a:solidFill>
                  <a:schemeClr val="tx1"/>
                </a:solidFill>
                <a:latin typeface="宋体" panose="02010600030101010101" pitchFamily="2" charset="-122"/>
                <a:ea typeface="宋体" panose="02010600030101010101" pitchFamily="2" charset="-122"/>
                <a:cs typeface="Arial Unicode MS" panose="020B0604020202020204" charset="-122"/>
              </a:rPr>
              <a:t>多维数组</a:t>
            </a:r>
            <a:endParaRPr lang="en-US" altLang="zh-CN" b="1" dirty="0" smtClean="0">
              <a:solidFill>
                <a:schemeClr val="tx1"/>
              </a:solidFill>
              <a:latin typeface="宋体" panose="02010600030101010101" pitchFamily="2" charset="-122"/>
              <a:ea typeface="宋体" panose="02010600030101010101" pitchFamily="2" charset="-122"/>
              <a:cs typeface="Arial Unicode MS" panose="020B0604020202020204" charset="-122"/>
            </a:endParaRPr>
          </a:p>
        </p:txBody>
      </p:sp>
      <p:graphicFrame>
        <p:nvGraphicFramePr>
          <p:cNvPr id="5" name="Group 5"/>
          <p:cNvGraphicFramePr>
            <a:graphicFrameLocks noGrp="1"/>
          </p:cNvGraphicFramePr>
          <p:nvPr>
            <p:custDataLst>
              <p:tags r:id="rId1"/>
            </p:custDataLst>
          </p:nvPr>
        </p:nvGraphicFramePr>
        <p:xfrm>
          <a:off x="395536" y="694591"/>
          <a:ext cx="8496944" cy="4968875"/>
        </p:xfrm>
        <a:graphic>
          <a:graphicData uri="http://schemas.openxmlformats.org/drawingml/2006/table">
            <a:tbl>
              <a:tblPr/>
              <a:tblGrid>
                <a:gridCol w="8496944"/>
              </a:tblGrid>
              <a:tr h="429260">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1" i="0" u="none" strike="noStrike" cap="none" normalizeH="0" baseline="0" dirty="0" smtClean="0">
                          <a:ln>
                            <a:noFill/>
                          </a:ln>
                          <a:solidFill>
                            <a:srgbClr val="FFFF00"/>
                          </a:solidFill>
                          <a:effectLst/>
                          <a:latin typeface="+mn-lt"/>
                          <a:ea typeface="宋体" panose="02010600030101010101" pitchFamily="2" charset="-122"/>
                          <a:cs typeface="Times New Roman" panose="02020603050405020304" pitchFamily="18" charset="0"/>
                          <a:sym typeface="Calibri" panose="020F0502020204030204" charset="0"/>
                        </a:rPr>
                        <a:t>二维数组</a:t>
                      </a:r>
                      <a:r>
                        <a:rPr kumimoji="0" lang="en-US" sz="2000" b="1" i="0" u="none" strike="noStrike" cap="none" normalizeH="0" baseline="0" dirty="0" smtClean="0">
                          <a:ln>
                            <a:noFill/>
                          </a:ln>
                          <a:solidFill>
                            <a:srgbClr val="FFFF00"/>
                          </a:solidFill>
                          <a:effectLst/>
                          <a:latin typeface="+mn-lt"/>
                          <a:ea typeface="宋体" panose="02010600030101010101" pitchFamily="2" charset="-122"/>
                          <a:cs typeface="Times New Roman" panose="02020603050405020304" pitchFamily="18" charset="0"/>
                          <a:sym typeface="Calibri" panose="020F0502020204030204" charset="0"/>
                        </a:rPr>
                        <a:t>[][]</a:t>
                      </a:r>
                      <a:r>
                        <a:rPr kumimoji="0" lang="zh-CN" altLang="en-US" sz="2000" b="1" i="0" u="none" strike="noStrike" cap="none" normalizeH="0" baseline="0" dirty="0" smtClean="0">
                          <a:ln>
                            <a:noFill/>
                          </a:ln>
                          <a:solidFill>
                            <a:srgbClr val="FFFF00"/>
                          </a:solidFill>
                          <a:effectLst/>
                          <a:latin typeface="+mn-lt"/>
                          <a:ea typeface="宋体" panose="02010600030101010101" pitchFamily="2" charset="-122"/>
                          <a:cs typeface="Times New Roman" panose="02020603050405020304" pitchFamily="18" charset="0"/>
                          <a:sym typeface="Calibri" panose="020F0502020204030204" charset="0"/>
                        </a:rPr>
                        <a:t>：数组中的数组</a:t>
                      </a:r>
                      <a:endParaRPr kumimoji="0" lang="en-US" sz="2000" b="1" i="0" u="none" strike="noStrike" cap="none" normalizeH="0" baseline="0" dirty="0" smtClean="0">
                        <a:ln>
                          <a:noFill/>
                        </a:ln>
                        <a:solidFill>
                          <a:srgbClr val="FFFF00"/>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69648">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格式</a:t>
                      </a:r>
                      <a:r>
                        <a:rPr kumimoji="0" lang="en-US" sz="20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1</a:t>
                      </a:r>
                      <a:r>
                        <a:rPr kumimoji="0" lang="zh-CN" altLang="en-US" sz="2000" b="1" i="0" u="none" strike="noStrike" cap="none" normalizeH="0" baseline="0" dirty="0" smtClean="0">
                          <a:ln>
                            <a:noFill/>
                          </a:ln>
                          <a:solidFill>
                            <a:srgbClr val="C00000"/>
                          </a:solidFill>
                          <a:effectLst/>
                          <a:latin typeface="+mn-lt"/>
                          <a:ea typeface="宋体" panose="02010600030101010101" pitchFamily="2" charset="-122"/>
                          <a:cs typeface="Times New Roman" panose="02020603050405020304" pitchFamily="18" charset="0"/>
                          <a:sym typeface="Calibri" panose="020F0502020204030204" charset="0"/>
                        </a:rPr>
                        <a:t>（动态初始化）</a:t>
                      </a: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t>
                      </a:r>
                      <a:r>
                        <a:rPr kumimoji="0" lang="en-US" sz="2000" b="1" i="0" u="none" strike="noStrike" cap="none" normalizeH="0" baseline="0" dirty="0" err="1"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int</a:t>
                      </a:r>
                      <a:r>
                        <a:rPr kumimoji="0" lang="en-US" sz="20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 </a:t>
                      </a:r>
                      <a:r>
                        <a:rPr kumimoji="0" lang="en-US" sz="2000" b="1" i="0" u="none" strike="noStrike" cap="none" normalizeH="0" baseline="0" dirty="0" err="1"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arr</a:t>
                      </a:r>
                      <a:r>
                        <a:rPr kumimoji="0" lang="en-US" sz="20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 = new </a:t>
                      </a:r>
                      <a:r>
                        <a:rPr kumimoji="0" lang="en-US" sz="2000" b="1" i="0" u="none" strike="noStrike" cap="none" normalizeH="0" baseline="0" dirty="0" err="1"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int</a:t>
                      </a:r>
                      <a:r>
                        <a:rPr kumimoji="0" lang="en-US" sz="20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[3][2];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648626">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 定义了名称为</a:t>
                      </a:r>
                      <a:r>
                        <a:rPr kumimoji="0" lang="en-US" sz="2000" b="0" i="0" u="none" strike="noStrike" cap="none" normalizeH="0" baseline="0" dirty="0" err="1"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arr</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的二维数组</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 二维数组中有</a:t>
                      </a:r>
                      <a:r>
                        <a:rPr kumimoji="0" lang="en-US" sz="2000" b="0" i="0" u="none" strike="noStrike" cap="none" normalizeH="0" baseline="0" dirty="0" smtClean="0">
                          <a:ln>
                            <a:noFill/>
                          </a:ln>
                          <a:solidFill>
                            <a:srgbClr val="FF0000"/>
                          </a:solidFill>
                          <a:effectLst/>
                          <a:latin typeface="+mn-lt"/>
                          <a:ea typeface="宋体" panose="02010600030101010101" pitchFamily="2" charset="-122"/>
                          <a:cs typeface="Times New Roman" panose="02020603050405020304" pitchFamily="18" charset="0"/>
                          <a:sym typeface="Calibri" panose="020F0502020204030204" charset="0"/>
                        </a:rPr>
                        <a:t>3</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个一维数组</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 每一个一维数组中有</a:t>
                      </a:r>
                      <a:r>
                        <a:rPr kumimoji="0" lang="en-US" sz="2000" b="0" i="0" u="none" strike="noStrike" cap="none" normalizeH="0" baseline="0" dirty="0" smtClean="0">
                          <a:ln>
                            <a:noFill/>
                          </a:ln>
                          <a:solidFill>
                            <a:srgbClr val="FF0000"/>
                          </a:solidFill>
                          <a:effectLst/>
                          <a:latin typeface="+mn-lt"/>
                          <a:ea typeface="宋体" panose="02010600030101010101" pitchFamily="2" charset="-122"/>
                          <a:cs typeface="Times New Roman" panose="02020603050405020304" pitchFamily="18" charset="0"/>
                          <a:sym typeface="Calibri" panose="020F0502020204030204" charset="0"/>
                        </a:rPr>
                        <a:t>2</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个元素</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 一维数组的名称分别为</a:t>
                      </a:r>
                      <a:r>
                        <a:rPr kumimoji="0" lang="en-US" sz="2000" b="0" i="0" u="none" strike="noStrike" cap="none" normalizeH="0" baseline="0" dirty="0" err="1"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arr</a:t>
                      </a:r>
                      <a:r>
                        <a:rPr kumimoji="0" 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[0], </a:t>
                      </a:r>
                      <a:r>
                        <a:rPr kumimoji="0" lang="en-US" sz="2000" b="0" i="0" u="none" strike="noStrike" cap="none" normalizeH="0" baseline="0" dirty="0" err="1"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arr</a:t>
                      </a:r>
                      <a:r>
                        <a:rPr kumimoji="0" 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[1], </a:t>
                      </a:r>
                      <a:r>
                        <a:rPr kumimoji="0" lang="en-US" sz="2000" b="0" i="0" u="none" strike="noStrike" cap="none" normalizeH="0" baseline="0" dirty="0" err="1"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arr</a:t>
                      </a:r>
                      <a:r>
                        <a:rPr kumimoji="0" 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[2]</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 </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给第一个一维数组</a:t>
                      </a:r>
                      <a:r>
                        <a:rPr kumimoji="0" 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1</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脚标位赋值为</a:t>
                      </a:r>
                      <a:r>
                        <a:rPr kumimoji="0" 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78</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写法是：</a:t>
                      </a:r>
                      <a:r>
                        <a:rPr kumimoji="0" lang="en-US" sz="2000" b="0" i="0" u="none" strike="noStrike" cap="none" normalizeH="0" baseline="0" dirty="0" err="1"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arr</a:t>
                      </a:r>
                      <a:r>
                        <a:rPr kumimoji="0" 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[0][1] = 78;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61551">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格式</a:t>
                      </a:r>
                      <a:r>
                        <a:rPr kumimoji="0" lang="en-US" sz="20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2</a:t>
                      </a:r>
                      <a:r>
                        <a:rPr kumimoji="0" lang="zh-CN" altLang="en-US" sz="2000" b="1" i="0" u="none" strike="noStrike" cap="none" normalizeH="0" baseline="0" dirty="0" smtClean="0">
                          <a:ln>
                            <a:noFill/>
                          </a:ln>
                          <a:solidFill>
                            <a:srgbClr val="C00000"/>
                          </a:solidFill>
                          <a:effectLst/>
                          <a:latin typeface="+mn-lt"/>
                          <a:ea typeface="宋体" panose="02010600030101010101" pitchFamily="2" charset="-122"/>
                          <a:cs typeface="Times New Roman" panose="02020603050405020304" pitchFamily="18" charset="0"/>
                          <a:sym typeface="Calibri" panose="020F0502020204030204" charset="0"/>
                        </a:rPr>
                        <a:t>（动态初始化）</a:t>
                      </a: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t>
                      </a:r>
                      <a:r>
                        <a:rPr kumimoji="0" lang="en-US" sz="2000" b="1" i="0" u="none" strike="noStrike" cap="none" normalizeH="0" baseline="0" dirty="0" err="1"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int</a:t>
                      </a:r>
                      <a:r>
                        <a:rPr kumimoji="0" lang="en-US" sz="20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 </a:t>
                      </a:r>
                      <a:r>
                        <a:rPr kumimoji="0" lang="en-US" sz="2000" b="1" i="0" u="none" strike="noStrike" cap="none" normalizeH="0" baseline="0" dirty="0" err="1"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arr</a:t>
                      </a:r>
                      <a:r>
                        <a:rPr kumimoji="0" lang="en-US" sz="20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 = new </a:t>
                      </a:r>
                      <a:r>
                        <a:rPr kumimoji="0" lang="en-US" sz="2000" b="1" i="0" u="none" strike="noStrike" cap="none" normalizeH="0" baseline="0" dirty="0" err="1"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int</a:t>
                      </a:r>
                      <a:r>
                        <a:rPr kumimoji="0" lang="en-US" sz="20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959565">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 二维数组中有</a:t>
                      </a:r>
                      <a:r>
                        <a:rPr kumimoji="0" 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3</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个一维数组。</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 </a:t>
                      </a:r>
                      <a:r>
                        <a:rPr kumimoji="0" lang="zh-CN" altLang="en-US" sz="2000" b="0" i="0" u="none" strike="noStrike" cap="none" normalizeH="0" baseline="0" dirty="0" smtClean="0">
                          <a:ln>
                            <a:noFill/>
                          </a:ln>
                          <a:solidFill>
                            <a:srgbClr val="0000FF"/>
                          </a:solidFill>
                          <a:effectLst/>
                          <a:latin typeface="+mn-lt"/>
                          <a:ea typeface="宋体" panose="02010600030101010101" pitchFamily="2" charset="-122"/>
                          <a:cs typeface="Times New Roman" panose="02020603050405020304" pitchFamily="18" charset="0"/>
                          <a:sym typeface="Calibri" panose="020F0502020204030204" charset="0"/>
                        </a:rPr>
                        <a:t>每个一维数组都是默认初始化值</a:t>
                      </a:r>
                      <a:r>
                        <a:rPr kumimoji="0" lang="en-US" sz="2000" b="0" i="0" u="none" strike="noStrike" cap="none" normalizeH="0" baseline="0" dirty="0" smtClean="0">
                          <a:ln>
                            <a:noFill/>
                          </a:ln>
                          <a:solidFill>
                            <a:srgbClr val="0000FF"/>
                          </a:solidFill>
                          <a:effectLst/>
                          <a:latin typeface="+mn-lt"/>
                          <a:ea typeface="宋体" panose="02010600030101010101" pitchFamily="2" charset="-122"/>
                          <a:cs typeface="Times New Roman" panose="02020603050405020304" pitchFamily="18" charset="0"/>
                          <a:sym typeface="Calibri" panose="020F0502020204030204" charset="0"/>
                        </a:rPr>
                        <a:t>null (</a:t>
                      </a:r>
                      <a:r>
                        <a:rPr kumimoji="0" lang="zh-CN" altLang="en-US" sz="2000" b="0" i="0" u="none" strike="noStrike" cap="none" normalizeH="0" baseline="0" dirty="0" smtClean="0">
                          <a:ln>
                            <a:noFill/>
                          </a:ln>
                          <a:solidFill>
                            <a:srgbClr val="0000FF"/>
                          </a:solidFill>
                          <a:effectLst/>
                          <a:latin typeface="+mn-lt"/>
                          <a:ea typeface="宋体" panose="02010600030101010101" pitchFamily="2" charset="-122"/>
                          <a:cs typeface="Times New Roman" panose="02020603050405020304" pitchFamily="18" charset="0"/>
                          <a:sym typeface="Calibri" panose="020F0502020204030204" charset="0"/>
                        </a:rPr>
                        <a:t>注意：区别于格式</a:t>
                      </a:r>
                      <a:r>
                        <a:rPr kumimoji="0" lang="en-US" altLang="zh-CN" sz="2000" b="0" i="0" u="none" strike="noStrike" cap="none" normalizeH="0" baseline="0" dirty="0" smtClean="0">
                          <a:ln>
                            <a:noFill/>
                          </a:ln>
                          <a:solidFill>
                            <a:srgbClr val="0000FF"/>
                          </a:solidFill>
                          <a:effectLst/>
                          <a:latin typeface="+mn-lt"/>
                          <a:ea typeface="宋体" panose="02010600030101010101" pitchFamily="2" charset="-122"/>
                          <a:cs typeface="Times New Roman" panose="02020603050405020304" pitchFamily="18" charset="0"/>
                          <a:sym typeface="Calibri" panose="020F0502020204030204" charset="0"/>
                        </a:rPr>
                        <a:t>1</a:t>
                      </a:r>
                      <a:r>
                        <a:rPr kumimoji="0" lang="zh-CN" altLang="en-US" sz="2000" b="0" i="0" u="none" strike="noStrike" cap="none" normalizeH="0" baseline="0" dirty="0" smtClean="0">
                          <a:ln>
                            <a:noFill/>
                          </a:ln>
                          <a:solidFill>
                            <a:srgbClr val="0000FF"/>
                          </a:solidFill>
                          <a:effectLst/>
                          <a:latin typeface="+mn-lt"/>
                          <a:ea typeface="宋体" panose="02010600030101010101" pitchFamily="2" charset="-122"/>
                          <a:cs typeface="Times New Roman" panose="02020603050405020304" pitchFamily="18" charset="0"/>
                          <a:sym typeface="Calibri" panose="020F0502020204030204" charset="0"/>
                        </a:rPr>
                        <a:t>）</a:t>
                      </a:r>
                      <a:endParaRPr kumimoji="0" lang="en-US" sz="2000" b="0" i="0" u="none" strike="noStrike" cap="none" normalizeH="0" baseline="0" dirty="0" smtClean="0">
                        <a:ln>
                          <a:noFill/>
                        </a:ln>
                        <a:solidFill>
                          <a:srgbClr val="0000FF"/>
                        </a:solidFill>
                        <a:effectLst/>
                        <a:latin typeface="+mn-lt"/>
                        <a:ea typeface="宋体" panose="02010600030101010101" pitchFamily="2" charset="-122"/>
                        <a:cs typeface="Times New Roman" panose="02020603050405020304" pitchFamily="18" charset="0"/>
                        <a:sym typeface="Calibri" panose="020F050202020403020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 </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可以对这个三个一维数组分别进行初始化</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  </a:t>
                      </a:r>
                      <a:r>
                        <a:rPr kumimoji="0" lang="en-US" sz="2000" b="0" i="0" u="none" strike="noStrike" cap="none" normalizeH="0" baseline="0" dirty="0" err="1"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arr</a:t>
                      </a:r>
                      <a:r>
                        <a:rPr kumimoji="0" 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[0] = new </a:t>
                      </a:r>
                      <a:r>
                        <a:rPr kumimoji="0" lang="en-US" sz="2000" b="0" i="0" u="none" strike="noStrike" cap="none" normalizeH="0" baseline="0" dirty="0" err="1"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int</a:t>
                      </a:r>
                      <a:r>
                        <a:rPr kumimoji="0" 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[3];    </a:t>
                      </a:r>
                      <a:r>
                        <a:rPr kumimoji="0" lang="en-US" sz="2000" b="0" i="0" u="none" strike="noStrike" cap="none" normalizeH="0" baseline="0" dirty="0" err="1"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arr</a:t>
                      </a:r>
                      <a:r>
                        <a:rPr kumimoji="0" 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[1] = new </a:t>
                      </a:r>
                      <a:r>
                        <a:rPr kumimoji="0" lang="en-US" sz="2000" b="0" i="0" u="none" strike="noStrike" cap="none" normalizeH="0" baseline="0" dirty="0" err="1"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int</a:t>
                      </a:r>
                      <a:r>
                        <a:rPr kumimoji="0" 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[1];   </a:t>
                      </a:r>
                      <a:r>
                        <a:rPr kumimoji="0" lang="en-US" sz="2000" b="0" i="0" u="none" strike="noStrike" cap="none" normalizeH="0" baseline="0" dirty="0" err="1"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arr</a:t>
                      </a:r>
                      <a:r>
                        <a:rPr kumimoji="0" 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[2] = new </a:t>
                      </a:r>
                      <a:r>
                        <a:rPr kumimoji="0" lang="en-US" sz="2000" b="0" i="0" u="none" strike="noStrike" cap="none" normalizeH="0" baseline="0" dirty="0" err="1"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int</a:t>
                      </a:r>
                      <a:r>
                        <a:rPr kumimoji="0" 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[2];</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smtClean="0">
                          <a:ln>
                            <a:noFill/>
                          </a:ln>
                          <a:solidFill>
                            <a:srgbClr val="FF0000"/>
                          </a:solidFill>
                          <a:effectLst/>
                          <a:latin typeface="+mn-lt"/>
                          <a:ea typeface="宋体" panose="02010600030101010101" pitchFamily="2" charset="-122"/>
                          <a:cs typeface="Times New Roman" panose="02020603050405020304" pitchFamily="18" charset="0"/>
                          <a:sym typeface="Calibri" panose="020F0502020204030204" charset="0"/>
                        </a:rPr>
                        <a:t>注：</a:t>
                      </a:r>
                      <a:endParaRPr kumimoji="0" lang="en-US" sz="2000" b="0" i="0" u="none" strike="noStrike" cap="none" normalizeH="0" baseline="0" dirty="0" smtClean="0">
                        <a:ln>
                          <a:noFill/>
                        </a:ln>
                        <a:solidFill>
                          <a:srgbClr val="FF0000"/>
                        </a:solidFill>
                        <a:effectLst/>
                        <a:latin typeface="+mn-lt"/>
                        <a:ea typeface="宋体" panose="02010600030101010101" pitchFamily="2" charset="-122"/>
                        <a:cs typeface="Times New Roman" panose="02020603050405020304" pitchFamily="18" charset="0"/>
                        <a:sym typeface="Calibri" panose="020F050202020403020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1" i="0" u="none" strike="noStrike" cap="none" normalizeH="0" baseline="0" dirty="0" err="1" smtClean="0">
                          <a:ln>
                            <a:noFill/>
                          </a:ln>
                          <a:solidFill>
                            <a:srgbClr val="FF0000"/>
                          </a:solidFill>
                          <a:effectLst/>
                          <a:latin typeface="+mn-lt"/>
                          <a:ea typeface="宋体" panose="02010600030101010101" pitchFamily="2" charset="-122"/>
                          <a:cs typeface="Times New Roman" panose="02020603050405020304" pitchFamily="18" charset="0"/>
                          <a:sym typeface="Calibri" panose="020F0502020204030204" charset="0"/>
                        </a:rPr>
                        <a:t>int</a:t>
                      </a:r>
                      <a:r>
                        <a:rPr kumimoji="0" lang="en-US" altLang="zh-CN" sz="2000" b="1" i="0" u="none" strike="noStrike" cap="none" normalizeH="0" baseline="0" dirty="0" smtClean="0">
                          <a:ln>
                            <a:noFill/>
                          </a:ln>
                          <a:solidFill>
                            <a:srgbClr val="FF0000"/>
                          </a:solidFill>
                          <a:effectLst/>
                          <a:latin typeface="+mn-lt"/>
                          <a:ea typeface="宋体" panose="02010600030101010101" pitchFamily="2" charset="-122"/>
                          <a:cs typeface="Times New Roman" panose="02020603050405020304" pitchFamily="18" charset="0"/>
                          <a:sym typeface="Calibri" panose="020F0502020204030204" charset="0"/>
                        </a:rPr>
                        <a:t>[][]</a:t>
                      </a:r>
                      <a:r>
                        <a:rPr kumimoji="0" lang="en-US" altLang="zh-CN" sz="2000" b="1" i="0" u="none" strike="noStrike" cap="none" normalizeH="0" baseline="0" dirty="0" err="1" smtClean="0">
                          <a:ln>
                            <a:noFill/>
                          </a:ln>
                          <a:solidFill>
                            <a:srgbClr val="FF0000"/>
                          </a:solidFill>
                          <a:effectLst/>
                          <a:latin typeface="+mn-lt"/>
                          <a:ea typeface="宋体" panose="02010600030101010101" pitchFamily="2" charset="-122"/>
                          <a:cs typeface="Times New Roman" panose="02020603050405020304" pitchFamily="18" charset="0"/>
                          <a:sym typeface="Calibri" panose="020F0502020204030204" charset="0"/>
                        </a:rPr>
                        <a:t>arr</a:t>
                      </a:r>
                      <a:r>
                        <a:rPr kumimoji="0" lang="en-US" altLang="zh-CN" sz="2000" b="1" i="0" u="none" strike="noStrike" cap="none" normalizeH="0" baseline="0" dirty="0" smtClean="0">
                          <a:ln>
                            <a:noFill/>
                          </a:ln>
                          <a:solidFill>
                            <a:srgbClr val="FF0000"/>
                          </a:solidFill>
                          <a:effectLst/>
                          <a:latin typeface="+mn-lt"/>
                          <a:ea typeface="宋体" panose="02010600030101010101" pitchFamily="2" charset="-122"/>
                          <a:cs typeface="Times New Roman" panose="02020603050405020304" pitchFamily="18" charset="0"/>
                          <a:sym typeface="Calibri" panose="020F0502020204030204" charset="0"/>
                        </a:rPr>
                        <a:t> = new </a:t>
                      </a:r>
                      <a:r>
                        <a:rPr kumimoji="0" lang="en-US" altLang="zh-CN" sz="2000" b="1" i="0" u="none" strike="noStrike" cap="none" normalizeH="0" baseline="0" dirty="0" err="1" smtClean="0">
                          <a:ln>
                            <a:noFill/>
                          </a:ln>
                          <a:solidFill>
                            <a:srgbClr val="FF0000"/>
                          </a:solidFill>
                          <a:effectLst/>
                          <a:latin typeface="+mn-lt"/>
                          <a:ea typeface="宋体" panose="02010600030101010101" pitchFamily="2" charset="-122"/>
                          <a:cs typeface="Times New Roman" panose="02020603050405020304" pitchFamily="18" charset="0"/>
                          <a:sym typeface="Calibri" panose="020F0502020204030204" charset="0"/>
                        </a:rPr>
                        <a:t>int</a:t>
                      </a:r>
                      <a:r>
                        <a:rPr kumimoji="0" lang="en-US" altLang="zh-CN" sz="2000" b="1" i="0" u="none" strike="noStrike" cap="none" normalizeH="0" baseline="0" dirty="0" smtClean="0">
                          <a:ln>
                            <a:noFill/>
                          </a:ln>
                          <a:solidFill>
                            <a:srgbClr val="FF0000"/>
                          </a:solidFill>
                          <a:effectLst/>
                          <a:latin typeface="+mn-lt"/>
                          <a:ea typeface="宋体" panose="02010600030101010101" pitchFamily="2" charset="-122"/>
                          <a:cs typeface="Times New Roman" panose="02020603050405020304" pitchFamily="18" charset="0"/>
                          <a:sym typeface="Calibri" panose="020F0502020204030204" charset="0"/>
                        </a:rPr>
                        <a:t>[][3];  //</a:t>
                      </a:r>
                      <a:r>
                        <a:rPr kumimoji="0" lang="zh-CN" altLang="en-US" sz="2000" b="1" i="0" u="none" strike="noStrike" cap="none" normalizeH="0" baseline="0" dirty="0" smtClean="0">
                          <a:ln>
                            <a:noFill/>
                          </a:ln>
                          <a:solidFill>
                            <a:srgbClr val="FF0000"/>
                          </a:solidFill>
                          <a:effectLst/>
                          <a:latin typeface="+mn-lt"/>
                          <a:ea typeface="宋体" panose="02010600030101010101" pitchFamily="2" charset="-122"/>
                          <a:cs typeface="Times New Roman" panose="02020603050405020304" pitchFamily="18" charset="0"/>
                          <a:sym typeface="Calibri" panose="020F0502020204030204" charset="0"/>
                        </a:rPr>
                        <a:t>非法</a:t>
                      </a:r>
                      <a:endParaRPr kumimoji="0" lang="en-US" sz="2000" b="1" i="0" u="none" strike="noStrike" cap="none" normalizeH="0" baseline="0" dirty="0" smtClean="0">
                        <a:ln>
                          <a:noFill/>
                        </a:ln>
                        <a:solidFill>
                          <a:srgbClr val="FF0000"/>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5"/>
          <p:cNvGraphicFramePr>
            <a:graphicFrameLocks noGrp="1"/>
          </p:cNvGraphicFramePr>
          <p:nvPr>
            <p:custDataLst>
              <p:tags r:id="rId1"/>
            </p:custDataLst>
          </p:nvPr>
        </p:nvGraphicFramePr>
        <p:xfrm>
          <a:off x="376189" y="334933"/>
          <a:ext cx="8355013" cy="3221320"/>
        </p:xfrm>
        <a:graphic>
          <a:graphicData uri="http://schemas.openxmlformats.org/drawingml/2006/table">
            <a:tbl>
              <a:tblPr/>
              <a:tblGrid>
                <a:gridCol w="8355013"/>
              </a:tblGrid>
              <a:tr h="414665">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格式</a:t>
                      </a:r>
                      <a:r>
                        <a:rPr kumimoji="0" lang="en-US" sz="20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3</a:t>
                      </a:r>
                      <a:r>
                        <a:rPr kumimoji="0" lang="zh-CN" altLang="en-US" sz="2000" b="1" i="0" u="none" strike="noStrike" cap="none" normalizeH="0" baseline="0" dirty="0" smtClean="0">
                          <a:ln>
                            <a:noFill/>
                          </a:ln>
                          <a:solidFill>
                            <a:srgbClr val="C00000"/>
                          </a:solidFill>
                          <a:effectLst/>
                          <a:latin typeface="+mn-lt"/>
                          <a:ea typeface="宋体" panose="02010600030101010101" pitchFamily="2" charset="-122"/>
                          <a:cs typeface="Times New Roman" panose="02020603050405020304" pitchFamily="18" charset="0"/>
                          <a:sym typeface="Calibri" panose="020F0502020204030204" charset="0"/>
                        </a:rPr>
                        <a:t>（静态初始化）</a:t>
                      </a: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t>
                      </a:r>
                      <a:r>
                        <a:rPr kumimoji="0" lang="en-US" sz="2000" b="1" i="0" u="none" strike="noStrike" cap="none" normalizeH="0" baseline="0" dirty="0" err="1"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int</a:t>
                      </a:r>
                      <a:r>
                        <a:rPr kumimoji="0" lang="en-US" sz="20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 </a:t>
                      </a:r>
                      <a:r>
                        <a:rPr kumimoji="0" lang="en-US" sz="2000" b="1" i="0" u="none" strike="noStrike" cap="none" normalizeH="0" baseline="0" dirty="0" err="1"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arr</a:t>
                      </a:r>
                      <a:r>
                        <a:rPr kumimoji="0" lang="en-US" sz="20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 = new </a:t>
                      </a:r>
                      <a:r>
                        <a:rPr kumimoji="0" lang="en-US" sz="2000" b="1" i="0" u="none" strike="noStrike" cap="none" normalizeH="0" baseline="0" dirty="0" err="1"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int</a:t>
                      </a:r>
                      <a:r>
                        <a:rPr kumimoji="0" lang="en-US" sz="20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[][]{{3,8,2},{2,7},{9,0,1,6}};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B2C1DB"/>
                    </a:solidFill>
                  </a:tcPr>
                </a:tc>
              </a:tr>
              <a:tr h="210566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 定义一个名称为</a:t>
                      </a:r>
                      <a:r>
                        <a:rPr kumimoji="0" lang="en-US" sz="2000" b="0" i="0" u="none" strike="noStrike" cap="none" normalizeH="0" baseline="0" dirty="0" err="1"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arr</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的二维数组，二维数组中有三个一维数组</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 每一个一维数组中具体元素也都已初始化</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 第一个一维数组 </a:t>
                      </a:r>
                      <a:r>
                        <a:rPr kumimoji="0" lang="en-US" sz="2000" b="0" i="0" u="none" strike="noStrike" cap="none" normalizeH="0" baseline="0" dirty="0" err="1"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arr</a:t>
                      </a:r>
                      <a:r>
                        <a:rPr kumimoji="0" 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[0] = {3,8,2};</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 </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第二个一维数组 </a:t>
                      </a:r>
                      <a:r>
                        <a:rPr kumimoji="0" lang="en-US" sz="2000" b="0" i="0" u="none" strike="noStrike" cap="none" normalizeH="0" baseline="0" dirty="0" err="1"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arr</a:t>
                      </a:r>
                      <a:r>
                        <a:rPr kumimoji="0" 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[1] = {2,7};</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 </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第三个一维数组 </a:t>
                      </a:r>
                      <a:r>
                        <a:rPr kumimoji="0" lang="en-US" sz="2000" b="0" i="0" u="none" strike="noStrike" cap="none" normalizeH="0" baseline="0" dirty="0" err="1"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arr</a:t>
                      </a:r>
                      <a:r>
                        <a:rPr kumimoji="0" 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[2] = {9,0,1,6};</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 </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第三个一维数组的长度表示方式：</a:t>
                      </a:r>
                      <a:r>
                        <a:rPr kumimoji="0" lang="en-US" sz="2000" b="0" i="0" u="none" strike="noStrike" cap="none" normalizeH="0" baseline="0" dirty="0" err="1"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arr</a:t>
                      </a:r>
                      <a:r>
                        <a:rPr kumimoji="0" 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rPr>
                        <a:t>[2].length;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4E9F1"/>
                    </a:solidFill>
                  </a:tcPr>
                </a:tc>
              </a:tr>
              <a:tr h="432048">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en-US" sz="2000" b="0" i="0" u="none" strike="noStrike" cap="none" normalizeH="0" baseline="0" dirty="0" smtClean="0">
                          <a:ln>
                            <a:noFill/>
                          </a:ln>
                          <a:solidFill>
                            <a:srgbClr val="C00000"/>
                          </a:solidFill>
                          <a:effectLst/>
                          <a:latin typeface="+mn-lt"/>
                          <a:ea typeface="宋体" panose="02010600030101010101" pitchFamily="2" charset="-122"/>
                          <a:cs typeface="Times New Roman" panose="02020603050405020304" pitchFamily="18" charset="0"/>
                          <a:sym typeface="Calibri" panose="020F0502020204030204" charset="0"/>
                        </a:rPr>
                        <a:t>注意特殊写法情况：</a:t>
                      </a:r>
                      <a:r>
                        <a:rPr kumimoji="0" lang="en-US" altLang="zh-CN" sz="2000" b="0" i="0" u="none" strike="noStrike" cap="none" normalizeH="0" baseline="0" dirty="0" err="1" smtClean="0">
                          <a:ln>
                            <a:noFill/>
                          </a:ln>
                          <a:solidFill>
                            <a:srgbClr val="C00000"/>
                          </a:solidFill>
                          <a:effectLst/>
                          <a:latin typeface="+mn-lt"/>
                          <a:ea typeface="宋体" panose="02010600030101010101" pitchFamily="2" charset="-122"/>
                          <a:cs typeface="Times New Roman" panose="02020603050405020304" pitchFamily="18" charset="0"/>
                          <a:sym typeface="Calibri" panose="020F0502020204030204" charset="0"/>
                        </a:rPr>
                        <a:t>int</a:t>
                      </a:r>
                      <a:r>
                        <a:rPr kumimoji="0" lang="en-US" altLang="zh-CN" sz="2000" b="0" i="0" u="none" strike="noStrike" cap="none" normalizeH="0" baseline="0" dirty="0" smtClean="0">
                          <a:ln>
                            <a:noFill/>
                          </a:ln>
                          <a:solidFill>
                            <a:srgbClr val="C00000"/>
                          </a:solidFill>
                          <a:effectLst/>
                          <a:latin typeface="+mn-lt"/>
                          <a:ea typeface="宋体" panose="02010600030101010101" pitchFamily="2" charset="-122"/>
                          <a:cs typeface="Times New Roman" panose="02020603050405020304" pitchFamily="18" charset="0"/>
                          <a:sym typeface="Calibri" panose="020F0502020204030204" charset="0"/>
                        </a:rPr>
                        <a:t>[] </a:t>
                      </a:r>
                      <a:r>
                        <a:rPr kumimoji="0" lang="en-US" altLang="zh-CN" sz="2000" b="0" i="0" u="none" strike="noStrike" cap="none" normalizeH="0" baseline="0" dirty="0" err="1" smtClean="0">
                          <a:ln>
                            <a:noFill/>
                          </a:ln>
                          <a:solidFill>
                            <a:srgbClr val="C00000"/>
                          </a:solidFill>
                          <a:effectLst/>
                          <a:latin typeface="+mn-lt"/>
                          <a:ea typeface="宋体" panose="02010600030101010101" pitchFamily="2" charset="-122"/>
                          <a:cs typeface="Times New Roman" panose="02020603050405020304" pitchFamily="18" charset="0"/>
                          <a:sym typeface="Calibri" panose="020F0502020204030204" charset="0"/>
                        </a:rPr>
                        <a:t>x,y</a:t>
                      </a:r>
                      <a:r>
                        <a:rPr kumimoji="0" lang="en-US" altLang="zh-CN" sz="2000" b="0" i="0" u="none" strike="noStrike" cap="none" normalizeH="0" baseline="0" dirty="0" smtClean="0">
                          <a:ln>
                            <a:noFill/>
                          </a:ln>
                          <a:solidFill>
                            <a:srgbClr val="C00000"/>
                          </a:solidFill>
                          <a:effectLst/>
                          <a:latin typeface="+mn-lt"/>
                          <a:ea typeface="宋体" panose="02010600030101010101" pitchFamily="2" charset="-122"/>
                          <a:cs typeface="Times New Roman" panose="02020603050405020304" pitchFamily="18" charset="0"/>
                          <a:sym typeface="Calibri" panose="020F0502020204030204" charset="0"/>
                        </a:rPr>
                        <a:t>[]; x</a:t>
                      </a:r>
                      <a:r>
                        <a:rPr kumimoji="0" lang="zh-CN" altLang="en-US" sz="2000" b="0" i="0" u="none" strike="noStrike" cap="none" normalizeH="0" baseline="0" dirty="0" smtClean="0">
                          <a:ln>
                            <a:noFill/>
                          </a:ln>
                          <a:solidFill>
                            <a:srgbClr val="C00000"/>
                          </a:solidFill>
                          <a:effectLst/>
                          <a:latin typeface="+mn-lt"/>
                          <a:ea typeface="宋体" panose="02010600030101010101" pitchFamily="2" charset="-122"/>
                          <a:cs typeface="Times New Roman" panose="02020603050405020304" pitchFamily="18" charset="0"/>
                          <a:sym typeface="Calibri" panose="020F0502020204030204" charset="0"/>
                        </a:rPr>
                        <a:t>是一维数组，</a:t>
                      </a:r>
                      <a:r>
                        <a:rPr kumimoji="0" lang="en-US" altLang="zh-CN" sz="2000" b="0" i="0" u="none" strike="noStrike" cap="none" normalizeH="0" baseline="0" dirty="0" smtClean="0">
                          <a:ln>
                            <a:noFill/>
                          </a:ln>
                          <a:solidFill>
                            <a:srgbClr val="C00000"/>
                          </a:solidFill>
                          <a:effectLst/>
                          <a:latin typeface="+mn-lt"/>
                          <a:ea typeface="宋体" panose="02010600030101010101" pitchFamily="2" charset="-122"/>
                          <a:cs typeface="Times New Roman" panose="02020603050405020304" pitchFamily="18" charset="0"/>
                          <a:sym typeface="Calibri" panose="020F0502020204030204" charset="0"/>
                        </a:rPr>
                        <a:t>y</a:t>
                      </a:r>
                      <a:r>
                        <a:rPr kumimoji="0" lang="zh-CN" altLang="en-US" sz="2000" b="0" i="0" u="none" strike="noStrike" cap="none" normalizeH="0" baseline="0" dirty="0" smtClean="0">
                          <a:ln>
                            <a:noFill/>
                          </a:ln>
                          <a:solidFill>
                            <a:srgbClr val="C00000"/>
                          </a:solidFill>
                          <a:effectLst/>
                          <a:latin typeface="+mn-lt"/>
                          <a:ea typeface="宋体" panose="02010600030101010101" pitchFamily="2" charset="-122"/>
                          <a:cs typeface="Times New Roman" panose="02020603050405020304" pitchFamily="18" charset="0"/>
                          <a:sym typeface="Calibri" panose="020F0502020204030204" charset="0"/>
                        </a:rPr>
                        <a:t>是二维数组。</a:t>
                      </a:r>
                      <a:endParaRPr kumimoji="0" lang="en-US" altLang="zh-CN" sz="2000" b="0" i="0" u="none" strike="noStrike" cap="none" normalizeH="0" baseline="0" dirty="0" smtClean="0">
                        <a:ln>
                          <a:noFill/>
                        </a:ln>
                        <a:solidFill>
                          <a:srgbClr val="C00000"/>
                        </a:solidFill>
                        <a:effectLst/>
                        <a:latin typeface="+mn-lt"/>
                        <a:ea typeface="宋体" panose="02010600030101010101" pitchFamily="2" charset="-122"/>
                        <a:cs typeface="Times New Roman" panose="02020603050405020304" pitchFamily="18" charset="0"/>
                        <a:sym typeface="Calibri" panose="020F0502020204030204" charset="0"/>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lang="en-US" altLang="zh-CN" sz="2000" b="0" dirty="0" smtClean="0">
                          <a:latin typeface="+mn-lt"/>
                          <a:ea typeface="宋体" panose="02010600030101010101" pitchFamily="2" charset="-122"/>
                          <a:cs typeface="Times New Roman" panose="02020603050405020304" pitchFamily="18" charset="0"/>
                        </a:rPr>
                        <a:t>Java</a:t>
                      </a:r>
                      <a:r>
                        <a:rPr lang="zh-CN" altLang="en-US" sz="2000" b="0" dirty="0" smtClean="0">
                          <a:latin typeface="+mn-lt"/>
                          <a:ea typeface="宋体" panose="02010600030101010101" pitchFamily="2" charset="-122"/>
                          <a:cs typeface="Times New Roman" panose="02020603050405020304" pitchFamily="18" charset="0"/>
                        </a:rPr>
                        <a:t>中多维数组</a:t>
                      </a:r>
                      <a:r>
                        <a:rPr lang="zh-CN" altLang="en-US" sz="2000" b="0" dirty="0" smtClean="0">
                          <a:solidFill>
                            <a:srgbClr val="FF0000"/>
                          </a:solidFill>
                          <a:latin typeface="+mn-lt"/>
                          <a:ea typeface="宋体" panose="02010600030101010101" pitchFamily="2" charset="-122"/>
                          <a:cs typeface="Times New Roman" panose="02020603050405020304" pitchFamily="18" charset="0"/>
                        </a:rPr>
                        <a:t>不</a:t>
                      </a:r>
                      <a:r>
                        <a:rPr lang="zh-CN" altLang="en-US" sz="2000" b="0" dirty="0" smtClean="0">
                          <a:latin typeface="+mn-lt"/>
                          <a:ea typeface="宋体" panose="02010600030101010101" pitchFamily="2" charset="-122"/>
                          <a:cs typeface="Times New Roman" panose="02020603050405020304" pitchFamily="18" charset="0"/>
                        </a:rPr>
                        <a:t>必都是规则矩阵形式</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4F8"/>
                    </a:solidFill>
                  </a:tcPr>
                </a:tc>
              </a:tr>
            </a:tbl>
          </a:graphicData>
        </a:graphic>
      </p:graphicFrame>
      <p:graphicFrame>
        <p:nvGraphicFramePr>
          <p:cNvPr id="7" name="Group 37"/>
          <p:cNvGraphicFramePr>
            <a:graphicFrameLocks noGrp="1"/>
          </p:cNvGraphicFramePr>
          <p:nvPr/>
        </p:nvGraphicFramePr>
        <p:xfrm>
          <a:off x="4211960" y="3773765"/>
          <a:ext cx="4608510" cy="1889760"/>
        </p:xfrm>
        <a:graphic>
          <a:graphicData uri="http://schemas.openxmlformats.org/drawingml/2006/table">
            <a:tbl>
              <a:tblPr/>
              <a:tblGrid>
                <a:gridCol w="921702"/>
                <a:gridCol w="921702"/>
                <a:gridCol w="921702"/>
                <a:gridCol w="921702"/>
                <a:gridCol w="921702"/>
              </a:tblGrid>
              <a:tr h="7010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mn-lt"/>
                          <a:ea typeface="宋体" panose="02010600030101010101" pitchFamily="2" charset="-122"/>
                        </a:rPr>
                        <a:t> j              </a:t>
                      </a:r>
                      <a:r>
                        <a:rPr kumimoji="1" lang="en-US" altLang="zh-CN" sz="2000" b="1" i="0" u="none" strike="noStrike" cap="none" normalizeH="0" baseline="0" dirty="0" err="1" smtClean="0">
                          <a:ln>
                            <a:noFill/>
                          </a:ln>
                          <a:solidFill>
                            <a:schemeClr val="tx1"/>
                          </a:solidFill>
                          <a:effectLst/>
                          <a:latin typeface="+mn-lt"/>
                          <a:ea typeface="宋体" panose="02010600030101010101" pitchFamily="2" charset="-122"/>
                        </a:rPr>
                        <a:t>i</a:t>
                      </a:r>
                      <a:endParaRPr kumimoji="1" lang="en-US" altLang="zh-CN" sz="2000" b="1" i="0" u="none" strike="noStrike" cap="none" normalizeH="0" baseline="0" dirty="0" smtClean="0">
                        <a:ln>
                          <a:noFill/>
                        </a:ln>
                        <a:solidFill>
                          <a:schemeClr val="tx1"/>
                        </a:solidFill>
                        <a:effectLst/>
                        <a:latin typeface="+mn-lt"/>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mn-lt"/>
                          <a:ea typeface="宋体" panose="02010600030101010101" pitchFamily="2" charset="-122"/>
                        </a:rPr>
                        <a:t>j = 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mn-lt"/>
                          <a:ea typeface="宋体" panose="02010600030101010101" pitchFamily="2" charset="-122"/>
                        </a:rPr>
                        <a:t>j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mn-lt"/>
                          <a:ea typeface="宋体" panose="02010600030101010101" pitchFamily="2" charset="-122"/>
                        </a:rPr>
                        <a:t>j = 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mn-lt"/>
                          <a:ea typeface="宋体" panose="02010600030101010101" pitchFamily="2" charset="-122"/>
                        </a:rPr>
                        <a:t>j = 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56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mn-lt"/>
                          <a:ea typeface="宋体" panose="02010600030101010101" pitchFamily="2" charset="-122"/>
                        </a:rPr>
                        <a:t>i = 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rgbClr val="FF0000"/>
                          </a:solidFill>
                          <a:effectLst/>
                          <a:latin typeface="+mn-lt"/>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rgbClr val="FF0000"/>
                          </a:solidFill>
                          <a:effectLst/>
                          <a:latin typeface="+mn-lt"/>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rgbClr val="FF0000"/>
                          </a:solidFill>
                          <a:effectLst/>
                          <a:latin typeface="+mn-lt"/>
                          <a:ea typeface="宋体" panose="02010600030101010101" pitchFamily="2" charset="-122"/>
                        </a:rPr>
                        <a:t>2</a:t>
                      </a:r>
                      <a:endParaRPr kumimoji="1" lang="zh-CN" altLang="zh-CN" sz="2000" b="1" i="0" u="none" strike="noStrike" cap="none" normalizeH="0" baseline="0" dirty="0" smtClean="0">
                        <a:ln>
                          <a:noFill/>
                        </a:ln>
                        <a:solidFill>
                          <a:srgbClr val="FF0000"/>
                        </a:solidFill>
                        <a:effectLst/>
                        <a:latin typeface="+mn-lt"/>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dirty="0" smtClean="0">
                        <a:ln>
                          <a:noFill/>
                        </a:ln>
                        <a:solidFill>
                          <a:srgbClr val="FF0000"/>
                        </a:solidFill>
                        <a:effectLst/>
                        <a:latin typeface="+mn-lt"/>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056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mn-lt"/>
                          <a:ea typeface="宋体" panose="02010600030101010101" pitchFamily="2" charset="-122"/>
                        </a:rPr>
                        <a:t>i = 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rgbClr val="FF0000"/>
                          </a:solidFill>
                          <a:effectLst/>
                          <a:latin typeface="+mn-lt"/>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rgbClr val="FF0000"/>
                          </a:solidFill>
                          <a:effectLst/>
                          <a:latin typeface="+mn-lt"/>
                          <a:ea typeface="宋体" panose="02010600030101010101" pitchFamily="2" charset="-122"/>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2000" b="1" i="0" u="none" strike="noStrike" cap="none" normalizeH="0" baseline="0" dirty="0" smtClean="0">
                        <a:ln>
                          <a:noFill/>
                        </a:ln>
                        <a:solidFill>
                          <a:srgbClr val="FF0000"/>
                        </a:solidFill>
                        <a:effectLst/>
                        <a:latin typeface="+mn-lt"/>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2000" b="1" i="0" u="none" strike="noStrike" cap="none" normalizeH="0" baseline="0" dirty="0" smtClean="0">
                        <a:ln>
                          <a:noFill/>
                        </a:ln>
                        <a:solidFill>
                          <a:srgbClr val="FF0000"/>
                        </a:solidFill>
                        <a:effectLst/>
                        <a:latin typeface="+mn-lt"/>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056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mn-lt"/>
                          <a:ea typeface="宋体" panose="02010600030101010101" pitchFamily="2" charset="-122"/>
                        </a:rPr>
                        <a:t>i = 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rgbClr val="FF0000"/>
                          </a:solidFill>
                          <a:effectLst/>
                          <a:latin typeface="+mn-lt"/>
                          <a:ea typeface="宋体" panose="02010600030101010101" pitchFamily="2" charset="-122"/>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rgbClr val="FF0000"/>
                          </a:solidFill>
                          <a:effectLst/>
                          <a:latin typeface="+mn-lt"/>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rgbClr val="FF0000"/>
                          </a:solidFill>
                          <a:effectLst/>
                          <a:latin typeface="+mn-lt"/>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rgbClr val="FF0000"/>
                          </a:solidFill>
                          <a:effectLst/>
                          <a:latin typeface="+mn-lt"/>
                          <a:ea typeface="宋体" panose="02010600030101010101" pitchFamily="2" charset="-122"/>
                        </a:rPr>
                        <a:t>6</a:t>
                      </a:r>
                      <a:endParaRPr kumimoji="1" lang="zh-CN" altLang="zh-CN" sz="2000" b="1" i="0" u="none" strike="noStrike" cap="none" normalizeH="0" baseline="0" dirty="0" smtClean="0">
                        <a:ln>
                          <a:noFill/>
                        </a:ln>
                        <a:solidFill>
                          <a:srgbClr val="FF0000"/>
                        </a:solidFill>
                        <a:effectLst/>
                        <a:latin typeface="+mn-lt"/>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3" name="TextBox 2"/>
          <p:cNvSpPr txBox="1"/>
          <p:nvPr/>
        </p:nvSpPr>
        <p:spPr>
          <a:xfrm>
            <a:off x="376189" y="4134969"/>
            <a:ext cx="3096344" cy="1200329"/>
          </a:xfrm>
          <a:prstGeom prst="rect">
            <a:avLst/>
          </a:prstGeom>
          <a:noFill/>
        </p:spPr>
        <p:txBody>
          <a:bodyPr wrap="square" rtlCol="0">
            <a:spAutoFit/>
          </a:bodyPr>
          <a:lstStyle/>
          <a:p>
            <a:pPr lvl="0"/>
            <a:r>
              <a:rPr lang="zh-CN" altLang="en-US" sz="2400" b="1" dirty="0" smtClean="0">
                <a:ea typeface="宋体" panose="02010600030101010101" pitchFamily="2" charset="-122"/>
                <a:cs typeface="Arial Unicode MS" panose="020B0604020202020204" charset="-122"/>
                <a:sym typeface="Calibri" panose="020F0502020204030204" charset="0"/>
              </a:rPr>
              <a:t>练习</a:t>
            </a:r>
            <a:r>
              <a:rPr lang="en-US" altLang="zh-CN" sz="2400" b="1" dirty="0">
                <a:ea typeface="宋体" panose="02010600030101010101" pitchFamily="2" charset="-122"/>
                <a:cs typeface="Arial Unicode MS" panose="020B0604020202020204" charset="-122"/>
                <a:sym typeface="Calibri" panose="020F0502020204030204" charset="0"/>
              </a:rPr>
              <a:t>2</a:t>
            </a:r>
            <a:r>
              <a:rPr lang="zh-CN" altLang="en-US" sz="2400" b="1" dirty="0" smtClean="0">
                <a:ea typeface="宋体" panose="02010600030101010101" pitchFamily="2" charset="-122"/>
                <a:cs typeface="Arial Unicode MS" panose="020B0604020202020204" charset="-122"/>
                <a:sym typeface="Calibri" panose="020F0502020204030204" charset="0"/>
              </a:rPr>
              <a:t>：</a:t>
            </a:r>
            <a:r>
              <a:rPr lang="zh-CN" altLang="en-US" sz="2400" dirty="0">
                <a:ea typeface="宋体" panose="02010600030101010101" pitchFamily="2" charset="-122"/>
                <a:cs typeface="Arial Unicode MS" panose="020B0604020202020204" charset="-122"/>
                <a:sym typeface="Calibri" panose="020F0502020204030204" charset="0"/>
              </a:rPr>
              <a:t>获取</a:t>
            </a:r>
            <a:r>
              <a:rPr lang="en-US" altLang="zh-CN" sz="2400" dirty="0" err="1">
                <a:ea typeface="宋体" panose="02010600030101010101" pitchFamily="2" charset="-122"/>
                <a:cs typeface="Arial Unicode MS" panose="020B0604020202020204" charset="-122"/>
                <a:sym typeface="Calibri" panose="020F0502020204030204" charset="0"/>
              </a:rPr>
              <a:t>arr</a:t>
            </a:r>
            <a:r>
              <a:rPr lang="zh-CN" altLang="en-US" sz="2400" dirty="0">
                <a:ea typeface="宋体" panose="02010600030101010101" pitchFamily="2" charset="-122"/>
                <a:cs typeface="Arial Unicode MS" panose="020B0604020202020204" charset="-122"/>
                <a:sym typeface="Calibri" panose="020F0502020204030204" charset="0"/>
              </a:rPr>
              <a:t>数组中所有元素的和。使用</a:t>
            </a:r>
            <a:r>
              <a:rPr lang="en-US" altLang="zh-CN" sz="2400" dirty="0">
                <a:ea typeface="宋体" panose="02010600030101010101" pitchFamily="2" charset="-122"/>
                <a:cs typeface="Arial Unicode MS" panose="020B0604020202020204" charset="-122"/>
                <a:sym typeface="Calibri" panose="020F0502020204030204" charset="0"/>
              </a:rPr>
              <a:t>for</a:t>
            </a:r>
            <a:r>
              <a:rPr lang="zh-CN" altLang="en-US" sz="2400" dirty="0">
                <a:ea typeface="宋体" panose="02010600030101010101" pitchFamily="2" charset="-122"/>
                <a:cs typeface="Arial Unicode MS" panose="020B0604020202020204" charset="-122"/>
                <a:sym typeface="Calibri" panose="020F0502020204030204" charset="0"/>
              </a:rPr>
              <a:t>的嵌套循环即可</a:t>
            </a:r>
            <a:r>
              <a:rPr lang="zh-CN" altLang="en-US" sz="2400" dirty="0" smtClean="0">
                <a:ea typeface="宋体" panose="02010600030101010101" pitchFamily="2" charset="-122"/>
                <a:cs typeface="Arial Unicode MS" panose="020B0604020202020204" charset="-122"/>
                <a:sym typeface="Calibri" panose="020F0502020204030204" charset="0"/>
              </a:rPr>
              <a:t>。</a:t>
            </a:r>
            <a:endParaRPr lang="zh-CN" altLang="en-US" sz="2400" dirty="0">
              <a:ea typeface="Arial Unicode MS" panose="020B0604020202020204" charset="-122"/>
              <a:cs typeface="Arial Unicode MS" panose="020B0604020202020204" charset="-122"/>
              <a:sym typeface="Calibri" panose="020F0502020204030204" charset="0"/>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nvSpPr>
        <p:spPr>
          <a:xfrm>
            <a:off x="2195736" y="450095"/>
            <a:ext cx="5400600" cy="869782"/>
          </a:xfrm>
          <a:prstGeom prst="rect">
            <a:avLst/>
          </a:prstGeom>
          <a:noFill/>
        </p:spPr>
        <p:txBody>
          <a:bodyPr vert="horz" lIns="92075" tIns="46038" rIns="92075" bIns="46038"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r>
              <a:rPr lang="en-US" altLang="zh-CN" b="1" dirty="0" smtClean="0">
                <a:latin typeface="+mn-lt"/>
                <a:ea typeface="宋体" panose="02010600030101010101" pitchFamily="2" charset="-122"/>
                <a:cs typeface="Arial Unicode MS" panose="020B0604020202020204" charset="-122"/>
              </a:rPr>
              <a:t>3.1 </a:t>
            </a:r>
            <a:r>
              <a:rPr lang="zh-CN" altLang="en-US" b="1" dirty="0" smtClean="0">
                <a:latin typeface="+mn-lt"/>
                <a:ea typeface="宋体" panose="02010600030101010101" pitchFamily="2" charset="-122"/>
                <a:cs typeface="Arial Unicode MS" panose="020B0604020202020204" charset="-122"/>
              </a:rPr>
              <a:t>面向对象与面向过程</a:t>
            </a:r>
          </a:p>
        </p:txBody>
      </p:sp>
      <p:sp>
        <p:nvSpPr>
          <p:cNvPr id="4099" name="Rectangle 3"/>
          <p:cNvSpPr>
            <a:spLocks noChangeArrowheads="1"/>
          </p:cNvSpPr>
          <p:nvPr/>
        </p:nvSpPr>
        <p:spPr bwMode="auto">
          <a:xfrm>
            <a:off x="433418" y="1285226"/>
            <a:ext cx="8424862" cy="5183188"/>
          </a:xfrm>
          <a:prstGeom prst="rect">
            <a:avLst/>
          </a:prstGeom>
          <a:noFill/>
          <a:ln w="9525">
            <a:noFill/>
            <a:miter lim="800000"/>
          </a:ln>
        </p:spPr>
        <p:txBody>
          <a:bodyPr lIns="92075" tIns="46038" rIns="92075" bIns="46038"/>
          <a:lstStyle/>
          <a:p>
            <a:pPr marL="457200" indent="-457200">
              <a:spcBef>
                <a:spcPct val="20000"/>
              </a:spcBef>
              <a:buFont typeface="Wingdings" panose="05000000000000000000" pitchFamily="2" charset="2"/>
              <a:buChar char="l"/>
            </a:pPr>
            <a:r>
              <a:rPr lang="zh-CN" altLang="en-US" sz="2800" b="1" dirty="0" smtClean="0">
                <a:solidFill>
                  <a:srgbClr val="C00000"/>
                </a:solidFill>
                <a:ea typeface="宋体" panose="02010600030101010101" pitchFamily="2" charset="-122"/>
                <a:cs typeface="Times New Roman" panose="02020603050405020304" pitchFamily="18" charset="0"/>
              </a:rPr>
              <a:t>面向对象</a:t>
            </a:r>
            <a:r>
              <a:rPr lang="en-US" altLang="zh-CN" sz="2800" b="1" dirty="0" smtClean="0">
                <a:solidFill>
                  <a:srgbClr val="C00000"/>
                </a:solidFill>
                <a:ea typeface="宋体" panose="02010600030101010101" pitchFamily="2" charset="-122"/>
                <a:cs typeface="Times New Roman" panose="02020603050405020304" pitchFamily="18" charset="0"/>
              </a:rPr>
              <a:t>(OOP)</a:t>
            </a:r>
            <a:r>
              <a:rPr lang="zh-CN" altLang="en-US" sz="2800" b="1" dirty="0" smtClean="0">
                <a:solidFill>
                  <a:srgbClr val="C00000"/>
                </a:solidFill>
                <a:ea typeface="宋体" panose="02010600030101010101" pitchFamily="2" charset="-122"/>
                <a:cs typeface="Times New Roman" panose="02020603050405020304" pitchFamily="18" charset="0"/>
              </a:rPr>
              <a:t>与面向过程</a:t>
            </a:r>
            <a:endParaRPr lang="en-US" altLang="zh-CN" sz="2800" b="1" dirty="0" smtClean="0">
              <a:solidFill>
                <a:srgbClr val="C00000"/>
              </a:solidFill>
              <a:ea typeface="宋体" panose="02010600030101010101" pitchFamily="2" charset="-122"/>
              <a:cs typeface="Times New Roman" panose="02020603050405020304" pitchFamily="18" charset="0"/>
            </a:endParaRPr>
          </a:p>
          <a:p>
            <a:pPr marL="457200" indent="-457200">
              <a:spcBef>
                <a:spcPct val="20000"/>
              </a:spcBef>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二者都是一种思想，面向对象是相对于面向过程而言的。面向过程，强调的是</a:t>
            </a:r>
            <a:r>
              <a:rPr lang="zh-CN" altLang="en-US" sz="2400" dirty="0" smtClean="0">
                <a:solidFill>
                  <a:srgbClr val="C00000"/>
                </a:solidFill>
                <a:ea typeface="宋体" panose="02010600030101010101" pitchFamily="2" charset="-122"/>
                <a:cs typeface="Times New Roman" panose="02020603050405020304" pitchFamily="18" charset="0"/>
              </a:rPr>
              <a:t>功能行为</a:t>
            </a:r>
            <a:r>
              <a:rPr lang="zh-CN" altLang="en-US" sz="2400" dirty="0" smtClean="0">
                <a:ea typeface="宋体" panose="02010600030101010101" pitchFamily="2" charset="-122"/>
                <a:cs typeface="Times New Roman" panose="02020603050405020304" pitchFamily="18" charset="0"/>
              </a:rPr>
              <a:t>。面向对象，将功能封装进对象，强调具备了</a:t>
            </a:r>
            <a:r>
              <a:rPr lang="zh-CN" altLang="en-US" sz="2400" dirty="0" smtClean="0">
                <a:solidFill>
                  <a:srgbClr val="C00000"/>
                </a:solidFill>
                <a:ea typeface="宋体" panose="02010600030101010101" pitchFamily="2" charset="-122"/>
                <a:cs typeface="Times New Roman" panose="02020603050405020304" pitchFamily="18" charset="0"/>
              </a:rPr>
              <a:t>功能的对象</a:t>
            </a:r>
            <a:r>
              <a:rPr lang="zh-CN" altLang="en-US" sz="2400" dirty="0" smtClean="0">
                <a:ea typeface="宋体" panose="02010600030101010101" pitchFamily="2" charset="-122"/>
                <a:cs typeface="Times New Roman" panose="02020603050405020304" pitchFamily="18" charset="0"/>
              </a:rPr>
              <a:t>。</a:t>
            </a:r>
            <a:endParaRPr lang="en-US" altLang="zh-CN" sz="2400" dirty="0" smtClean="0">
              <a:ea typeface="宋体" panose="02010600030101010101" pitchFamily="2" charset="-122"/>
              <a:cs typeface="Times New Roman" panose="02020603050405020304" pitchFamily="18" charset="0"/>
            </a:endParaRPr>
          </a:p>
          <a:p>
            <a:pPr marL="457200" indent="-457200">
              <a:spcBef>
                <a:spcPct val="20000"/>
              </a:spcBef>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面向对象更加强调运用人类在日常的思维逻辑中采用的思想方法与原则，如抽象、分类、继承、聚合、多态等。</a:t>
            </a:r>
            <a:endParaRPr lang="en-US" altLang="zh-CN" sz="2400" dirty="0" smtClean="0">
              <a:ea typeface="宋体" panose="02010600030101010101" pitchFamily="2" charset="-122"/>
              <a:cs typeface="Times New Roman" panose="02020603050405020304" pitchFamily="18" charset="0"/>
            </a:endParaRPr>
          </a:p>
          <a:p>
            <a:pPr marL="457200" indent="-457200">
              <a:spcBef>
                <a:spcPct val="20000"/>
              </a:spcBef>
              <a:buFont typeface="Wingdings" panose="05000000000000000000" pitchFamily="2" charset="2"/>
              <a:buChar char="l"/>
            </a:pPr>
            <a:r>
              <a:rPr lang="zh-CN" altLang="en-US" sz="2800" b="1" dirty="0" smtClean="0">
                <a:solidFill>
                  <a:srgbClr val="C00000"/>
                </a:solidFill>
                <a:ea typeface="宋体" panose="02010600030101010101" pitchFamily="2" charset="-122"/>
                <a:cs typeface="Times New Roman" panose="02020603050405020304" pitchFamily="18" charset="0"/>
              </a:rPr>
              <a:t>面向对象</a:t>
            </a:r>
            <a:r>
              <a:rPr lang="zh-CN" altLang="en-US" sz="2800" b="1" dirty="0">
                <a:solidFill>
                  <a:srgbClr val="C00000"/>
                </a:solidFill>
                <a:ea typeface="宋体" panose="02010600030101010101" pitchFamily="2" charset="-122"/>
                <a:cs typeface="Times New Roman" panose="02020603050405020304" pitchFamily="18" charset="0"/>
              </a:rPr>
              <a:t>的三大特征</a:t>
            </a:r>
          </a:p>
          <a:p>
            <a:pPr marL="742950" lvl="1" indent="-285750">
              <a:spcBef>
                <a:spcPct val="20000"/>
              </a:spcBef>
              <a:buFont typeface="Wingdings" panose="05000000000000000000" pitchFamily="2" charset="2"/>
              <a:buChar char="Ø"/>
            </a:pPr>
            <a:r>
              <a:rPr lang="zh-CN" altLang="en-US" sz="2400" dirty="0">
                <a:solidFill>
                  <a:srgbClr val="0000FF"/>
                </a:solidFill>
                <a:ea typeface="宋体" panose="02010600030101010101" pitchFamily="2" charset="-122"/>
                <a:cs typeface="Times New Roman" panose="02020603050405020304" pitchFamily="18" charset="0"/>
              </a:rPr>
              <a:t>封装  </a:t>
            </a:r>
            <a:r>
              <a:rPr lang="en-US" altLang="zh-CN" sz="2400" dirty="0">
                <a:solidFill>
                  <a:srgbClr val="0000FF"/>
                </a:solidFill>
                <a:ea typeface="宋体" panose="02010600030101010101" pitchFamily="2" charset="-122"/>
                <a:cs typeface="Times New Roman" panose="02020603050405020304" pitchFamily="18" charset="0"/>
              </a:rPr>
              <a:t>(Encapsulation)</a:t>
            </a:r>
          </a:p>
          <a:p>
            <a:pPr marL="742950" lvl="1" indent="-285750">
              <a:spcBef>
                <a:spcPct val="20000"/>
              </a:spcBef>
              <a:buFont typeface="Wingdings" panose="05000000000000000000" pitchFamily="2" charset="2"/>
              <a:buChar char="Ø"/>
            </a:pPr>
            <a:r>
              <a:rPr lang="zh-CN" altLang="en-US" sz="2400" dirty="0">
                <a:solidFill>
                  <a:srgbClr val="0000FF"/>
                </a:solidFill>
                <a:ea typeface="宋体" panose="02010600030101010101" pitchFamily="2" charset="-122"/>
                <a:cs typeface="Times New Roman" panose="02020603050405020304" pitchFamily="18" charset="0"/>
              </a:rPr>
              <a:t>继承  </a:t>
            </a:r>
            <a:r>
              <a:rPr lang="en-US" altLang="zh-CN" sz="2400" dirty="0">
                <a:solidFill>
                  <a:srgbClr val="0000FF"/>
                </a:solidFill>
                <a:ea typeface="宋体" panose="02010600030101010101" pitchFamily="2" charset="-122"/>
                <a:cs typeface="Times New Roman" panose="02020603050405020304" pitchFamily="18" charset="0"/>
              </a:rPr>
              <a:t>(Inheritance)</a:t>
            </a:r>
          </a:p>
          <a:p>
            <a:pPr marL="742950" lvl="1" indent="-285750">
              <a:spcBef>
                <a:spcPct val="20000"/>
              </a:spcBef>
              <a:buFont typeface="Wingdings" panose="05000000000000000000" pitchFamily="2" charset="2"/>
              <a:buChar char="Ø"/>
            </a:pPr>
            <a:r>
              <a:rPr lang="zh-CN" altLang="en-US" sz="2400" dirty="0">
                <a:solidFill>
                  <a:srgbClr val="0000FF"/>
                </a:solidFill>
                <a:ea typeface="宋体" panose="02010600030101010101" pitchFamily="2" charset="-122"/>
                <a:cs typeface="Times New Roman" panose="02020603050405020304" pitchFamily="18" charset="0"/>
              </a:rPr>
              <a:t>多态  </a:t>
            </a:r>
            <a:r>
              <a:rPr lang="en-US" altLang="zh-CN" sz="2400" dirty="0">
                <a:solidFill>
                  <a:srgbClr val="0000FF"/>
                </a:solidFill>
                <a:ea typeface="宋体" panose="02010600030101010101" pitchFamily="2" charset="-122"/>
                <a:cs typeface="Times New Roman" panose="02020603050405020304" pitchFamily="18" charset="0"/>
              </a:rPr>
              <a:t>(Polymorphism)</a:t>
            </a:r>
          </a:p>
          <a:p>
            <a:pPr marL="342900" indent="-342900">
              <a:spcBef>
                <a:spcPct val="20000"/>
              </a:spcBef>
            </a:pPr>
            <a:r>
              <a:rPr lang="en-US" altLang="zh-CN" sz="1800" dirty="0">
                <a:ea typeface="宋体" panose="02010600030101010101" pitchFamily="2" charset="-122"/>
                <a:cs typeface="Times New Roman" panose="02020603050405020304" pitchFamily="18" charset="0"/>
              </a:rPr>
              <a:t> </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88024" y="-24348"/>
            <a:ext cx="3744416" cy="369332"/>
          </a:xfrm>
          <a:prstGeom prst="rect">
            <a:avLst/>
          </a:prstGeom>
          <a:noFill/>
        </p:spPr>
        <p:txBody>
          <a:bodyPr wrap="square" rtlCol="0">
            <a:spAutoFit/>
          </a:bodyPr>
          <a:lstStyle/>
          <a:p>
            <a:r>
              <a:rPr lang="zh-CN" altLang="en-US" dirty="0" smtClean="0">
                <a:ea typeface="宋体" panose="02010600030101010101" pitchFamily="2" charset="-122"/>
              </a:rPr>
              <a:t>例子：人把大象装冰箱</a:t>
            </a:r>
            <a:endParaRPr lang="zh-CN" altLang="en-US" dirty="0">
              <a:ea typeface="宋体" panose="02010600030101010101" pitchFamily="2" charset="-122"/>
            </a:endParaRPr>
          </a:p>
        </p:txBody>
      </p:sp>
      <p:sp>
        <p:nvSpPr>
          <p:cNvPr id="5" name="矩形 4"/>
          <p:cNvSpPr/>
          <p:nvPr/>
        </p:nvSpPr>
        <p:spPr>
          <a:xfrm>
            <a:off x="467544" y="344984"/>
            <a:ext cx="3096344" cy="503126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6" name="TextBox 5"/>
          <p:cNvSpPr txBox="1"/>
          <p:nvPr/>
        </p:nvSpPr>
        <p:spPr>
          <a:xfrm>
            <a:off x="611560" y="5376252"/>
            <a:ext cx="2952328" cy="369332"/>
          </a:xfrm>
          <a:prstGeom prst="rect">
            <a:avLst/>
          </a:prstGeom>
          <a:noFill/>
        </p:spPr>
        <p:txBody>
          <a:bodyPr wrap="square" rtlCol="0">
            <a:spAutoFit/>
          </a:bodyPr>
          <a:lstStyle/>
          <a:p>
            <a:r>
              <a:rPr lang="zh-CN" altLang="en-US" dirty="0" smtClean="0">
                <a:ea typeface="宋体" panose="02010600030101010101" pitchFamily="2" charset="-122"/>
              </a:rPr>
              <a:t>面向过程</a:t>
            </a:r>
            <a:endParaRPr lang="zh-CN" altLang="en-US" dirty="0">
              <a:ea typeface="宋体" panose="02010600030101010101" pitchFamily="2" charset="-122"/>
            </a:endParaRPr>
          </a:p>
        </p:txBody>
      </p:sp>
      <p:sp>
        <p:nvSpPr>
          <p:cNvPr id="7" name="TextBox 6"/>
          <p:cNvSpPr txBox="1"/>
          <p:nvPr/>
        </p:nvSpPr>
        <p:spPr>
          <a:xfrm>
            <a:off x="755576" y="767740"/>
            <a:ext cx="2160240" cy="369332"/>
          </a:xfrm>
          <a:prstGeom prst="rect">
            <a:avLst/>
          </a:prstGeom>
          <a:noFill/>
        </p:spPr>
        <p:txBody>
          <a:bodyPr wrap="square" rtlCol="0">
            <a:spAutoFit/>
          </a:bodyPr>
          <a:lstStyle/>
          <a:p>
            <a:r>
              <a:rPr lang="en-US" altLang="zh-CN" dirty="0" smtClean="0">
                <a:ea typeface="宋体" panose="02010600030101010101" pitchFamily="2" charset="-122"/>
              </a:rPr>
              <a:t>1.</a:t>
            </a:r>
            <a:r>
              <a:rPr lang="zh-CN" altLang="en-US" dirty="0" smtClean="0">
                <a:ea typeface="宋体" panose="02010600030101010101" pitchFamily="2" charset="-122"/>
              </a:rPr>
              <a:t>打开冰箱</a:t>
            </a:r>
            <a:endParaRPr lang="zh-CN" altLang="en-US" dirty="0">
              <a:ea typeface="宋体" panose="02010600030101010101" pitchFamily="2" charset="-122"/>
            </a:endParaRPr>
          </a:p>
        </p:txBody>
      </p:sp>
      <p:sp>
        <p:nvSpPr>
          <p:cNvPr id="8" name="TextBox 7"/>
          <p:cNvSpPr txBox="1"/>
          <p:nvPr/>
        </p:nvSpPr>
        <p:spPr>
          <a:xfrm>
            <a:off x="755576" y="1487820"/>
            <a:ext cx="2376264" cy="369332"/>
          </a:xfrm>
          <a:prstGeom prst="rect">
            <a:avLst/>
          </a:prstGeom>
          <a:noFill/>
        </p:spPr>
        <p:txBody>
          <a:bodyPr wrap="square" rtlCol="0">
            <a:spAutoFit/>
          </a:bodyPr>
          <a:lstStyle/>
          <a:p>
            <a:r>
              <a:rPr lang="en-US" altLang="zh-CN" dirty="0" smtClean="0">
                <a:ea typeface="宋体" panose="02010600030101010101" pitchFamily="2" charset="-122"/>
              </a:rPr>
              <a:t>2.</a:t>
            </a:r>
            <a:r>
              <a:rPr lang="zh-CN" altLang="en-US" dirty="0" smtClean="0">
                <a:ea typeface="宋体" panose="02010600030101010101" pitchFamily="2" charset="-122"/>
              </a:rPr>
              <a:t>把大象装进冰箱</a:t>
            </a:r>
            <a:endParaRPr lang="zh-CN" altLang="en-US" dirty="0">
              <a:ea typeface="宋体" panose="02010600030101010101" pitchFamily="2" charset="-122"/>
            </a:endParaRPr>
          </a:p>
        </p:txBody>
      </p:sp>
      <p:sp>
        <p:nvSpPr>
          <p:cNvPr id="9" name="TextBox 8"/>
          <p:cNvSpPr txBox="1"/>
          <p:nvPr/>
        </p:nvSpPr>
        <p:spPr>
          <a:xfrm>
            <a:off x="755576" y="2207900"/>
            <a:ext cx="2016224" cy="369332"/>
          </a:xfrm>
          <a:prstGeom prst="rect">
            <a:avLst/>
          </a:prstGeom>
          <a:noFill/>
        </p:spPr>
        <p:txBody>
          <a:bodyPr wrap="square" rtlCol="0">
            <a:spAutoFit/>
          </a:bodyPr>
          <a:lstStyle/>
          <a:p>
            <a:r>
              <a:rPr lang="en-US" altLang="zh-CN" dirty="0" smtClean="0">
                <a:ea typeface="宋体" panose="02010600030101010101" pitchFamily="2" charset="-122"/>
              </a:rPr>
              <a:t>3.</a:t>
            </a:r>
            <a:r>
              <a:rPr lang="zh-CN" altLang="en-US" dirty="0" smtClean="0">
                <a:ea typeface="宋体" panose="02010600030101010101" pitchFamily="2" charset="-122"/>
              </a:rPr>
              <a:t>把冰箱门关住</a:t>
            </a:r>
            <a:endParaRPr lang="zh-CN" altLang="en-US" dirty="0">
              <a:ea typeface="宋体" panose="02010600030101010101" pitchFamily="2" charset="-122"/>
            </a:endParaRPr>
          </a:p>
        </p:txBody>
      </p:sp>
      <p:cxnSp>
        <p:nvCxnSpPr>
          <p:cNvPr id="11" name="直接箭头连接符 10"/>
          <p:cNvCxnSpPr/>
          <p:nvPr/>
        </p:nvCxnSpPr>
        <p:spPr>
          <a:xfrm>
            <a:off x="3059832" y="767740"/>
            <a:ext cx="0" cy="209287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644008" y="479708"/>
            <a:ext cx="4104456" cy="489654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14" name="TextBox 13"/>
          <p:cNvSpPr txBox="1"/>
          <p:nvPr/>
        </p:nvSpPr>
        <p:spPr>
          <a:xfrm>
            <a:off x="4762872" y="5376252"/>
            <a:ext cx="2808312" cy="369332"/>
          </a:xfrm>
          <a:prstGeom prst="rect">
            <a:avLst/>
          </a:prstGeom>
          <a:noFill/>
        </p:spPr>
        <p:txBody>
          <a:bodyPr wrap="square" rtlCol="0">
            <a:spAutoFit/>
          </a:bodyPr>
          <a:lstStyle/>
          <a:p>
            <a:r>
              <a:rPr lang="zh-CN" altLang="en-US" dirty="0" smtClean="0">
                <a:ea typeface="宋体" panose="02010600030101010101" pitchFamily="2" charset="-122"/>
              </a:rPr>
              <a:t>面向对象</a:t>
            </a:r>
            <a:endParaRPr lang="zh-CN" altLang="en-US" dirty="0">
              <a:ea typeface="宋体" panose="02010600030101010101" pitchFamily="2" charset="-122"/>
            </a:endParaRPr>
          </a:p>
        </p:txBody>
      </p:sp>
      <p:sp>
        <p:nvSpPr>
          <p:cNvPr id="15" name="矩形 14"/>
          <p:cNvSpPr/>
          <p:nvPr/>
        </p:nvSpPr>
        <p:spPr>
          <a:xfrm>
            <a:off x="7668344" y="564490"/>
            <a:ext cx="1080120" cy="104876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16" name="TextBox 15"/>
          <p:cNvSpPr txBox="1"/>
          <p:nvPr/>
        </p:nvSpPr>
        <p:spPr>
          <a:xfrm>
            <a:off x="7884368" y="564490"/>
            <a:ext cx="864096" cy="923330"/>
          </a:xfrm>
          <a:prstGeom prst="rect">
            <a:avLst/>
          </a:prstGeom>
          <a:noFill/>
        </p:spPr>
        <p:txBody>
          <a:bodyPr wrap="square" rtlCol="0">
            <a:spAutoFit/>
          </a:bodyPr>
          <a:lstStyle/>
          <a:p>
            <a:r>
              <a:rPr lang="zh-CN" altLang="en-US" dirty="0" smtClean="0">
                <a:ea typeface="宋体" panose="02010600030101010101" pitchFamily="2" charset="-122"/>
              </a:rPr>
              <a:t>人   </a:t>
            </a:r>
            <a:endParaRPr lang="en-US" altLang="zh-CN" dirty="0" smtClean="0">
              <a:ea typeface="宋体" panose="02010600030101010101" pitchFamily="2" charset="-122"/>
            </a:endParaRPr>
          </a:p>
          <a:p>
            <a:r>
              <a:rPr lang="zh-CN" altLang="en-US" dirty="0" smtClean="0">
                <a:ea typeface="宋体" panose="02010600030101010101" pitchFamily="2" charset="-122"/>
              </a:rPr>
              <a:t>冰箱</a:t>
            </a:r>
            <a:endParaRPr lang="en-US" altLang="zh-CN" dirty="0" smtClean="0">
              <a:ea typeface="宋体" panose="02010600030101010101" pitchFamily="2" charset="-122"/>
            </a:endParaRPr>
          </a:p>
          <a:p>
            <a:r>
              <a:rPr lang="zh-CN" altLang="en-US" dirty="0">
                <a:ea typeface="宋体" panose="02010600030101010101" pitchFamily="2" charset="-122"/>
              </a:rPr>
              <a:t>大象</a:t>
            </a:r>
          </a:p>
        </p:txBody>
      </p:sp>
      <p:sp>
        <p:nvSpPr>
          <p:cNvPr id="17" name="TextBox 16"/>
          <p:cNvSpPr txBox="1"/>
          <p:nvPr/>
        </p:nvSpPr>
        <p:spPr>
          <a:xfrm>
            <a:off x="4644008" y="952406"/>
            <a:ext cx="3752637" cy="4246245"/>
          </a:xfrm>
          <a:prstGeom prst="rect">
            <a:avLst/>
          </a:prstGeom>
          <a:noFill/>
        </p:spPr>
        <p:txBody>
          <a:bodyPr wrap="square" rtlCol="0">
            <a:spAutoFit/>
          </a:bodyPr>
          <a:lstStyle/>
          <a:p>
            <a:r>
              <a:rPr lang="zh-CN" altLang="en-US" dirty="0" smtClean="0">
                <a:ea typeface="宋体" panose="02010600030101010101" pitchFamily="2" charset="-122"/>
              </a:rPr>
              <a:t>人</a:t>
            </a:r>
            <a:r>
              <a:rPr lang="en-US" altLang="zh-CN" dirty="0" smtClean="0">
                <a:ea typeface="宋体" panose="02010600030101010101" pitchFamily="2" charset="-122"/>
              </a:rPr>
              <a:t>{</a:t>
            </a:r>
            <a:endParaRPr lang="en-US" altLang="zh-CN" dirty="0">
              <a:ea typeface="宋体" panose="02010600030101010101" pitchFamily="2" charset="-122"/>
            </a:endParaRPr>
          </a:p>
          <a:p>
            <a:r>
              <a:rPr lang="en-US" altLang="zh-CN" dirty="0" smtClean="0">
                <a:ea typeface="宋体" panose="02010600030101010101" pitchFamily="2" charset="-122"/>
              </a:rPr>
              <a:t>    </a:t>
            </a:r>
            <a:r>
              <a:rPr lang="zh-CN" altLang="en-US" dirty="0" smtClean="0">
                <a:ea typeface="宋体" panose="02010600030101010101" pitchFamily="2" charset="-122"/>
              </a:rPr>
              <a:t>打开</a:t>
            </a:r>
            <a:r>
              <a:rPr lang="en-US" altLang="zh-CN" dirty="0" smtClean="0">
                <a:ea typeface="宋体" panose="02010600030101010101" pitchFamily="2" charset="-122"/>
              </a:rPr>
              <a:t>(</a:t>
            </a:r>
            <a:r>
              <a:rPr lang="zh-CN" altLang="en-US" dirty="0" smtClean="0">
                <a:ea typeface="宋体" panose="02010600030101010101" pitchFamily="2" charset="-122"/>
              </a:rPr>
              <a:t>冰箱</a:t>
            </a:r>
            <a:r>
              <a:rPr lang="en-US" altLang="zh-CN" dirty="0" smtClean="0">
                <a:ea typeface="宋体" panose="02010600030101010101" pitchFamily="2" charset="-122"/>
              </a:rPr>
              <a:t>}{</a:t>
            </a:r>
          </a:p>
          <a:p>
            <a:r>
              <a:rPr lang="en-US" altLang="zh-CN" dirty="0" smtClean="0">
                <a:ea typeface="宋体" panose="02010600030101010101" pitchFamily="2" charset="-122"/>
              </a:rPr>
              <a:t>	</a:t>
            </a:r>
            <a:r>
              <a:rPr lang="zh-CN" altLang="en-US" dirty="0" smtClean="0">
                <a:ea typeface="宋体" panose="02010600030101010101" pitchFamily="2" charset="-122"/>
              </a:rPr>
              <a:t>冰箱</a:t>
            </a:r>
            <a:r>
              <a:rPr lang="en-US" altLang="zh-CN" dirty="0" smtClean="0">
                <a:ea typeface="宋体" panose="02010600030101010101" pitchFamily="2" charset="-122"/>
              </a:rPr>
              <a:t>.</a:t>
            </a:r>
            <a:r>
              <a:rPr lang="zh-CN" altLang="en-US" dirty="0" smtClean="0">
                <a:ea typeface="宋体" panose="02010600030101010101" pitchFamily="2" charset="-122"/>
              </a:rPr>
              <a:t>开门</a:t>
            </a:r>
            <a:r>
              <a:rPr lang="en-US" altLang="zh-CN" dirty="0" smtClean="0">
                <a:ea typeface="宋体" panose="02010600030101010101" pitchFamily="2" charset="-122"/>
              </a:rPr>
              <a:t>();	</a:t>
            </a:r>
            <a:endParaRPr lang="en-US" altLang="zh-CN" dirty="0">
              <a:ea typeface="宋体" panose="02010600030101010101" pitchFamily="2" charset="-122"/>
            </a:endParaRPr>
          </a:p>
          <a:p>
            <a:r>
              <a:rPr lang="en-US" altLang="zh-CN" dirty="0" smtClean="0">
                <a:ea typeface="宋体" panose="02010600030101010101" pitchFamily="2" charset="-122"/>
              </a:rPr>
              <a:t>    }</a:t>
            </a:r>
          </a:p>
          <a:p>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操作</a:t>
            </a:r>
            <a:r>
              <a:rPr lang="en-US" altLang="zh-CN" dirty="0" smtClean="0">
                <a:ea typeface="宋体" panose="02010600030101010101" pitchFamily="2" charset="-122"/>
              </a:rPr>
              <a:t>(</a:t>
            </a:r>
            <a:r>
              <a:rPr lang="zh-CN" altLang="en-US" dirty="0" smtClean="0">
                <a:ea typeface="宋体" panose="02010600030101010101" pitchFamily="2" charset="-122"/>
              </a:rPr>
              <a:t>大象</a:t>
            </a:r>
            <a:r>
              <a:rPr lang="en-US" altLang="zh-CN" dirty="0" smtClean="0">
                <a:ea typeface="宋体" panose="02010600030101010101" pitchFamily="2" charset="-122"/>
              </a:rPr>
              <a:t>){</a:t>
            </a:r>
          </a:p>
          <a:p>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大象</a:t>
            </a:r>
            <a:r>
              <a:rPr lang="en-US" altLang="zh-CN" dirty="0" smtClean="0">
                <a:ea typeface="宋体" panose="02010600030101010101" pitchFamily="2" charset="-122"/>
              </a:rPr>
              <a:t>.</a:t>
            </a:r>
            <a:r>
              <a:rPr lang="zh-CN" altLang="en-US" dirty="0" smtClean="0">
                <a:ea typeface="宋体" panose="02010600030101010101" pitchFamily="2" charset="-122"/>
              </a:rPr>
              <a:t>进入</a:t>
            </a:r>
            <a:r>
              <a:rPr lang="en-US" altLang="zh-CN" dirty="0" smtClean="0">
                <a:ea typeface="宋体" panose="02010600030101010101" pitchFamily="2" charset="-122"/>
              </a:rPr>
              <a:t>();</a:t>
            </a:r>
            <a:endParaRPr lang="en-US" altLang="zh-CN" dirty="0">
              <a:ea typeface="宋体" panose="02010600030101010101" pitchFamily="2" charset="-122"/>
            </a:endParaRPr>
          </a:p>
          <a:p>
            <a:r>
              <a:rPr lang="en-US" altLang="zh-CN" dirty="0" smtClean="0">
                <a:ea typeface="宋体" panose="02010600030101010101" pitchFamily="2" charset="-122"/>
              </a:rPr>
              <a:t>    }</a:t>
            </a:r>
          </a:p>
          <a:p>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关闭</a:t>
            </a:r>
            <a:r>
              <a:rPr lang="en-US" altLang="zh-CN" dirty="0" smtClean="0">
                <a:ea typeface="宋体" panose="02010600030101010101" pitchFamily="2" charset="-122"/>
              </a:rPr>
              <a:t>(</a:t>
            </a:r>
            <a:r>
              <a:rPr lang="zh-CN" altLang="en-US" dirty="0" smtClean="0">
                <a:ea typeface="宋体" panose="02010600030101010101" pitchFamily="2" charset="-122"/>
              </a:rPr>
              <a:t>冰箱</a:t>
            </a:r>
            <a:r>
              <a:rPr lang="en-US" altLang="zh-CN" dirty="0" smtClean="0">
                <a:ea typeface="宋体" panose="02010600030101010101" pitchFamily="2" charset="-122"/>
              </a:rPr>
              <a:t>){   </a:t>
            </a:r>
          </a:p>
          <a:p>
            <a:r>
              <a:rPr lang="en-US" altLang="zh-CN" dirty="0" smtClean="0">
                <a:ea typeface="宋体" panose="02010600030101010101" pitchFamily="2" charset="-122"/>
              </a:rPr>
              <a:t>            </a:t>
            </a:r>
            <a:r>
              <a:rPr lang="zh-CN" altLang="en-US" dirty="0" smtClean="0">
                <a:ea typeface="宋体" panose="02010600030101010101" pitchFamily="2" charset="-122"/>
              </a:rPr>
              <a:t>冰箱</a:t>
            </a:r>
            <a:r>
              <a:rPr lang="en-US" altLang="zh-CN" dirty="0" smtClean="0">
                <a:ea typeface="宋体" panose="02010600030101010101" pitchFamily="2" charset="-122"/>
              </a:rPr>
              <a:t>.</a:t>
            </a:r>
            <a:r>
              <a:rPr lang="zh-CN" altLang="en-US" dirty="0" smtClean="0">
                <a:ea typeface="宋体" panose="02010600030101010101" pitchFamily="2" charset="-122"/>
              </a:rPr>
              <a:t>关门</a:t>
            </a:r>
            <a:r>
              <a:rPr lang="en-US" altLang="zh-CN" dirty="0" smtClean="0">
                <a:ea typeface="宋体" panose="02010600030101010101" pitchFamily="2" charset="-122"/>
              </a:rPr>
              <a:t>();     </a:t>
            </a:r>
          </a:p>
          <a:p>
            <a:r>
              <a:rPr lang="en-US" altLang="zh-CN" dirty="0" smtClean="0">
                <a:ea typeface="宋体" panose="02010600030101010101" pitchFamily="2" charset="-122"/>
              </a:rPr>
              <a:t>    }</a:t>
            </a:r>
            <a:endParaRPr lang="en-US" altLang="zh-CN" dirty="0">
              <a:ea typeface="宋体" panose="02010600030101010101" pitchFamily="2" charset="-122"/>
            </a:endParaRPr>
          </a:p>
          <a:p>
            <a:r>
              <a:rPr lang="en-US" altLang="zh-CN" dirty="0" smtClean="0">
                <a:ea typeface="宋体" panose="02010600030101010101" pitchFamily="2" charset="-122"/>
              </a:rPr>
              <a:t>}</a:t>
            </a:r>
            <a:endParaRPr lang="en-US" altLang="zh-CN" dirty="0">
              <a:ea typeface="宋体" panose="02010600030101010101" pitchFamily="2" charset="-122"/>
            </a:endParaRPr>
          </a:p>
          <a:p>
            <a:r>
              <a:rPr lang="zh-CN" altLang="en-US" dirty="0" smtClean="0">
                <a:ea typeface="宋体" panose="02010600030101010101" pitchFamily="2" charset="-122"/>
              </a:rPr>
              <a:t>冰箱</a:t>
            </a:r>
            <a:r>
              <a:rPr lang="en-US" altLang="zh-CN" dirty="0" smtClean="0">
                <a:ea typeface="宋体" panose="02010600030101010101" pitchFamily="2" charset="-122"/>
              </a:rPr>
              <a:t>{</a:t>
            </a:r>
          </a:p>
          <a:p>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开门</a:t>
            </a:r>
            <a:r>
              <a:rPr lang="en-US" altLang="zh-CN" dirty="0" smtClean="0">
                <a:ea typeface="宋体" panose="02010600030101010101" pitchFamily="2" charset="-122"/>
              </a:rPr>
              <a:t>(){}  </a:t>
            </a:r>
          </a:p>
          <a:p>
            <a:r>
              <a:rPr lang="zh-CN" altLang="en-US" dirty="0" smtClean="0">
                <a:ea typeface="宋体" panose="02010600030101010101" pitchFamily="2" charset="-122"/>
              </a:rPr>
              <a:t>     关门</a:t>
            </a:r>
            <a:r>
              <a:rPr lang="en-US" altLang="zh-CN" dirty="0" smtClean="0">
                <a:ea typeface="宋体" panose="02010600030101010101" pitchFamily="2" charset="-122"/>
              </a:rPr>
              <a:t>(){}</a:t>
            </a:r>
            <a:endParaRPr lang="en-US" altLang="zh-CN" dirty="0">
              <a:ea typeface="宋体" panose="02010600030101010101" pitchFamily="2" charset="-122"/>
            </a:endParaRPr>
          </a:p>
          <a:p>
            <a:r>
              <a:rPr lang="en-US" altLang="zh-CN" dirty="0" smtClean="0">
                <a:ea typeface="宋体" panose="02010600030101010101" pitchFamily="2" charset="-122"/>
              </a:rPr>
              <a:t>}</a:t>
            </a:r>
            <a:endParaRPr lang="zh-CN" altLang="en-US" dirty="0">
              <a:ea typeface="宋体" panose="02010600030101010101" pitchFamily="2" charset="-122"/>
            </a:endParaRPr>
          </a:p>
        </p:txBody>
      </p:sp>
      <p:sp>
        <p:nvSpPr>
          <p:cNvPr id="18" name="TextBox 17"/>
          <p:cNvSpPr txBox="1"/>
          <p:nvPr/>
        </p:nvSpPr>
        <p:spPr>
          <a:xfrm>
            <a:off x="7092280" y="3978483"/>
            <a:ext cx="2051720" cy="922020"/>
          </a:xfrm>
          <a:prstGeom prst="rect">
            <a:avLst/>
          </a:prstGeom>
          <a:noFill/>
        </p:spPr>
        <p:txBody>
          <a:bodyPr wrap="square" rtlCol="0">
            <a:spAutoFit/>
          </a:bodyPr>
          <a:lstStyle/>
          <a:p>
            <a:r>
              <a:rPr lang="zh-CN" altLang="en-US" dirty="0" smtClean="0">
                <a:ea typeface="宋体" panose="02010600030101010101" pitchFamily="2" charset="-122"/>
              </a:rPr>
              <a:t>大象</a:t>
            </a:r>
            <a:r>
              <a:rPr lang="en-US" altLang="zh-CN" dirty="0" smtClean="0">
                <a:ea typeface="宋体" panose="02010600030101010101" pitchFamily="2" charset="-122"/>
              </a:rPr>
              <a:t>{</a:t>
            </a:r>
          </a:p>
          <a:p>
            <a:r>
              <a:rPr lang="en-US" altLang="zh-CN" dirty="0" smtClean="0">
                <a:ea typeface="宋体" panose="02010600030101010101" pitchFamily="2" charset="-122"/>
              </a:rPr>
              <a:t>     </a:t>
            </a:r>
            <a:r>
              <a:rPr lang="zh-CN" altLang="en-US" dirty="0" smtClean="0">
                <a:ea typeface="宋体" panose="02010600030101010101" pitchFamily="2" charset="-122"/>
              </a:rPr>
              <a:t>进入</a:t>
            </a:r>
            <a:r>
              <a:rPr lang="en-US" altLang="zh-CN" dirty="0" smtClean="0">
                <a:ea typeface="宋体" panose="02010600030101010101" pitchFamily="2" charset="-122"/>
              </a:rPr>
              <a:t>(){}</a:t>
            </a:r>
            <a:endParaRPr lang="en-US" altLang="zh-CN" dirty="0">
              <a:ea typeface="宋体" panose="02010600030101010101" pitchFamily="2" charset="-122"/>
            </a:endParaRPr>
          </a:p>
          <a:p>
            <a:r>
              <a:rPr lang="en-US" altLang="zh-CN" dirty="0" smtClean="0">
                <a:ea typeface="宋体" panose="02010600030101010101" pitchFamily="2" charset="-122"/>
              </a:rPr>
              <a:t>}</a:t>
            </a:r>
            <a:endParaRPr lang="zh-CN" altLang="en-US" dirty="0">
              <a:ea typeface="宋体" panose="02010600030101010101" pitchFamily="2" charset="-122"/>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2555776" y="692696"/>
            <a:ext cx="4968552" cy="73718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a:latin typeface="宋体" panose="02010600030101010101" pitchFamily="2" charset="-122"/>
                <a:ea typeface="宋体" panose="02010600030101010101" pitchFamily="2" charset="-122"/>
              </a:rPr>
              <a:t>类与</a:t>
            </a:r>
            <a:r>
              <a:rPr lang="zh-CN" altLang="en-US" b="1" dirty="0" smtClean="0">
                <a:latin typeface="宋体" panose="02010600030101010101" pitchFamily="2" charset="-122"/>
                <a:ea typeface="宋体" panose="02010600030101010101" pitchFamily="2" charset="-122"/>
              </a:rPr>
              <a:t>类之间的关系</a:t>
            </a:r>
            <a:endParaRPr lang="zh-CN" altLang="en-US" b="1" dirty="0">
              <a:latin typeface="宋体" panose="02010600030101010101" pitchFamily="2" charset="-122"/>
              <a:ea typeface="宋体" panose="02010600030101010101" pitchFamily="2" charset="-122"/>
            </a:endParaRPr>
          </a:p>
        </p:txBody>
      </p:sp>
      <p:pic>
        <p:nvPicPr>
          <p:cNvPr id="1026" name="Picture 2"/>
          <p:cNvPicPr>
            <a:picLocks noChangeAspect="1" noChangeArrowheads="1"/>
          </p:cNvPicPr>
          <p:nvPr>
            <p:custDataLst>
              <p:tags r:id="rId1"/>
            </p:custDataLst>
          </p:nvPr>
        </p:nvPicPr>
        <p:blipFill>
          <a:blip r:embed="rId4">
            <a:extLst>
              <a:ext uri="{28A0092B-C50C-407E-A947-70E740481C1C}">
                <a14:useLocalDpi xmlns:a14="http://schemas.microsoft.com/office/drawing/2010/main" xmlns="" val="0"/>
              </a:ext>
            </a:extLst>
          </a:blip>
          <a:srcRect/>
          <a:stretch>
            <a:fillRect/>
          </a:stretch>
        </p:blipFill>
        <p:spPr bwMode="auto">
          <a:xfrm>
            <a:off x="197624" y="2492896"/>
            <a:ext cx="3533177" cy="252028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TextBox 2"/>
          <p:cNvSpPr txBox="1"/>
          <p:nvPr/>
        </p:nvSpPr>
        <p:spPr>
          <a:xfrm>
            <a:off x="1200312" y="5229200"/>
            <a:ext cx="1527803" cy="461665"/>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关联关系</a:t>
            </a:r>
            <a:endParaRPr lang="zh-CN" altLang="en-US" sz="2400" dirty="0">
              <a:latin typeface="宋体" panose="02010600030101010101" pitchFamily="2" charset="-122"/>
              <a:ea typeface="宋体" panose="02010600030101010101" pitchFamily="2" charset="-122"/>
            </a:endParaRPr>
          </a:p>
        </p:txBody>
      </p:sp>
      <p:sp>
        <p:nvSpPr>
          <p:cNvPr id="5" name="TextBox 4"/>
          <p:cNvSpPr txBox="1"/>
          <p:nvPr/>
        </p:nvSpPr>
        <p:spPr>
          <a:xfrm>
            <a:off x="6156176" y="5234131"/>
            <a:ext cx="1496187" cy="461665"/>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继承关系</a:t>
            </a:r>
            <a:endParaRPr lang="zh-CN" altLang="en-US" sz="2400" dirty="0">
              <a:latin typeface="宋体" panose="02010600030101010101" pitchFamily="2" charset="-122"/>
              <a:ea typeface="宋体" panose="02010600030101010101" pitchFamily="2" charset="-122"/>
            </a:endParaRPr>
          </a:p>
        </p:txBody>
      </p:sp>
      <p:pic>
        <p:nvPicPr>
          <p:cNvPr id="1027" name="Picture 3"/>
          <p:cNvPicPr>
            <a:picLocks noChangeAspect="1" noChangeArrowheads="1"/>
          </p:cNvPicPr>
          <p:nvPr>
            <p:custDataLst>
              <p:tags r:id="rId2"/>
            </p:custDataLst>
          </p:nvPr>
        </p:nvPicPr>
        <p:blipFill rotWithShape="1">
          <a:blip r:embed="rId5">
            <a:clrChange>
              <a:clrFrom>
                <a:srgbClr val="FEFEFE"/>
              </a:clrFrom>
              <a:clrTo>
                <a:srgbClr val="FEFEFE">
                  <a:alpha val="0"/>
                </a:srgbClr>
              </a:clrTo>
            </a:clrChange>
            <a:extLst>
              <a:ext uri="{28A0092B-C50C-407E-A947-70E740481C1C}">
                <a14:useLocalDpi xmlns:a14="http://schemas.microsoft.com/office/drawing/2010/main" xmlns="" val="0"/>
              </a:ext>
            </a:extLst>
          </a:blip>
          <a:srcRect/>
          <a:stretch>
            <a:fillRect/>
          </a:stretch>
        </p:blipFill>
        <p:spPr bwMode="auto">
          <a:xfrm>
            <a:off x="4499991" y="2060848"/>
            <a:ext cx="4248472" cy="304991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2555776" y="692696"/>
            <a:ext cx="4968552" cy="73718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a:latin typeface="+mn-lt"/>
                <a:ea typeface="宋体" panose="02010600030101010101" pitchFamily="2" charset="-122"/>
              </a:rPr>
              <a:t>类与</a:t>
            </a:r>
            <a:r>
              <a:rPr lang="zh-CN" altLang="en-US" b="1" dirty="0" smtClean="0">
                <a:latin typeface="+mn-lt"/>
                <a:ea typeface="宋体" panose="02010600030101010101" pitchFamily="2" charset="-122"/>
              </a:rPr>
              <a:t>类之间的关系</a:t>
            </a:r>
            <a:endParaRPr lang="zh-CN" altLang="en-US" b="1" dirty="0">
              <a:latin typeface="+mn-lt"/>
              <a:ea typeface="宋体" panose="02010600030101010101" pitchFamily="2" charset="-122"/>
            </a:endParaRPr>
          </a:p>
        </p:txBody>
      </p:sp>
      <p:sp>
        <p:nvSpPr>
          <p:cNvPr id="5" name="TextBox 4"/>
          <p:cNvSpPr txBox="1"/>
          <p:nvPr/>
        </p:nvSpPr>
        <p:spPr>
          <a:xfrm>
            <a:off x="1835696" y="4996619"/>
            <a:ext cx="1296144" cy="461665"/>
          </a:xfrm>
          <a:prstGeom prst="rect">
            <a:avLst/>
          </a:prstGeom>
          <a:noFill/>
        </p:spPr>
        <p:txBody>
          <a:bodyPr wrap="square" rtlCol="0">
            <a:spAutoFit/>
          </a:bodyPr>
          <a:lstStyle/>
          <a:p>
            <a:r>
              <a:rPr lang="zh-CN" altLang="en-US" sz="2400" dirty="0" smtClean="0">
                <a:ea typeface="宋体" panose="02010600030101010101" pitchFamily="2" charset="-122"/>
              </a:rPr>
              <a:t>聚 集</a:t>
            </a:r>
            <a:endParaRPr lang="zh-CN" altLang="en-US" sz="2400" dirty="0">
              <a:ea typeface="宋体" panose="02010600030101010101" pitchFamily="2" charset="-122"/>
            </a:endParaRPr>
          </a:p>
        </p:txBody>
      </p:sp>
      <p:pic>
        <p:nvPicPr>
          <p:cNvPr id="1028" name="Picture 4"/>
          <p:cNvPicPr>
            <a:picLocks noChangeAspect="1" noChangeArrowheads="1"/>
          </p:cNvPicPr>
          <p:nvPr>
            <p:custDataLst>
              <p:tags r:id="rId1"/>
            </p:custDataLst>
          </p:nvPr>
        </p:nvPicPr>
        <p:blipFill>
          <a:blip r:embed="rId4">
            <a:extLst>
              <a:ext uri="{28A0092B-C50C-407E-A947-70E740481C1C}">
                <a14:useLocalDpi xmlns:a14="http://schemas.microsoft.com/office/drawing/2010/main" xmlns="" val="0"/>
              </a:ext>
            </a:extLst>
          </a:blip>
          <a:srcRect/>
          <a:stretch>
            <a:fillRect/>
          </a:stretch>
        </p:blipFill>
        <p:spPr bwMode="auto">
          <a:xfrm>
            <a:off x="592705" y="1772816"/>
            <a:ext cx="3205022" cy="290634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0" name="Picture 2"/>
          <p:cNvPicPr>
            <a:picLocks noChangeAspect="1" noChangeArrowheads="1"/>
          </p:cNvPicPr>
          <p:nvPr>
            <p:custDataLst>
              <p:tags r:id="rId2"/>
            </p:custDataLst>
          </p:nvPr>
        </p:nvPicPr>
        <p:blipFill>
          <a:blip r:embed="rId5">
            <a:extLst>
              <a:ext uri="{28A0092B-C50C-407E-A947-70E740481C1C}">
                <a14:useLocalDpi xmlns:a14="http://schemas.microsoft.com/office/drawing/2010/main" xmlns="" val="0"/>
              </a:ext>
            </a:extLst>
          </a:blip>
          <a:srcRect/>
          <a:stretch>
            <a:fillRect/>
          </a:stretch>
        </p:blipFill>
        <p:spPr bwMode="auto">
          <a:xfrm>
            <a:off x="4788024" y="1923075"/>
            <a:ext cx="3600400" cy="29238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 name="TextBox 8"/>
          <p:cNvSpPr txBox="1"/>
          <p:nvPr/>
        </p:nvSpPr>
        <p:spPr>
          <a:xfrm>
            <a:off x="6372200" y="5042786"/>
            <a:ext cx="864096" cy="461665"/>
          </a:xfrm>
          <a:prstGeom prst="rect">
            <a:avLst/>
          </a:prstGeom>
          <a:noFill/>
        </p:spPr>
        <p:txBody>
          <a:bodyPr wrap="square" rtlCol="0">
            <a:spAutoFit/>
          </a:bodyPr>
          <a:lstStyle/>
          <a:p>
            <a:r>
              <a:rPr lang="zh-CN" altLang="en-US" sz="2400" dirty="0" smtClean="0">
                <a:ea typeface="宋体" panose="02010600030101010101" pitchFamily="2" charset="-122"/>
              </a:rPr>
              <a:t>组 合</a:t>
            </a:r>
            <a:endParaRPr lang="zh-CN" altLang="en-US" sz="2400" dirty="0">
              <a:ea typeface="宋体" panose="02010600030101010101" pitchFamily="2" charset="-122"/>
            </a:endParaRPr>
          </a:p>
        </p:txBody>
      </p:sp>
      <p:sp>
        <p:nvSpPr>
          <p:cNvPr id="4" name="TextBox 3"/>
          <p:cNvSpPr txBox="1"/>
          <p:nvPr/>
        </p:nvSpPr>
        <p:spPr>
          <a:xfrm>
            <a:off x="3827030" y="5781166"/>
            <a:ext cx="1656184" cy="461665"/>
          </a:xfrm>
          <a:prstGeom prst="rect">
            <a:avLst/>
          </a:prstGeom>
          <a:noFill/>
        </p:spPr>
        <p:txBody>
          <a:bodyPr wrap="square" rtlCol="0">
            <a:spAutoFit/>
          </a:bodyPr>
          <a:lstStyle/>
          <a:p>
            <a:r>
              <a:rPr lang="zh-CN" altLang="en-US" sz="2400" dirty="0" smtClean="0">
                <a:ea typeface="宋体" panose="02010600030101010101" pitchFamily="2" charset="-122"/>
              </a:rPr>
              <a:t>聚合关系</a:t>
            </a:r>
            <a:endParaRPr lang="zh-CN" altLang="en-US" sz="2400" dirty="0">
              <a:ea typeface="宋体" panose="02010600030101010101" pitchFamily="2"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59288" y="170228"/>
            <a:ext cx="4032448" cy="584775"/>
          </a:xfrm>
          <a:prstGeom prst="rect">
            <a:avLst/>
          </a:prstGeom>
          <a:noFill/>
        </p:spPr>
        <p:txBody>
          <a:bodyPr wrap="square" rtlCol="0">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smtClean="0">
                <a:latin typeface="Courier New" panose="02070309020205020404" pitchFamily="49" charset="0"/>
                <a:ea typeface="新宋体" panose="02010609030101010101" pitchFamily="49" charset="-122"/>
                <a:cs typeface="Courier New" panose="02070309020205020404" pitchFamily="49" charset="0"/>
              </a:rPr>
              <a:t>语言的主要特性</a:t>
            </a:r>
            <a:endParaRPr lang="zh-CN" altLang="en-US"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3" name="TextBox 2"/>
          <p:cNvSpPr txBox="1"/>
          <p:nvPr/>
        </p:nvSpPr>
        <p:spPr>
          <a:xfrm>
            <a:off x="251773" y="788848"/>
            <a:ext cx="8712968" cy="4554220"/>
          </a:xfrm>
          <a:prstGeom prst="rect">
            <a:avLst/>
          </a:prstGeom>
          <a:noFill/>
        </p:spPr>
        <p:txBody>
          <a:bodyPr wrap="square" rtlCol="0">
            <a:spAutoFit/>
          </a:bodyPr>
          <a:lstStyle/>
          <a:p>
            <a:r>
              <a:rPr lang="en-US" altLang="zh-CN" sz="20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b="1" dirty="0">
                <a:latin typeface="Courier New" panose="02070309020205020404" pitchFamily="49" charset="0"/>
                <a:ea typeface="新宋体" panose="02010609030101010101" pitchFamily="49" charset="-122"/>
                <a:cs typeface="Courier New" panose="02070309020205020404" pitchFamily="49" charset="0"/>
              </a:rPr>
              <a:t>语言是易学的</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语言的语法与</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C</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语言和</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C++</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语言很接近，使得大多数程序员很容易学习和使用</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a:t>
            </a:r>
            <a:endParaRPr lang="en-US" altLang="zh-CN" sz="2000" dirty="0" smtClean="0">
              <a:latin typeface="Courier New" panose="02070309020205020404" pitchFamily="49" charset="0"/>
              <a:ea typeface="新宋体" panose="02010609030101010101" pitchFamily="49" charset="-122"/>
              <a:cs typeface="Courier New" panose="02070309020205020404" pitchFamily="49" charset="0"/>
            </a:endParaRPr>
          </a:p>
          <a:p>
            <a:pPr>
              <a:spcBef>
                <a:spcPts val="1200"/>
              </a:spcBef>
            </a:pP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b="1" dirty="0">
                <a:latin typeface="Courier New" panose="02070309020205020404" pitchFamily="49" charset="0"/>
                <a:ea typeface="新宋体" panose="02010609030101010101" pitchFamily="49" charset="-122"/>
                <a:cs typeface="Courier New" panose="02070309020205020404" pitchFamily="49" charset="0"/>
              </a:rPr>
              <a:t>语言是强制面向对象的</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语言提供类、接口和继承等原语，为了简单起见，只支持类之间的单继承，但支持接口之间的多继承，并支持类与接口之间的实现机制（关键字为</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implements</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a:t>
            </a:r>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a:t>
            </a:r>
            <a:endParaRPr lang="en-US" altLang="zh-CN" sz="2000" dirty="0" smtClean="0">
              <a:latin typeface="Courier New" panose="02070309020205020404" pitchFamily="49" charset="0"/>
              <a:ea typeface="新宋体" panose="02010609030101010101" pitchFamily="49" charset="-122"/>
              <a:cs typeface="Courier New" panose="02070309020205020404" pitchFamily="49" charset="0"/>
            </a:endParaRPr>
          </a:p>
          <a:p>
            <a:pPr>
              <a:spcBef>
                <a:spcPts val="1200"/>
              </a:spcBef>
            </a:pP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b="1" dirty="0">
                <a:latin typeface="Courier New" panose="02070309020205020404" pitchFamily="49" charset="0"/>
                <a:ea typeface="新宋体" panose="02010609030101010101" pitchFamily="49" charset="-122"/>
                <a:cs typeface="Courier New" panose="02070309020205020404" pitchFamily="49" charset="0"/>
              </a:rPr>
              <a:t>语言是分布式的</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语言支持</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Internet</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应用的开发，在基本的</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应用编程接口中有一个网络应用编程接口（</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 net</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），它提供了用于网络应用编程的类库，包括</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URL</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a:t>
            </a:r>
            <a:r>
              <a:rPr lang="en-US" altLang="zh-CN" sz="2000" dirty="0" err="1">
                <a:latin typeface="Courier New" panose="02070309020205020404" pitchFamily="49" charset="0"/>
                <a:ea typeface="新宋体" panose="02010609030101010101" pitchFamily="49" charset="-122"/>
                <a:cs typeface="Courier New" panose="02070309020205020404" pitchFamily="49" charset="0"/>
              </a:rPr>
              <a:t>URLConnection</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Socket</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a:t>
            </a:r>
            <a:r>
              <a:rPr lang="en-US" altLang="zh-CN" sz="2000" dirty="0" err="1">
                <a:latin typeface="Courier New" panose="02070309020205020404" pitchFamily="49" charset="0"/>
                <a:ea typeface="新宋体" panose="02010609030101010101" pitchFamily="49" charset="-122"/>
                <a:cs typeface="Courier New" panose="02070309020205020404" pitchFamily="49" charset="0"/>
              </a:rPr>
              <a:t>ServerSocket</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等。</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的</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RMI</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（远程方法激活）机制也是开发分布式应用的重要手段</a:t>
            </a:r>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a:t>
            </a:r>
            <a:endParaRPr lang="en-US" altLang="zh-CN" sz="2000" dirty="0" smtClean="0">
              <a:latin typeface="Courier New" panose="02070309020205020404" pitchFamily="49" charset="0"/>
              <a:ea typeface="新宋体" panose="02010609030101010101" pitchFamily="49" charset="-122"/>
              <a:cs typeface="Courier New" panose="02070309020205020404" pitchFamily="49" charset="0"/>
            </a:endParaRPr>
          </a:p>
          <a:p>
            <a:pPr>
              <a:spcBef>
                <a:spcPts val="1200"/>
              </a:spcBef>
            </a:pP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b="1" dirty="0">
                <a:latin typeface="Courier New" panose="02070309020205020404" pitchFamily="49" charset="0"/>
                <a:ea typeface="新宋体" panose="02010609030101010101" pitchFamily="49" charset="-122"/>
                <a:cs typeface="Courier New" panose="02070309020205020404" pitchFamily="49" charset="0"/>
              </a:rPr>
              <a:t>语言是健壮的。</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的强类型机制、异常处理、垃圾的自动收集等是</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程序健壮性的重要保证。对指针的丢弃是</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的明智选择</a:t>
            </a:r>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a:t>
            </a:r>
            <a:endParaRPr lang="en-US" altLang="zh-CN" sz="2000" dirty="0" smtClean="0">
              <a:latin typeface="Courier New" panose="02070309020205020404" pitchFamily="49" charset="0"/>
              <a:ea typeface="新宋体" panose="02010609030101010101" pitchFamily="49" charset="-122"/>
              <a:cs typeface="Courier New" panose="02070309020205020404" pitchFamily="49" charset="0"/>
            </a:endParaRPr>
          </a:p>
          <a:p>
            <a:endParaRPr lang="zh-CN" altLang="en-US" sz="2000" dirty="0">
              <a:latin typeface="Courier New" panose="02070309020205020404" pitchFamily="49" charset="0"/>
              <a:ea typeface="新宋体" panose="02010609030101010101" pitchFamily="49" charset="-122"/>
              <a:cs typeface="Courier New" panose="02070309020205020404" pitchFamily="49" charset="0"/>
            </a:endParaRP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nvSpPr>
        <p:spPr>
          <a:xfrm>
            <a:off x="2843808" y="261913"/>
            <a:ext cx="468052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r>
              <a:rPr lang="zh-CN" altLang="en-US" b="1" dirty="0" smtClean="0">
                <a:solidFill>
                  <a:schemeClr val="tx1"/>
                </a:solidFill>
                <a:latin typeface="+mn-lt"/>
                <a:ea typeface="宋体" panose="02010600030101010101" pitchFamily="2" charset="-122"/>
                <a:cs typeface="Arial Unicode MS" panose="020B0604020202020204" charset="-122"/>
              </a:rPr>
              <a:t>面向对象的思想概述</a:t>
            </a:r>
          </a:p>
        </p:txBody>
      </p:sp>
      <p:sp>
        <p:nvSpPr>
          <p:cNvPr id="5123" name="Rectangle 3"/>
          <p:cNvSpPr>
            <a:spLocks noGrp="1" noChangeArrowheads="1"/>
          </p:cNvSpPr>
          <p:nvPr/>
        </p:nvSpPr>
        <p:spPr>
          <a:xfrm>
            <a:off x="179512" y="1126009"/>
            <a:ext cx="8658236" cy="47525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buClr>
                <a:schemeClr val="tx1"/>
              </a:buCl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程序员从执行者转化成了指挥者。</a:t>
            </a:r>
            <a:endParaRPr lang="en-US" altLang="zh-CN" dirty="0" smtClean="0">
              <a:ea typeface="宋体" panose="02010600030101010101" pitchFamily="2" charset="-122"/>
              <a:cs typeface="Times New Roman" panose="02020603050405020304" pitchFamily="18" charset="0"/>
            </a:endParaRPr>
          </a:p>
          <a:p>
            <a:pPr marL="0" indent="0" eaLnBrk="1" hangingPunct="1">
              <a:lnSpc>
                <a:spcPct val="90000"/>
              </a:lnSpc>
              <a:buClr>
                <a:schemeClr val="tx1"/>
              </a:buClr>
              <a:buNone/>
            </a:pPr>
            <a:endParaRPr lang="en-US" altLang="zh-CN" sz="1100" dirty="0" smtClean="0">
              <a:ea typeface="宋体" panose="02010600030101010101" pitchFamily="2" charset="-122"/>
              <a:cs typeface="Times New Roman" panose="02020603050405020304" pitchFamily="18" charset="0"/>
            </a:endParaRPr>
          </a:p>
          <a:p>
            <a:pPr eaLnBrk="1" hangingPunct="1">
              <a:lnSpc>
                <a:spcPct val="90000"/>
              </a:lnSpc>
              <a:buClr>
                <a:schemeClr val="tx1"/>
              </a:buCl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完成需求时：</a:t>
            </a:r>
            <a:endParaRPr lang="en-US" altLang="zh-CN" dirty="0" smtClean="0">
              <a:ea typeface="宋体" panose="02010600030101010101" pitchFamily="2" charset="-122"/>
              <a:cs typeface="Times New Roman" panose="02020603050405020304" pitchFamily="18" charset="0"/>
            </a:endParaRPr>
          </a:p>
          <a:p>
            <a:pPr lvl="1">
              <a:lnSpc>
                <a:spcPct val="90000"/>
              </a:lnSpc>
              <a:buClr>
                <a:schemeClr val="tx1"/>
              </a:buClr>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先去</a:t>
            </a:r>
            <a:r>
              <a:rPr lang="zh-CN" altLang="en-US" dirty="0">
                <a:ea typeface="宋体" panose="02010600030101010101" pitchFamily="2" charset="-122"/>
                <a:cs typeface="Times New Roman" panose="02020603050405020304" pitchFamily="18" charset="0"/>
              </a:rPr>
              <a:t>找具有所</a:t>
            </a:r>
            <a:r>
              <a:rPr lang="zh-CN" altLang="en-US" dirty="0" smtClean="0">
                <a:ea typeface="宋体" panose="02010600030101010101" pitchFamily="2" charset="-122"/>
                <a:cs typeface="Times New Roman" panose="02020603050405020304" pitchFamily="18" charset="0"/>
              </a:rPr>
              <a:t>需功能</a:t>
            </a:r>
            <a:r>
              <a:rPr lang="zh-CN" altLang="en-US" dirty="0">
                <a:ea typeface="宋体" panose="02010600030101010101" pitchFamily="2" charset="-122"/>
                <a:cs typeface="Times New Roman" panose="02020603050405020304" pitchFamily="18" charset="0"/>
              </a:rPr>
              <a:t>的对象来</a:t>
            </a:r>
            <a:r>
              <a:rPr lang="zh-CN" altLang="en-US" dirty="0" smtClean="0">
                <a:ea typeface="宋体" panose="02010600030101010101" pitchFamily="2" charset="-122"/>
                <a:cs typeface="Times New Roman" panose="02020603050405020304" pitchFamily="18" charset="0"/>
              </a:rPr>
              <a:t>用。</a:t>
            </a:r>
            <a:endParaRPr lang="en-US" altLang="zh-CN" dirty="0" smtClean="0">
              <a:ea typeface="宋体" panose="02010600030101010101" pitchFamily="2" charset="-122"/>
              <a:cs typeface="Times New Roman" panose="02020603050405020304" pitchFamily="18" charset="0"/>
            </a:endParaRPr>
          </a:p>
          <a:p>
            <a:pPr lvl="1">
              <a:lnSpc>
                <a:spcPct val="90000"/>
              </a:lnSpc>
              <a:buClr>
                <a:schemeClr val="tx1"/>
              </a:buClr>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如果该对象不存在，那么创建一个具有所需功能的对象。</a:t>
            </a:r>
          </a:p>
          <a:p>
            <a:pPr lvl="1">
              <a:lnSpc>
                <a:spcPct val="90000"/>
              </a:lnSpc>
              <a:buClr>
                <a:schemeClr val="tx1"/>
              </a:buClr>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这样简化开发并提高复用。</a:t>
            </a:r>
          </a:p>
          <a:p>
            <a:pPr marL="0" indent="0">
              <a:lnSpc>
                <a:spcPct val="90000"/>
              </a:lnSpc>
              <a:buClr>
                <a:schemeClr val="tx1"/>
              </a:buClr>
              <a:buNone/>
            </a:pPr>
            <a:endParaRPr lang="en-US" altLang="zh-CN" sz="1200" dirty="0" smtClean="0">
              <a:ea typeface="宋体" panose="02010600030101010101" pitchFamily="2" charset="-122"/>
              <a:cs typeface="Times New Roman" panose="02020603050405020304" pitchFamily="18" charset="0"/>
            </a:endParaRPr>
          </a:p>
          <a:p>
            <a:pPr eaLnBrk="1" hangingPunct="1">
              <a:lnSpc>
                <a:spcPct val="90000"/>
              </a:lnSpc>
              <a:buClr>
                <a:schemeClr val="tx1"/>
              </a:buClr>
              <a:buFont typeface="Wingdings" panose="05000000000000000000" pitchFamily="2" charset="2"/>
              <a:buChar char="l"/>
            </a:pPr>
            <a:r>
              <a:rPr lang="zh-CN" altLang="en-US" dirty="0" smtClean="0">
                <a:solidFill>
                  <a:srgbClr val="C00000"/>
                </a:solidFill>
                <a:ea typeface="宋体" panose="02010600030101010101" pitchFamily="2" charset="-122"/>
                <a:cs typeface="Times New Roman" panose="02020603050405020304" pitchFamily="18" charset="0"/>
              </a:rPr>
              <a:t>类</a:t>
            </a:r>
            <a:r>
              <a:rPr lang="en-US" altLang="zh-CN" dirty="0" smtClean="0">
                <a:solidFill>
                  <a:srgbClr val="C00000"/>
                </a:solidFill>
                <a:ea typeface="宋体" panose="02010600030101010101" pitchFamily="2" charset="-122"/>
                <a:cs typeface="Times New Roman" panose="02020603050405020304" pitchFamily="18" charset="0"/>
              </a:rPr>
              <a:t>(class)</a:t>
            </a:r>
            <a:r>
              <a:rPr lang="zh-CN" altLang="en-US" dirty="0" smtClean="0">
                <a:ea typeface="宋体" panose="02010600030101010101" pitchFamily="2" charset="-122"/>
                <a:cs typeface="Times New Roman" panose="02020603050405020304" pitchFamily="18" charset="0"/>
              </a:rPr>
              <a:t>和</a:t>
            </a:r>
            <a:r>
              <a:rPr lang="zh-CN" altLang="en-US" dirty="0" smtClean="0">
                <a:solidFill>
                  <a:srgbClr val="C00000"/>
                </a:solidFill>
                <a:ea typeface="宋体" panose="02010600030101010101" pitchFamily="2" charset="-122"/>
                <a:cs typeface="Times New Roman" panose="02020603050405020304" pitchFamily="18" charset="0"/>
              </a:rPr>
              <a:t>对象</a:t>
            </a:r>
            <a:r>
              <a:rPr lang="en-US" altLang="zh-CN" dirty="0" smtClean="0">
                <a:solidFill>
                  <a:srgbClr val="C00000"/>
                </a:solidFill>
                <a:ea typeface="宋体" panose="02010600030101010101" pitchFamily="2" charset="-122"/>
                <a:cs typeface="Times New Roman" panose="02020603050405020304" pitchFamily="18" charset="0"/>
              </a:rPr>
              <a:t>(object)</a:t>
            </a:r>
            <a:r>
              <a:rPr lang="zh-CN" altLang="en-US" dirty="0" smtClean="0">
                <a:ea typeface="宋体" panose="02010600030101010101" pitchFamily="2" charset="-122"/>
                <a:cs typeface="Times New Roman" panose="02020603050405020304" pitchFamily="18" charset="0"/>
              </a:rPr>
              <a:t>是面向对象的核心概念。</a:t>
            </a:r>
            <a:endParaRPr lang="en-US" altLang="zh-CN" dirty="0" smtClean="0">
              <a:ea typeface="宋体" panose="02010600030101010101" pitchFamily="2" charset="-122"/>
              <a:cs typeface="Times New Roman" panose="02020603050405020304" pitchFamily="18" charset="0"/>
            </a:endParaRPr>
          </a:p>
          <a:p>
            <a:pPr lvl="1">
              <a:lnSpc>
                <a:spcPct val="90000"/>
              </a:lnSpc>
              <a:buClr>
                <a:schemeClr val="tx1"/>
              </a:buClr>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类是对一类事物描述，是</a:t>
            </a:r>
            <a:r>
              <a:rPr lang="zh-CN" altLang="en-US" dirty="0" smtClean="0">
                <a:solidFill>
                  <a:srgbClr val="0000FF"/>
                </a:solidFill>
                <a:ea typeface="宋体" panose="02010600030101010101" pitchFamily="2" charset="-122"/>
                <a:cs typeface="Times New Roman" panose="02020603050405020304" pitchFamily="18" charset="0"/>
              </a:rPr>
              <a:t>抽象的</a:t>
            </a:r>
            <a:r>
              <a:rPr lang="zh-CN" altLang="en-US" dirty="0" smtClean="0">
                <a:ea typeface="宋体" panose="02010600030101010101" pitchFamily="2" charset="-122"/>
                <a:cs typeface="Times New Roman" panose="02020603050405020304" pitchFamily="18" charset="0"/>
              </a:rPr>
              <a:t>、概念上的定义</a:t>
            </a:r>
            <a:endParaRPr lang="en-US" altLang="zh-CN" dirty="0" smtClean="0">
              <a:ea typeface="宋体" panose="02010600030101010101" pitchFamily="2" charset="-122"/>
              <a:cs typeface="Times New Roman" panose="02020603050405020304" pitchFamily="18" charset="0"/>
            </a:endParaRPr>
          </a:p>
          <a:p>
            <a:pPr lvl="1">
              <a:lnSpc>
                <a:spcPct val="90000"/>
              </a:lnSpc>
              <a:buClr>
                <a:schemeClr val="tx1"/>
              </a:buClr>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对象是实际存在的该类事物的每个个体，因而也称</a:t>
            </a:r>
            <a:r>
              <a:rPr lang="zh-CN" altLang="en-US" dirty="0" smtClean="0">
                <a:solidFill>
                  <a:srgbClr val="0000FF"/>
                </a:solidFill>
                <a:ea typeface="宋体" panose="02010600030101010101" pitchFamily="2" charset="-122"/>
                <a:cs typeface="Times New Roman" panose="02020603050405020304" pitchFamily="18" charset="0"/>
              </a:rPr>
              <a:t>实例</a:t>
            </a:r>
            <a:r>
              <a:rPr lang="en-US" altLang="zh-CN" dirty="0" smtClean="0">
                <a:ea typeface="宋体" panose="02010600030101010101" pitchFamily="2" charset="-122"/>
                <a:cs typeface="Times New Roman" panose="02020603050405020304" pitchFamily="18" charset="0"/>
              </a:rPr>
              <a:t>(instance)</a:t>
            </a:r>
            <a:r>
              <a:rPr lang="zh-CN" altLang="en-US" dirty="0" smtClean="0">
                <a:ea typeface="宋体" panose="02010600030101010101" pitchFamily="2" charset="-122"/>
                <a:cs typeface="Times New Roman" panose="02020603050405020304" pitchFamily="18" charset="0"/>
              </a:rPr>
              <a:t>。</a:t>
            </a:r>
            <a:endParaRPr lang="en-US" altLang="zh-CN" dirty="0" smtClean="0">
              <a:ea typeface="宋体" panose="02010600030101010101" pitchFamily="2" charset="-122"/>
              <a:cs typeface="Times New Roman" panose="02020603050405020304" pitchFamily="18" charset="0"/>
            </a:endParaRPr>
          </a:p>
          <a:p>
            <a:pPr marL="57150" lvl="1" indent="-342900">
              <a:lnSpc>
                <a:spcPct val="90000"/>
              </a:lnSpc>
              <a:buClr>
                <a:schemeClr val="tx1"/>
              </a:buClr>
              <a:buFont typeface="Wingdings" panose="05000000000000000000" pitchFamily="2" charset="2"/>
              <a:buChar char="l"/>
            </a:pPr>
            <a:r>
              <a:rPr lang="en-US" altLang="zh-CN" sz="2800" dirty="0" smtClean="0">
                <a:ea typeface="宋体" panose="02010600030101010101" pitchFamily="2" charset="-122"/>
                <a:cs typeface="Times New Roman" panose="02020603050405020304" pitchFamily="18" charset="0"/>
              </a:rPr>
              <a:t> </a:t>
            </a:r>
            <a:r>
              <a:rPr lang="zh-CN" altLang="en-US" sz="2800" dirty="0" smtClean="0">
                <a:ea typeface="宋体" panose="02010600030101010101" pitchFamily="2" charset="-122"/>
                <a:cs typeface="Times New Roman" panose="02020603050405020304" pitchFamily="18" charset="0"/>
              </a:rPr>
              <a:t>“万事万物皆对象”</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3667" y="1052736"/>
            <a:ext cx="3643946" cy="584775"/>
          </a:xfrm>
          <a:prstGeom prst="rect">
            <a:avLst/>
          </a:prstGeom>
        </p:spPr>
        <p:txBody>
          <a:bodyPr wrap="none">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4" name="矩形 3"/>
          <p:cNvSpPr/>
          <p:nvPr/>
        </p:nvSpPr>
        <p:spPr>
          <a:xfrm>
            <a:off x="363790" y="2146062"/>
            <a:ext cx="8424936" cy="2893100"/>
          </a:xfrm>
          <a:prstGeom prst="rect">
            <a:avLst/>
          </a:prstGeom>
        </p:spPr>
        <p:txBody>
          <a:bodyPr wrap="square">
            <a:spAutoFit/>
          </a:bodyPr>
          <a:lstStyle/>
          <a:p>
            <a:pPr marL="342900" lvl="1" indent="-342900">
              <a:buFont typeface="Wingdings" panose="05000000000000000000" pitchFamily="2" charset="2"/>
              <a:buChar char="l"/>
            </a:pPr>
            <a:r>
              <a:rPr lang="zh-CN" altLang="en-US" sz="2400" dirty="0" smtClean="0">
                <a:latin typeface="Courier New" panose="02070309020205020404" pitchFamily="49" charset="0"/>
                <a:ea typeface="宋体" panose="02010600030101010101" pitchFamily="2" charset="-122"/>
                <a:cs typeface="Courier New" panose="02070309020205020404" pitchFamily="49" charset="0"/>
              </a:rPr>
              <a:t>现实世界万事万物是由</a:t>
            </a:r>
            <a:r>
              <a:rPr lang="zh-CN" altLang="en-US" sz="2400" dirty="0" smtClean="0">
                <a:solidFill>
                  <a:srgbClr val="C00000"/>
                </a:solidFill>
                <a:latin typeface="Courier New" panose="02070309020205020404" pitchFamily="49" charset="0"/>
                <a:ea typeface="宋体" panose="02010600030101010101" pitchFamily="2" charset="-122"/>
                <a:cs typeface="Courier New" panose="02070309020205020404" pitchFamily="49" charset="0"/>
              </a:rPr>
              <a:t>分子</a:t>
            </a:r>
            <a:r>
              <a:rPr lang="zh-CN" altLang="en-US" sz="2400" dirty="0" smtClean="0">
                <a:latin typeface="Courier New" panose="02070309020205020404" pitchFamily="49" charset="0"/>
                <a:ea typeface="宋体" panose="02010600030101010101" pitchFamily="2" charset="-122"/>
                <a:cs typeface="Courier New" panose="02070309020205020404" pitchFamily="49" charset="0"/>
              </a:rPr>
              <a:t>、</a:t>
            </a:r>
            <a:r>
              <a:rPr lang="zh-CN" altLang="en-US" sz="2400" dirty="0" smtClean="0">
                <a:solidFill>
                  <a:srgbClr val="C00000"/>
                </a:solidFill>
                <a:latin typeface="Courier New" panose="02070309020205020404" pitchFamily="49" charset="0"/>
                <a:ea typeface="宋体" panose="02010600030101010101" pitchFamily="2" charset="-122"/>
                <a:cs typeface="Courier New" panose="02070309020205020404" pitchFamily="49" charset="0"/>
              </a:rPr>
              <a:t>原子</a:t>
            </a:r>
            <a:r>
              <a:rPr lang="zh-CN" altLang="en-US" sz="2400" dirty="0" smtClean="0">
                <a:latin typeface="Courier New" panose="02070309020205020404" pitchFamily="49" charset="0"/>
                <a:ea typeface="宋体" panose="02010600030101010101" pitchFamily="2" charset="-122"/>
                <a:cs typeface="Courier New" panose="02070309020205020404" pitchFamily="49" charset="0"/>
              </a:rPr>
              <a:t>构成的。同理，</a:t>
            </a:r>
            <a:r>
              <a:rPr lang="en-US" altLang="zh-CN" sz="2400" dirty="0" smtClean="0">
                <a:latin typeface="Courier New" panose="02070309020205020404" pitchFamily="49" charset="0"/>
                <a:ea typeface="宋体" panose="02010600030101010101" pitchFamily="2" charset="-122"/>
                <a:cs typeface="Courier New" panose="02070309020205020404" pitchFamily="49" charset="0"/>
              </a:rPr>
              <a:t>Java</a:t>
            </a:r>
            <a:r>
              <a:rPr lang="zh-CN" altLang="en-US" sz="2400" dirty="0" smtClean="0">
                <a:latin typeface="Courier New" panose="02070309020205020404" pitchFamily="49" charset="0"/>
                <a:ea typeface="宋体" panose="02010600030101010101" pitchFamily="2" charset="-122"/>
                <a:cs typeface="Courier New" panose="02070309020205020404" pitchFamily="49" charset="0"/>
              </a:rPr>
              <a:t>代码世界是由诸多个不同功能的</a:t>
            </a:r>
            <a:r>
              <a:rPr lang="zh-CN" altLang="en-US" sz="2400" dirty="0" smtClean="0">
                <a:solidFill>
                  <a:srgbClr val="C00000"/>
                </a:solidFill>
                <a:latin typeface="Courier New" panose="02070309020205020404" pitchFamily="49" charset="0"/>
                <a:ea typeface="宋体" panose="02010600030101010101" pitchFamily="2" charset="-122"/>
                <a:cs typeface="Courier New" panose="02070309020205020404" pitchFamily="49" charset="0"/>
              </a:rPr>
              <a:t>类</a:t>
            </a:r>
            <a:r>
              <a:rPr lang="zh-CN" altLang="en-US" sz="2400" dirty="0" smtClean="0">
                <a:latin typeface="Courier New" panose="02070309020205020404" pitchFamily="49" charset="0"/>
                <a:ea typeface="宋体" panose="02010600030101010101" pitchFamily="2" charset="-122"/>
                <a:cs typeface="Courier New" panose="02070309020205020404" pitchFamily="49" charset="0"/>
              </a:rPr>
              <a:t>构成的。</a:t>
            </a:r>
            <a:endParaRPr lang="en-US" altLang="zh-CN" sz="2400" dirty="0" smtClean="0">
              <a:latin typeface="Courier New" panose="02070309020205020404" pitchFamily="49" charset="0"/>
              <a:ea typeface="宋体" panose="02010600030101010101" pitchFamily="2" charset="-122"/>
              <a:cs typeface="Courier New" panose="02070309020205020404" pitchFamily="49" charset="0"/>
            </a:endParaRPr>
          </a:p>
          <a:p>
            <a:endParaRPr lang="en-US" altLang="zh-CN" sz="2800" dirty="0" smtClean="0">
              <a:latin typeface="Courier New" panose="02070309020205020404" pitchFamily="49" charset="0"/>
              <a:ea typeface="新宋体" panose="02010609030101010101" pitchFamily="49" charset="-122"/>
              <a:cs typeface="Courier New" panose="02070309020205020404" pitchFamily="49" charset="0"/>
            </a:endParaRPr>
          </a:p>
          <a:p>
            <a:pPr marL="342900" indent="-342900">
              <a:buFont typeface="Wingdings" panose="05000000000000000000" pitchFamily="2" charset="2"/>
              <a:buChar char="l"/>
            </a:pPr>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现实世界中的分子、原子又是由什么构成的呢？原子核、电子！那么，</a:t>
            </a:r>
            <a:r>
              <a:rPr lang="en-US" altLang="zh-CN" sz="2400"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中用类</a:t>
            </a:r>
            <a:r>
              <a:rPr lang="en-US" altLang="zh-CN" sz="2400" dirty="0">
                <a:latin typeface="Courier New" panose="02070309020205020404" pitchFamily="49" charset="0"/>
                <a:ea typeface="新宋体" panose="02010609030101010101" pitchFamily="49" charset="-122"/>
                <a:cs typeface="Courier New" panose="02070309020205020404" pitchFamily="49" charset="0"/>
              </a:rPr>
              <a:t>class</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来描述事物也是如此</a:t>
            </a:r>
          </a:p>
          <a:p>
            <a:pPr marL="1085850" lvl="1" indent="-342900">
              <a:spcBef>
                <a:spcPts val="1200"/>
              </a:spcBef>
              <a:buFont typeface="Wingdings" panose="05000000000000000000" pitchFamily="2" charset="2"/>
              <a:buChar char="Ø"/>
            </a:pPr>
            <a:r>
              <a:rPr lang="zh-CN" altLang="en-US" sz="24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属 性</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：对应类中的成员变量</a:t>
            </a:r>
          </a:p>
          <a:p>
            <a:pPr marL="1085850" lvl="1" indent="-342900">
              <a:buFont typeface="Wingdings" panose="05000000000000000000" pitchFamily="2" charset="2"/>
              <a:buChar char="Ø"/>
            </a:pPr>
            <a:r>
              <a:rPr lang="zh-CN" altLang="en-US" sz="24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行 为</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：对应类中的成员</a:t>
            </a:r>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方法</a:t>
            </a:r>
            <a:endParaRPr lang="zh-CN" altLang="en-US" sz="2400"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5" name="矩形 4"/>
          <p:cNvSpPr/>
          <p:nvPr/>
        </p:nvSpPr>
        <p:spPr>
          <a:xfrm>
            <a:off x="443865" y="5127625"/>
            <a:ext cx="7917815" cy="461645"/>
          </a:xfrm>
          <a:prstGeom prst="rect">
            <a:avLst/>
          </a:prstGeom>
          <a:solidFill>
            <a:srgbClr val="FFFF00"/>
          </a:solidFill>
          <a:ln>
            <a:solidFill>
              <a:srgbClr val="FF0000"/>
            </a:solidFill>
          </a:ln>
          <a:effectLst>
            <a:outerShdw blurRad="50800" dist="50800" dir="5400000" algn="ctr" rotWithShape="0">
              <a:schemeClr val="accent6">
                <a:lumMod val="40000"/>
                <a:lumOff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0000FF"/>
                </a:solidFill>
                <a:ea typeface="宋体" panose="02010600030101010101" pitchFamily="2" charset="-122"/>
                <a:cs typeface="Times New Roman" panose="02020603050405020304" pitchFamily="18" charset="0"/>
              </a:rPr>
              <a:t>Field = </a:t>
            </a:r>
            <a:r>
              <a:rPr lang="zh-CN" altLang="en-US" sz="2400" b="1" dirty="0">
                <a:solidFill>
                  <a:srgbClr val="0000FF"/>
                </a:solidFill>
                <a:ea typeface="宋体" panose="02010600030101010101" pitchFamily="2" charset="-122"/>
                <a:cs typeface="Times New Roman" panose="02020603050405020304" pitchFamily="18" charset="0"/>
              </a:rPr>
              <a:t>属性 </a:t>
            </a:r>
            <a:r>
              <a:rPr lang="en-US" altLang="zh-CN" sz="2400" b="1" dirty="0">
                <a:solidFill>
                  <a:srgbClr val="0000FF"/>
                </a:solidFill>
                <a:ea typeface="宋体" panose="02010600030101010101" pitchFamily="2" charset="-122"/>
                <a:cs typeface="Times New Roman" panose="02020603050405020304" pitchFamily="18" charset="0"/>
              </a:rPr>
              <a:t>= </a:t>
            </a:r>
            <a:r>
              <a:rPr lang="zh-CN" altLang="en-US" sz="2400" b="1" dirty="0">
                <a:solidFill>
                  <a:srgbClr val="0000FF"/>
                </a:solidFill>
                <a:ea typeface="宋体" panose="02010600030101010101" pitchFamily="2" charset="-122"/>
                <a:cs typeface="Times New Roman" panose="02020603050405020304" pitchFamily="18" charset="0"/>
              </a:rPr>
              <a:t>成员变量，</a:t>
            </a:r>
            <a:r>
              <a:rPr lang="en-US" altLang="zh-CN" sz="2400" b="1" dirty="0">
                <a:solidFill>
                  <a:srgbClr val="0000FF"/>
                </a:solidFill>
                <a:ea typeface="宋体" panose="02010600030101010101" pitchFamily="2" charset="-122"/>
                <a:cs typeface="Times New Roman" panose="02020603050405020304" pitchFamily="18" charset="0"/>
              </a:rPr>
              <a:t>Method =  (</a:t>
            </a:r>
            <a:r>
              <a:rPr lang="zh-CN" altLang="en-US" sz="2400" b="1" dirty="0">
                <a:solidFill>
                  <a:srgbClr val="0000FF"/>
                </a:solidFill>
                <a:ea typeface="宋体" panose="02010600030101010101" pitchFamily="2" charset="-122"/>
                <a:cs typeface="Times New Roman" panose="02020603050405020304" pitchFamily="18" charset="0"/>
              </a:rPr>
              <a:t>成员</a:t>
            </a:r>
            <a:r>
              <a:rPr lang="en-US" altLang="zh-CN" sz="2400" b="1" dirty="0">
                <a:solidFill>
                  <a:srgbClr val="0000FF"/>
                </a:solidFill>
                <a:ea typeface="宋体" panose="02010600030101010101" pitchFamily="2" charset="-122"/>
                <a:cs typeface="Times New Roman" panose="02020603050405020304" pitchFamily="18" charset="0"/>
              </a:rPr>
              <a:t>)</a:t>
            </a:r>
            <a:r>
              <a:rPr lang="zh-CN" altLang="en-US" sz="2400" b="1" dirty="0">
                <a:solidFill>
                  <a:srgbClr val="0000FF"/>
                </a:solidFill>
                <a:ea typeface="宋体" panose="02010600030101010101" pitchFamily="2" charset="-122"/>
                <a:cs typeface="Times New Roman" panose="02020603050405020304" pitchFamily="18" charset="0"/>
              </a:rPr>
              <a:t>方法 </a:t>
            </a:r>
            <a:r>
              <a:rPr lang="en-US" altLang="zh-CN" sz="2400" b="1" dirty="0">
                <a:solidFill>
                  <a:srgbClr val="0000FF"/>
                </a:solidFill>
                <a:ea typeface="宋体" panose="02010600030101010101" pitchFamily="2" charset="-122"/>
                <a:cs typeface="Times New Roman" panose="02020603050405020304" pitchFamily="18" charset="0"/>
              </a:rPr>
              <a:t>= </a:t>
            </a:r>
            <a:r>
              <a:rPr lang="zh-CN" altLang="en-US" sz="2400" b="1" dirty="0">
                <a:solidFill>
                  <a:srgbClr val="0000FF"/>
                </a:solidFill>
                <a:ea typeface="宋体" panose="02010600030101010101" pitchFamily="2" charset="-122"/>
                <a:cs typeface="Times New Roman" panose="02020603050405020304" pitchFamily="18" charset="0"/>
              </a:rPr>
              <a:t>函数</a:t>
            </a:r>
          </a:p>
        </p:txBody>
      </p:sp>
      <p:pic>
        <p:nvPicPr>
          <p:cNvPr id="1026" name="Picture 2" descr="C:\Users\shkstart\Desktop\222.jpg"/>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8277"/>
          <a:stretch>
            <a:fillRect/>
          </a:stretch>
        </p:blipFill>
        <p:spPr bwMode="auto">
          <a:xfrm>
            <a:off x="6815962" y="13446"/>
            <a:ext cx="2232153" cy="2047401"/>
          </a:xfrm>
          <a:prstGeom prst="rect">
            <a:avLst/>
          </a:prstGeom>
          <a:noFill/>
          <a:ln>
            <a:noFill/>
          </a:ln>
          <a:extLst>
            <a:ext uri="{909E8E84-426E-40DD-AFC4-6F175D3DCCD1}">
              <a14:hiddenFill xmlns:a14="http://schemas.microsoft.com/office/drawing/2010/main" xmlns="">
                <a:solidFill>
                  <a:srgbClr val="FFFFFF"/>
                </a:solidFill>
              </a14:hiddenFill>
            </a:ext>
          </a:extLst>
        </p:spPr>
      </p:pic>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汽车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03288" y="1342073"/>
            <a:ext cx="7410450" cy="2232025"/>
          </a:xfrm>
          <a:prstGeom prst="rect">
            <a:avLst/>
          </a:prstGeom>
          <a:noFill/>
          <a:ln w="9525">
            <a:noFill/>
            <a:miter lim="800000"/>
            <a:headEnd/>
            <a:tailEnd/>
          </a:ln>
        </p:spPr>
      </p:pic>
      <p:sp>
        <p:nvSpPr>
          <p:cNvPr id="6147" name="Text Box 3"/>
          <p:cNvSpPr txBox="1">
            <a:spLocks noChangeArrowheads="1"/>
          </p:cNvSpPr>
          <p:nvPr/>
        </p:nvSpPr>
        <p:spPr bwMode="auto">
          <a:xfrm>
            <a:off x="395288" y="4150360"/>
            <a:ext cx="8424862" cy="1569660"/>
          </a:xfrm>
          <a:prstGeom prst="rect">
            <a:avLst/>
          </a:prstGeom>
          <a:noFill/>
          <a:ln w="9525">
            <a:noFill/>
            <a:miter lim="800000"/>
          </a:ln>
        </p:spPr>
        <p:txBody>
          <a:bodyPr>
            <a:spAutoFit/>
          </a:bodyPr>
          <a:lstStyle/>
          <a:p>
            <a:pPr marL="342900" indent="-342900">
              <a:spcBef>
                <a:spcPct val="50000"/>
              </a:spcBef>
              <a:buFont typeface="Wingdings" panose="05000000000000000000" pitchFamily="2" charset="2"/>
              <a:buChar char="Ø"/>
            </a:pPr>
            <a:r>
              <a:rPr kumimoji="0" lang="zh-CN" altLang="en-US" sz="2400" dirty="0" smtClean="0">
                <a:latin typeface="宋体" panose="02010600030101010101" pitchFamily="2" charset="-122"/>
                <a:ea typeface="宋体" panose="02010600030101010101" pitchFamily="2" charset="-122"/>
                <a:cs typeface="Arial Unicode MS" panose="020B0604020202020204" charset="-122"/>
              </a:rPr>
              <a:t>可以理解为：</a:t>
            </a:r>
            <a:r>
              <a:rPr kumimoji="0" lang="zh-CN" altLang="en-US" sz="2400" b="1" dirty="0" smtClean="0">
                <a:solidFill>
                  <a:srgbClr val="0000FF"/>
                </a:solidFill>
                <a:latin typeface="宋体" panose="02010600030101010101" pitchFamily="2" charset="-122"/>
                <a:ea typeface="宋体" panose="02010600030101010101" pitchFamily="2" charset="-122"/>
                <a:cs typeface="Arial Unicode MS" panose="020B0604020202020204" charset="-122"/>
              </a:rPr>
              <a:t>类 </a:t>
            </a:r>
            <a:r>
              <a:rPr kumimoji="0" lang="en-US" altLang="zh-CN" sz="2400" b="1" dirty="0" smtClean="0">
                <a:solidFill>
                  <a:srgbClr val="0000FF"/>
                </a:solidFill>
                <a:latin typeface="宋体" panose="02010600030101010101" pitchFamily="2" charset="-122"/>
                <a:ea typeface="宋体" panose="02010600030101010101" pitchFamily="2" charset="-122"/>
                <a:cs typeface="Arial Unicode MS" panose="020B0604020202020204" charset="-122"/>
              </a:rPr>
              <a:t>= </a:t>
            </a:r>
            <a:r>
              <a:rPr lang="zh-CN" altLang="en-US" sz="2400" b="1" dirty="0" smtClean="0">
                <a:solidFill>
                  <a:srgbClr val="0000FF"/>
                </a:solidFill>
                <a:latin typeface="宋体" panose="02010600030101010101" pitchFamily="2" charset="-122"/>
                <a:ea typeface="宋体" panose="02010600030101010101" pitchFamily="2" charset="-122"/>
                <a:cs typeface="Arial Unicode MS" panose="020B0604020202020204" charset="-122"/>
              </a:rPr>
              <a:t>汽车设计图；对象 </a:t>
            </a:r>
            <a:r>
              <a:rPr lang="en-US" altLang="zh-CN" sz="2400" b="1" dirty="0" smtClean="0">
                <a:solidFill>
                  <a:srgbClr val="0000FF"/>
                </a:solidFill>
                <a:latin typeface="宋体" panose="02010600030101010101" pitchFamily="2" charset="-122"/>
                <a:ea typeface="宋体" panose="02010600030101010101" pitchFamily="2" charset="-122"/>
                <a:cs typeface="Arial Unicode MS" panose="020B0604020202020204" charset="-122"/>
              </a:rPr>
              <a:t>= </a:t>
            </a:r>
            <a:r>
              <a:rPr lang="zh-CN" altLang="en-US" sz="2400" b="1" dirty="0" smtClean="0">
                <a:solidFill>
                  <a:srgbClr val="0000FF"/>
                </a:solidFill>
                <a:latin typeface="宋体" panose="02010600030101010101" pitchFamily="2" charset="-122"/>
                <a:ea typeface="宋体" panose="02010600030101010101" pitchFamily="2" charset="-122"/>
                <a:cs typeface="Arial Unicode MS" panose="020B0604020202020204" charset="-122"/>
              </a:rPr>
              <a:t>实实在在的汽车</a:t>
            </a:r>
            <a:endParaRPr lang="en-US" altLang="zh-CN" sz="2400" b="1" dirty="0" smtClean="0">
              <a:solidFill>
                <a:srgbClr val="0000FF"/>
              </a:solidFill>
              <a:latin typeface="宋体" panose="02010600030101010101" pitchFamily="2" charset="-122"/>
              <a:ea typeface="宋体" panose="02010600030101010101" pitchFamily="2" charset="-122"/>
              <a:cs typeface="Arial Unicode MS" panose="020B0604020202020204" charset="-122"/>
            </a:endParaRPr>
          </a:p>
          <a:p>
            <a:pPr marL="342900" lvl="1" indent="-342900">
              <a:spcBef>
                <a:spcPct val="50000"/>
              </a:spcBef>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cs typeface="Courier New" panose="02070309020205020404" pitchFamily="49" charset="0"/>
              </a:rPr>
              <a:t>面向对象程序设计的重点是</a:t>
            </a:r>
            <a:r>
              <a:rPr lang="zh-CN" altLang="en-US" sz="2400" b="1" dirty="0">
                <a:solidFill>
                  <a:srgbClr val="C00000"/>
                </a:solidFill>
                <a:latin typeface="宋体" panose="02010600030101010101" pitchFamily="2" charset="-122"/>
                <a:ea typeface="宋体" panose="02010600030101010101" pitchFamily="2" charset="-122"/>
                <a:cs typeface="Courier New" panose="02070309020205020404" pitchFamily="49" charset="0"/>
              </a:rPr>
              <a:t>类的</a:t>
            </a:r>
            <a:r>
              <a:rPr lang="zh-CN" altLang="en-US" sz="2400" b="1" dirty="0" smtClean="0">
                <a:solidFill>
                  <a:srgbClr val="C00000"/>
                </a:solidFill>
                <a:latin typeface="宋体" panose="02010600030101010101" pitchFamily="2" charset="-122"/>
                <a:ea typeface="宋体" panose="02010600030101010101" pitchFamily="2" charset="-122"/>
                <a:cs typeface="Courier New" panose="02070309020205020404" pitchFamily="49" charset="0"/>
              </a:rPr>
              <a:t>设计</a:t>
            </a:r>
            <a:endParaRPr kumimoji="0" lang="en-US" altLang="zh-CN" sz="2400" b="1" dirty="0">
              <a:solidFill>
                <a:srgbClr val="0000FF"/>
              </a:solidFill>
              <a:latin typeface="宋体" panose="02010600030101010101" pitchFamily="2" charset="-122"/>
              <a:ea typeface="宋体" panose="02010600030101010101" pitchFamily="2" charset="-122"/>
              <a:cs typeface="Arial Unicode MS" panose="020B0604020202020204" charset="-122"/>
            </a:endParaRPr>
          </a:p>
          <a:p>
            <a:pPr marL="342900" indent="-342900">
              <a:spcBef>
                <a:spcPct val="50000"/>
              </a:spcBef>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定义类其实是定义类中的成员</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成员变量和成员方法</a:t>
            </a:r>
            <a:r>
              <a:rPr lang="en-US" altLang="zh-CN" sz="2400" dirty="0">
                <a:latin typeface="宋体" panose="02010600030101010101" pitchFamily="2" charset="-122"/>
                <a:ea typeface="宋体" panose="02010600030101010101" pitchFamily="2" charset="-122"/>
              </a:rPr>
              <a:t>)</a:t>
            </a:r>
            <a:endParaRPr kumimoji="0" lang="en-US" altLang="zh-CN" sz="2400" b="1" dirty="0" smtClean="0">
              <a:solidFill>
                <a:srgbClr val="0000FF"/>
              </a:solidFill>
              <a:latin typeface="宋体" panose="02010600030101010101" pitchFamily="2" charset="-122"/>
              <a:ea typeface="宋体" panose="02010600030101010101" pitchFamily="2" charset="-122"/>
              <a:cs typeface="Arial Unicode MS" panose="020B0604020202020204" charset="-122"/>
            </a:endParaRPr>
          </a:p>
        </p:txBody>
      </p:sp>
      <p:sp>
        <p:nvSpPr>
          <p:cNvPr id="6148" name="Rectangle 4"/>
          <p:cNvSpPr>
            <a:spLocks noGrp="1" noChangeArrowheads="1"/>
          </p:cNvSpPr>
          <p:nvPr/>
        </p:nvSpPr>
        <p:spPr>
          <a:xfrm>
            <a:off x="2123728" y="46648"/>
            <a:ext cx="5423602" cy="797163"/>
          </a:xfrm>
          <a:prstGeom prst="rect">
            <a:avLst/>
          </a:prstGeom>
          <a:noFill/>
        </p:spPr>
        <p:txBody>
          <a:bodyPr vert="horz" lIns="91440" tIns="45720" rIns="91440" bIns="45720" rtlCol="0" anchor="b">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r>
              <a:rPr lang="zh-CN" altLang="en-US" b="1" dirty="0" smtClean="0">
                <a:latin typeface="宋体" panose="02010600030101010101" pitchFamily="2" charset="-122"/>
                <a:ea typeface="宋体" panose="02010600030101010101" pitchFamily="2" charset="-122"/>
                <a:cs typeface="Arial Unicode MS" panose="020B0604020202020204" charset="-122"/>
              </a:rPr>
              <a:t>面向对象的思想概述</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teach\01_javaSE\[尚硅谷]课件\尚硅谷_宋红康_第3章_面向对象编程\类的成员构成v1.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0976" y="1772816"/>
            <a:ext cx="8453551" cy="316835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矩形 1"/>
          <p:cNvSpPr/>
          <p:nvPr/>
        </p:nvSpPr>
        <p:spPr>
          <a:xfrm>
            <a:off x="539552" y="908720"/>
            <a:ext cx="4137671" cy="584775"/>
          </a:xfrm>
          <a:prstGeom prst="rect">
            <a:avLst/>
          </a:prstGeom>
        </p:spPr>
        <p:txBody>
          <a:bodyPr wrap="none">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1.java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3" name="TextBox 2"/>
          <p:cNvSpPr txBox="1"/>
          <p:nvPr/>
        </p:nvSpPr>
        <p:spPr>
          <a:xfrm>
            <a:off x="2771800" y="5805264"/>
            <a:ext cx="4104456" cy="400110"/>
          </a:xfrm>
          <a:prstGeom prst="rect">
            <a:avLst/>
          </a:prstGeom>
          <a:noFill/>
        </p:spPr>
        <p:txBody>
          <a:bodyPr wrap="square" rtlCol="0">
            <a:spAutoFit/>
          </a:bodyPr>
          <a:lstStyle/>
          <a:p>
            <a:r>
              <a:rPr lang="zh-CN" altLang="en-US" sz="2000" b="1" u="sng" dirty="0" smtClean="0">
                <a:latin typeface="Courier New" panose="02070309020205020404" pitchFamily="49" charset="0"/>
                <a:ea typeface="新宋体" panose="02010609030101010101" pitchFamily="49" charset="-122"/>
                <a:cs typeface="Courier New" panose="02070309020205020404" pitchFamily="49" charset="0"/>
              </a:rPr>
              <a:t>类的成员构成 </a:t>
            </a:r>
            <a:r>
              <a:rPr lang="en-US" altLang="zh-CN" sz="2000" b="1" u="sng" dirty="0" smtClean="0">
                <a:latin typeface="Courier New" panose="02070309020205020404" pitchFamily="49" charset="0"/>
                <a:ea typeface="新宋体" panose="02010609030101010101" pitchFamily="49" charset="-122"/>
                <a:cs typeface="Courier New" panose="02070309020205020404" pitchFamily="49" charset="0"/>
              </a:rPr>
              <a:t>version 1.0</a:t>
            </a:r>
            <a:endParaRPr lang="zh-CN" altLang="en-US" sz="2000" b="1" u="sng" dirty="0">
              <a:latin typeface="Courier New" panose="02070309020205020404" pitchFamily="49" charset="0"/>
              <a:ea typeface="新宋体" panose="02010609030101010101" pitchFamily="49" charset="-122"/>
              <a:cs typeface="Courier New" panose="02070309020205020404" pitchFamily="49" charset="0"/>
            </a:endParaRP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809253" y="1317625"/>
            <a:ext cx="772318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宋体" panose="02010600030101010101" pitchFamily="2" charset="-122"/>
              </a:rPr>
              <a:t>1.我</a:t>
            </a:r>
            <a:r>
              <a:rPr lang="zh-CN" altLang="en-US" sz="2400" b="1" dirty="0" smtClean="0">
                <a:latin typeface="宋体" panose="02010600030101010101" pitchFamily="2" charset="-122"/>
              </a:rPr>
              <a:t>要开车去丽江，</a:t>
            </a:r>
            <a:r>
              <a:rPr lang="zh-CN" altLang="en-US" sz="2400" b="1" dirty="0">
                <a:latin typeface="宋体" panose="02010600030101010101" pitchFamily="2" charset="-122"/>
              </a:rPr>
              <a:t>这句话包含的类和方法有什么？</a:t>
            </a:r>
          </a:p>
        </p:txBody>
      </p:sp>
      <p:sp>
        <p:nvSpPr>
          <p:cNvPr id="5" name="TextBox 4"/>
          <p:cNvSpPr txBox="1"/>
          <p:nvPr/>
        </p:nvSpPr>
        <p:spPr>
          <a:xfrm>
            <a:off x="763175" y="2319263"/>
            <a:ext cx="6480720" cy="461665"/>
          </a:xfrm>
          <a:prstGeom prst="rect">
            <a:avLst/>
          </a:prstGeom>
          <a:noFill/>
        </p:spPr>
        <p:txBody>
          <a:bodyPr wrap="square" rtlCol="0">
            <a:spAutoFit/>
          </a:bodyPr>
          <a:lstStyle/>
          <a:p>
            <a:r>
              <a:rPr lang="en-US" altLang="zh-CN" sz="2400" b="1" dirty="0" smtClean="0">
                <a:latin typeface="宋体" panose="02010600030101010101" pitchFamily="2" charset="-122"/>
                <a:ea typeface="宋体" panose="02010600030101010101" pitchFamily="2" charset="-122"/>
              </a:rPr>
              <a:t>2.</a:t>
            </a:r>
            <a:r>
              <a:rPr lang="zh-CN" altLang="en-US" sz="2400" b="1" dirty="0" smtClean="0">
                <a:latin typeface="宋体" panose="02010600030101010101" pitchFamily="2" charset="-122"/>
                <a:ea typeface="宋体" panose="02010600030101010101" pitchFamily="2" charset="-122"/>
              </a:rPr>
              <a:t>体会以下几个经典案例涉及到的类和方法。</a:t>
            </a:r>
            <a:endParaRPr lang="zh-CN" altLang="en-US" sz="2400" b="1" dirty="0">
              <a:latin typeface="宋体" panose="02010600030101010101" pitchFamily="2" charset="-122"/>
              <a:ea typeface="宋体" panose="02010600030101010101" pitchFamily="2" charset="-122"/>
            </a:endParaRPr>
          </a:p>
        </p:txBody>
      </p:sp>
      <p:sp>
        <p:nvSpPr>
          <p:cNvPr id="2" name="TextBox 1"/>
          <p:cNvSpPr txBox="1"/>
          <p:nvPr/>
        </p:nvSpPr>
        <p:spPr>
          <a:xfrm>
            <a:off x="881009" y="2780928"/>
            <a:ext cx="6859343" cy="230832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人在黑板上画</a:t>
            </a:r>
            <a:r>
              <a:rPr lang="zh-CN" altLang="en-US" sz="2400" dirty="0" smtClean="0">
                <a:latin typeface="宋体" panose="02010600030101010101" pitchFamily="2" charset="-122"/>
                <a:ea typeface="宋体" panose="02010600030101010101" pitchFamily="2" charset="-122"/>
              </a:rPr>
              <a:t>圆</a:t>
            </a:r>
            <a:endParaRPr lang="en-US" altLang="zh-CN" sz="2400" dirty="0" smtClean="0">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Ø"/>
            </a:pPr>
            <a:r>
              <a:rPr lang="zh-CN" altLang="en-US" sz="2400" dirty="0" smtClean="0">
                <a:latin typeface="宋体" panose="02010600030101010101" pitchFamily="2" charset="-122"/>
                <a:ea typeface="宋体" panose="02010600030101010101" pitchFamily="2" charset="-122"/>
              </a:rPr>
              <a:t>列车</a:t>
            </a:r>
            <a:r>
              <a:rPr lang="zh-CN" altLang="en-US" sz="2400" dirty="0">
                <a:latin typeface="宋体" panose="02010600030101010101" pitchFamily="2" charset="-122"/>
                <a:ea typeface="宋体" panose="02010600030101010101" pitchFamily="2" charset="-122"/>
              </a:rPr>
              <a:t>司机</a:t>
            </a:r>
            <a:r>
              <a:rPr lang="zh-CN" altLang="en-US" sz="2400" dirty="0" smtClean="0">
                <a:latin typeface="宋体" panose="02010600030101010101" pitchFamily="2" charset="-122"/>
                <a:ea typeface="宋体" panose="02010600030101010101" pitchFamily="2" charset="-122"/>
              </a:rPr>
              <a:t>紧急刹车</a:t>
            </a:r>
            <a:endParaRPr lang="en-US" altLang="zh-CN" sz="2400" dirty="0" smtClean="0">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Ø"/>
            </a:pPr>
            <a:r>
              <a:rPr lang="zh-CN" altLang="en-US" sz="2400" dirty="0" smtClean="0">
                <a:latin typeface="宋体" panose="02010600030101010101" pitchFamily="2" charset="-122"/>
                <a:ea typeface="宋体" panose="02010600030101010101" pitchFamily="2" charset="-122"/>
              </a:rPr>
              <a:t>售货员</a:t>
            </a:r>
            <a:r>
              <a:rPr lang="zh-CN" altLang="en-US" sz="2400" dirty="0">
                <a:latin typeface="宋体" panose="02010600030101010101" pitchFamily="2" charset="-122"/>
                <a:ea typeface="宋体" panose="02010600030101010101" pitchFamily="2" charset="-122"/>
              </a:rPr>
              <a:t>统计收获小票的</a:t>
            </a:r>
            <a:r>
              <a:rPr lang="zh-CN" altLang="en-US" sz="2400" dirty="0" smtClean="0">
                <a:latin typeface="宋体" panose="02010600030101010101" pitchFamily="2" charset="-122"/>
                <a:ea typeface="宋体" panose="02010600030101010101" pitchFamily="2" charset="-122"/>
              </a:rPr>
              <a:t>金额</a:t>
            </a:r>
            <a:endParaRPr lang="en-US" altLang="zh-CN" sz="2400" dirty="0" smtClean="0">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Ø"/>
            </a:pPr>
            <a:r>
              <a:rPr lang="zh-CN" altLang="en-US" sz="2400" dirty="0" smtClean="0">
                <a:latin typeface="宋体" panose="02010600030101010101" pitchFamily="2" charset="-122"/>
                <a:ea typeface="宋体" panose="02010600030101010101" pitchFamily="2" charset="-122"/>
              </a:rPr>
              <a:t>你</a:t>
            </a:r>
            <a:r>
              <a:rPr lang="zh-CN" altLang="en-US" sz="2400" dirty="0">
                <a:latin typeface="宋体" panose="02010600030101010101" pitchFamily="2" charset="-122"/>
                <a:ea typeface="宋体" panose="02010600030101010101" pitchFamily="2" charset="-122"/>
              </a:rPr>
              <a:t>把门关上</a:t>
            </a:r>
            <a:r>
              <a:rPr lang="zh-CN" altLang="en-US" sz="2400" dirty="0" smtClean="0">
                <a:latin typeface="宋体" panose="02010600030101010101" pitchFamily="2" charset="-122"/>
                <a:ea typeface="宋体" panose="02010600030101010101" pitchFamily="2" charset="-122"/>
              </a:rPr>
              <a:t>了</a:t>
            </a:r>
            <a:endParaRPr lang="zh-CN" altLang="en-US" sz="2400" dirty="0">
              <a:latin typeface="宋体" panose="02010600030101010101" pitchFamily="2" charset="-122"/>
              <a:ea typeface="宋体" panose="02010600030101010101" pitchFamily="2" charset="-122"/>
            </a:endParaRP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nvSpPr>
        <p:spPr>
          <a:xfrm>
            <a:off x="2915816" y="421711"/>
            <a:ext cx="3456384" cy="61609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eaLnBrk="1" hangingPunct="1"/>
            <a:r>
              <a:rPr lang="zh-CN" altLang="en-US" b="1" dirty="0" smtClean="0">
                <a:latin typeface="+mn-lt"/>
                <a:ea typeface="宋体" panose="02010600030101010101" pitchFamily="2" charset="-122"/>
                <a:cs typeface="Arial Unicode MS" panose="020B0604020202020204" charset="-122"/>
              </a:rPr>
              <a:t>类的语法格式</a:t>
            </a:r>
          </a:p>
        </p:txBody>
      </p:sp>
      <p:sp>
        <p:nvSpPr>
          <p:cNvPr id="10243" name="Text Box 3"/>
          <p:cNvSpPr txBox="1">
            <a:spLocks noChangeArrowheads="1"/>
          </p:cNvSpPr>
          <p:nvPr/>
        </p:nvSpPr>
        <p:spPr bwMode="auto">
          <a:xfrm>
            <a:off x="323528" y="1037808"/>
            <a:ext cx="8064500" cy="4647426"/>
          </a:xfrm>
          <a:prstGeom prst="rect">
            <a:avLst/>
          </a:prstGeom>
          <a:noFill/>
          <a:ln w="9525">
            <a:noFill/>
            <a:miter lim="800000"/>
          </a:ln>
        </p:spPr>
        <p:txBody>
          <a:bodyPr>
            <a:spAutoFit/>
          </a:bodyPr>
          <a:lstStyle/>
          <a:p>
            <a:pPr marL="0" lvl="2"/>
            <a:r>
              <a:rPr lang="zh-CN" altLang="en-US" sz="2000" b="1" dirty="0" smtClean="0">
                <a:solidFill>
                  <a:srgbClr val="00B050"/>
                </a:solidFill>
                <a:ea typeface="宋体" panose="02010600030101010101" pitchFamily="2" charset="-122"/>
                <a:cs typeface="Times New Roman" panose="02020603050405020304" pitchFamily="18" charset="0"/>
              </a:rPr>
              <a:t>修饰符</a:t>
            </a:r>
            <a:r>
              <a:rPr lang="en-US" altLang="zh-CN" sz="2000" b="1" dirty="0" smtClean="0">
                <a:solidFill>
                  <a:srgbClr val="00B050"/>
                </a:solidFill>
                <a:ea typeface="宋体" panose="02010600030101010101" pitchFamily="2" charset="-122"/>
                <a:cs typeface="Times New Roman" panose="02020603050405020304" pitchFamily="18" charset="0"/>
              </a:rPr>
              <a:t> </a:t>
            </a:r>
            <a:r>
              <a:rPr lang="en-US" altLang="zh-CN" sz="2000" b="1" dirty="0" smtClean="0">
                <a:solidFill>
                  <a:srgbClr val="FF0000"/>
                </a:solidFill>
                <a:ea typeface="宋体" panose="02010600030101010101" pitchFamily="2" charset="-122"/>
                <a:cs typeface="Times New Roman" panose="02020603050405020304" pitchFamily="18" charset="0"/>
              </a:rPr>
              <a:t>class</a:t>
            </a:r>
            <a:r>
              <a:rPr lang="en-US" altLang="zh-CN" sz="2000" b="1" dirty="0" smtClean="0">
                <a:ea typeface="宋体" panose="02010600030101010101" pitchFamily="2" charset="-122"/>
                <a:cs typeface="Times New Roman" panose="02020603050405020304" pitchFamily="18" charset="0"/>
              </a:rPr>
              <a:t> </a:t>
            </a:r>
            <a:r>
              <a:rPr lang="en-US" altLang="zh-CN" sz="2000" b="1" dirty="0" smtClean="0">
                <a:solidFill>
                  <a:srgbClr val="7030A0"/>
                </a:solidFill>
                <a:ea typeface="宋体" panose="02010600030101010101" pitchFamily="2" charset="-122"/>
                <a:cs typeface="Times New Roman" panose="02020603050405020304" pitchFamily="18" charset="0"/>
              </a:rPr>
              <a:t> </a:t>
            </a:r>
            <a:r>
              <a:rPr lang="zh-CN" altLang="en-US" sz="2000" b="1" dirty="0" smtClean="0">
                <a:solidFill>
                  <a:srgbClr val="7030A0"/>
                </a:solidFill>
                <a:ea typeface="宋体" panose="02010600030101010101" pitchFamily="2" charset="-122"/>
                <a:cs typeface="Times New Roman" panose="02020603050405020304" pitchFamily="18" charset="0"/>
              </a:rPr>
              <a:t>类名</a:t>
            </a:r>
            <a:r>
              <a:rPr lang="en-US" altLang="zh-CN" sz="2000" b="1" dirty="0" smtClean="0">
                <a:solidFill>
                  <a:srgbClr val="FF0000"/>
                </a:solidFill>
                <a:ea typeface="宋体" panose="02010600030101010101" pitchFamily="2" charset="-122"/>
                <a:cs typeface="Times New Roman" panose="02020603050405020304" pitchFamily="18" charset="0"/>
              </a:rPr>
              <a:t> {</a:t>
            </a:r>
          </a:p>
          <a:p>
            <a:pPr marL="0" lvl="2">
              <a:lnSpc>
                <a:spcPct val="90000"/>
              </a:lnSpc>
              <a:spcBef>
                <a:spcPct val="50000"/>
              </a:spcBef>
            </a:pPr>
            <a:r>
              <a:rPr lang="en-US" altLang="zh-CN" sz="2000" b="1" dirty="0">
                <a:ea typeface="宋体" panose="02010600030101010101" pitchFamily="2" charset="-122"/>
                <a:cs typeface="Times New Roman" panose="02020603050405020304" pitchFamily="18" charset="0"/>
              </a:rPr>
              <a:t>	</a:t>
            </a:r>
            <a:r>
              <a:rPr lang="zh-CN" altLang="en-US" sz="2000" b="1" dirty="0" smtClean="0">
                <a:ea typeface="宋体" panose="02010600030101010101" pitchFamily="2" charset="-122"/>
                <a:cs typeface="Times New Roman" panose="02020603050405020304" pitchFamily="18" charset="0"/>
              </a:rPr>
              <a:t>属性声明</a:t>
            </a:r>
            <a:r>
              <a:rPr lang="en-US" altLang="zh-CN" sz="2000" b="1" dirty="0" smtClean="0">
                <a:ea typeface="宋体" panose="02010600030101010101" pitchFamily="2" charset="-122"/>
                <a:cs typeface="Times New Roman" panose="02020603050405020304" pitchFamily="18" charset="0"/>
              </a:rPr>
              <a:t>;</a:t>
            </a:r>
            <a:r>
              <a:rPr lang="en-US" altLang="zh-CN" sz="2000" b="1" dirty="0">
                <a:ea typeface="宋体" panose="02010600030101010101" pitchFamily="2" charset="-122"/>
                <a:cs typeface="Times New Roman" panose="02020603050405020304" pitchFamily="18" charset="0"/>
              </a:rPr>
              <a:t>	</a:t>
            </a:r>
            <a:endParaRPr lang="en-US" altLang="zh-CN" sz="2000" b="1" dirty="0" smtClean="0">
              <a:ea typeface="宋体" panose="02010600030101010101" pitchFamily="2" charset="-122"/>
              <a:cs typeface="Times New Roman" panose="02020603050405020304" pitchFamily="18" charset="0"/>
            </a:endParaRPr>
          </a:p>
          <a:p>
            <a:pPr marL="0" lvl="2">
              <a:lnSpc>
                <a:spcPct val="90000"/>
              </a:lnSpc>
              <a:spcBef>
                <a:spcPct val="50000"/>
              </a:spcBef>
            </a:pPr>
            <a:r>
              <a:rPr lang="en-US" altLang="zh-CN" sz="2000" b="1" dirty="0">
                <a:ea typeface="宋体" panose="02010600030101010101" pitchFamily="2" charset="-122"/>
                <a:cs typeface="Times New Roman" panose="02020603050405020304" pitchFamily="18" charset="0"/>
              </a:rPr>
              <a:t>	</a:t>
            </a:r>
            <a:r>
              <a:rPr lang="zh-CN" altLang="en-US" sz="2000" b="1" dirty="0">
                <a:ea typeface="宋体" panose="02010600030101010101" pitchFamily="2" charset="-122"/>
                <a:cs typeface="Times New Roman" panose="02020603050405020304" pitchFamily="18" charset="0"/>
              </a:rPr>
              <a:t>方法</a:t>
            </a:r>
            <a:r>
              <a:rPr lang="zh-CN" altLang="en-US" sz="2000" b="1" dirty="0" smtClean="0">
                <a:ea typeface="宋体" panose="02010600030101010101" pitchFamily="2" charset="-122"/>
                <a:cs typeface="Times New Roman" panose="02020603050405020304" pitchFamily="18" charset="0"/>
              </a:rPr>
              <a:t>声明</a:t>
            </a:r>
            <a:r>
              <a:rPr lang="en-US" altLang="zh-CN" sz="2000" b="1" dirty="0" smtClean="0">
                <a:ea typeface="宋体" panose="02010600030101010101" pitchFamily="2" charset="-122"/>
                <a:cs typeface="Times New Roman" panose="02020603050405020304" pitchFamily="18" charset="0"/>
              </a:rPr>
              <a:t>;</a:t>
            </a:r>
            <a:endParaRPr lang="en-US" altLang="zh-CN" sz="2000" b="1" dirty="0">
              <a:ea typeface="宋体" panose="02010600030101010101" pitchFamily="2" charset="-122"/>
              <a:cs typeface="Times New Roman" panose="02020603050405020304" pitchFamily="18" charset="0"/>
            </a:endParaRPr>
          </a:p>
          <a:p>
            <a:pPr marL="0" lvl="2">
              <a:lnSpc>
                <a:spcPct val="90000"/>
              </a:lnSpc>
              <a:spcBef>
                <a:spcPct val="50000"/>
              </a:spcBef>
            </a:pPr>
            <a:r>
              <a:rPr lang="en-US" altLang="zh-CN" sz="2000" b="1" dirty="0" smtClean="0">
                <a:solidFill>
                  <a:srgbClr val="FF0000"/>
                </a:solidFill>
                <a:ea typeface="宋体" panose="02010600030101010101" pitchFamily="2" charset="-122"/>
                <a:cs typeface="Times New Roman" panose="02020603050405020304" pitchFamily="18" charset="0"/>
              </a:rPr>
              <a:t>}</a:t>
            </a:r>
          </a:p>
          <a:p>
            <a:pPr>
              <a:lnSpc>
                <a:spcPct val="90000"/>
              </a:lnSpc>
              <a:spcBef>
                <a:spcPct val="50000"/>
              </a:spcBef>
            </a:pPr>
            <a:r>
              <a:rPr lang="zh-CN" altLang="en-US" sz="2000" b="1" dirty="0" smtClean="0">
                <a:ea typeface="宋体" panose="02010600030101010101" pitchFamily="2" charset="-122"/>
                <a:cs typeface="Times New Roman" panose="02020603050405020304" pitchFamily="18" charset="0"/>
              </a:rPr>
              <a:t>说明</a:t>
            </a:r>
            <a:r>
              <a:rPr lang="zh-CN" altLang="en-US" sz="2000" b="1" dirty="0">
                <a:ea typeface="宋体" panose="02010600030101010101" pitchFamily="2" charset="-122"/>
                <a:cs typeface="Times New Roman" panose="02020603050405020304" pitchFamily="18" charset="0"/>
              </a:rPr>
              <a:t>：</a:t>
            </a:r>
            <a:r>
              <a:rPr lang="zh-CN" altLang="en-US" sz="2000" b="1" dirty="0">
                <a:solidFill>
                  <a:srgbClr val="00B050"/>
                </a:solidFill>
                <a:ea typeface="宋体" panose="02010600030101010101" pitchFamily="2" charset="-122"/>
                <a:cs typeface="Times New Roman" panose="02020603050405020304" pitchFamily="18" charset="0"/>
              </a:rPr>
              <a:t>修饰符</a:t>
            </a:r>
            <a:r>
              <a:rPr lang="en-US" altLang="zh-CN" sz="2000" b="1" dirty="0">
                <a:solidFill>
                  <a:srgbClr val="00B050"/>
                </a:solidFill>
                <a:ea typeface="宋体" panose="02010600030101010101" pitchFamily="2" charset="-122"/>
                <a:cs typeface="Times New Roman" panose="02020603050405020304" pitchFamily="18" charset="0"/>
              </a:rPr>
              <a:t>public</a:t>
            </a:r>
            <a:r>
              <a:rPr lang="zh-CN" altLang="en-US" sz="2000" b="1" dirty="0">
                <a:ea typeface="宋体" panose="02010600030101010101" pitchFamily="2" charset="-122"/>
                <a:cs typeface="Times New Roman" panose="02020603050405020304" pitchFamily="18" charset="0"/>
              </a:rPr>
              <a:t>：类可以被任意访问</a:t>
            </a:r>
          </a:p>
          <a:p>
            <a:pPr>
              <a:lnSpc>
                <a:spcPct val="90000"/>
              </a:lnSpc>
              <a:spcBef>
                <a:spcPct val="50000"/>
              </a:spcBef>
            </a:pPr>
            <a:r>
              <a:rPr lang="zh-CN" altLang="en-US" sz="2000" b="1" dirty="0">
                <a:ea typeface="宋体" panose="02010600030101010101" pitchFamily="2" charset="-122"/>
                <a:cs typeface="Times New Roman" panose="02020603050405020304" pitchFamily="18" charset="0"/>
              </a:rPr>
              <a:t>	类的正文要用</a:t>
            </a:r>
            <a:r>
              <a:rPr lang="en-US" altLang="zh-CN" sz="2000" b="1" dirty="0">
                <a:ea typeface="宋体" panose="02010600030101010101" pitchFamily="2" charset="-122"/>
                <a:cs typeface="Times New Roman" panose="02020603050405020304" pitchFamily="18" charset="0"/>
              </a:rPr>
              <a:t>{  }</a:t>
            </a:r>
            <a:r>
              <a:rPr lang="zh-CN" altLang="en-US" sz="2000" b="1" dirty="0">
                <a:ea typeface="宋体" panose="02010600030101010101" pitchFamily="2" charset="-122"/>
                <a:cs typeface="Times New Roman" panose="02020603050405020304" pitchFamily="18" charset="0"/>
              </a:rPr>
              <a:t>括起来</a:t>
            </a:r>
          </a:p>
          <a:p>
            <a:pPr>
              <a:lnSpc>
                <a:spcPct val="90000"/>
              </a:lnSpc>
              <a:spcBef>
                <a:spcPct val="50000"/>
              </a:spcBef>
            </a:pPr>
            <a:r>
              <a:rPr lang="zh-CN" altLang="en-US" sz="2000" b="1" dirty="0">
                <a:ea typeface="宋体" panose="02010600030101010101" pitchFamily="2" charset="-122"/>
                <a:cs typeface="Times New Roman" panose="02020603050405020304" pitchFamily="18" charset="0"/>
              </a:rPr>
              <a:t>举例：</a:t>
            </a:r>
          </a:p>
          <a:p>
            <a:pPr>
              <a:lnSpc>
                <a:spcPct val="90000"/>
              </a:lnSpc>
            </a:pPr>
            <a:r>
              <a:rPr lang="zh-CN" altLang="en-US" sz="2000" b="1" dirty="0">
                <a:ea typeface="宋体" panose="02010600030101010101" pitchFamily="2" charset="-122"/>
                <a:cs typeface="Times New Roman" panose="02020603050405020304" pitchFamily="18" charset="0"/>
              </a:rPr>
              <a:t>	</a:t>
            </a:r>
            <a:r>
              <a:rPr lang="en-US" altLang="zh-CN" sz="2000" b="1" dirty="0">
                <a:solidFill>
                  <a:srgbClr val="C00000"/>
                </a:solidFill>
                <a:ea typeface="宋体" panose="02010600030101010101" pitchFamily="2" charset="-122"/>
                <a:cs typeface="Times New Roman" panose="02020603050405020304" pitchFamily="18" charset="0"/>
              </a:rPr>
              <a:t>public class  Person{</a:t>
            </a:r>
          </a:p>
          <a:p>
            <a:pPr lvl="2">
              <a:lnSpc>
                <a:spcPct val="90000"/>
              </a:lnSpc>
            </a:pPr>
            <a:r>
              <a:rPr lang="en-US" altLang="zh-CN" sz="2000" b="1" dirty="0">
                <a:solidFill>
                  <a:srgbClr val="C00000"/>
                </a:solidFill>
                <a:ea typeface="宋体" panose="02010600030101010101" pitchFamily="2" charset="-122"/>
                <a:cs typeface="Times New Roman" panose="02020603050405020304" pitchFamily="18" charset="0"/>
              </a:rPr>
              <a:t>    private </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age ;</a:t>
            </a:r>
            <a:r>
              <a:rPr lang="en-US" altLang="zh-CN" sz="2000" b="1" dirty="0">
                <a:solidFill>
                  <a:schemeClr val="accent2"/>
                </a:solidFill>
                <a:ea typeface="宋体" panose="02010600030101010101" pitchFamily="2" charset="-122"/>
                <a:cs typeface="Times New Roman" panose="02020603050405020304" pitchFamily="18" charset="0"/>
              </a:rPr>
              <a:t>	</a:t>
            </a:r>
            <a:r>
              <a:rPr lang="en-US" altLang="zh-CN" sz="2000" b="1" dirty="0">
                <a:solidFill>
                  <a:srgbClr val="0000FF"/>
                </a:solidFill>
                <a:ea typeface="宋体" panose="02010600030101010101" pitchFamily="2" charset="-122"/>
                <a:cs typeface="Times New Roman" panose="02020603050405020304" pitchFamily="18" charset="0"/>
              </a:rPr>
              <a:t>            //</a:t>
            </a:r>
            <a:r>
              <a:rPr lang="zh-CN" altLang="en-US" sz="2000" b="1" dirty="0">
                <a:solidFill>
                  <a:srgbClr val="0000FF"/>
                </a:solidFill>
                <a:ea typeface="宋体" panose="02010600030101010101" pitchFamily="2" charset="-122"/>
                <a:cs typeface="Times New Roman" panose="02020603050405020304" pitchFamily="18" charset="0"/>
              </a:rPr>
              <a:t>声明私有变量 </a:t>
            </a:r>
            <a:r>
              <a:rPr lang="en-US" altLang="zh-CN" sz="2000" b="1" dirty="0">
                <a:solidFill>
                  <a:srgbClr val="0000FF"/>
                </a:solidFill>
                <a:ea typeface="宋体" panose="02010600030101010101" pitchFamily="2" charset="-122"/>
                <a:cs typeface="Times New Roman" panose="02020603050405020304" pitchFamily="18" charset="0"/>
              </a:rPr>
              <a:t>age</a:t>
            </a:r>
          </a:p>
          <a:p>
            <a:pPr lvl="2">
              <a:lnSpc>
                <a:spcPct val="90000"/>
              </a:lnSpc>
            </a:pPr>
            <a:r>
              <a:rPr lang="en-US" altLang="zh-CN" sz="2000" b="1" dirty="0">
                <a:solidFill>
                  <a:schemeClr val="accent2"/>
                </a:solidFill>
                <a:ea typeface="宋体" panose="02010600030101010101" pitchFamily="2" charset="-122"/>
                <a:cs typeface="Times New Roman" panose="02020603050405020304" pitchFamily="18" charset="0"/>
              </a:rPr>
              <a:t>    </a:t>
            </a:r>
            <a:r>
              <a:rPr lang="en-US" altLang="zh-CN" sz="2000" b="1" dirty="0">
                <a:solidFill>
                  <a:srgbClr val="C00000"/>
                </a:solidFill>
                <a:ea typeface="宋体" panose="02010600030101010101" pitchFamily="2" charset="-122"/>
                <a:cs typeface="Times New Roman" panose="02020603050405020304" pitchFamily="18" charset="0"/>
              </a:rPr>
              <a:t>public void </a:t>
            </a:r>
            <a:r>
              <a:rPr lang="en-US" altLang="zh-CN" sz="2000" b="1" dirty="0" err="1">
                <a:solidFill>
                  <a:srgbClr val="C00000"/>
                </a:solidFill>
                <a:ea typeface="宋体" panose="02010600030101010101" pitchFamily="2" charset="-122"/>
                <a:cs typeface="Times New Roman" panose="02020603050405020304" pitchFamily="18" charset="0"/>
              </a:rPr>
              <a:t>showAge</a:t>
            </a:r>
            <a:r>
              <a:rPr lang="en-US" altLang="zh-CN" sz="2000" b="1" dirty="0">
                <a:solidFill>
                  <a:srgbClr val="C00000"/>
                </a:solidFill>
                <a:ea typeface="宋体" panose="02010600030101010101" pitchFamily="2" charset="-122"/>
                <a:cs typeface="Times New Roman" panose="02020603050405020304" pitchFamily="18" charset="0"/>
              </a:rPr>
              <a:t>(</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i</a:t>
            </a:r>
            <a:r>
              <a:rPr lang="en-US" altLang="zh-CN" sz="2000" b="1" dirty="0">
                <a:solidFill>
                  <a:srgbClr val="C00000"/>
                </a:solidFill>
                <a:ea typeface="宋体" panose="02010600030101010101" pitchFamily="2" charset="-122"/>
                <a:cs typeface="Times New Roman" panose="02020603050405020304" pitchFamily="18" charset="0"/>
              </a:rPr>
              <a:t>) { </a:t>
            </a:r>
            <a:r>
              <a:rPr lang="en-US" altLang="zh-CN" sz="2000" b="1" dirty="0">
                <a:solidFill>
                  <a:srgbClr val="0000FF"/>
                </a:solidFill>
                <a:ea typeface="宋体" panose="02010600030101010101" pitchFamily="2" charset="-122"/>
                <a:cs typeface="Times New Roman" panose="02020603050405020304" pitchFamily="18" charset="0"/>
              </a:rPr>
              <a:t>//</a:t>
            </a:r>
            <a:r>
              <a:rPr lang="zh-CN" altLang="en-US" sz="2000" b="1" dirty="0">
                <a:solidFill>
                  <a:srgbClr val="0000FF"/>
                </a:solidFill>
                <a:ea typeface="宋体" panose="02010600030101010101" pitchFamily="2" charset="-122"/>
                <a:cs typeface="Times New Roman" panose="02020603050405020304" pitchFamily="18" charset="0"/>
              </a:rPr>
              <a:t>声明方法</a:t>
            </a:r>
            <a:r>
              <a:rPr lang="en-US" altLang="zh-CN" sz="2000" b="1" dirty="0" err="1" smtClean="0">
                <a:solidFill>
                  <a:srgbClr val="0000FF"/>
                </a:solidFill>
                <a:ea typeface="宋体" panose="02010600030101010101" pitchFamily="2" charset="-122"/>
                <a:cs typeface="Times New Roman" panose="02020603050405020304" pitchFamily="18" charset="0"/>
              </a:rPr>
              <a:t>showAge</a:t>
            </a:r>
            <a:r>
              <a:rPr lang="en-US" altLang="zh-CN" sz="2000" b="1" dirty="0" smtClean="0">
                <a:solidFill>
                  <a:srgbClr val="0000FF"/>
                </a:solidFill>
                <a:ea typeface="宋体" panose="02010600030101010101" pitchFamily="2" charset="-122"/>
                <a:cs typeface="Times New Roman" panose="02020603050405020304" pitchFamily="18" charset="0"/>
              </a:rPr>
              <a:t>( )</a:t>
            </a:r>
            <a:endParaRPr lang="en-US" altLang="zh-CN" sz="2000" b="1" dirty="0">
              <a:solidFill>
                <a:srgbClr val="0000FF"/>
              </a:solidFill>
              <a:ea typeface="宋体" panose="02010600030101010101" pitchFamily="2" charset="-122"/>
              <a:cs typeface="Times New Roman" panose="02020603050405020304" pitchFamily="18" charset="0"/>
            </a:endParaRPr>
          </a:p>
          <a:p>
            <a:pPr lvl="2">
              <a:lnSpc>
                <a:spcPct val="90000"/>
              </a:lnSpc>
            </a:pPr>
            <a:r>
              <a:rPr lang="en-US" altLang="zh-CN" sz="2000" b="1" dirty="0">
                <a:solidFill>
                  <a:schemeClr val="accent2"/>
                </a:solidFill>
                <a:ea typeface="宋体" panose="02010600030101010101" pitchFamily="2" charset="-122"/>
                <a:cs typeface="Times New Roman" panose="02020603050405020304" pitchFamily="18" charset="0"/>
              </a:rPr>
              <a:t>	 </a:t>
            </a:r>
            <a:r>
              <a:rPr lang="en-US" altLang="zh-CN" sz="2000" b="1" dirty="0">
                <a:solidFill>
                  <a:srgbClr val="C00000"/>
                </a:solidFill>
                <a:ea typeface="宋体" panose="02010600030101010101" pitchFamily="2" charset="-122"/>
                <a:cs typeface="Times New Roman" panose="02020603050405020304" pitchFamily="18" charset="0"/>
              </a:rPr>
              <a:t>age = </a:t>
            </a:r>
            <a:r>
              <a:rPr lang="en-US" altLang="zh-CN" sz="2000" b="1" dirty="0" err="1">
                <a:solidFill>
                  <a:srgbClr val="C00000"/>
                </a:solidFill>
                <a:ea typeface="宋体" panose="02010600030101010101" pitchFamily="2" charset="-122"/>
                <a:cs typeface="Times New Roman" panose="02020603050405020304" pitchFamily="18" charset="0"/>
              </a:rPr>
              <a:t>i</a:t>
            </a:r>
            <a:r>
              <a:rPr lang="en-US" altLang="zh-CN" sz="2000" b="1" dirty="0">
                <a:solidFill>
                  <a:srgbClr val="C00000"/>
                </a:solidFill>
                <a:ea typeface="宋体" panose="02010600030101010101" pitchFamily="2" charset="-122"/>
                <a:cs typeface="Times New Roman" panose="02020603050405020304" pitchFamily="18" charset="0"/>
              </a:rPr>
              <a:t>;</a:t>
            </a:r>
          </a:p>
          <a:p>
            <a:pPr lvl="2">
              <a:lnSpc>
                <a:spcPct val="90000"/>
              </a:lnSpc>
            </a:pPr>
            <a:r>
              <a:rPr lang="en-US" altLang="zh-CN" sz="2000" b="1" dirty="0">
                <a:solidFill>
                  <a:srgbClr val="C00000"/>
                </a:solidFill>
                <a:ea typeface="宋体" panose="02010600030101010101" pitchFamily="2" charset="-122"/>
                <a:cs typeface="Times New Roman" panose="02020603050405020304" pitchFamily="18" charset="0"/>
              </a:rPr>
              <a:t>    }</a:t>
            </a:r>
          </a:p>
          <a:p>
            <a:pPr lvl="2">
              <a:lnSpc>
                <a:spcPct val="90000"/>
              </a:lnSpc>
            </a:pPr>
            <a:r>
              <a:rPr lang="en-US" altLang="zh-CN" sz="2000" b="1" dirty="0">
                <a:solidFill>
                  <a:srgbClr val="C00000"/>
                </a:solidFill>
                <a:ea typeface="宋体" panose="02010600030101010101" pitchFamily="2" charset="-122"/>
                <a:cs typeface="Times New Roman" panose="02020603050405020304" pitchFamily="18" charset="0"/>
              </a:rPr>
              <a:t>}</a:t>
            </a:r>
          </a:p>
        </p:txBody>
      </p:sp>
      <p:sp>
        <p:nvSpPr>
          <p:cNvPr id="2" name="矩形 1"/>
          <p:cNvSpPr/>
          <p:nvPr/>
        </p:nvSpPr>
        <p:spPr>
          <a:xfrm>
            <a:off x="323528" y="1037808"/>
            <a:ext cx="8496944" cy="2535967"/>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21496" y="764704"/>
            <a:ext cx="3960440" cy="646331"/>
          </a:xfrm>
          <a:prstGeom prst="rect">
            <a:avLst/>
          </a:prstGeom>
          <a:noFill/>
        </p:spPr>
        <p:txBody>
          <a:bodyPr wrap="square" rtlCol="0">
            <a:spAutoFit/>
          </a:bodyPr>
          <a:lstStyle/>
          <a:p>
            <a:r>
              <a:rPr lang="zh-CN" altLang="en-US" sz="3600" b="1" dirty="0" smtClean="0">
                <a:ea typeface="宋体" panose="02010600030101010101" pitchFamily="2" charset="-122"/>
                <a:cs typeface="Times New Roman" panose="02020603050405020304" pitchFamily="18" charset="0"/>
              </a:rPr>
              <a:t>创建</a:t>
            </a:r>
            <a:r>
              <a:rPr lang="en-US" altLang="zh-CN" sz="3600" b="1" dirty="0" smtClean="0">
                <a:ea typeface="宋体" panose="02010600030101010101" pitchFamily="2" charset="-122"/>
                <a:cs typeface="Times New Roman" panose="02020603050405020304" pitchFamily="18" charset="0"/>
              </a:rPr>
              <a:t>Java</a:t>
            </a:r>
            <a:r>
              <a:rPr lang="zh-CN" altLang="en-US" sz="3600" b="1" dirty="0" smtClean="0">
                <a:ea typeface="宋体" panose="02010600030101010101" pitchFamily="2" charset="-122"/>
                <a:cs typeface="Times New Roman" panose="02020603050405020304" pitchFamily="18" charset="0"/>
              </a:rPr>
              <a:t>自定义类</a:t>
            </a:r>
            <a:endParaRPr lang="zh-CN" altLang="en-US" sz="3600" b="1" dirty="0">
              <a:ea typeface="宋体" panose="02010600030101010101" pitchFamily="2" charset="-122"/>
              <a:cs typeface="Times New Roman" panose="02020603050405020304" pitchFamily="18" charset="0"/>
            </a:endParaRPr>
          </a:p>
        </p:txBody>
      </p:sp>
      <p:sp>
        <p:nvSpPr>
          <p:cNvPr id="5" name="TextBox 4"/>
          <p:cNvSpPr txBox="1"/>
          <p:nvPr/>
        </p:nvSpPr>
        <p:spPr>
          <a:xfrm>
            <a:off x="323528" y="1772816"/>
            <a:ext cx="8568952" cy="2862322"/>
          </a:xfrm>
          <a:prstGeom prst="rect">
            <a:avLst/>
          </a:prstGeom>
          <a:noFill/>
        </p:spPr>
        <p:txBody>
          <a:bodyPr wrap="square" rtlCol="0">
            <a:spAutoFit/>
          </a:bodyPr>
          <a:lstStyle/>
          <a:p>
            <a:r>
              <a:rPr lang="zh-CN" altLang="en-US" sz="2800" b="1" dirty="0" smtClean="0">
                <a:ea typeface="宋体" panose="02010600030101010101" pitchFamily="2" charset="-122"/>
                <a:cs typeface="Times New Roman" panose="02020603050405020304" pitchFamily="18" charset="0"/>
              </a:rPr>
              <a:t>步骤：</a:t>
            </a:r>
            <a:endParaRPr lang="en-US" altLang="zh-CN" sz="2800" b="1" dirty="0" smtClean="0">
              <a:ea typeface="宋体" panose="02010600030101010101" pitchFamily="2" charset="-122"/>
              <a:cs typeface="Times New Roman" panose="02020603050405020304" pitchFamily="18" charset="0"/>
            </a:endParaRPr>
          </a:p>
          <a:p>
            <a:endParaRPr lang="en-US" altLang="zh-CN" sz="1200" dirty="0" smtClean="0">
              <a:ea typeface="宋体" panose="02010600030101010101" pitchFamily="2" charset="-122"/>
              <a:cs typeface="Times New Roman" panose="02020603050405020304" pitchFamily="18" charset="0"/>
            </a:endParaRPr>
          </a:p>
          <a:p>
            <a:pPr marL="514350" indent="-514350">
              <a:buFont typeface="+mj-lt"/>
              <a:buAutoNum type="arabicPeriod"/>
            </a:pPr>
            <a:r>
              <a:rPr lang="zh-CN" altLang="en-US" sz="2800" dirty="0" smtClean="0">
                <a:ea typeface="宋体" panose="02010600030101010101" pitchFamily="2" charset="-122"/>
                <a:cs typeface="Times New Roman" panose="02020603050405020304" pitchFamily="18" charset="0"/>
              </a:rPr>
              <a:t>定义类（考虑修饰符、类名）</a:t>
            </a:r>
            <a:endParaRPr lang="en-US" altLang="zh-CN" sz="2800" dirty="0" smtClean="0">
              <a:ea typeface="宋体" panose="02010600030101010101" pitchFamily="2" charset="-122"/>
              <a:cs typeface="Times New Roman" panose="02020603050405020304" pitchFamily="18" charset="0"/>
            </a:endParaRPr>
          </a:p>
          <a:p>
            <a:pPr marL="514350" indent="-514350">
              <a:buFont typeface="+mj-lt"/>
              <a:buAutoNum type="arabicPeriod"/>
            </a:pPr>
            <a:r>
              <a:rPr lang="zh-CN" altLang="en-US" sz="2800" dirty="0" smtClean="0">
                <a:ea typeface="宋体" panose="02010600030101010101" pitchFamily="2" charset="-122"/>
                <a:cs typeface="Times New Roman" panose="02020603050405020304" pitchFamily="18" charset="0"/>
              </a:rPr>
              <a:t>编写类的属性（考虑修饰符、属性类型、属性名、初始化值）</a:t>
            </a:r>
            <a:endParaRPr lang="en-US" altLang="zh-CN" sz="2800" dirty="0" smtClean="0">
              <a:ea typeface="宋体" panose="02010600030101010101" pitchFamily="2" charset="-122"/>
              <a:cs typeface="Times New Roman" panose="02020603050405020304" pitchFamily="18" charset="0"/>
            </a:endParaRPr>
          </a:p>
          <a:p>
            <a:pPr marL="514350" indent="-514350">
              <a:buFont typeface="+mj-lt"/>
              <a:buAutoNum type="arabicPeriod"/>
            </a:pPr>
            <a:r>
              <a:rPr lang="zh-CN" altLang="en-US" sz="2800" dirty="0" smtClean="0">
                <a:ea typeface="宋体" panose="02010600030101010101" pitchFamily="2" charset="-122"/>
                <a:cs typeface="Times New Roman" panose="02020603050405020304" pitchFamily="18" charset="0"/>
              </a:rPr>
              <a:t>编写类的方法（考虑修饰符、</a:t>
            </a:r>
            <a:r>
              <a:rPr lang="zh-CN" altLang="en-US" sz="2800" dirty="0">
                <a:ea typeface="宋体" panose="02010600030101010101" pitchFamily="2" charset="-122"/>
                <a:cs typeface="Times New Roman" panose="02020603050405020304" pitchFamily="18" charset="0"/>
              </a:rPr>
              <a:t>返回</a:t>
            </a:r>
            <a:r>
              <a:rPr lang="zh-CN" altLang="en-US" sz="2800" dirty="0" smtClean="0">
                <a:ea typeface="宋体" panose="02010600030101010101" pitchFamily="2" charset="-122"/>
                <a:cs typeface="Times New Roman" panose="02020603050405020304" pitchFamily="18" charset="0"/>
              </a:rPr>
              <a:t>值类型、方法名、形参等）</a:t>
            </a:r>
            <a:endParaRPr lang="zh-CN" altLang="en-US" sz="2800" dirty="0">
              <a:ea typeface="宋体" panose="02010600030101010101" pitchFamily="2" charset="-122"/>
              <a:cs typeface="Times New Roman" panose="02020603050405020304" pitchFamily="18" charset="0"/>
            </a:endParaRPr>
          </a:p>
        </p:txBody>
      </p:sp>
      <p:sp>
        <p:nvSpPr>
          <p:cNvPr id="6" name="TextBox 5"/>
          <p:cNvSpPr txBox="1"/>
          <p:nvPr/>
        </p:nvSpPr>
        <p:spPr>
          <a:xfrm>
            <a:off x="323399" y="4634964"/>
            <a:ext cx="8424936" cy="830997"/>
          </a:xfrm>
          <a:prstGeom prst="rect">
            <a:avLst/>
          </a:prstGeom>
          <a:noFill/>
        </p:spPr>
        <p:txBody>
          <a:bodyPr wrap="square" rtlCol="0">
            <a:spAutoFit/>
          </a:bodyPr>
          <a:lstStyle/>
          <a:p>
            <a:r>
              <a:rPr lang="zh-CN" altLang="en-US" sz="2400" b="1" dirty="0" smtClean="0">
                <a:ea typeface="宋体" panose="02010600030101010101" pitchFamily="2" charset="-122"/>
                <a:cs typeface="Times New Roman" panose="02020603050405020304" pitchFamily="18" charset="0"/>
              </a:rPr>
              <a:t>练习：</a:t>
            </a:r>
            <a:endParaRPr lang="en-US" altLang="zh-CN" sz="2400" b="1" dirty="0" smtClean="0">
              <a:ea typeface="宋体" panose="02010600030101010101" pitchFamily="2" charset="-122"/>
              <a:cs typeface="Times New Roman" panose="02020603050405020304" pitchFamily="18" charset="0"/>
            </a:endParaRPr>
          </a:p>
          <a:p>
            <a:r>
              <a:rPr lang="zh-CN" altLang="en-US" sz="2400" dirty="0" smtClean="0">
                <a:ea typeface="宋体" panose="02010600030101010101" pitchFamily="2" charset="-122"/>
                <a:cs typeface="Times New Roman" panose="02020603050405020304" pitchFamily="18" charset="0"/>
              </a:rPr>
              <a:t>定义</a:t>
            </a:r>
            <a:r>
              <a:rPr lang="en-US" altLang="zh-CN" sz="2400" dirty="0" smtClean="0">
                <a:ea typeface="宋体" panose="02010600030101010101" pitchFamily="2" charset="-122"/>
                <a:cs typeface="Times New Roman" panose="02020603050405020304" pitchFamily="18" charset="0"/>
              </a:rPr>
              <a:t>Person</a:t>
            </a:r>
            <a:r>
              <a:rPr lang="zh-CN" altLang="en-US" sz="2400" dirty="0" smtClean="0">
                <a:ea typeface="宋体" panose="02010600030101010101" pitchFamily="2" charset="-122"/>
                <a:cs typeface="Times New Roman" panose="02020603050405020304" pitchFamily="18" charset="0"/>
              </a:rPr>
              <a:t>、</a:t>
            </a:r>
            <a:r>
              <a:rPr lang="en-US" altLang="zh-CN" sz="2400" dirty="0" smtClean="0">
                <a:ea typeface="宋体" panose="02010600030101010101" pitchFamily="2" charset="-122"/>
                <a:cs typeface="Times New Roman" panose="02020603050405020304" pitchFamily="18" charset="0"/>
              </a:rPr>
              <a:t>Animal</a:t>
            </a:r>
            <a:r>
              <a:rPr lang="zh-CN" altLang="en-US" sz="2400" dirty="0" smtClean="0">
                <a:ea typeface="宋体" panose="02010600030101010101" pitchFamily="2" charset="-122"/>
                <a:cs typeface="Times New Roman" panose="02020603050405020304" pitchFamily="18" charset="0"/>
              </a:rPr>
              <a:t>、</a:t>
            </a:r>
            <a:r>
              <a:rPr lang="en-US" altLang="zh-CN" sz="2400" dirty="0" err="1" smtClean="0">
                <a:ea typeface="宋体" panose="02010600030101010101" pitchFamily="2" charset="-122"/>
                <a:cs typeface="Times New Roman" panose="02020603050405020304" pitchFamily="18" charset="0"/>
              </a:rPr>
              <a:t>ClassRoom</a:t>
            </a:r>
            <a:r>
              <a:rPr lang="zh-CN" altLang="en-US" sz="2400" dirty="0" smtClean="0">
                <a:ea typeface="宋体" panose="02010600030101010101" pitchFamily="2" charset="-122"/>
                <a:cs typeface="Times New Roman" panose="02020603050405020304" pitchFamily="18" charset="0"/>
              </a:rPr>
              <a:t>、</a:t>
            </a:r>
            <a:r>
              <a:rPr lang="en-US" altLang="zh-CN" sz="2400" dirty="0" smtClean="0">
                <a:ea typeface="宋体" panose="02010600030101010101" pitchFamily="2" charset="-122"/>
                <a:cs typeface="Times New Roman" panose="02020603050405020304" pitchFamily="18" charset="0"/>
              </a:rPr>
              <a:t>Zoo</a:t>
            </a:r>
            <a:r>
              <a:rPr lang="zh-CN" altLang="en-US" sz="2400" dirty="0" smtClean="0">
                <a:ea typeface="宋体" panose="02010600030101010101" pitchFamily="2" charset="-122"/>
                <a:cs typeface="Times New Roman" panose="02020603050405020304" pitchFamily="18" charset="0"/>
              </a:rPr>
              <a:t>等类，加以体会。</a:t>
            </a:r>
            <a:endParaRPr lang="zh-CN" altLang="en-US" sz="2400"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nvSpPr>
        <p:spPr>
          <a:xfrm>
            <a:off x="1404407" y="261913"/>
            <a:ext cx="6768752" cy="8943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sz="3400" b="1" dirty="0" smtClean="0">
                <a:latin typeface="+mn-lt"/>
                <a:ea typeface="宋体" panose="02010600030101010101" pitchFamily="2" charset="-122"/>
                <a:cs typeface="Arial Unicode MS" panose="020B0604020202020204" charset="-122"/>
              </a:rPr>
              <a:t>3.3 </a:t>
            </a:r>
            <a:r>
              <a:rPr lang="zh-CN" altLang="en-US" sz="3400" b="1" dirty="0" smtClean="0">
                <a:latin typeface="+mn-lt"/>
                <a:ea typeface="宋体" panose="02010600030101010101" pitchFamily="2" charset="-122"/>
              </a:rPr>
              <a:t>类的成员之一：属性</a:t>
            </a:r>
            <a:endParaRPr lang="zh-CN" altLang="en-US" sz="3400" b="1" dirty="0" smtClean="0">
              <a:latin typeface="+mn-lt"/>
              <a:ea typeface="宋体" panose="02010600030101010101" pitchFamily="2" charset="-122"/>
              <a:cs typeface="Arial Unicode MS" panose="020B0604020202020204" charset="-122"/>
            </a:endParaRPr>
          </a:p>
        </p:txBody>
      </p:sp>
      <p:sp>
        <p:nvSpPr>
          <p:cNvPr id="3" name="Text Box 3"/>
          <p:cNvSpPr txBox="1">
            <a:spLocks noChangeArrowheads="1"/>
          </p:cNvSpPr>
          <p:nvPr/>
        </p:nvSpPr>
        <p:spPr bwMode="auto">
          <a:xfrm>
            <a:off x="213360" y="1156335"/>
            <a:ext cx="8832215" cy="4584700"/>
          </a:xfrm>
          <a:prstGeom prst="rect">
            <a:avLst/>
          </a:prstGeom>
          <a:noFill/>
          <a:ln w="9525">
            <a:noFill/>
            <a:miter lim="800000"/>
          </a:ln>
        </p:spPr>
        <p:txBody>
          <a:bodyPr wrap="square">
            <a:spAutoFit/>
          </a:bodyPr>
          <a:lstStyle/>
          <a:p>
            <a:pPr marL="342900" indent="-342900">
              <a:spcBef>
                <a:spcPct val="20000"/>
              </a:spcBef>
              <a:buFont typeface="Wingdings" panose="05000000000000000000" pitchFamily="2" charset="2"/>
              <a:buChar char="l"/>
            </a:pPr>
            <a:r>
              <a:rPr lang="zh-CN" altLang="en-US" sz="2400" b="1" dirty="0">
                <a:ea typeface="宋体" panose="02010600030101010101" pitchFamily="2" charset="-122"/>
                <a:cs typeface="Times New Roman" panose="02020603050405020304" pitchFamily="18" charset="0"/>
              </a:rPr>
              <a:t>语法格式：</a:t>
            </a:r>
          </a:p>
          <a:p>
            <a:pPr lvl="2"/>
            <a:r>
              <a:rPr lang="zh-CN" altLang="en-US" sz="2400" b="1" dirty="0" smtClean="0">
                <a:solidFill>
                  <a:srgbClr val="00B050"/>
                </a:solidFill>
                <a:ea typeface="宋体" panose="02010600030101010101" pitchFamily="2" charset="-122"/>
                <a:cs typeface="Times New Roman" panose="02020603050405020304" pitchFamily="18" charset="0"/>
              </a:rPr>
              <a:t>修饰符</a:t>
            </a:r>
            <a:r>
              <a:rPr lang="en-US" altLang="zh-CN" sz="2400" b="1" dirty="0" smtClean="0">
                <a:solidFill>
                  <a:srgbClr val="00B050"/>
                </a:solidFill>
                <a:ea typeface="宋体" panose="02010600030101010101" pitchFamily="2" charset="-122"/>
                <a:cs typeface="Times New Roman" panose="02020603050405020304" pitchFamily="18" charset="0"/>
              </a:rPr>
              <a:t>  </a:t>
            </a:r>
            <a:r>
              <a:rPr lang="zh-CN" altLang="en-US" sz="2400" b="1" dirty="0">
                <a:solidFill>
                  <a:srgbClr val="FF0000"/>
                </a:solidFill>
                <a:ea typeface="宋体" panose="02010600030101010101" pitchFamily="2" charset="-122"/>
                <a:cs typeface="Times New Roman" panose="02020603050405020304" pitchFamily="18" charset="0"/>
              </a:rPr>
              <a:t>类型 </a:t>
            </a:r>
            <a:r>
              <a:rPr lang="zh-CN" altLang="en-US" sz="2400" b="1" dirty="0">
                <a:ea typeface="宋体" panose="02010600030101010101" pitchFamily="2" charset="-122"/>
                <a:cs typeface="Times New Roman" panose="02020603050405020304" pitchFamily="18" charset="0"/>
              </a:rPr>
              <a:t> </a:t>
            </a:r>
            <a:r>
              <a:rPr lang="zh-CN" altLang="en-US" sz="2400" b="1" dirty="0" smtClean="0">
                <a:solidFill>
                  <a:srgbClr val="0000FF"/>
                </a:solidFill>
                <a:ea typeface="宋体" panose="02010600030101010101" pitchFamily="2" charset="-122"/>
                <a:cs typeface="Times New Roman" panose="02020603050405020304" pitchFamily="18" charset="0"/>
              </a:rPr>
              <a:t>属性名</a:t>
            </a:r>
            <a:r>
              <a:rPr lang="en-US" altLang="zh-CN" sz="2400" b="1" dirty="0" smtClean="0">
                <a:solidFill>
                  <a:srgbClr val="0000FF"/>
                </a:solidFill>
                <a:ea typeface="宋体" panose="02010600030101010101" pitchFamily="2" charset="-122"/>
                <a:cs typeface="Times New Roman" panose="02020603050405020304" pitchFamily="18" charset="0"/>
              </a:rPr>
              <a:t> </a:t>
            </a:r>
            <a:r>
              <a:rPr lang="en-US" altLang="zh-CN" sz="2400" b="1" dirty="0" smtClean="0">
                <a:solidFill>
                  <a:schemeClr val="accent6">
                    <a:lumMod val="75000"/>
                  </a:schemeClr>
                </a:solidFill>
                <a:ea typeface="宋体" panose="02010600030101010101" pitchFamily="2" charset="-122"/>
                <a:cs typeface="Times New Roman" panose="02020603050405020304" pitchFamily="18" charset="0"/>
              </a:rPr>
              <a:t>=</a:t>
            </a:r>
            <a:r>
              <a:rPr lang="zh-CN" altLang="en-US" sz="2400" b="1" dirty="0" smtClean="0">
                <a:solidFill>
                  <a:schemeClr val="accent6">
                    <a:lumMod val="75000"/>
                  </a:schemeClr>
                </a:solidFill>
                <a:ea typeface="宋体" panose="02010600030101010101" pitchFamily="2" charset="-122"/>
                <a:cs typeface="Times New Roman" panose="02020603050405020304" pitchFamily="18" charset="0"/>
              </a:rPr>
              <a:t>初值</a:t>
            </a:r>
            <a:r>
              <a:rPr lang="en-US" altLang="zh-CN" sz="2400" b="1" dirty="0" smtClean="0">
                <a:solidFill>
                  <a:schemeClr val="accent6">
                    <a:lumMod val="75000"/>
                  </a:schemeClr>
                </a:solidFill>
                <a:ea typeface="宋体" panose="02010600030101010101" pitchFamily="2" charset="-122"/>
                <a:cs typeface="Times New Roman" panose="02020603050405020304" pitchFamily="18" charset="0"/>
              </a:rPr>
              <a:t> </a:t>
            </a:r>
            <a:r>
              <a:rPr lang="en-US" altLang="zh-CN" sz="2400" b="1" dirty="0">
                <a:ea typeface="宋体" panose="02010600030101010101" pitchFamily="2" charset="-122"/>
                <a:cs typeface="Times New Roman" panose="02020603050405020304" pitchFamily="18" charset="0"/>
              </a:rPr>
              <a:t>; </a:t>
            </a:r>
          </a:p>
          <a:p>
            <a:pPr marL="800100" lvl="1" indent="-342900">
              <a:spcBef>
                <a:spcPct val="50000"/>
              </a:spcBef>
              <a:buFont typeface="Wingdings" panose="05000000000000000000" pitchFamily="2" charset="2"/>
              <a:buChar char="Ø"/>
            </a:pPr>
            <a:r>
              <a:rPr lang="zh-CN" altLang="en-US" sz="2400" b="1" dirty="0" smtClean="0">
                <a:ea typeface="宋体" panose="02010600030101010101" pitchFamily="2" charset="-122"/>
                <a:cs typeface="Times New Roman" panose="02020603050405020304" pitchFamily="18" charset="0"/>
              </a:rPr>
              <a:t>说明</a:t>
            </a:r>
            <a:r>
              <a:rPr lang="en-US" altLang="zh-CN" sz="2400" b="1" dirty="0" smtClean="0">
                <a:ea typeface="宋体" panose="02010600030101010101" pitchFamily="2" charset="-122"/>
                <a:cs typeface="Times New Roman" panose="02020603050405020304" pitchFamily="18" charset="0"/>
              </a:rPr>
              <a:t>:</a:t>
            </a:r>
            <a:r>
              <a:rPr lang="zh-CN" altLang="en-US" sz="2400" b="1" dirty="0" smtClean="0">
                <a:solidFill>
                  <a:srgbClr val="00B050"/>
                </a:solidFill>
                <a:ea typeface="宋体" panose="02010600030101010101" pitchFamily="2" charset="-122"/>
                <a:cs typeface="Times New Roman" panose="02020603050405020304" pitchFamily="18" charset="0"/>
              </a:rPr>
              <a:t>修饰符</a:t>
            </a:r>
            <a:r>
              <a:rPr lang="en-US" altLang="zh-CN" sz="2400" b="1" dirty="0">
                <a:solidFill>
                  <a:srgbClr val="00B050"/>
                </a:solidFill>
                <a:ea typeface="宋体" panose="02010600030101010101" pitchFamily="2" charset="-122"/>
                <a:cs typeface="Times New Roman" panose="02020603050405020304" pitchFamily="18" charset="0"/>
              </a:rPr>
              <a:t>private</a:t>
            </a:r>
            <a:r>
              <a:rPr lang="en-US" altLang="zh-CN" sz="2400" b="1"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该属性只能由该类的方法访问。</a:t>
            </a:r>
          </a:p>
          <a:p>
            <a:pPr>
              <a:spcBef>
                <a:spcPct val="50000"/>
              </a:spcBef>
            </a:pPr>
            <a:r>
              <a:rPr lang="zh-CN" altLang="en-US" sz="2400" b="1" dirty="0">
                <a:ea typeface="宋体" panose="02010600030101010101" pitchFamily="2" charset="-122"/>
                <a:cs typeface="Times New Roman" panose="02020603050405020304" pitchFamily="18" charset="0"/>
              </a:rPr>
              <a:t>	</a:t>
            </a:r>
            <a:r>
              <a:rPr lang="zh-CN" altLang="en-US" sz="2400" b="1" dirty="0" smtClean="0">
                <a:ea typeface="宋体" panose="02010600030101010101" pitchFamily="2" charset="-122"/>
                <a:cs typeface="Times New Roman" panose="02020603050405020304" pitchFamily="18" charset="0"/>
              </a:rPr>
              <a:t>        </a:t>
            </a:r>
            <a:r>
              <a:rPr lang="zh-CN" altLang="en-US" sz="2400" b="1" dirty="0" smtClean="0">
                <a:solidFill>
                  <a:srgbClr val="00B050"/>
                </a:solidFill>
                <a:ea typeface="宋体" panose="02010600030101010101" pitchFamily="2" charset="-122"/>
                <a:cs typeface="Times New Roman" panose="02020603050405020304" pitchFamily="18" charset="0"/>
              </a:rPr>
              <a:t>修饰符</a:t>
            </a:r>
            <a:r>
              <a:rPr lang="en-US" altLang="zh-CN" sz="2400" b="1" dirty="0">
                <a:solidFill>
                  <a:srgbClr val="00B050"/>
                </a:solidFill>
                <a:ea typeface="宋体" panose="02010600030101010101" pitchFamily="2" charset="-122"/>
                <a:cs typeface="Times New Roman" panose="02020603050405020304" pitchFamily="18" charset="0"/>
              </a:rPr>
              <a:t>public</a:t>
            </a:r>
            <a:r>
              <a:rPr lang="en-US" altLang="zh-CN" sz="2400" b="1"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该属性可以被该类以外的方法</a:t>
            </a:r>
            <a:r>
              <a:rPr lang="zh-CN" altLang="en-US" sz="2400" dirty="0" smtClean="0">
                <a:ea typeface="宋体" panose="02010600030101010101" pitchFamily="2" charset="-122"/>
                <a:cs typeface="Times New Roman" panose="02020603050405020304" pitchFamily="18" charset="0"/>
              </a:rPr>
              <a:t>访问。    </a:t>
            </a:r>
            <a:endParaRPr lang="en-US" altLang="zh-CN" sz="2400" dirty="0" smtClean="0">
              <a:ea typeface="宋体" panose="02010600030101010101" pitchFamily="2" charset="-122"/>
              <a:cs typeface="Times New Roman" panose="02020603050405020304" pitchFamily="18" charset="0"/>
            </a:endParaRPr>
          </a:p>
          <a:p>
            <a:pPr>
              <a:spcBef>
                <a:spcPct val="50000"/>
              </a:spcBef>
            </a:pPr>
            <a:r>
              <a:rPr lang="en-US" altLang="zh-CN" sz="2400" b="1" dirty="0">
                <a:solidFill>
                  <a:srgbClr val="FF0000"/>
                </a:solidFill>
                <a:ea typeface="宋体" panose="02010600030101010101" pitchFamily="2" charset="-122"/>
                <a:cs typeface="Times New Roman" panose="02020603050405020304" pitchFamily="18" charset="0"/>
              </a:rPr>
              <a:t> </a:t>
            </a:r>
            <a:r>
              <a:rPr lang="en-US" altLang="zh-CN" sz="2400" b="1" dirty="0" smtClean="0">
                <a:solidFill>
                  <a:srgbClr val="FF0000"/>
                </a:solidFill>
                <a:ea typeface="宋体" panose="02010600030101010101" pitchFamily="2" charset="-122"/>
                <a:cs typeface="Times New Roman" panose="02020603050405020304" pitchFamily="18" charset="0"/>
              </a:rPr>
              <a:t>                   </a:t>
            </a:r>
            <a:r>
              <a:rPr lang="zh-CN" altLang="en-US" sz="2400" b="1" dirty="0" smtClean="0">
                <a:solidFill>
                  <a:srgbClr val="FF0000"/>
                </a:solidFill>
                <a:ea typeface="宋体" panose="02010600030101010101" pitchFamily="2" charset="-122"/>
                <a:cs typeface="Times New Roman" panose="02020603050405020304" pitchFamily="18" charset="0"/>
              </a:rPr>
              <a:t>类型</a:t>
            </a:r>
            <a:r>
              <a:rPr lang="zh-CN" altLang="en-US" sz="2400" b="1"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任何基本类型，如</a:t>
            </a:r>
            <a:r>
              <a:rPr lang="en-US" altLang="zh-CN" sz="2400" dirty="0" err="1">
                <a:ea typeface="宋体" panose="02010600030101010101" pitchFamily="2" charset="-122"/>
                <a:cs typeface="Times New Roman" panose="02020603050405020304" pitchFamily="18" charset="0"/>
              </a:rPr>
              <a:t>int</a:t>
            </a:r>
            <a:r>
              <a:rPr lang="zh-CN" altLang="en-US" sz="2400" dirty="0">
                <a:ea typeface="宋体" panose="02010600030101010101" pitchFamily="2" charset="-122"/>
                <a:cs typeface="Times New Roman" panose="02020603050405020304" pitchFamily="18" charset="0"/>
              </a:rPr>
              <a:t>、</a:t>
            </a:r>
            <a:r>
              <a:rPr lang="en-US" altLang="zh-CN" sz="2400" dirty="0" err="1">
                <a:ea typeface="宋体" panose="02010600030101010101" pitchFamily="2" charset="-122"/>
                <a:cs typeface="Times New Roman" panose="02020603050405020304" pitchFamily="18" charset="0"/>
              </a:rPr>
              <a:t>boolean</a:t>
            </a:r>
            <a:r>
              <a:rPr lang="zh-CN" altLang="en-US" sz="2400" dirty="0">
                <a:ea typeface="宋体" panose="02010600030101010101" pitchFamily="2" charset="-122"/>
                <a:cs typeface="Times New Roman" panose="02020603050405020304" pitchFamily="18" charset="0"/>
              </a:rPr>
              <a:t>或任何类</a:t>
            </a:r>
            <a:r>
              <a:rPr lang="zh-CN" altLang="en-US" sz="2400" dirty="0" smtClean="0">
                <a:ea typeface="宋体" panose="02010600030101010101" pitchFamily="2" charset="-122"/>
                <a:cs typeface="Times New Roman" panose="02020603050405020304" pitchFamily="18" charset="0"/>
              </a:rPr>
              <a:t>。</a:t>
            </a:r>
            <a:endParaRPr lang="en-US" altLang="zh-CN" sz="2400" dirty="0" smtClean="0">
              <a:ea typeface="宋体" panose="02010600030101010101" pitchFamily="2" charset="-122"/>
              <a:cs typeface="Times New Roman" panose="02020603050405020304" pitchFamily="18" charset="0"/>
            </a:endParaRPr>
          </a:p>
          <a:p>
            <a:pPr marL="342900" indent="-342900">
              <a:spcBef>
                <a:spcPct val="50000"/>
              </a:spcBef>
              <a:buFont typeface="Wingdings" panose="05000000000000000000" pitchFamily="2" charset="2"/>
              <a:buChar char="l"/>
            </a:pPr>
            <a:r>
              <a:rPr lang="zh-CN" altLang="en-US" sz="2400" b="1" dirty="0" smtClean="0">
                <a:ea typeface="宋体" panose="02010600030101010101" pitchFamily="2" charset="-122"/>
                <a:cs typeface="Times New Roman" panose="02020603050405020304" pitchFamily="18" charset="0"/>
              </a:rPr>
              <a:t>举例</a:t>
            </a:r>
            <a:r>
              <a:rPr lang="zh-CN" altLang="en-US" sz="2400" b="1" dirty="0">
                <a:ea typeface="宋体" panose="02010600030101010101" pitchFamily="2" charset="-122"/>
                <a:cs typeface="Times New Roman" panose="02020603050405020304" pitchFamily="18" charset="0"/>
              </a:rPr>
              <a:t>：</a:t>
            </a:r>
          </a:p>
          <a:p>
            <a:r>
              <a:rPr lang="en-US" altLang="zh-CN" sz="2400" dirty="0" smtClean="0">
                <a:solidFill>
                  <a:srgbClr val="C00000"/>
                </a:solidFill>
                <a:ea typeface="宋体" panose="02010600030101010101" pitchFamily="2" charset="-122"/>
                <a:cs typeface="Times New Roman" panose="02020603050405020304" pitchFamily="18" charset="0"/>
              </a:rPr>
              <a:t>     public </a:t>
            </a:r>
            <a:r>
              <a:rPr lang="en-US" altLang="zh-CN" sz="2400" dirty="0">
                <a:solidFill>
                  <a:srgbClr val="C00000"/>
                </a:solidFill>
                <a:ea typeface="宋体" panose="02010600030101010101" pitchFamily="2" charset="-122"/>
                <a:cs typeface="Times New Roman" panose="02020603050405020304" pitchFamily="18" charset="0"/>
              </a:rPr>
              <a:t>class Person{</a:t>
            </a:r>
          </a:p>
          <a:p>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private </a:t>
            </a:r>
            <a:r>
              <a:rPr lang="en-US" altLang="zh-CN" sz="2400" dirty="0" err="1" smtClean="0">
                <a:solidFill>
                  <a:srgbClr val="C00000"/>
                </a:solidFill>
                <a:ea typeface="宋体" panose="02010600030101010101" pitchFamily="2" charset="-122"/>
                <a:cs typeface="Times New Roman" panose="02020603050405020304" pitchFamily="18" charset="0"/>
              </a:rPr>
              <a:t>int</a:t>
            </a: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age;             </a:t>
            </a:r>
            <a:r>
              <a:rPr lang="en-US" altLang="zh-CN" sz="28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声明</a:t>
            </a:r>
            <a:r>
              <a:rPr lang="en-US" altLang="zh-CN" sz="2400" dirty="0">
                <a:ea typeface="宋体" panose="02010600030101010101" pitchFamily="2" charset="-122"/>
                <a:cs typeface="Times New Roman" panose="02020603050405020304" pitchFamily="18" charset="0"/>
              </a:rPr>
              <a:t>private</a:t>
            </a:r>
            <a:r>
              <a:rPr lang="zh-CN" altLang="en-US" sz="2400" dirty="0">
                <a:ea typeface="宋体" panose="02010600030101010101" pitchFamily="2" charset="-122"/>
                <a:cs typeface="Times New Roman" panose="02020603050405020304" pitchFamily="18" charset="0"/>
              </a:rPr>
              <a:t>变量 </a:t>
            </a:r>
            <a:r>
              <a:rPr lang="en-US" altLang="zh-CN" sz="2400" dirty="0">
                <a:ea typeface="宋体" panose="02010600030101010101" pitchFamily="2" charset="-122"/>
                <a:cs typeface="Times New Roman" panose="02020603050405020304" pitchFamily="18" charset="0"/>
              </a:rPr>
              <a:t>age</a:t>
            </a:r>
          </a:p>
          <a:p>
            <a:r>
              <a:rPr lang="en-US" altLang="zh-CN" sz="2400" dirty="0">
                <a:solidFill>
                  <a:schemeClr val="accent2"/>
                </a:solidFill>
                <a:ea typeface="宋体" panose="02010600030101010101" pitchFamily="2" charset="-122"/>
                <a:cs typeface="Times New Roman" panose="02020603050405020304" pitchFamily="18" charset="0"/>
              </a:rPr>
              <a:t>  </a:t>
            </a:r>
            <a:r>
              <a:rPr lang="en-US" altLang="zh-CN" sz="2400" dirty="0" smtClean="0">
                <a:solidFill>
                  <a:schemeClr val="accent2"/>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public </a:t>
            </a:r>
            <a:r>
              <a:rPr lang="en-US" altLang="zh-CN" sz="2400" dirty="0" smtClean="0">
                <a:solidFill>
                  <a:srgbClr val="C00000"/>
                </a:solidFill>
                <a:ea typeface="宋体" panose="02010600030101010101" pitchFamily="2" charset="-122"/>
                <a:cs typeface="Times New Roman" panose="02020603050405020304" pitchFamily="18" charset="0"/>
              </a:rPr>
              <a:t>String name </a:t>
            </a: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“Lila”; </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声明</a:t>
            </a:r>
            <a:r>
              <a:rPr lang="en-US" altLang="zh-CN" sz="2400" dirty="0">
                <a:ea typeface="宋体" panose="02010600030101010101" pitchFamily="2" charset="-122"/>
                <a:cs typeface="Times New Roman" panose="02020603050405020304" pitchFamily="18" charset="0"/>
              </a:rPr>
              <a:t>public</a:t>
            </a:r>
            <a:r>
              <a:rPr lang="zh-CN" altLang="en-US" sz="2400" dirty="0">
                <a:ea typeface="宋体" panose="02010600030101010101" pitchFamily="2" charset="-122"/>
                <a:cs typeface="Times New Roman" panose="02020603050405020304" pitchFamily="18" charset="0"/>
              </a:rPr>
              <a:t>变量 </a:t>
            </a:r>
            <a:r>
              <a:rPr lang="en-US" altLang="zh-CN" sz="2400" dirty="0">
                <a:ea typeface="宋体" panose="02010600030101010101" pitchFamily="2" charset="-122"/>
                <a:cs typeface="Times New Roman" panose="02020603050405020304" pitchFamily="18" charset="0"/>
              </a:rPr>
              <a:t>name</a:t>
            </a:r>
          </a:p>
          <a:p>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4"/>
          <p:cNvSpPr txBox="1">
            <a:spLocks noChangeArrowheads="1"/>
          </p:cNvSpPr>
          <p:nvPr/>
        </p:nvSpPr>
        <p:spPr bwMode="auto">
          <a:xfrm>
            <a:off x="1258873" y="119162"/>
            <a:ext cx="7345190"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smtClean="0">
                <a:solidFill>
                  <a:srgbClr val="0000FF"/>
                </a:solidFill>
              </a:rPr>
              <a:t>补：</a:t>
            </a:r>
            <a:r>
              <a:rPr lang="zh-CN" altLang="en-US" sz="3200" b="1" dirty="0" smtClean="0"/>
              <a:t>变量</a:t>
            </a:r>
            <a:r>
              <a:rPr lang="zh-CN" altLang="en-US" sz="3200" b="1" dirty="0"/>
              <a:t>的</a:t>
            </a:r>
            <a:r>
              <a:rPr lang="zh-CN" altLang="en-US" sz="3200" b="1" dirty="0" smtClean="0"/>
              <a:t>分类</a:t>
            </a:r>
            <a:r>
              <a:rPr lang="zh-CN" altLang="en-US" sz="3200" b="1" dirty="0"/>
              <a:t>：</a:t>
            </a:r>
            <a:r>
              <a:rPr lang="zh-CN" altLang="en-US" sz="3200" b="1" dirty="0" smtClean="0"/>
              <a:t>成员</a:t>
            </a:r>
            <a:r>
              <a:rPr lang="zh-CN" altLang="en-US" sz="3200" b="1" dirty="0"/>
              <a:t>变量与局部变量</a:t>
            </a:r>
          </a:p>
        </p:txBody>
      </p:sp>
      <p:sp>
        <p:nvSpPr>
          <p:cNvPr id="14341" name="TextBox 5"/>
          <p:cNvSpPr txBox="1">
            <a:spLocks noChangeArrowheads="1"/>
          </p:cNvSpPr>
          <p:nvPr/>
        </p:nvSpPr>
        <p:spPr bwMode="auto">
          <a:xfrm>
            <a:off x="412372" y="766743"/>
            <a:ext cx="8353301" cy="523220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l"/>
            </a:pPr>
            <a:r>
              <a:rPr lang="zh-CN" altLang="en-US" b="1" dirty="0" smtClean="0">
                <a:solidFill>
                  <a:srgbClr val="C00000"/>
                </a:solidFill>
              </a:rPr>
              <a:t>在</a:t>
            </a:r>
            <a:r>
              <a:rPr lang="zh-CN" altLang="en-US" b="1" dirty="0">
                <a:solidFill>
                  <a:srgbClr val="C00000"/>
                </a:solidFill>
              </a:rPr>
              <a:t>方法体外，类体内声明的变量称为成员变量。</a:t>
            </a:r>
            <a:endParaRPr lang="en-US" altLang="zh-CN" b="1" dirty="0">
              <a:solidFill>
                <a:srgbClr val="C00000"/>
              </a:solidFill>
            </a:endParaRPr>
          </a:p>
          <a:p>
            <a:pPr marL="342900" indent="-342900" eaLnBrk="1" hangingPunct="1">
              <a:buFont typeface="Wingdings" panose="05000000000000000000" pitchFamily="2" charset="2"/>
              <a:buChar char="l"/>
            </a:pPr>
            <a:r>
              <a:rPr lang="zh-CN" altLang="en-US" b="1" dirty="0" smtClean="0">
                <a:solidFill>
                  <a:srgbClr val="C00000"/>
                </a:solidFill>
              </a:rPr>
              <a:t>在</a:t>
            </a:r>
            <a:r>
              <a:rPr lang="zh-CN" altLang="en-US" b="1" dirty="0">
                <a:solidFill>
                  <a:srgbClr val="C00000"/>
                </a:solidFill>
              </a:rPr>
              <a:t>方法体内部声明的变量称为局部变量。</a:t>
            </a:r>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sz="2200" dirty="0"/>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sz="1200" b="1" dirty="0" smtClean="0">
              <a:solidFill>
                <a:srgbClr val="C00000"/>
              </a:solidFill>
            </a:endParaRPr>
          </a:p>
          <a:p>
            <a:pPr marL="342900" indent="-342900" eaLnBrk="1" hangingPunct="1">
              <a:buFont typeface="Wingdings" panose="05000000000000000000" pitchFamily="2" charset="2"/>
              <a:buChar char="l"/>
            </a:pPr>
            <a:r>
              <a:rPr lang="zh-CN" altLang="en-US" b="1" dirty="0" smtClean="0">
                <a:solidFill>
                  <a:srgbClr val="C00000"/>
                </a:solidFill>
              </a:rPr>
              <a:t>注意</a:t>
            </a:r>
            <a:r>
              <a:rPr lang="zh-CN" altLang="en-US" b="1" dirty="0">
                <a:solidFill>
                  <a:srgbClr val="C00000"/>
                </a:solidFill>
              </a:rPr>
              <a:t>：二者在初始化值方面的异同</a:t>
            </a:r>
            <a:r>
              <a:rPr lang="en-US" altLang="zh-CN" b="1" dirty="0" smtClean="0">
                <a:solidFill>
                  <a:srgbClr val="C00000"/>
                </a:solidFill>
              </a:rPr>
              <a:t>:</a:t>
            </a:r>
          </a:p>
          <a:p>
            <a:pPr eaLnBrk="1" hangingPunct="1"/>
            <a:r>
              <a:rPr lang="en-US" altLang="zh-CN" b="1" dirty="0" smtClean="0"/>
              <a:t>         </a:t>
            </a:r>
            <a:r>
              <a:rPr lang="zh-CN" altLang="en-US" b="1" dirty="0" smtClean="0"/>
              <a:t>同：</a:t>
            </a:r>
            <a:r>
              <a:rPr lang="zh-CN" altLang="en-US" dirty="0" smtClean="0"/>
              <a:t>都有生命周期</a:t>
            </a:r>
            <a:r>
              <a:rPr lang="en-US" altLang="zh-CN" b="1" dirty="0" smtClean="0"/>
              <a:t>      </a:t>
            </a:r>
          </a:p>
          <a:p>
            <a:pPr eaLnBrk="1" hangingPunct="1"/>
            <a:r>
              <a:rPr lang="en-US" altLang="zh-CN" b="1" dirty="0" smtClean="0"/>
              <a:t>         </a:t>
            </a:r>
            <a:r>
              <a:rPr lang="zh-CN" altLang="en-US" b="1" dirty="0" smtClean="0"/>
              <a:t>异：</a:t>
            </a:r>
            <a:r>
              <a:rPr lang="zh-CN" altLang="en-US" dirty="0" smtClean="0"/>
              <a:t>局部变量除形参外，需显式初始化。</a:t>
            </a:r>
            <a:endParaRPr lang="zh-CN" altLang="en-US" dirty="0"/>
          </a:p>
        </p:txBody>
      </p:sp>
      <p:sp>
        <p:nvSpPr>
          <p:cNvPr id="2" name="左大括号 1"/>
          <p:cNvSpPr/>
          <p:nvPr/>
        </p:nvSpPr>
        <p:spPr>
          <a:xfrm>
            <a:off x="1401128" y="2352040"/>
            <a:ext cx="215900" cy="136842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344" name="TextBox 3"/>
          <p:cNvSpPr txBox="1">
            <a:spLocks noChangeArrowheads="1"/>
          </p:cNvSpPr>
          <p:nvPr/>
        </p:nvSpPr>
        <p:spPr bwMode="auto">
          <a:xfrm>
            <a:off x="1617028" y="2137728"/>
            <a:ext cx="1512887"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b="1" dirty="0"/>
              <a:t>成员变量</a:t>
            </a:r>
          </a:p>
        </p:txBody>
      </p:sp>
      <p:sp>
        <p:nvSpPr>
          <p:cNvPr id="14345" name="TextBox 9"/>
          <p:cNvSpPr txBox="1">
            <a:spLocks noChangeArrowheads="1"/>
          </p:cNvSpPr>
          <p:nvPr/>
        </p:nvSpPr>
        <p:spPr bwMode="auto">
          <a:xfrm>
            <a:off x="1617028" y="3474403"/>
            <a:ext cx="1512887"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b="1" dirty="0"/>
              <a:t>局部变量</a:t>
            </a:r>
          </a:p>
        </p:txBody>
      </p:sp>
      <p:sp>
        <p:nvSpPr>
          <p:cNvPr id="11" name="左大括号 10"/>
          <p:cNvSpPr/>
          <p:nvPr/>
        </p:nvSpPr>
        <p:spPr>
          <a:xfrm>
            <a:off x="3058478" y="1883728"/>
            <a:ext cx="252412" cy="104457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2" name="左大括号 11"/>
          <p:cNvSpPr/>
          <p:nvPr/>
        </p:nvSpPr>
        <p:spPr>
          <a:xfrm>
            <a:off x="2987040" y="3107690"/>
            <a:ext cx="250825" cy="13335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348" name="TextBox 13"/>
          <p:cNvSpPr txBox="1">
            <a:spLocks noChangeArrowheads="1"/>
          </p:cNvSpPr>
          <p:nvPr/>
        </p:nvSpPr>
        <p:spPr bwMode="auto">
          <a:xfrm>
            <a:off x="3274378" y="1697990"/>
            <a:ext cx="4538662"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t>实例变量（不以</a:t>
            </a:r>
            <a:r>
              <a:rPr lang="en-US" altLang="zh-CN" sz="2200" dirty="0"/>
              <a:t>static</a:t>
            </a:r>
            <a:r>
              <a:rPr lang="zh-CN" altLang="en-US" sz="2200" dirty="0"/>
              <a:t>修饰）</a:t>
            </a:r>
          </a:p>
        </p:txBody>
      </p:sp>
      <p:sp>
        <p:nvSpPr>
          <p:cNvPr id="14349" name="TextBox 14"/>
          <p:cNvSpPr txBox="1">
            <a:spLocks noChangeArrowheads="1"/>
          </p:cNvSpPr>
          <p:nvPr/>
        </p:nvSpPr>
        <p:spPr bwMode="auto">
          <a:xfrm>
            <a:off x="3274378" y="2537778"/>
            <a:ext cx="4538662"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t>类变量（以</a:t>
            </a:r>
            <a:r>
              <a:rPr lang="en-US" altLang="zh-CN" sz="2200" dirty="0"/>
              <a:t>static</a:t>
            </a:r>
            <a:r>
              <a:rPr lang="zh-CN" altLang="en-US" sz="2200" dirty="0"/>
              <a:t>修饰）</a:t>
            </a:r>
          </a:p>
        </p:txBody>
      </p:sp>
      <p:sp>
        <p:nvSpPr>
          <p:cNvPr id="14350" name="TextBox 15"/>
          <p:cNvSpPr txBox="1">
            <a:spLocks noChangeArrowheads="1"/>
          </p:cNvSpPr>
          <p:nvPr/>
        </p:nvSpPr>
        <p:spPr bwMode="auto">
          <a:xfrm>
            <a:off x="3328353" y="2982278"/>
            <a:ext cx="4537075"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t>形参（方法签名中定义的变量）</a:t>
            </a:r>
          </a:p>
        </p:txBody>
      </p:sp>
      <p:sp>
        <p:nvSpPr>
          <p:cNvPr id="14351" name="TextBox 16"/>
          <p:cNvSpPr txBox="1">
            <a:spLocks noChangeArrowheads="1"/>
          </p:cNvSpPr>
          <p:nvPr/>
        </p:nvSpPr>
        <p:spPr bwMode="auto">
          <a:xfrm>
            <a:off x="3274378" y="3474403"/>
            <a:ext cx="4538662"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t>方法局部变量（在方法内定义）</a:t>
            </a:r>
          </a:p>
        </p:txBody>
      </p:sp>
      <p:sp>
        <p:nvSpPr>
          <p:cNvPr id="14352" name="TextBox 17"/>
          <p:cNvSpPr txBox="1">
            <a:spLocks noChangeArrowheads="1"/>
          </p:cNvSpPr>
          <p:nvPr/>
        </p:nvSpPr>
        <p:spPr bwMode="auto">
          <a:xfrm>
            <a:off x="3336290" y="4050665"/>
            <a:ext cx="490855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t>代码块局部变量（在代码块内定义）</a:t>
            </a:r>
          </a:p>
        </p:txBody>
      </p:sp>
      <p:sp>
        <p:nvSpPr>
          <p:cNvPr id="14353" name="TextBox 19"/>
          <p:cNvSpPr txBox="1">
            <a:spLocks noChangeArrowheads="1"/>
          </p:cNvSpPr>
          <p:nvPr/>
        </p:nvSpPr>
        <p:spPr bwMode="auto">
          <a:xfrm>
            <a:off x="629603" y="2537778"/>
            <a:ext cx="84455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a:t>所有</a:t>
            </a:r>
            <a:endParaRPr lang="en-US" altLang="zh-CN"/>
          </a:p>
          <a:p>
            <a:pPr eaLnBrk="1" hangingPunct="1"/>
            <a:r>
              <a:rPr lang="zh-CN" altLang="en-US"/>
              <a:t>变量</a:t>
            </a: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Box 4"/>
          <p:cNvSpPr txBox="1">
            <a:spLocks noChangeArrowheads="1"/>
          </p:cNvSpPr>
          <p:nvPr/>
        </p:nvSpPr>
        <p:spPr bwMode="auto">
          <a:xfrm>
            <a:off x="1403648" y="249873"/>
            <a:ext cx="6984776"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smtClean="0"/>
              <a:t>成员变量（属性）和</a:t>
            </a:r>
            <a:r>
              <a:rPr lang="zh-CN" altLang="en-US" sz="3200" b="1" dirty="0"/>
              <a:t>局部变量的区别？</a:t>
            </a:r>
          </a:p>
        </p:txBody>
      </p:sp>
      <p:sp>
        <p:nvSpPr>
          <p:cNvPr id="11269" name="TextBox 5"/>
          <p:cNvSpPr txBox="1">
            <a:spLocks noChangeArrowheads="1"/>
          </p:cNvSpPr>
          <p:nvPr/>
        </p:nvSpPr>
        <p:spPr bwMode="auto">
          <a:xfrm>
            <a:off x="340161" y="834648"/>
            <a:ext cx="8355013" cy="50167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l"/>
            </a:pPr>
            <a:r>
              <a:rPr lang="zh-CN" altLang="en-US" sz="2800" b="1" dirty="0" smtClean="0">
                <a:solidFill>
                  <a:srgbClr val="C00000"/>
                </a:solidFill>
              </a:rPr>
              <a:t>成员</a:t>
            </a:r>
            <a:r>
              <a:rPr lang="zh-CN" altLang="en-US" sz="2800" b="1" dirty="0">
                <a:solidFill>
                  <a:srgbClr val="C00000"/>
                </a:solidFill>
              </a:rPr>
              <a:t>变量：</a:t>
            </a:r>
          </a:p>
          <a:p>
            <a:pPr marL="342900" indent="-342900" eaLnBrk="1" hangingPunct="1">
              <a:buFont typeface="Wingdings" panose="05000000000000000000" pitchFamily="2" charset="2"/>
              <a:buChar char="Ø"/>
            </a:pPr>
            <a:r>
              <a:rPr lang="zh-CN" altLang="en-US" sz="2400" dirty="0" smtClean="0"/>
              <a:t>成员</a:t>
            </a:r>
            <a:r>
              <a:rPr lang="zh-CN" altLang="en-US" sz="2400" dirty="0"/>
              <a:t>变量定义在类中，在整个类中都可以被访问</a:t>
            </a:r>
            <a:r>
              <a:rPr lang="zh-CN" altLang="en-US" sz="2400" dirty="0" smtClean="0"/>
              <a:t>。</a:t>
            </a:r>
            <a:endParaRPr lang="en-US" altLang="zh-CN" sz="2400" dirty="0" smtClean="0"/>
          </a:p>
          <a:p>
            <a:pPr marL="342900" indent="-342900" eaLnBrk="1" hangingPunct="1">
              <a:buFont typeface="Wingdings" panose="05000000000000000000" pitchFamily="2" charset="2"/>
              <a:buChar char="Ø"/>
            </a:pPr>
            <a:r>
              <a:rPr lang="zh-CN" altLang="en-US" sz="2400" dirty="0" smtClean="0"/>
              <a:t>成员变量分为类成员变量和实例成员变量，实例变量存在于对象所在的堆内存中。</a:t>
            </a:r>
            <a:endParaRPr lang="en-US" altLang="zh-CN" sz="2400" dirty="0" smtClean="0"/>
          </a:p>
          <a:p>
            <a:pPr marL="342900" indent="-342900" eaLnBrk="1" hangingPunct="1">
              <a:buFont typeface="Wingdings" panose="05000000000000000000" pitchFamily="2" charset="2"/>
              <a:buChar char="Ø"/>
            </a:pPr>
            <a:r>
              <a:rPr lang="zh-CN" altLang="en-US" sz="2400" dirty="0" smtClean="0"/>
              <a:t>成员</a:t>
            </a:r>
            <a:r>
              <a:rPr lang="zh-CN" altLang="en-US" sz="2400" dirty="0"/>
              <a:t>变量有</a:t>
            </a:r>
            <a:r>
              <a:rPr lang="zh-CN" altLang="en-US" sz="2400" dirty="0">
                <a:solidFill>
                  <a:srgbClr val="C00000"/>
                </a:solidFill>
              </a:rPr>
              <a:t>默认初始化</a:t>
            </a:r>
            <a:r>
              <a:rPr lang="zh-CN" altLang="en-US" sz="2400" dirty="0"/>
              <a:t>值</a:t>
            </a:r>
            <a:r>
              <a:rPr lang="zh-CN" altLang="en-US" sz="2400" dirty="0" smtClean="0"/>
              <a:t>。</a:t>
            </a:r>
            <a:endParaRPr lang="en-US" altLang="zh-CN" sz="2400" dirty="0" smtClean="0"/>
          </a:p>
          <a:p>
            <a:pPr marL="342900" indent="-342900" eaLnBrk="1" hangingPunct="1">
              <a:buFont typeface="Wingdings" panose="05000000000000000000" pitchFamily="2" charset="2"/>
              <a:buChar char="Ø"/>
            </a:pPr>
            <a:r>
              <a:rPr lang="zh-CN" altLang="en-US" sz="2400" dirty="0"/>
              <a:t>成员</a:t>
            </a:r>
            <a:r>
              <a:rPr lang="zh-CN" altLang="en-US" sz="2400" dirty="0" smtClean="0"/>
              <a:t>变量的权限修饰符可以根据需要，选择任意一个</a:t>
            </a:r>
            <a:endParaRPr lang="zh-CN" altLang="en-US" sz="2400" dirty="0"/>
          </a:p>
          <a:p>
            <a:pPr eaLnBrk="1" hangingPunct="1"/>
            <a:endParaRPr lang="zh-CN" altLang="en-US" sz="2400" b="1" dirty="0"/>
          </a:p>
          <a:p>
            <a:pPr marL="342900" indent="-342900" eaLnBrk="1" hangingPunct="1">
              <a:buFont typeface="Wingdings" panose="05000000000000000000" pitchFamily="2" charset="2"/>
              <a:buChar char="l"/>
            </a:pPr>
            <a:r>
              <a:rPr lang="zh-CN" altLang="en-US" sz="2800" b="1" dirty="0" smtClean="0">
                <a:solidFill>
                  <a:srgbClr val="C00000"/>
                </a:solidFill>
              </a:rPr>
              <a:t>局部变量</a:t>
            </a:r>
            <a:r>
              <a:rPr lang="zh-CN" altLang="en-US" sz="2800" b="1" dirty="0">
                <a:solidFill>
                  <a:srgbClr val="C00000"/>
                </a:solidFill>
              </a:rPr>
              <a:t>：</a:t>
            </a:r>
          </a:p>
          <a:p>
            <a:pPr marL="342900" indent="-342900" eaLnBrk="1" hangingPunct="1">
              <a:buFont typeface="Wingdings" panose="05000000000000000000" pitchFamily="2" charset="2"/>
              <a:buChar char="Ø"/>
            </a:pPr>
            <a:r>
              <a:rPr lang="zh-CN" altLang="en-US" sz="2400" dirty="0" smtClean="0"/>
              <a:t>局部变量</a:t>
            </a:r>
            <a:r>
              <a:rPr lang="zh-CN" altLang="en-US" sz="2400" dirty="0"/>
              <a:t>只定义在局部范围内，如</a:t>
            </a:r>
            <a:r>
              <a:rPr lang="zh-CN" altLang="en-US" sz="2400" dirty="0" smtClean="0"/>
              <a:t>：</a:t>
            </a:r>
            <a:r>
              <a:rPr lang="zh-CN" altLang="en-US" sz="2400" dirty="0"/>
              <a:t>方法</a:t>
            </a:r>
            <a:r>
              <a:rPr lang="zh-CN" altLang="en-US" sz="2400" dirty="0" smtClean="0"/>
              <a:t>内，</a:t>
            </a:r>
            <a:r>
              <a:rPr lang="zh-CN" altLang="en-US" sz="2400" dirty="0"/>
              <a:t>代码块</a:t>
            </a:r>
            <a:r>
              <a:rPr lang="zh-CN" altLang="en-US" sz="2400" dirty="0" smtClean="0"/>
              <a:t>内</a:t>
            </a:r>
            <a:r>
              <a:rPr lang="zh-CN" altLang="en-US" sz="2400" dirty="0"/>
              <a:t>等。</a:t>
            </a:r>
          </a:p>
          <a:p>
            <a:pPr marL="342900" indent="-342900" eaLnBrk="1" hangingPunct="1">
              <a:buFont typeface="Wingdings" panose="05000000000000000000" pitchFamily="2" charset="2"/>
              <a:buChar char="Ø"/>
            </a:pPr>
            <a:r>
              <a:rPr lang="zh-CN" altLang="en-US" sz="2400" dirty="0" smtClean="0"/>
              <a:t>局部变量</a:t>
            </a:r>
            <a:r>
              <a:rPr lang="zh-CN" altLang="en-US" sz="2400" dirty="0"/>
              <a:t>存在于栈内存中。</a:t>
            </a:r>
          </a:p>
          <a:p>
            <a:pPr marL="342900" indent="-342900" eaLnBrk="1" hangingPunct="1">
              <a:buFont typeface="Wingdings" panose="05000000000000000000" pitchFamily="2" charset="2"/>
              <a:buChar char="Ø"/>
            </a:pPr>
            <a:r>
              <a:rPr lang="zh-CN" altLang="en-US" sz="2400" dirty="0" smtClean="0"/>
              <a:t>作用</a:t>
            </a:r>
            <a:r>
              <a:rPr lang="zh-CN" altLang="en-US" sz="2400" dirty="0"/>
              <a:t>的范围结束，变量空间会自动释放。</a:t>
            </a:r>
          </a:p>
          <a:p>
            <a:pPr marL="342900" indent="-342900" eaLnBrk="1" hangingPunct="1">
              <a:buFont typeface="Wingdings" panose="05000000000000000000" pitchFamily="2" charset="2"/>
              <a:buChar char="Ø"/>
            </a:pPr>
            <a:r>
              <a:rPr lang="zh-CN" altLang="en-US" sz="2400" dirty="0" smtClean="0"/>
              <a:t>局部变量</a:t>
            </a:r>
            <a:r>
              <a:rPr lang="zh-CN" altLang="en-US" sz="2400" dirty="0"/>
              <a:t>没有默认初始化</a:t>
            </a:r>
            <a:r>
              <a:rPr lang="zh-CN" altLang="en-US" sz="2400" dirty="0" smtClean="0"/>
              <a:t>值，每次必须</a:t>
            </a:r>
            <a:r>
              <a:rPr lang="zh-CN" altLang="en-US" sz="2400" dirty="0" smtClean="0">
                <a:solidFill>
                  <a:srgbClr val="C00000"/>
                </a:solidFill>
              </a:rPr>
              <a:t>显式初始化</a:t>
            </a:r>
            <a:r>
              <a:rPr lang="zh-CN" altLang="en-US" sz="2400" dirty="0" smtClean="0"/>
              <a:t>。</a:t>
            </a:r>
            <a:endParaRPr lang="en-US" altLang="zh-CN" sz="2400" dirty="0" smtClean="0"/>
          </a:p>
          <a:p>
            <a:pPr marL="342900" indent="-342900" eaLnBrk="1" hangingPunct="1">
              <a:buFont typeface="Wingdings" panose="05000000000000000000" pitchFamily="2" charset="2"/>
              <a:buChar char="Ø"/>
            </a:pPr>
            <a:r>
              <a:rPr lang="zh-CN" altLang="en-US" sz="2400" dirty="0" smtClean="0"/>
              <a:t>局部变量声明时不指定权限修饰符</a:t>
            </a:r>
            <a:endParaRPr lang="zh-CN" altLang="en-US" sz="2400"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67.538582677165,&quot;width&quot;:3657.407874015748}"/>
</p:tagLst>
</file>

<file path=ppt/tags/tag1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803.007874015748,&quot;width&quot;:6690.507086614173}"/>
</p:tagLst>
</file>

<file path=ppt/tags/tag1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576.922834645669,&quot;width&quot;:5047.278740157481}"/>
</p:tagLst>
</file>

<file path=ppt/tags/tag1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604.554330708661,&quot;width&quot;:5669.921259842519}"/>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c9eb468d-9652-4cd4-9450-640e8c12efcd}"/>
</p:tagLst>
</file>

<file path=ppt/tags/tag14.xml><?xml version="1.0" encoding="utf-8"?>
<p:tagLst xmlns:a="http://schemas.openxmlformats.org/drawingml/2006/main" xmlns:r="http://schemas.openxmlformats.org/officeDocument/2006/relationships" xmlns:p="http://schemas.openxmlformats.org/presentationml/2006/main">
  <p:tag name="KSO_WM_UNIT_TABLE_BEAUTIFY" val="smartTable{1f237ec1-1cd1-4e8f-818e-fd81e64f34f1}"/>
</p:tagLst>
</file>

<file path=ppt/tags/tag15.xml><?xml version="1.0" encoding="utf-8"?>
<p:tagLst xmlns:a="http://schemas.openxmlformats.org/drawingml/2006/main" xmlns:r="http://schemas.openxmlformats.org/officeDocument/2006/relationships" xmlns:p="http://schemas.openxmlformats.org/presentationml/2006/main">
  <p:tag name="KSO_WM_UNIT_TABLE_BEAUTIFY" val="smartTable{34ff4ed6-374c-4968-a8e2-d4c4f2261eb0}"/>
</p:tagLst>
</file>

<file path=ppt/tags/tag16.xml><?xml version="1.0" encoding="utf-8"?>
<p:tagLst xmlns:a="http://schemas.openxmlformats.org/drawingml/2006/main" xmlns:r="http://schemas.openxmlformats.org/officeDocument/2006/relationships" xmlns:p="http://schemas.openxmlformats.org/presentationml/2006/main">
  <p:tag name="KSO_WM_UNIT_TABLE_BEAUTIFY" val="smartTable{cb13cb35-5d9b-4665-82a1-c9612a776efc}"/>
</p:tagLst>
</file>

<file path=ppt/tags/tag17.xml><?xml version="1.0" encoding="utf-8"?>
<p:tagLst xmlns:a="http://schemas.openxmlformats.org/drawingml/2006/main" xmlns:r="http://schemas.openxmlformats.org/officeDocument/2006/relationships" xmlns:p="http://schemas.openxmlformats.org/presentationml/2006/main">
  <p:tag name="KSO_WM_UNIT_TABLE_BEAUTIFY" val="smartTable{fbbe3dcb-0c26-4298-a3c5-b8a4563bfc47}"/>
</p:tagLst>
</file>

<file path=ppt/tags/tag18.xml><?xml version="1.0" encoding="utf-8"?>
<p:tagLst xmlns:a="http://schemas.openxmlformats.org/drawingml/2006/main" xmlns:r="http://schemas.openxmlformats.org/officeDocument/2006/relationships" xmlns:p="http://schemas.openxmlformats.org/presentationml/2006/main">
  <p:tag name="KSO_WM_UNIT_TABLE_BEAUTIFY" val="smartTable{3430f788-d813-4e72-8f7f-63dfb030bfe1}"/>
</p:tagLst>
</file>

<file path=ppt/tags/tag19.xml><?xml version="1.0" encoding="utf-8"?>
<p:tagLst xmlns:a="http://schemas.openxmlformats.org/drawingml/2006/main" xmlns:r="http://schemas.openxmlformats.org/officeDocument/2006/relationships" xmlns:p="http://schemas.openxmlformats.org/presentationml/2006/main">
  <p:tag name="KSO_WM_UNIT_TABLE_BEAUTIFY" val="smartTable{95276352-6abe-48c0-9ddb-9af375e04ccc}"/>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bcc61591-dcfc-45d6-80b2-43e27dd97fcc}"/>
</p:tagLst>
</file>

<file path=ppt/tags/tag20.xml><?xml version="1.0" encoding="utf-8"?>
<p:tagLst xmlns:a="http://schemas.openxmlformats.org/drawingml/2006/main" xmlns:r="http://schemas.openxmlformats.org/officeDocument/2006/relationships" xmlns:p="http://schemas.openxmlformats.org/presentationml/2006/main">
  <p:tag name="KSO_WM_UNIT_TABLE_BEAUTIFY" val="smartTable{ac44d992-db75-4bc6-be38-0417b534027e}"/>
</p:tagLst>
</file>

<file path=ppt/tags/tag21.xml><?xml version="1.0" encoding="utf-8"?>
<p:tagLst xmlns:a="http://schemas.openxmlformats.org/drawingml/2006/main" xmlns:r="http://schemas.openxmlformats.org/officeDocument/2006/relationships" xmlns:p="http://schemas.openxmlformats.org/presentationml/2006/main">
  <p:tag name="KSO_WM_UNIT_TABLE_BEAUTIFY" val="smartTable{4586baab-d3b0-4485-bfb8-90f826365289}"/>
</p:tagLst>
</file>

<file path=ppt/tags/tag22.xml><?xml version="1.0" encoding="utf-8"?>
<p:tagLst xmlns:a="http://schemas.openxmlformats.org/drawingml/2006/main" xmlns:r="http://schemas.openxmlformats.org/officeDocument/2006/relationships" xmlns:p="http://schemas.openxmlformats.org/presentationml/2006/main">
  <p:tag name="KSO_WM_UNIT_TABLE_BEAUTIFY" val="smartTable{22db76a4-7095-4dbf-b47e-f05c969706d1}"/>
</p:tagLst>
</file>

<file path=ppt/tags/tag23.xml><?xml version="1.0" encoding="utf-8"?>
<p:tagLst xmlns:a="http://schemas.openxmlformats.org/drawingml/2006/main" xmlns:r="http://schemas.openxmlformats.org/officeDocument/2006/relationships" xmlns:p="http://schemas.openxmlformats.org/presentationml/2006/main">
  <p:tag name="KSO_WM_UNIT_TABLE_BEAUTIFY" val="smartTable{30c914a9-971c-4779-952e-1e5ae87b6103}"/>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dc5ea3f9-e7d6-41ab-a894-0b2919b8d1d7}"/>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5914f741-bda6-47c4-889d-e3643b2a08d9}"/>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91c0e157-c53d-422c-8d75-5e6770d22993}"/>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bf4bd6f9-1e5a-463c-8c60-988114b08639}"/>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d255bc75-d467-4913-9b2e-ec43c43b1ff3}"/>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7c4baa19-3cd3-41af-b165-447383bf84d4}"/>
</p:tagLst>
</file>

<file path=ppt/tags/tag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968.9448818897636,&quot;width&quot;:5564.058267716536}"/>
</p:tagLst>
</file>

<file path=ppt/theme/theme1.xml><?xml version="1.0" encoding="utf-8"?>
<a:theme xmlns:a="http://schemas.openxmlformats.org/drawingml/2006/main" name="默认设计模板">
  <a:themeElements>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默认设计模板">
      <a:majorFont>
        <a:latin typeface="Frutiger LT 45 Light"/>
        <a:ea typeface="黑体"/>
        <a:cs typeface=""/>
      </a:majorFont>
      <a:minorFont>
        <a:latin typeface="Frutiger LT 55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默认设计模板">
      <a:majorFont>
        <a:latin typeface="Frutiger LT 45 Light"/>
        <a:ea typeface="黑体"/>
        <a:cs typeface=""/>
      </a:majorFont>
      <a:minorFont>
        <a:latin typeface="Frutiger LT 55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默认设计模板">
  <a:themeElements>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默认设计模板">
      <a:majorFont>
        <a:latin typeface="Frutiger LT 45 Light"/>
        <a:ea typeface="黑体"/>
        <a:cs typeface=""/>
      </a:majorFont>
      <a:minorFont>
        <a:latin typeface="Frutiger LT 55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16925</Words>
  <Application>WPS 演示</Application>
  <PresentationFormat>全屏显示(4:3)</PresentationFormat>
  <Paragraphs>2795</Paragraphs>
  <Slides>249</Slides>
  <Notes>3</Notes>
  <HiddenSlides>0</HiddenSlides>
  <MMClips>0</MMClips>
  <ScaleCrop>false</ScaleCrop>
  <HeadingPairs>
    <vt:vector size="4" baseType="variant">
      <vt:variant>
        <vt:lpstr>主题</vt:lpstr>
      </vt:variant>
      <vt:variant>
        <vt:i4>3</vt:i4>
      </vt:variant>
      <vt:variant>
        <vt:lpstr>幻灯片标题</vt:lpstr>
      </vt:variant>
      <vt:variant>
        <vt:i4>249</vt:i4>
      </vt:variant>
    </vt:vector>
  </HeadingPairs>
  <TitlesOfParts>
    <vt:vector size="252" baseType="lpstr">
      <vt:lpstr>默认设计模板</vt:lpstr>
      <vt:lpstr>1_默认设计模板</vt:lpstr>
      <vt:lpstr>2_默认设计模板</vt:lpstr>
      <vt:lpstr>java基础</vt:lpstr>
      <vt:lpstr>结构</vt:lpstr>
      <vt:lpstr>幻灯片 3</vt:lpstr>
      <vt:lpstr>1.1基础常识</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幻灯片 126</vt:lpstr>
      <vt:lpstr>幻灯片 127</vt:lpstr>
      <vt:lpstr>幻灯片 128</vt:lpstr>
      <vt:lpstr>幻灯片 129</vt:lpstr>
      <vt:lpstr>幻灯片 130</vt:lpstr>
      <vt:lpstr>幻灯片 131</vt:lpstr>
      <vt:lpstr>幻灯片 132</vt:lpstr>
      <vt:lpstr>幻灯片 133</vt:lpstr>
      <vt:lpstr>幻灯片 134</vt:lpstr>
      <vt:lpstr>幻灯片 135</vt:lpstr>
      <vt:lpstr>幻灯片 136</vt:lpstr>
      <vt:lpstr>幻灯片 137</vt:lpstr>
      <vt:lpstr>幻灯片 138</vt:lpstr>
      <vt:lpstr>幻灯片 139</vt:lpstr>
      <vt:lpstr>幻灯片 140</vt:lpstr>
      <vt:lpstr>幻灯片 141</vt:lpstr>
      <vt:lpstr>幻灯片 142</vt:lpstr>
      <vt:lpstr>幻灯片 143</vt:lpstr>
      <vt:lpstr>幻灯片 144</vt:lpstr>
      <vt:lpstr>幻灯片 145</vt:lpstr>
      <vt:lpstr>幻灯片 146</vt:lpstr>
      <vt:lpstr>幻灯片 147</vt:lpstr>
      <vt:lpstr>幻灯片 148</vt:lpstr>
      <vt:lpstr>幻灯片 149</vt:lpstr>
      <vt:lpstr>幻灯片 150</vt:lpstr>
      <vt:lpstr>幻灯片 151</vt:lpstr>
      <vt:lpstr>幻灯片 152</vt:lpstr>
      <vt:lpstr>幻灯片 153</vt:lpstr>
      <vt:lpstr>幻灯片 154</vt:lpstr>
      <vt:lpstr>幻灯片 155</vt:lpstr>
      <vt:lpstr>幻灯片 156</vt:lpstr>
      <vt:lpstr>幻灯片 157</vt:lpstr>
      <vt:lpstr>幻灯片 158</vt:lpstr>
      <vt:lpstr>幻灯片 159</vt:lpstr>
      <vt:lpstr>幻灯片 160</vt:lpstr>
      <vt:lpstr>幻灯片 161</vt:lpstr>
      <vt:lpstr>幻灯片 162</vt:lpstr>
      <vt:lpstr>幻灯片 163</vt:lpstr>
      <vt:lpstr>幻灯片 164</vt:lpstr>
      <vt:lpstr>幻灯片 165</vt:lpstr>
      <vt:lpstr>幻灯片 166</vt:lpstr>
      <vt:lpstr>幻灯片 167</vt:lpstr>
      <vt:lpstr>幻灯片 168</vt:lpstr>
      <vt:lpstr>幻灯片 169</vt:lpstr>
      <vt:lpstr>幻灯片 170</vt:lpstr>
      <vt:lpstr>幻灯片 171</vt:lpstr>
      <vt:lpstr>幻灯片 172</vt:lpstr>
      <vt:lpstr>幻灯片 173</vt:lpstr>
      <vt:lpstr>幻灯片 174</vt:lpstr>
      <vt:lpstr>幻灯片 175</vt:lpstr>
      <vt:lpstr>幻灯片 176</vt:lpstr>
      <vt:lpstr>幻灯片 177</vt:lpstr>
      <vt:lpstr>幻灯片 178</vt:lpstr>
      <vt:lpstr>幻灯片 179</vt:lpstr>
      <vt:lpstr>幻灯片 180</vt:lpstr>
      <vt:lpstr>幻灯片 181</vt:lpstr>
      <vt:lpstr>幻灯片 182</vt:lpstr>
      <vt:lpstr>幻灯片 183</vt:lpstr>
      <vt:lpstr>关键字static</vt:lpstr>
      <vt:lpstr>幻灯片 185</vt:lpstr>
      <vt:lpstr>幻灯片 186</vt:lpstr>
      <vt:lpstr>幻灯片 187</vt:lpstr>
      <vt:lpstr>幻灯片 188</vt:lpstr>
      <vt:lpstr>幻灯片 189</vt:lpstr>
      <vt:lpstr>单例 (Singleton)设计模式</vt:lpstr>
      <vt:lpstr>幻灯片 191</vt:lpstr>
      <vt:lpstr>幻灯片 192</vt:lpstr>
      <vt:lpstr>幻灯片 193</vt:lpstr>
      <vt:lpstr>幻灯片 194</vt:lpstr>
      <vt:lpstr>幻灯片 195</vt:lpstr>
      <vt:lpstr>幻灯片 196</vt:lpstr>
      <vt:lpstr>幻灯片 197</vt:lpstr>
      <vt:lpstr>幻灯片 198</vt:lpstr>
      <vt:lpstr>幻灯片 199</vt:lpstr>
      <vt:lpstr>幻灯片 200</vt:lpstr>
      <vt:lpstr>幻灯片 201</vt:lpstr>
      <vt:lpstr>幻灯片 202</vt:lpstr>
      <vt:lpstr>幻灯片 203</vt:lpstr>
      <vt:lpstr>幻灯片 204</vt:lpstr>
      <vt:lpstr>幻灯片 205</vt:lpstr>
      <vt:lpstr>幻灯片 206</vt:lpstr>
      <vt:lpstr>幻灯片 207</vt:lpstr>
      <vt:lpstr>幻灯片 208</vt:lpstr>
      <vt:lpstr>幻灯片 209</vt:lpstr>
      <vt:lpstr>幻灯片 210</vt:lpstr>
      <vt:lpstr>幻灯片 211</vt:lpstr>
      <vt:lpstr>幻灯片 212</vt:lpstr>
      <vt:lpstr>幻灯片 213</vt:lpstr>
      <vt:lpstr>幻灯片 214</vt:lpstr>
      <vt:lpstr>幻灯片 215</vt:lpstr>
      <vt:lpstr>幻灯片 216</vt:lpstr>
      <vt:lpstr>幻灯片 217</vt:lpstr>
      <vt:lpstr>幻灯片 218</vt:lpstr>
      <vt:lpstr>幻灯片 219</vt:lpstr>
      <vt:lpstr>幻灯片 220</vt:lpstr>
      <vt:lpstr>幻灯片 221</vt:lpstr>
      <vt:lpstr>幻灯片 222</vt:lpstr>
      <vt:lpstr>幻灯片 223</vt:lpstr>
      <vt:lpstr>幻灯片 224</vt:lpstr>
      <vt:lpstr>幻灯片 225</vt:lpstr>
      <vt:lpstr>幻灯片 226</vt:lpstr>
      <vt:lpstr>幻灯片 227</vt:lpstr>
      <vt:lpstr>幻灯片 228</vt:lpstr>
      <vt:lpstr>幻灯片 229</vt:lpstr>
      <vt:lpstr>幻灯片 230</vt:lpstr>
      <vt:lpstr>幻灯片 231</vt:lpstr>
      <vt:lpstr>幻灯片 232</vt:lpstr>
      <vt:lpstr>幻灯片 233</vt:lpstr>
      <vt:lpstr>幻灯片 234</vt:lpstr>
      <vt:lpstr>幻灯片 235</vt:lpstr>
      <vt:lpstr>幻灯片 236</vt:lpstr>
      <vt:lpstr>幻灯片 237</vt:lpstr>
      <vt:lpstr>幻灯片 238</vt:lpstr>
      <vt:lpstr>幻灯片 239</vt:lpstr>
      <vt:lpstr>幻灯片 240</vt:lpstr>
      <vt:lpstr>幻灯片 241</vt:lpstr>
      <vt:lpstr>幻灯片 242</vt:lpstr>
      <vt:lpstr>幻灯片 243</vt:lpstr>
      <vt:lpstr>幻灯片 244</vt:lpstr>
      <vt:lpstr>幻灯片 245</vt:lpstr>
      <vt:lpstr>幻灯片 246</vt:lpstr>
      <vt:lpstr>幻灯片 247</vt:lpstr>
      <vt:lpstr>幻灯片 248</vt:lpstr>
      <vt:lpstr>幻灯片 249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金字塔结构</dc:title>
  <dc:creator/>
  <cp:lastModifiedBy>MM</cp:lastModifiedBy>
  <cp:revision>842</cp:revision>
  <dcterms:created xsi:type="dcterms:W3CDTF">2020-09-11T09:54:00Z</dcterms:created>
  <dcterms:modified xsi:type="dcterms:W3CDTF">2020-10-19T05:55:14Z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