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720" r:id="rId3"/>
    <p:sldId id="861" r:id="rId5"/>
    <p:sldId id="844" r:id="rId6"/>
    <p:sldId id="848" r:id="rId7"/>
    <p:sldId id="845" r:id="rId8"/>
    <p:sldId id="849" r:id="rId9"/>
    <p:sldId id="852" r:id="rId10"/>
    <p:sldId id="883" r:id="rId11"/>
    <p:sldId id="884" r:id="rId12"/>
    <p:sldId id="885" r:id="rId13"/>
    <p:sldId id="886" r:id="rId14"/>
    <p:sldId id="887" r:id="rId15"/>
    <p:sldId id="888" r:id="rId16"/>
    <p:sldId id="851" r:id="rId17"/>
    <p:sldId id="862" r:id="rId18"/>
    <p:sldId id="855" r:id="rId19"/>
    <p:sldId id="857" r:id="rId20"/>
    <p:sldId id="858" r:id="rId21"/>
    <p:sldId id="846" r:id="rId22"/>
    <p:sldId id="847" r:id="rId23"/>
    <p:sldId id="860" r:id="rId24"/>
    <p:sldId id="850" r:id="rId25"/>
    <p:sldId id="839" r:id="rId26"/>
    <p:sldId id="728" r:id="rId27"/>
  </p:sldIdLst>
  <p:sldSz cx="12192000" cy="6858000"/>
  <p:notesSz cx="9947275"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FC6"/>
    <a:srgbClr val="CCD5EA"/>
    <a:srgbClr val="1282E8"/>
    <a:srgbClr val="E7EBF5"/>
    <a:srgbClr val="124062"/>
    <a:srgbClr val="EDF1F9"/>
    <a:srgbClr val="4199A5"/>
    <a:srgbClr val="8FAADC"/>
    <a:srgbClr val="D9E2F3"/>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8" autoAdjust="0"/>
    <p:restoredTop sz="85072" autoAdjust="0"/>
  </p:normalViewPr>
  <p:slideViewPr>
    <p:cSldViewPr snapToGrid="0">
      <p:cViewPr varScale="1">
        <p:scale>
          <a:sx n="78" d="100"/>
          <a:sy n="78" d="100"/>
        </p:scale>
        <p:origin x="348" y="90"/>
      </p:cViewPr>
      <p:guideLst>
        <p:guide orient="horz" pos="2249"/>
        <p:guide pos="380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934" y="60"/>
      </p:cViewPr>
      <p:guideLst>
        <p:guide orient="horz" pos="2249"/>
        <p:guide pos="310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11570" cy="344326"/>
          </a:xfrm>
          <a:prstGeom prst="rect">
            <a:avLst/>
          </a:prstGeom>
        </p:spPr>
        <p:txBody>
          <a:bodyPr vert="horz" lIns="91870" tIns="45935" rIns="91870" bIns="45935" rtlCol="0"/>
          <a:lstStyle>
            <a:lvl1pPr algn="l">
              <a:defRPr sz="1200"/>
            </a:lvl1pPr>
          </a:lstStyle>
          <a:p>
            <a:endParaRPr lang="zh-CN" altLang="en-US"/>
          </a:p>
        </p:txBody>
      </p:sp>
      <p:sp>
        <p:nvSpPr>
          <p:cNvPr id="3" name="日期占位符 2"/>
          <p:cNvSpPr>
            <a:spLocks noGrp="1"/>
          </p:cNvSpPr>
          <p:nvPr>
            <p:ph type="dt" sz="quarter" idx="1"/>
          </p:nvPr>
        </p:nvSpPr>
        <p:spPr>
          <a:xfrm>
            <a:off x="5633383" y="0"/>
            <a:ext cx="4311570" cy="344326"/>
          </a:xfrm>
          <a:prstGeom prst="rect">
            <a:avLst/>
          </a:prstGeom>
        </p:spPr>
        <p:txBody>
          <a:bodyPr vert="horz" lIns="91870" tIns="45935" rIns="91870" bIns="45935" rtlCol="0"/>
          <a:lstStyle>
            <a:lvl1pPr algn="r">
              <a:defRPr sz="1200"/>
            </a:lvl1pPr>
          </a:lstStyle>
          <a:p>
            <a:fld id="{220790F9-4D1D-487B-93A7-63548055ED5C}" type="datetimeFigureOut">
              <a:rPr lang="zh-CN" altLang="en-US" smtClean="0"/>
            </a:fld>
            <a:endParaRPr lang="zh-CN" altLang="en-US"/>
          </a:p>
        </p:txBody>
      </p:sp>
      <p:sp>
        <p:nvSpPr>
          <p:cNvPr id="4" name="页脚占位符 3"/>
          <p:cNvSpPr>
            <a:spLocks noGrp="1"/>
          </p:cNvSpPr>
          <p:nvPr>
            <p:ph type="ftr" sz="quarter" idx="2"/>
          </p:nvPr>
        </p:nvSpPr>
        <p:spPr>
          <a:xfrm>
            <a:off x="1" y="6513675"/>
            <a:ext cx="4311570" cy="344326"/>
          </a:xfrm>
          <a:prstGeom prst="rect">
            <a:avLst/>
          </a:prstGeom>
        </p:spPr>
        <p:txBody>
          <a:bodyPr vert="horz" lIns="91870" tIns="45935" rIns="91870" bIns="4593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3383" y="6513675"/>
            <a:ext cx="4311570" cy="344326"/>
          </a:xfrm>
          <a:prstGeom prst="rect">
            <a:avLst/>
          </a:prstGeom>
        </p:spPr>
        <p:txBody>
          <a:bodyPr vert="horz" lIns="91870" tIns="45935" rIns="91870" bIns="45935" rtlCol="0" anchor="b"/>
          <a:lstStyle>
            <a:lvl1pPr algn="r">
              <a:defRPr sz="1200"/>
            </a:lvl1pPr>
          </a:lstStyle>
          <a:p>
            <a:fld id="{80C91A60-8B88-4DE4-A082-FAAC9D1046D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4310486" cy="344091"/>
          </a:xfrm>
          <a:prstGeom prst="rect">
            <a:avLst/>
          </a:prstGeom>
        </p:spPr>
        <p:txBody>
          <a:bodyPr vert="horz" lIns="91870" tIns="45935" rIns="91870" bIns="45935" rtlCol="0"/>
          <a:lstStyle>
            <a:lvl1pPr algn="l">
              <a:defRPr sz="1200"/>
            </a:lvl1pPr>
          </a:lstStyle>
          <a:p>
            <a:endParaRPr lang="zh-CN" altLang="en-US"/>
          </a:p>
        </p:txBody>
      </p:sp>
      <p:sp>
        <p:nvSpPr>
          <p:cNvPr id="3" name="日期占位符 2"/>
          <p:cNvSpPr>
            <a:spLocks noGrp="1"/>
          </p:cNvSpPr>
          <p:nvPr>
            <p:ph type="dt" idx="1"/>
          </p:nvPr>
        </p:nvSpPr>
        <p:spPr>
          <a:xfrm>
            <a:off x="5634489" y="0"/>
            <a:ext cx="4310486" cy="344091"/>
          </a:xfrm>
          <a:prstGeom prst="rect">
            <a:avLst/>
          </a:prstGeom>
        </p:spPr>
        <p:txBody>
          <a:bodyPr vert="horz" lIns="91870" tIns="45935" rIns="91870" bIns="45935" rtlCol="0"/>
          <a:lstStyle>
            <a:lvl1pPr algn="r">
              <a:defRPr sz="1200"/>
            </a:lvl1pPr>
          </a:lstStyle>
          <a:p>
            <a:fld id="{D6AF22A0-5D18-4938-9B46-BA30036CE8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16238" y="857250"/>
            <a:ext cx="4114800" cy="2314575"/>
          </a:xfrm>
          <a:prstGeom prst="rect">
            <a:avLst/>
          </a:prstGeom>
          <a:noFill/>
          <a:ln w="12700">
            <a:solidFill>
              <a:prstClr val="black"/>
            </a:solidFill>
          </a:ln>
        </p:spPr>
        <p:txBody>
          <a:bodyPr vert="horz" lIns="91870" tIns="45935" rIns="91870" bIns="45935" rtlCol="0" anchor="ctr"/>
          <a:lstStyle/>
          <a:p>
            <a:endParaRPr lang="zh-CN" altLang="en-US"/>
          </a:p>
        </p:txBody>
      </p:sp>
      <p:sp>
        <p:nvSpPr>
          <p:cNvPr id="5" name="备注占位符 4"/>
          <p:cNvSpPr>
            <a:spLocks noGrp="1"/>
          </p:cNvSpPr>
          <p:nvPr>
            <p:ph type="body" sz="quarter" idx="3"/>
          </p:nvPr>
        </p:nvSpPr>
        <p:spPr>
          <a:xfrm>
            <a:off x="994728" y="3300413"/>
            <a:ext cx="7957820" cy="2700338"/>
          </a:xfrm>
          <a:prstGeom prst="rect">
            <a:avLst/>
          </a:prstGeom>
        </p:spPr>
        <p:txBody>
          <a:bodyPr vert="horz" lIns="91870" tIns="45935" rIns="91870" bIns="45935"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2" y="6513911"/>
            <a:ext cx="4310486" cy="344090"/>
          </a:xfrm>
          <a:prstGeom prst="rect">
            <a:avLst/>
          </a:prstGeom>
        </p:spPr>
        <p:txBody>
          <a:bodyPr vert="horz" lIns="91870" tIns="45935" rIns="91870" bIns="45935"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489" y="6513911"/>
            <a:ext cx="4310486" cy="344090"/>
          </a:xfrm>
          <a:prstGeom prst="rect">
            <a:avLst/>
          </a:prstGeom>
        </p:spPr>
        <p:txBody>
          <a:bodyPr vert="horz" lIns="91870" tIns="45935" rIns="91870" bIns="45935" rtlCol="0" anchor="b"/>
          <a:lstStyle>
            <a:lvl1pPr algn="r">
              <a:defRPr sz="1200"/>
            </a:lvl1pPr>
          </a:lstStyle>
          <a:p>
            <a:fld id="{DF1E052A-2EBC-4B74-A357-7680FE8AB0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此页由数字工场教研组撰写</a:t>
            </a:r>
            <a:endParaRPr lang="zh-CN" altLang="en-US" dirty="0" smtClean="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1、客户端发送一条查询给服务器。</a:t>
            </a:r>
            <a:endParaRPr lang="zh-CN" altLang="en-US"/>
          </a:p>
          <a:p>
            <a:endParaRPr lang="zh-CN" altLang="en-US"/>
          </a:p>
          <a:p>
            <a:r>
              <a:rPr lang="zh-CN" altLang="en-US"/>
              <a:t>2、服务器先检查查询缓存，如果命中了缓存，则会进行权限校验，权限校验通过，直接返回结果。</a:t>
            </a:r>
            <a:endParaRPr lang="zh-CN" altLang="en-US"/>
          </a:p>
          <a:p>
            <a:endParaRPr lang="zh-CN" altLang="en-US"/>
          </a:p>
          <a:p>
            <a:r>
              <a:rPr lang="zh-CN" altLang="en-US"/>
              <a:t>3、如果没有命中缓存，则进行SQL解析、预处理、再由优化器进行查询优化，计算各项查询方法的成本、生成对应的执行计划。</a:t>
            </a:r>
            <a:endParaRPr lang="zh-CN" altLang="en-US"/>
          </a:p>
          <a:p>
            <a:endParaRPr lang="zh-CN" altLang="en-US"/>
          </a:p>
          <a:p>
            <a:r>
              <a:rPr lang="zh-CN" altLang="en-US"/>
              <a:t>4、MySQL根据执行计划，调用存储引擎的API来执行查询。</a:t>
            </a:r>
            <a:endParaRPr lang="zh-CN" altLang="en-US"/>
          </a:p>
          <a:p>
            <a:endParaRPr lang="zh-CN" altLang="en-US"/>
          </a:p>
          <a:p>
            <a:r>
              <a:rPr lang="zh-CN" altLang="en-US"/>
              <a:t>5、将结果返回给客户端。</a:t>
            </a:r>
            <a:endParaRPr lang="zh-CN" altLang="en-US"/>
          </a:p>
          <a:p>
            <a:endParaRPr lang="zh-CN" altLang="en-US"/>
          </a:p>
          <a:p>
            <a:r>
              <a:rPr lang="zh-CN" altLang="en-US"/>
              <a:t>   这里需要注意一点，客户端和服务器交互的时候是使用的MySQL的通信协议，关于通信协议，最重要的参数是max_allowed_packet，这个参数决定了服务端单个包最大接受的数据量。</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mtClean="0"/>
              <a:t>1、客户端发送一条查询给服务器。</a:t>
            </a:r>
            <a:endParaRPr smtClean="0"/>
          </a:p>
          <a:p>
            <a:endParaRPr smtClean="0"/>
          </a:p>
          <a:p>
            <a:r>
              <a:rPr smtClean="0"/>
              <a:t>2、服务器先检查查询缓存，如果命中了缓存，则会进行权限校验，权限校验通过，直接返回结果。</a:t>
            </a:r>
            <a:endParaRPr smtClean="0"/>
          </a:p>
          <a:p>
            <a:endParaRPr smtClean="0"/>
          </a:p>
          <a:p>
            <a:r>
              <a:rPr smtClean="0"/>
              <a:t>3、如果没有命中缓存，则进行SQL解析、预处理、再由优化器进行查询优化，计算各项查询方法的成本、生成对应的执行计划。</a:t>
            </a:r>
            <a:endParaRPr smtClean="0"/>
          </a:p>
          <a:p>
            <a:endParaRPr smtClean="0"/>
          </a:p>
          <a:p>
            <a:r>
              <a:rPr smtClean="0"/>
              <a:t>4、MySQL根据执行计划，调用存储引擎的API来执行查询。</a:t>
            </a:r>
            <a:endParaRPr smtClean="0"/>
          </a:p>
          <a:p>
            <a:endParaRPr smtClean="0"/>
          </a:p>
          <a:p>
            <a:r>
              <a:rPr smtClean="0"/>
              <a:t>5、将结果返回给客户端。</a:t>
            </a:r>
            <a:endParaRPr smtClean="0"/>
          </a:p>
          <a:p>
            <a:endParaRPr smtClean="0"/>
          </a:p>
          <a:p>
            <a:r>
              <a:rPr smtClean="0"/>
              <a:t>   这里需要注意一点，客户端和服务器交互的时候是使用的MySQL的通信协议，关于通信协议，最重要的参数是max_allowed_packet，这个参数决定了服务端单个包最大接受的数据量。</a:t>
            </a:r>
            <a:endParaRPr smtClean="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虽然 </a:t>
            </a:r>
            <a:r>
              <a:rPr lang="en-US" altLang="zh-CN" sz="1200" b="0" i="0" kern="1200" dirty="0" smtClean="0">
                <a:solidFill>
                  <a:schemeClr val="tx1"/>
                </a:solidFill>
                <a:effectLst/>
                <a:latin typeface="+mn-lt"/>
                <a:ea typeface="+mn-ea"/>
                <a:cs typeface="+mn-cs"/>
              </a:rPr>
              <a:t>explain</a:t>
            </a:r>
            <a:r>
              <a:rPr lang="zh-CN" altLang="en-US" sz="1200" b="0" i="0" kern="1200" dirty="0" smtClean="0">
                <a:solidFill>
                  <a:schemeClr val="tx1"/>
                </a:solidFill>
                <a:effectLst/>
                <a:latin typeface="+mn-lt"/>
                <a:ea typeface="+mn-ea"/>
                <a:cs typeface="+mn-cs"/>
              </a:rPr>
              <a:t>返回的结果项很多，这里我们只关注三种，分别是</a:t>
            </a:r>
            <a:r>
              <a:rPr lang="en-US" altLang="zh-CN" sz="1200" b="0" i="0" kern="1200" dirty="0" smtClean="0">
                <a:solidFill>
                  <a:schemeClr val="tx1"/>
                </a:solidFill>
                <a:effectLst/>
                <a:latin typeface="+mn-lt"/>
                <a:ea typeface="+mn-ea"/>
                <a:cs typeface="+mn-cs"/>
              </a:rPr>
              <a:t>type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rows</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表明的是这次查找中所用到的索引，</a:t>
            </a:r>
            <a:r>
              <a:rPr lang="en-US" altLang="zh-CN" sz="1200" b="0" i="0" kern="1200" dirty="0" smtClean="0">
                <a:solidFill>
                  <a:schemeClr val="tx1"/>
                </a:solidFill>
                <a:effectLst/>
                <a:latin typeface="+mn-lt"/>
                <a:ea typeface="+mn-ea"/>
                <a:cs typeface="+mn-cs"/>
              </a:rPr>
              <a:t>rows</a:t>
            </a:r>
            <a:r>
              <a:rPr lang="zh-CN" altLang="en-US" sz="1200" b="0" i="0" kern="1200" dirty="0" smtClean="0">
                <a:solidFill>
                  <a:schemeClr val="tx1"/>
                </a:solidFill>
                <a:effectLst/>
                <a:latin typeface="+mn-lt"/>
                <a:ea typeface="+mn-ea"/>
                <a:cs typeface="+mn-cs"/>
              </a:rPr>
              <a:t>是指这次查找数据所扫描的行数（这里可以先这样理解，但实际上是内循环的次数）。而</a:t>
            </a:r>
            <a:r>
              <a:rPr lang="en-US" altLang="zh-CN" sz="1200" b="0" i="0" kern="1200" dirty="0" smtClean="0">
                <a:solidFill>
                  <a:schemeClr val="tx1"/>
                </a:solidFill>
                <a:effectLst/>
                <a:latin typeface="+mn-lt"/>
                <a:ea typeface="+mn-ea"/>
                <a:cs typeface="+mn-cs"/>
              </a:rPr>
              <a:t>type</a:t>
            </a:r>
            <a:r>
              <a:rPr lang="zh-CN" altLang="en-US" sz="1200" b="0" i="0" kern="1200" dirty="0" smtClean="0">
                <a:solidFill>
                  <a:schemeClr val="tx1"/>
                </a:solidFill>
                <a:effectLst/>
                <a:latin typeface="+mn-lt"/>
                <a:ea typeface="+mn-ea"/>
                <a:cs typeface="+mn-cs"/>
              </a:rPr>
              <a:t>则是本文要详细记录的连接类型，前两项重要而且简单，无需多说</a:t>
            </a:r>
            <a:endParaRPr lang="zh-CN" altLang="en-US" dirty="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建立索引只是为了更好的查询，所用也是需要数据库存储的</a:t>
            </a:r>
            <a:r>
              <a:rPr lang="zh-CN" altLang="en-US" baseline="0" dirty="0" smtClean="0"/>
              <a:t> 所以经常增加删除的表。不要过多建立索引</a:t>
            </a:r>
            <a:endParaRPr lang="en-US" altLang="zh-CN" baseline="0" dirty="0" smtClean="0"/>
          </a:p>
          <a:p>
            <a:endParaRPr lang="en-US" altLang="zh-CN" baseline="0" dirty="0" smtClean="0"/>
          </a:p>
          <a:p>
            <a:r>
              <a:rPr lang="zh-CN" altLang="en-US" dirty="0" smtClean="0"/>
              <a:t>数据库主键是一种特殊索引，叫唯一索引  其他可重复的叫普通索引</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也不是什么情况都非得建索引不可，比如性别可能就只有两个值，建索引不仅没什么优势，还会影响到更新速度，这被称为过度索引。</a:t>
            </a:r>
            <a:endParaRPr lang="zh-CN" altLang="en-US" dirty="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查询</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不在</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表存在的</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表里的数据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连接（</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之所以更有效率一些，是因为</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不需要在内存中创建临时表来完成这个逻辑上的需要两个步骤的查询工作。</a:t>
            </a:r>
            <a:endParaRPr lang="zh-CN" altLang="en-US" dirty="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语句</a:t>
            </a:r>
            <a:r>
              <a:rPr lang="en-US" altLang="zh-CN" dirty="0" smtClean="0"/>
              <a:t>1</a:t>
            </a:r>
            <a:r>
              <a:rPr lang="zh-CN" altLang="en-US" dirty="0" smtClean="0"/>
              <a:t>因为要对没没条记录的字段</a:t>
            </a:r>
            <a:r>
              <a:rPr lang="en-US" altLang="zh-CN" dirty="0" smtClean="0"/>
              <a:t>amount</a:t>
            </a:r>
            <a:r>
              <a:rPr lang="zh-CN" altLang="en-US" dirty="0" smtClean="0"/>
              <a:t>做一个</a:t>
            </a:r>
            <a:r>
              <a:rPr lang="en-US" altLang="zh-CN" dirty="0" smtClean="0"/>
              <a:t>/</a:t>
            </a:r>
            <a:r>
              <a:rPr lang="zh-CN" altLang="en-US" dirty="0" smtClean="0"/>
              <a:t>的运算，所以必须进行全表扫描，表的合适索引不会起作用；而语句二就会用到表上的合适索引。因此效率明显提高。</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F1E052A-2EBC-4B74-A357-7680FE8AB0D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51EB72B-7854-4BFF-A925-68D0EFBA4E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7" name="组合 6"/>
          <p:cNvGrpSpPr/>
          <p:nvPr userDrawn="1"/>
        </p:nvGrpSpPr>
        <p:grpSpPr>
          <a:xfrm>
            <a:off x="-11794" y="174898"/>
            <a:ext cx="7579271" cy="646331"/>
            <a:chOff x="-4764" y="142875"/>
            <a:chExt cx="7743044" cy="646331"/>
          </a:xfrm>
        </p:grpSpPr>
        <p:sp>
          <p:nvSpPr>
            <p:cNvPr id="8"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9" name="组合 19"/>
            <p:cNvGrpSpPr/>
            <p:nvPr/>
          </p:nvGrpSpPr>
          <p:grpSpPr>
            <a:xfrm>
              <a:off x="-4764" y="142875"/>
              <a:ext cx="1078164" cy="621400"/>
              <a:chOff x="-4764" y="142875"/>
              <a:chExt cx="1078164" cy="621400"/>
            </a:xfrm>
          </p:grpSpPr>
          <p:sp>
            <p:nvSpPr>
              <p:cNvPr id="10" name="矩形 9"/>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7" name="组合 6"/>
          <p:cNvGrpSpPr/>
          <p:nvPr userDrawn="1"/>
        </p:nvGrpSpPr>
        <p:grpSpPr>
          <a:xfrm>
            <a:off x="-11794" y="174898"/>
            <a:ext cx="7579271" cy="646331"/>
            <a:chOff x="-4764" y="142875"/>
            <a:chExt cx="7743044" cy="646331"/>
          </a:xfrm>
        </p:grpSpPr>
        <p:sp>
          <p:nvSpPr>
            <p:cNvPr id="8"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9" name="组合 19"/>
            <p:cNvGrpSpPr/>
            <p:nvPr/>
          </p:nvGrpSpPr>
          <p:grpSpPr>
            <a:xfrm>
              <a:off x="-4764" y="142875"/>
              <a:ext cx="1078164" cy="621400"/>
              <a:chOff x="-4764" y="142875"/>
              <a:chExt cx="1078164" cy="621400"/>
            </a:xfrm>
          </p:grpSpPr>
          <p:sp>
            <p:nvSpPr>
              <p:cNvPr id="10" name="矩形 9"/>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normAutofit/>
          </a:bodyPr>
          <a:lstStyle>
            <a:lvl1pPr>
              <a:defRPr sz="2400"/>
            </a:lvl1pPr>
            <a:lvl2pPr>
              <a:defRPr sz="2000"/>
            </a:lvl2pPr>
          </a:lstStyle>
          <a:p>
            <a:pPr lvl="0"/>
            <a:r>
              <a:rPr lang="zh-CN" altLang="en-US" dirty="0"/>
              <a:t>编辑母版文本样式</a:t>
            </a:r>
            <a:endParaRPr lang="zh-CN" altLang="en-US" dirty="0"/>
          </a:p>
          <a:p>
            <a:pPr lvl="1"/>
            <a:r>
              <a:rPr lang="zh-CN" altLang="en-US" dirty="0"/>
              <a:t>第二</a:t>
            </a:r>
            <a:r>
              <a:rPr lang="zh-CN" altLang="en-US" dirty="0" smtClean="0"/>
              <a:t>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7" name="组合 6"/>
          <p:cNvGrpSpPr/>
          <p:nvPr userDrawn="1"/>
        </p:nvGrpSpPr>
        <p:grpSpPr>
          <a:xfrm>
            <a:off x="-11794" y="174898"/>
            <a:ext cx="7579271" cy="646331"/>
            <a:chOff x="-4764" y="142875"/>
            <a:chExt cx="7743044" cy="646331"/>
          </a:xfrm>
        </p:grpSpPr>
        <p:sp>
          <p:nvSpPr>
            <p:cNvPr id="8"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9" name="组合 19"/>
            <p:cNvGrpSpPr/>
            <p:nvPr/>
          </p:nvGrpSpPr>
          <p:grpSpPr>
            <a:xfrm>
              <a:off x="-4764" y="142875"/>
              <a:ext cx="1078164" cy="621400"/>
              <a:chOff x="-4764" y="142875"/>
              <a:chExt cx="1078164" cy="621400"/>
            </a:xfrm>
          </p:grpSpPr>
          <p:sp>
            <p:nvSpPr>
              <p:cNvPr id="10" name="矩形 9"/>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7" name="组合 6"/>
          <p:cNvGrpSpPr/>
          <p:nvPr userDrawn="1"/>
        </p:nvGrpSpPr>
        <p:grpSpPr>
          <a:xfrm>
            <a:off x="-11794" y="174898"/>
            <a:ext cx="7579271" cy="646331"/>
            <a:chOff x="-4764" y="142875"/>
            <a:chExt cx="7743044" cy="646331"/>
          </a:xfrm>
        </p:grpSpPr>
        <p:sp>
          <p:nvSpPr>
            <p:cNvPr id="8"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9" name="组合 19"/>
            <p:cNvGrpSpPr/>
            <p:nvPr/>
          </p:nvGrpSpPr>
          <p:grpSpPr>
            <a:xfrm>
              <a:off x="-4764" y="142875"/>
              <a:ext cx="1078164" cy="621400"/>
              <a:chOff x="-4764" y="142875"/>
              <a:chExt cx="1078164" cy="621400"/>
            </a:xfrm>
          </p:grpSpPr>
          <p:sp>
            <p:nvSpPr>
              <p:cNvPr id="10" name="矩形 9"/>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8" name="组合 7"/>
          <p:cNvGrpSpPr/>
          <p:nvPr userDrawn="1"/>
        </p:nvGrpSpPr>
        <p:grpSpPr>
          <a:xfrm>
            <a:off x="-11794" y="174898"/>
            <a:ext cx="7579271" cy="646331"/>
            <a:chOff x="-4764" y="142875"/>
            <a:chExt cx="7743044" cy="646331"/>
          </a:xfrm>
        </p:grpSpPr>
        <p:sp>
          <p:nvSpPr>
            <p:cNvPr id="9"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10" name="组合 19"/>
            <p:cNvGrpSpPr/>
            <p:nvPr/>
          </p:nvGrpSpPr>
          <p:grpSpPr>
            <a:xfrm>
              <a:off x="-4764" y="142875"/>
              <a:ext cx="1078164" cy="621400"/>
              <a:chOff x="-4764" y="142875"/>
              <a:chExt cx="1078164" cy="621400"/>
            </a:xfrm>
          </p:grpSpPr>
          <p:sp>
            <p:nvSpPr>
              <p:cNvPr id="11" name="矩形 10"/>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10" name="组合 9"/>
          <p:cNvGrpSpPr/>
          <p:nvPr userDrawn="1"/>
        </p:nvGrpSpPr>
        <p:grpSpPr>
          <a:xfrm>
            <a:off x="-11794" y="174898"/>
            <a:ext cx="7579271" cy="646331"/>
            <a:chOff x="-4764" y="142875"/>
            <a:chExt cx="7743044" cy="646331"/>
          </a:xfrm>
        </p:grpSpPr>
        <p:sp>
          <p:nvSpPr>
            <p:cNvPr id="11"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12" name="组合 19"/>
            <p:cNvGrpSpPr/>
            <p:nvPr/>
          </p:nvGrpSpPr>
          <p:grpSpPr>
            <a:xfrm>
              <a:off x="-4764" y="142875"/>
              <a:ext cx="1078164" cy="621400"/>
              <a:chOff x="-4764" y="142875"/>
              <a:chExt cx="1078164" cy="621400"/>
            </a:xfrm>
          </p:grpSpPr>
          <p:sp>
            <p:nvSpPr>
              <p:cNvPr id="13" name="矩形 12"/>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6" name="组合 5"/>
          <p:cNvGrpSpPr/>
          <p:nvPr userDrawn="1"/>
        </p:nvGrpSpPr>
        <p:grpSpPr>
          <a:xfrm>
            <a:off x="-11794" y="174898"/>
            <a:ext cx="7579271" cy="646331"/>
            <a:chOff x="-4764" y="142875"/>
            <a:chExt cx="7743044" cy="646331"/>
          </a:xfrm>
        </p:grpSpPr>
        <p:sp>
          <p:nvSpPr>
            <p:cNvPr id="7"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8" name="组合 19"/>
            <p:cNvGrpSpPr/>
            <p:nvPr/>
          </p:nvGrpSpPr>
          <p:grpSpPr>
            <a:xfrm>
              <a:off x="-4764" y="142875"/>
              <a:ext cx="1078164" cy="621400"/>
              <a:chOff x="-4764" y="142875"/>
              <a:chExt cx="1078164" cy="621400"/>
            </a:xfrm>
          </p:grpSpPr>
          <p:sp>
            <p:nvSpPr>
              <p:cNvPr id="9" name="矩形 8"/>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151EB72B-7854-4BFF-A925-68D0EFBA4E4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8" name="组合 7"/>
          <p:cNvGrpSpPr/>
          <p:nvPr userDrawn="1"/>
        </p:nvGrpSpPr>
        <p:grpSpPr>
          <a:xfrm>
            <a:off x="-11794" y="174898"/>
            <a:ext cx="7579271" cy="646331"/>
            <a:chOff x="-4764" y="142875"/>
            <a:chExt cx="7743044" cy="646331"/>
          </a:xfrm>
        </p:grpSpPr>
        <p:sp>
          <p:nvSpPr>
            <p:cNvPr id="9"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10" name="组合 19"/>
            <p:cNvGrpSpPr/>
            <p:nvPr/>
          </p:nvGrpSpPr>
          <p:grpSpPr>
            <a:xfrm>
              <a:off x="-4764" y="142875"/>
              <a:ext cx="1078164" cy="621400"/>
              <a:chOff x="-4764" y="142875"/>
              <a:chExt cx="1078164" cy="621400"/>
            </a:xfrm>
          </p:grpSpPr>
          <p:sp>
            <p:nvSpPr>
              <p:cNvPr id="11" name="矩形 10"/>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F6BC-3ED0-4A59-A814-3738E3F2F6B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151EB72B-7854-4BFF-A925-68D0EFBA4E4D}" type="slidenum">
              <a:rPr lang="zh-CN" altLang="en-US" smtClean="0"/>
            </a:fld>
            <a:endParaRPr lang="zh-CN" altLang="en-US"/>
          </a:p>
        </p:txBody>
      </p:sp>
      <p:grpSp>
        <p:nvGrpSpPr>
          <p:cNvPr id="8" name="组合 7"/>
          <p:cNvGrpSpPr/>
          <p:nvPr userDrawn="1"/>
        </p:nvGrpSpPr>
        <p:grpSpPr>
          <a:xfrm>
            <a:off x="-11794" y="174898"/>
            <a:ext cx="7579271" cy="646331"/>
            <a:chOff x="-4764" y="142875"/>
            <a:chExt cx="7743044" cy="646331"/>
          </a:xfrm>
        </p:grpSpPr>
        <p:sp>
          <p:nvSpPr>
            <p:cNvPr id="9" name="文本框 15"/>
            <p:cNvSpPr txBox="1"/>
            <p:nvPr/>
          </p:nvSpPr>
          <p:spPr>
            <a:xfrm>
              <a:off x="1040169" y="142875"/>
              <a:ext cx="6698111" cy="646331"/>
            </a:xfrm>
            <a:prstGeom prst="rect">
              <a:avLst/>
            </a:prstGeom>
            <a:noFill/>
          </p:spPr>
          <p:txBody>
            <a:bodyPr wrap="square" rtlCol="0">
              <a:spAutoFit/>
            </a:bodyPr>
            <a:lstStyle/>
            <a:p>
              <a:endParaRPr lang="zh-CN" altLang="en-US" sz="3500" b="1" dirty="0">
                <a:solidFill>
                  <a:schemeClr val="tx1">
                    <a:lumMod val="65000"/>
                    <a:lumOff val="35000"/>
                  </a:schemeClr>
                </a:solidFill>
                <a:latin typeface="微软雅黑" panose="020B0503020204020204" pitchFamily="34" charset="-122"/>
                <a:ea typeface="微软雅黑" panose="020B0503020204020204" pitchFamily="34" charset="-122"/>
                <a:cs typeface="Segoe UI Black" panose="020B0A02040204020203" pitchFamily="34" charset="0"/>
              </a:endParaRPr>
            </a:p>
          </p:txBody>
        </p:sp>
        <p:grpSp>
          <p:nvGrpSpPr>
            <p:cNvPr id="10" name="组合 19"/>
            <p:cNvGrpSpPr/>
            <p:nvPr/>
          </p:nvGrpSpPr>
          <p:grpSpPr>
            <a:xfrm>
              <a:off x="-4764" y="142875"/>
              <a:ext cx="1078164" cy="621400"/>
              <a:chOff x="-4764" y="142875"/>
              <a:chExt cx="1078164" cy="621400"/>
            </a:xfrm>
          </p:grpSpPr>
          <p:sp>
            <p:nvSpPr>
              <p:cNvPr id="11" name="矩形 10"/>
              <p:cNvSpPr/>
              <p:nvPr/>
            </p:nvSpPr>
            <p:spPr>
              <a:xfrm>
                <a:off x="1013267" y="142875"/>
                <a:ext cx="60133"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64" y="142875"/>
                <a:ext cx="943166" cy="62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54723" y="-12309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85445" y="1192565"/>
            <a:ext cx="10515600" cy="4944466"/>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a:t>
            </a:r>
            <a:r>
              <a:rPr lang="zh-CN" altLang="en-US" dirty="0" smtClean="0"/>
              <a:t>级</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EB72B-7854-4BFF-A925-68D0EFBA4E4D}" type="slidenum">
              <a:rPr lang="zh-CN" altLang="en-US" smtClean="0"/>
            </a:fld>
            <a:endParaRPr lang="zh-CN" altLang="en-US"/>
          </a:p>
        </p:txBody>
      </p:sp>
      <p:grpSp>
        <p:nvGrpSpPr>
          <p:cNvPr id="14" name="组合 13"/>
          <p:cNvGrpSpPr/>
          <p:nvPr userDrawn="1"/>
        </p:nvGrpSpPr>
        <p:grpSpPr>
          <a:xfrm>
            <a:off x="0" y="0"/>
            <a:ext cx="12192000" cy="106680"/>
            <a:chOff x="0" y="0"/>
            <a:chExt cx="12192000" cy="106680"/>
          </a:xfrm>
        </p:grpSpPr>
        <p:sp>
          <p:nvSpPr>
            <p:cNvPr id="15" name="矩形 14"/>
            <p:cNvSpPr/>
            <p:nvPr/>
          </p:nvSpPr>
          <p:spPr>
            <a:xfrm>
              <a:off x="0" y="0"/>
              <a:ext cx="3276600" cy="106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3276600" y="0"/>
              <a:ext cx="3276600" cy="106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5638800" y="0"/>
              <a:ext cx="3276600" cy="1066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8" name="矩形 17"/>
            <p:cNvSpPr/>
            <p:nvPr/>
          </p:nvSpPr>
          <p:spPr>
            <a:xfrm>
              <a:off x="8915400" y="0"/>
              <a:ext cx="3276600" cy="10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grpSp>
        <p:nvGrpSpPr>
          <p:cNvPr id="19" name="组合 18"/>
          <p:cNvGrpSpPr/>
          <p:nvPr userDrawn="1"/>
        </p:nvGrpSpPr>
        <p:grpSpPr>
          <a:xfrm>
            <a:off x="0" y="6761117"/>
            <a:ext cx="12192000" cy="106680"/>
            <a:chOff x="0" y="0"/>
            <a:chExt cx="12192000" cy="106680"/>
          </a:xfrm>
        </p:grpSpPr>
        <p:sp>
          <p:nvSpPr>
            <p:cNvPr id="20" name="矩形 19"/>
            <p:cNvSpPr/>
            <p:nvPr/>
          </p:nvSpPr>
          <p:spPr>
            <a:xfrm>
              <a:off x="0" y="0"/>
              <a:ext cx="3276600" cy="106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矩形 20"/>
            <p:cNvSpPr/>
            <p:nvPr/>
          </p:nvSpPr>
          <p:spPr>
            <a:xfrm>
              <a:off x="3276600" y="0"/>
              <a:ext cx="3276600" cy="106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2" name="矩形 21"/>
            <p:cNvSpPr/>
            <p:nvPr/>
          </p:nvSpPr>
          <p:spPr>
            <a:xfrm>
              <a:off x="5638800" y="0"/>
              <a:ext cx="3276600" cy="1066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3" name="矩形 22"/>
            <p:cNvSpPr/>
            <p:nvPr/>
          </p:nvSpPr>
          <p:spPr>
            <a:xfrm>
              <a:off x="8915400" y="0"/>
              <a:ext cx="3276600" cy="10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pic>
        <p:nvPicPr>
          <p:cNvPr id="24" name="图片 23"/>
          <p:cNvPicPr>
            <a:picLocks noChangeAspect="1"/>
          </p:cNvPicPr>
          <p:nvPr userDrawn="1"/>
        </p:nvPicPr>
        <p:blipFill>
          <a:blip r:embed="rId13" cstate="print">
            <a:extLst>
              <a:ext uri="{28A0092B-C50C-407E-A947-70E740481C1C}">
                <a14:useLocalDpi xmlns:a14="http://schemas.microsoft.com/office/drawing/2010/main" val="0"/>
              </a:ext>
            </a:extLst>
          </a:blip>
          <a:srcRect l="63431" b="71921"/>
          <a:stretch>
            <a:fillRect/>
          </a:stretch>
        </p:blipFill>
        <p:spPr>
          <a:xfrm>
            <a:off x="8179329" y="106681"/>
            <a:ext cx="4012671" cy="1925665"/>
          </a:xfrm>
          <a:custGeom>
            <a:avLst/>
            <a:gdLst>
              <a:gd name="connsiteX0" fmla="*/ 0 w 4012671"/>
              <a:gd name="connsiteY0" fmla="*/ 0 h 1925665"/>
              <a:gd name="connsiteX1" fmla="*/ 4012671 w 4012671"/>
              <a:gd name="connsiteY1" fmla="*/ 0 h 1925665"/>
              <a:gd name="connsiteX2" fmla="*/ 4012671 w 4012671"/>
              <a:gd name="connsiteY2" fmla="*/ 1925665 h 1925665"/>
              <a:gd name="connsiteX3" fmla="*/ 3841328 w 4012671"/>
              <a:gd name="connsiteY3" fmla="*/ 1713981 h 1925665"/>
              <a:gd name="connsiteX4" fmla="*/ 570158 w 4012671"/>
              <a:gd name="connsiteY4" fmla="*/ 92544 h 1925665"/>
              <a:gd name="connsiteX5" fmla="*/ 141654 w 4012671"/>
              <a:gd name="connsiteY5" fmla="*/ 17419 h 192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2671" h="1925665">
                <a:moveTo>
                  <a:pt x="0" y="0"/>
                </a:moveTo>
                <a:lnTo>
                  <a:pt x="4012671" y="0"/>
                </a:lnTo>
                <a:lnTo>
                  <a:pt x="4012671" y="1925665"/>
                </a:lnTo>
                <a:lnTo>
                  <a:pt x="3841328" y="1713981"/>
                </a:lnTo>
                <a:cubicBezTo>
                  <a:pt x="3204450" y="1005213"/>
                  <a:pt x="2009426" y="382711"/>
                  <a:pt x="570158" y="92544"/>
                </a:cubicBezTo>
                <a:cubicBezTo>
                  <a:pt x="426231" y="63527"/>
                  <a:pt x="283268" y="38520"/>
                  <a:pt x="141654" y="17419"/>
                </a:cubicBezTo>
                <a:close/>
              </a:path>
            </a:pathLst>
          </a:custGeom>
          <a:noFill/>
          <a:ln w="57150">
            <a:noFill/>
          </a:ln>
        </p:spPr>
      </p:pic>
      <p:sp>
        <p:nvSpPr>
          <p:cNvPr id="25" name="任意多边形 24"/>
          <p:cNvSpPr/>
          <p:nvPr userDrawn="1"/>
        </p:nvSpPr>
        <p:spPr>
          <a:xfrm>
            <a:off x="10909004" y="106680"/>
            <a:ext cx="1282995" cy="1925666"/>
          </a:xfrm>
          <a:custGeom>
            <a:avLst/>
            <a:gdLst>
              <a:gd name="connsiteX0" fmla="*/ 0 w 1884318"/>
              <a:gd name="connsiteY0" fmla="*/ 0 h 1076807"/>
              <a:gd name="connsiteX1" fmla="*/ 1884318 w 1884318"/>
              <a:gd name="connsiteY1" fmla="*/ 0 h 1076807"/>
              <a:gd name="connsiteX2" fmla="*/ 1884318 w 1884318"/>
              <a:gd name="connsiteY2" fmla="*/ 1076807 h 1076807"/>
              <a:gd name="connsiteX3" fmla="*/ 1740416 w 1884318"/>
              <a:gd name="connsiteY3" fmla="*/ 911500 h 1076807"/>
              <a:gd name="connsiteX4" fmla="*/ 179963 w 1884318"/>
              <a:gd name="connsiteY4" fmla="*/ 47974 h 107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4318" h="1076807">
                <a:moveTo>
                  <a:pt x="0" y="0"/>
                </a:moveTo>
                <a:lnTo>
                  <a:pt x="1884318" y="0"/>
                </a:lnTo>
                <a:lnTo>
                  <a:pt x="1884318" y="1076807"/>
                </a:lnTo>
                <a:lnTo>
                  <a:pt x="1740416" y="911500"/>
                </a:lnTo>
                <a:cubicBezTo>
                  <a:pt x="1382449" y="546845"/>
                  <a:pt x="838921" y="246067"/>
                  <a:pt x="179963" y="47974"/>
                </a:cubicBezTo>
                <a:close/>
              </a:path>
            </a:pathLst>
          </a:cu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5240"/>
            <a:ext cx="12192000" cy="6858000"/>
          </a:xfrm>
          <a:prstGeom prst="rect">
            <a:avLst/>
          </a:prstGeom>
        </p:spPr>
      </p:pic>
      <p:sp>
        <p:nvSpPr>
          <p:cNvPr id="19" name="等腰三角形 18"/>
          <p:cNvSpPr/>
          <p:nvPr/>
        </p:nvSpPr>
        <p:spPr>
          <a:xfrm rot="20054643" flipH="1" flipV="1">
            <a:off x="-150238" y="531622"/>
            <a:ext cx="14747829" cy="6100077"/>
          </a:xfrm>
          <a:prstGeom prst="triangle">
            <a:avLst>
              <a:gd name="adj" fmla="val 71782"/>
            </a:avLst>
          </a:prstGeom>
          <a:solidFill>
            <a:srgbClr val="FFFFFF">
              <a:alpha val="52941"/>
            </a:srgbClr>
          </a:solidFill>
          <a:ln>
            <a:noFill/>
          </a:ln>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8965"/>
            <a:endParaRPr kumimoji="1" lang="zh-CN" altLang="en-US" sz="2400">
              <a:solidFill>
                <a:prstClr val="white"/>
              </a:solidFill>
              <a:ea typeface="微软雅黑" panose="020B0503020204020204" pitchFamily="34" charset="-122"/>
            </a:endParaRPr>
          </a:p>
        </p:txBody>
      </p:sp>
      <p:sp>
        <p:nvSpPr>
          <p:cNvPr id="20" name="文本框 19"/>
          <p:cNvSpPr txBox="1"/>
          <p:nvPr/>
        </p:nvSpPr>
        <p:spPr>
          <a:xfrm>
            <a:off x="1169944" y="3552190"/>
            <a:ext cx="4693967" cy="764306"/>
          </a:xfrm>
          <a:prstGeom prst="rect">
            <a:avLst/>
          </a:prstGeom>
          <a:noFill/>
        </p:spPr>
        <p:txBody>
          <a:bodyPr wrap="none" lIns="121915" tIns="60957" rIns="121915" bIns="60957" rtlCol="0">
            <a:spAutoFit/>
          </a:bodyPr>
          <a:lstStyle/>
          <a:p>
            <a:pPr defTabSz="608965">
              <a:lnSpc>
                <a:spcPts val="5000"/>
              </a:lnSpc>
              <a:spcAft>
                <a:spcPts val="600"/>
              </a:spcAft>
            </a:pPr>
            <a:r>
              <a:rPr kumimoji="1" lang="zh-CN" altLang="en-US" sz="3600" b="1" dirty="0" smtClean="0">
                <a:solidFill>
                  <a:srgbClr val="002060"/>
                </a:solidFill>
                <a:latin typeface="微软雅黑" panose="020B0503020204020204" pitchFamily="34" charset="-122"/>
                <a:ea typeface="微软雅黑" panose="020B0503020204020204" pitchFamily="34" charset="-122"/>
              </a:rPr>
              <a:t>课程名：</a:t>
            </a:r>
            <a:r>
              <a:rPr kumimoji="1" lang="en-US" altLang="zh-CN" sz="3600" b="1" dirty="0" smtClean="0">
                <a:solidFill>
                  <a:srgbClr val="002060"/>
                </a:solidFill>
                <a:latin typeface="微软雅黑" panose="020B0503020204020204" pitchFamily="34" charset="-122"/>
                <a:ea typeface="微软雅黑" panose="020B0503020204020204" pitchFamily="34" charset="-122"/>
              </a:rPr>
              <a:t>MYSQL</a:t>
            </a:r>
            <a:r>
              <a:rPr kumimoji="1" lang="zh-CN" altLang="en-US" sz="3600" b="1" dirty="0" smtClean="0">
                <a:solidFill>
                  <a:srgbClr val="002060"/>
                </a:solidFill>
                <a:latin typeface="微软雅黑" panose="020B0503020204020204" pitchFamily="34" charset="-122"/>
                <a:ea typeface="微软雅黑" panose="020B0503020204020204" pitchFamily="34" charset="-122"/>
              </a:rPr>
              <a:t>优化</a:t>
            </a:r>
            <a:endParaRPr kumimoji="1" lang="zh-CN" altLang="en-US" sz="3600" b="1" dirty="0">
              <a:solidFill>
                <a:srgbClr val="002060"/>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0280101" y="380734"/>
            <a:ext cx="1591041" cy="312171"/>
            <a:chOff x="4214813" y="3940176"/>
            <a:chExt cx="5146676" cy="1009650"/>
          </a:xfrm>
        </p:grpSpPr>
        <p:sp>
          <p:nvSpPr>
            <p:cNvPr id="28" name="Freeform 5"/>
            <p:cNvSpPr/>
            <p:nvPr/>
          </p:nvSpPr>
          <p:spPr bwMode="auto">
            <a:xfrm>
              <a:off x="4214813" y="4019551"/>
              <a:ext cx="873125" cy="895350"/>
            </a:xfrm>
            <a:custGeom>
              <a:avLst/>
              <a:gdLst/>
              <a:ahLst/>
              <a:cxnLst/>
              <a:rect l="l" t="t" r="r" b="b"/>
              <a:pathLst>
                <a:path w="550" h="564">
                  <a:moveTo>
                    <a:pt x="550" y="564"/>
                  </a:moveTo>
                  <a:lnTo>
                    <a:pt x="400" y="564"/>
                  </a:lnTo>
                  <a:lnTo>
                    <a:pt x="142" y="177"/>
                  </a:lnTo>
                  <a:lnTo>
                    <a:pt x="142" y="564"/>
                  </a:lnTo>
                  <a:lnTo>
                    <a:pt x="0" y="564"/>
                  </a:lnTo>
                  <a:lnTo>
                    <a:pt x="0" y="0"/>
                  </a:lnTo>
                  <a:lnTo>
                    <a:pt x="185" y="0"/>
                  </a:lnTo>
                  <a:lnTo>
                    <a:pt x="408" y="325"/>
                  </a:lnTo>
                  <a:lnTo>
                    <a:pt x="408" y="0"/>
                  </a:lnTo>
                  <a:lnTo>
                    <a:pt x="550" y="0"/>
                  </a:lnTo>
                  <a:lnTo>
                    <a:pt x="550" y="564"/>
                  </a:lnTo>
                  <a:lnTo>
                    <a:pt x="550" y="564"/>
                  </a:ln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 name="Freeform 6"/>
            <p:cNvSpPr>
              <a:spLocks noEditPoints="1"/>
            </p:cNvSpPr>
            <p:nvPr/>
          </p:nvSpPr>
          <p:spPr bwMode="auto">
            <a:xfrm>
              <a:off x="5146676" y="4221163"/>
              <a:ext cx="766763" cy="712788"/>
            </a:xfrm>
            <a:custGeom>
              <a:avLst/>
              <a:gdLst/>
              <a:ahLst/>
              <a:cxnLst/>
              <a:rect l="l" t="t" r="r" b="b"/>
              <a:pathLst>
                <a:path w="204" h="188">
                  <a:moveTo>
                    <a:pt x="204" y="105"/>
                  </a:moveTo>
                  <a:cubicBezTo>
                    <a:pt x="62" y="105"/>
                    <a:pt x="62" y="105"/>
                    <a:pt x="62" y="105"/>
                  </a:cubicBezTo>
                  <a:cubicBezTo>
                    <a:pt x="63" y="119"/>
                    <a:pt x="69" y="130"/>
                    <a:pt x="80" y="137"/>
                  </a:cubicBezTo>
                  <a:cubicBezTo>
                    <a:pt x="90" y="145"/>
                    <a:pt x="106" y="148"/>
                    <a:pt x="126" y="148"/>
                  </a:cubicBezTo>
                  <a:cubicBezTo>
                    <a:pt x="139" y="148"/>
                    <a:pt x="152" y="146"/>
                    <a:pt x="164" y="142"/>
                  </a:cubicBezTo>
                  <a:cubicBezTo>
                    <a:pt x="177" y="137"/>
                    <a:pt x="186" y="132"/>
                    <a:pt x="193" y="127"/>
                  </a:cubicBezTo>
                  <a:cubicBezTo>
                    <a:pt x="200" y="127"/>
                    <a:pt x="200" y="127"/>
                    <a:pt x="200" y="127"/>
                  </a:cubicBezTo>
                  <a:cubicBezTo>
                    <a:pt x="200" y="173"/>
                    <a:pt x="200" y="173"/>
                    <a:pt x="200" y="173"/>
                  </a:cubicBezTo>
                  <a:cubicBezTo>
                    <a:pt x="186" y="178"/>
                    <a:pt x="173" y="182"/>
                    <a:pt x="161" y="184"/>
                  </a:cubicBezTo>
                  <a:cubicBezTo>
                    <a:pt x="149" y="187"/>
                    <a:pt x="135" y="188"/>
                    <a:pt x="120" y="188"/>
                  </a:cubicBezTo>
                  <a:cubicBezTo>
                    <a:pt x="81" y="188"/>
                    <a:pt x="52" y="180"/>
                    <a:pt x="31" y="164"/>
                  </a:cubicBezTo>
                  <a:cubicBezTo>
                    <a:pt x="11" y="148"/>
                    <a:pt x="0" y="125"/>
                    <a:pt x="0" y="95"/>
                  </a:cubicBezTo>
                  <a:cubicBezTo>
                    <a:pt x="0" y="66"/>
                    <a:pt x="10" y="43"/>
                    <a:pt x="30" y="25"/>
                  </a:cubicBezTo>
                  <a:cubicBezTo>
                    <a:pt x="49" y="8"/>
                    <a:pt x="76" y="0"/>
                    <a:pt x="110" y="0"/>
                  </a:cubicBezTo>
                  <a:cubicBezTo>
                    <a:pt x="141" y="0"/>
                    <a:pt x="165" y="7"/>
                    <a:pt x="180" y="22"/>
                  </a:cubicBezTo>
                  <a:cubicBezTo>
                    <a:pt x="196" y="36"/>
                    <a:pt x="204" y="57"/>
                    <a:pt x="204" y="85"/>
                  </a:cubicBezTo>
                  <a:cubicBezTo>
                    <a:pt x="204" y="105"/>
                    <a:pt x="204" y="105"/>
                    <a:pt x="204" y="105"/>
                  </a:cubicBezTo>
                  <a:close/>
                  <a:moveTo>
                    <a:pt x="142" y="71"/>
                  </a:moveTo>
                  <a:cubicBezTo>
                    <a:pt x="142" y="59"/>
                    <a:pt x="138" y="50"/>
                    <a:pt x="132" y="44"/>
                  </a:cubicBezTo>
                  <a:cubicBezTo>
                    <a:pt x="126" y="38"/>
                    <a:pt x="117" y="35"/>
                    <a:pt x="104" y="35"/>
                  </a:cubicBezTo>
                  <a:cubicBezTo>
                    <a:pt x="92" y="35"/>
                    <a:pt x="83" y="38"/>
                    <a:pt x="75" y="44"/>
                  </a:cubicBezTo>
                  <a:cubicBezTo>
                    <a:pt x="67" y="49"/>
                    <a:pt x="63" y="59"/>
                    <a:pt x="62" y="71"/>
                  </a:cubicBezTo>
                  <a:cubicBezTo>
                    <a:pt x="142" y="71"/>
                    <a:pt x="142" y="71"/>
                    <a:pt x="142" y="71"/>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 name="Freeform 7"/>
            <p:cNvSpPr/>
            <p:nvPr/>
          </p:nvSpPr>
          <p:spPr bwMode="auto">
            <a:xfrm>
              <a:off x="5973763" y="4238626"/>
              <a:ext cx="725488" cy="695325"/>
            </a:xfrm>
            <a:custGeom>
              <a:avLst/>
              <a:gdLst/>
              <a:ahLst/>
              <a:cxnLst/>
              <a:rect l="l" t="t" r="r" b="b"/>
              <a:pathLst>
                <a:path w="193" h="183">
                  <a:moveTo>
                    <a:pt x="193" y="178"/>
                  </a:moveTo>
                  <a:cubicBezTo>
                    <a:pt x="131" y="178"/>
                    <a:pt x="131" y="178"/>
                    <a:pt x="131" y="178"/>
                  </a:cubicBezTo>
                  <a:cubicBezTo>
                    <a:pt x="131" y="159"/>
                    <a:pt x="131" y="159"/>
                    <a:pt x="131" y="159"/>
                  </a:cubicBezTo>
                  <a:cubicBezTo>
                    <a:pt x="120" y="167"/>
                    <a:pt x="110" y="173"/>
                    <a:pt x="100" y="177"/>
                  </a:cubicBezTo>
                  <a:cubicBezTo>
                    <a:pt x="91" y="181"/>
                    <a:pt x="80" y="183"/>
                    <a:pt x="66" y="183"/>
                  </a:cubicBezTo>
                  <a:cubicBezTo>
                    <a:pt x="45" y="183"/>
                    <a:pt x="29" y="178"/>
                    <a:pt x="18" y="166"/>
                  </a:cubicBezTo>
                  <a:cubicBezTo>
                    <a:pt x="6" y="155"/>
                    <a:pt x="0" y="138"/>
                    <a:pt x="0" y="116"/>
                  </a:cubicBezTo>
                  <a:cubicBezTo>
                    <a:pt x="0" y="0"/>
                    <a:pt x="0" y="0"/>
                    <a:pt x="0" y="0"/>
                  </a:cubicBezTo>
                  <a:cubicBezTo>
                    <a:pt x="62" y="0"/>
                    <a:pt x="62" y="0"/>
                    <a:pt x="62" y="0"/>
                  </a:cubicBezTo>
                  <a:cubicBezTo>
                    <a:pt x="62" y="89"/>
                    <a:pt x="62" y="89"/>
                    <a:pt x="62" y="89"/>
                  </a:cubicBezTo>
                  <a:cubicBezTo>
                    <a:pt x="62" y="98"/>
                    <a:pt x="63" y="105"/>
                    <a:pt x="63" y="111"/>
                  </a:cubicBezTo>
                  <a:cubicBezTo>
                    <a:pt x="64" y="117"/>
                    <a:pt x="65" y="122"/>
                    <a:pt x="68" y="126"/>
                  </a:cubicBezTo>
                  <a:cubicBezTo>
                    <a:pt x="70" y="130"/>
                    <a:pt x="73" y="133"/>
                    <a:pt x="78" y="135"/>
                  </a:cubicBezTo>
                  <a:cubicBezTo>
                    <a:pt x="82" y="136"/>
                    <a:pt x="88" y="137"/>
                    <a:pt x="96" y="137"/>
                  </a:cubicBezTo>
                  <a:cubicBezTo>
                    <a:pt x="101" y="137"/>
                    <a:pt x="107" y="136"/>
                    <a:pt x="113" y="135"/>
                  </a:cubicBezTo>
                  <a:cubicBezTo>
                    <a:pt x="119" y="133"/>
                    <a:pt x="126" y="130"/>
                    <a:pt x="131" y="127"/>
                  </a:cubicBezTo>
                  <a:cubicBezTo>
                    <a:pt x="131" y="0"/>
                    <a:pt x="131" y="0"/>
                    <a:pt x="131" y="0"/>
                  </a:cubicBezTo>
                  <a:cubicBezTo>
                    <a:pt x="193" y="0"/>
                    <a:pt x="193" y="0"/>
                    <a:pt x="193" y="0"/>
                  </a:cubicBezTo>
                  <a:cubicBezTo>
                    <a:pt x="193" y="178"/>
                    <a:pt x="193" y="178"/>
                    <a:pt x="193" y="178"/>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 name="Freeform 8"/>
            <p:cNvSpPr/>
            <p:nvPr/>
          </p:nvSpPr>
          <p:spPr bwMode="auto">
            <a:xfrm>
              <a:off x="6764338" y="4221163"/>
              <a:ext cx="676275" cy="712788"/>
            </a:xfrm>
            <a:custGeom>
              <a:avLst/>
              <a:gdLst/>
              <a:ahLst/>
              <a:cxnLst/>
              <a:rect l="l" t="t" r="r" b="b"/>
              <a:pathLst>
                <a:path w="180" h="188">
                  <a:moveTo>
                    <a:pt x="180" y="127"/>
                  </a:moveTo>
                  <a:cubicBezTo>
                    <a:pt x="180" y="145"/>
                    <a:pt x="171" y="160"/>
                    <a:pt x="154" y="171"/>
                  </a:cubicBezTo>
                  <a:cubicBezTo>
                    <a:pt x="136" y="183"/>
                    <a:pt x="111" y="188"/>
                    <a:pt x="80" y="188"/>
                  </a:cubicBezTo>
                  <a:cubicBezTo>
                    <a:pt x="63" y="188"/>
                    <a:pt x="48" y="187"/>
                    <a:pt x="34" y="184"/>
                  </a:cubicBezTo>
                  <a:cubicBezTo>
                    <a:pt x="20" y="181"/>
                    <a:pt x="8" y="178"/>
                    <a:pt x="0" y="174"/>
                  </a:cubicBezTo>
                  <a:cubicBezTo>
                    <a:pt x="0" y="127"/>
                    <a:pt x="0" y="127"/>
                    <a:pt x="0" y="127"/>
                  </a:cubicBezTo>
                  <a:cubicBezTo>
                    <a:pt x="6" y="127"/>
                    <a:pt x="6" y="127"/>
                    <a:pt x="6" y="127"/>
                  </a:cubicBezTo>
                  <a:cubicBezTo>
                    <a:pt x="9" y="129"/>
                    <a:pt x="12" y="131"/>
                    <a:pt x="16" y="134"/>
                  </a:cubicBezTo>
                  <a:cubicBezTo>
                    <a:pt x="21" y="136"/>
                    <a:pt x="26" y="139"/>
                    <a:pt x="34" y="141"/>
                  </a:cubicBezTo>
                  <a:cubicBezTo>
                    <a:pt x="40" y="144"/>
                    <a:pt x="47" y="146"/>
                    <a:pt x="56" y="148"/>
                  </a:cubicBezTo>
                  <a:cubicBezTo>
                    <a:pt x="64" y="149"/>
                    <a:pt x="72" y="150"/>
                    <a:pt x="82" y="150"/>
                  </a:cubicBezTo>
                  <a:cubicBezTo>
                    <a:pt x="94" y="150"/>
                    <a:pt x="103" y="149"/>
                    <a:pt x="109" y="146"/>
                  </a:cubicBezTo>
                  <a:cubicBezTo>
                    <a:pt x="115" y="144"/>
                    <a:pt x="118" y="140"/>
                    <a:pt x="118" y="136"/>
                  </a:cubicBezTo>
                  <a:cubicBezTo>
                    <a:pt x="118" y="131"/>
                    <a:pt x="116" y="128"/>
                    <a:pt x="112" y="126"/>
                  </a:cubicBezTo>
                  <a:cubicBezTo>
                    <a:pt x="109" y="124"/>
                    <a:pt x="102" y="122"/>
                    <a:pt x="93" y="121"/>
                  </a:cubicBezTo>
                  <a:cubicBezTo>
                    <a:pt x="88" y="120"/>
                    <a:pt x="82" y="119"/>
                    <a:pt x="74" y="117"/>
                  </a:cubicBezTo>
                  <a:cubicBezTo>
                    <a:pt x="66" y="116"/>
                    <a:pt x="59" y="115"/>
                    <a:pt x="53" y="113"/>
                  </a:cubicBezTo>
                  <a:cubicBezTo>
                    <a:pt x="35" y="109"/>
                    <a:pt x="22" y="103"/>
                    <a:pt x="14" y="94"/>
                  </a:cubicBezTo>
                  <a:cubicBezTo>
                    <a:pt x="5" y="85"/>
                    <a:pt x="1" y="74"/>
                    <a:pt x="1" y="60"/>
                  </a:cubicBezTo>
                  <a:cubicBezTo>
                    <a:pt x="1" y="43"/>
                    <a:pt x="10" y="29"/>
                    <a:pt x="27" y="18"/>
                  </a:cubicBezTo>
                  <a:cubicBezTo>
                    <a:pt x="45" y="6"/>
                    <a:pt x="69" y="0"/>
                    <a:pt x="99" y="0"/>
                  </a:cubicBezTo>
                  <a:cubicBezTo>
                    <a:pt x="114" y="0"/>
                    <a:pt x="127" y="2"/>
                    <a:pt x="141" y="5"/>
                  </a:cubicBezTo>
                  <a:cubicBezTo>
                    <a:pt x="154" y="7"/>
                    <a:pt x="164" y="10"/>
                    <a:pt x="172" y="13"/>
                  </a:cubicBezTo>
                  <a:cubicBezTo>
                    <a:pt x="172" y="58"/>
                    <a:pt x="172" y="58"/>
                    <a:pt x="172" y="58"/>
                  </a:cubicBezTo>
                  <a:cubicBezTo>
                    <a:pt x="166" y="58"/>
                    <a:pt x="166" y="58"/>
                    <a:pt x="166" y="58"/>
                  </a:cubicBezTo>
                  <a:cubicBezTo>
                    <a:pt x="157" y="53"/>
                    <a:pt x="147" y="48"/>
                    <a:pt x="135" y="44"/>
                  </a:cubicBezTo>
                  <a:cubicBezTo>
                    <a:pt x="123" y="41"/>
                    <a:pt x="111" y="39"/>
                    <a:pt x="99" y="39"/>
                  </a:cubicBezTo>
                  <a:cubicBezTo>
                    <a:pt x="89" y="39"/>
                    <a:pt x="81" y="40"/>
                    <a:pt x="74" y="42"/>
                  </a:cubicBezTo>
                  <a:cubicBezTo>
                    <a:pt x="67" y="45"/>
                    <a:pt x="64" y="49"/>
                    <a:pt x="64" y="53"/>
                  </a:cubicBezTo>
                  <a:cubicBezTo>
                    <a:pt x="64" y="57"/>
                    <a:pt x="65" y="61"/>
                    <a:pt x="69" y="63"/>
                  </a:cubicBezTo>
                  <a:cubicBezTo>
                    <a:pt x="72" y="65"/>
                    <a:pt x="79" y="67"/>
                    <a:pt x="90" y="69"/>
                  </a:cubicBezTo>
                  <a:cubicBezTo>
                    <a:pt x="97" y="71"/>
                    <a:pt x="103" y="72"/>
                    <a:pt x="111" y="73"/>
                  </a:cubicBezTo>
                  <a:cubicBezTo>
                    <a:pt x="118" y="74"/>
                    <a:pt x="125" y="75"/>
                    <a:pt x="133" y="77"/>
                  </a:cubicBezTo>
                  <a:cubicBezTo>
                    <a:pt x="149" y="81"/>
                    <a:pt x="161" y="87"/>
                    <a:pt x="169" y="96"/>
                  </a:cubicBezTo>
                  <a:cubicBezTo>
                    <a:pt x="176" y="104"/>
                    <a:pt x="180" y="114"/>
                    <a:pt x="180" y="127"/>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 name="Freeform 9"/>
            <p:cNvSpPr>
              <a:spLocks noEditPoints="1"/>
            </p:cNvSpPr>
            <p:nvPr/>
          </p:nvSpPr>
          <p:spPr bwMode="auto">
            <a:xfrm>
              <a:off x="7489826" y="4221163"/>
              <a:ext cx="792163" cy="717550"/>
            </a:xfrm>
            <a:custGeom>
              <a:avLst/>
              <a:gdLst/>
              <a:ahLst/>
              <a:cxnLst/>
              <a:rect l="l" t="t" r="r" b="b"/>
              <a:pathLst>
                <a:path w="211" h="189">
                  <a:moveTo>
                    <a:pt x="211" y="94"/>
                  </a:moveTo>
                  <a:cubicBezTo>
                    <a:pt x="211" y="124"/>
                    <a:pt x="202" y="147"/>
                    <a:pt x="183" y="164"/>
                  </a:cubicBezTo>
                  <a:cubicBezTo>
                    <a:pt x="165" y="180"/>
                    <a:pt x="139" y="189"/>
                    <a:pt x="105" y="189"/>
                  </a:cubicBezTo>
                  <a:cubicBezTo>
                    <a:pt x="72" y="189"/>
                    <a:pt x="46" y="180"/>
                    <a:pt x="27" y="164"/>
                  </a:cubicBezTo>
                  <a:cubicBezTo>
                    <a:pt x="9" y="147"/>
                    <a:pt x="0" y="124"/>
                    <a:pt x="0" y="94"/>
                  </a:cubicBezTo>
                  <a:cubicBezTo>
                    <a:pt x="0" y="65"/>
                    <a:pt x="9" y="42"/>
                    <a:pt x="28" y="25"/>
                  </a:cubicBezTo>
                  <a:cubicBezTo>
                    <a:pt x="46" y="8"/>
                    <a:pt x="72" y="0"/>
                    <a:pt x="105" y="0"/>
                  </a:cubicBezTo>
                  <a:cubicBezTo>
                    <a:pt x="139" y="0"/>
                    <a:pt x="165" y="8"/>
                    <a:pt x="183" y="25"/>
                  </a:cubicBezTo>
                  <a:cubicBezTo>
                    <a:pt x="202" y="42"/>
                    <a:pt x="211" y="65"/>
                    <a:pt x="211" y="94"/>
                  </a:cubicBezTo>
                  <a:close/>
                  <a:moveTo>
                    <a:pt x="135" y="138"/>
                  </a:moveTo>
                  <a:cubicBezTo>
                    <a:pt x="139" y="133"/>
                    <a:pt x="142" y="128"/>
                    <a:pt x="144" y="121"/>
                  </a:cubicBezTo>
                  <a:cubicBezTo>
                    <a:pt x="146" y="115"/>
                    <a:pt x="147" y="106"/>
                    <a:pt x="147" y="95"/>
                  </a:cubicBezTo>
                  <a:cubicBezTo>
                    <a:pt x="147" y="84"/>
                    <a:pt x="146" y="75"/>
                    <a:pt x="144" y="68"/>
                  </a:cubicBezTo>
                  <a:cubicBezTo>
                    <a:pt x="142" y="61"/>
                    <a:pt x="139" y="55"/>
                    <a:pt x="135" y="51"/>
                  </a:cubicBezTo>
                  <a:cubicBezTo>
                    <a:pt x="132" y="47"/>
                    <a:pt x="127" y="44"/>
                    <a:pt x="122" y="42"/>
                  </a:cubicBezTo>
                  <a:cubicBezTo>
                    <a:pt x="117" y="40"/>
                    <a:pt x="111" y="39"/>
                    <a:pt x="105" y="39"/>
                  </a:cubicBezTo>
                  <a:cubicBezTo>
                    <a:pt x="99" y="39"/>
                    <a:pt x="94" y="40"/>
                    <a:pt x="89" y="41"/>
                  </a:cubicBezTo>
                  <a:cubicBezTo>
                    <a:pt x="85" y="43"/>
                    <a:pt x="80" y="46"/>
                    <a:pt x="76" y="50"/>
                  </a:cubicBezTo>
                  <a:cubicBezTo>
                    <a:pt x="72" y="55"/>
                    <a:pt x="69" y="60"/>
                    <a:pt x="67" y="67"/>
                  </a:cubicBezTo>
                  <a:cubicBezTo>
                    <a:pt x="65" y="75"/>
                    <a:pt x="64" y="84"/>
                    <a:pt x="64" y="95"/>
                  </a:cubicBezTo>
                  <a:cubicBezTo>
                    <a:pt x="64" y="104"/>
                    <a:pt x="65" y="113"/>
                    <a:pt x="67" y="120"/>
                  </a:cubicBezTo>
                  <a:cubicBezTo>
                    <a:pt x="68" y="127"/>
                    <a:pt x="71" y="133"/>
                    <a:pt x="75" y="137"/>
                  </a:cubicBezTo>
                  <a:cubicBezTo>
                    <a:pt x="79" y="141"/>
                    <a:pt x="83" y="144"/>
                    <a:pt x="88" y="146"/>
                  </a:cubicBezTo>
                  <a:cubicBezTo>
                    <a:pt x="93" y="148"/>
                    <a:pt x="99" y="149"/>
                    <a:pt x="106" y="149"/>
                  </a:cubicBezTo>
                  <a:cubicBezTo>
                    <a:pt x="111" y="149"/>
                    <a:pt x="117" y="148"/>
                    <a:pt x="122" y="147"/>
                  </a:cubicBezTo>
                  <a:cubicBezTo>
                    <a:pt x="127" y="145"/>
                    <a:pt x="131" y="142"/>
                    <a:pt x="135" y="138"/>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 name="Freeform 10"/>
            <p:cNvSpPr/>
            <p:nvPr/>
          </p:nvSpPr>
          <p:spPr bwMode="auto">
            <a:xfrm>
              <a:off x="8312151" y="3940176"/>
              <a:ext cx="1049338" cy="1009650"/>
            </a:xfrm>
            <a:custGeom>
              <a:avLst/>
              <a:gdLst/>
              <a:ahLst/>
              <a:cxnLst/>
              <a:rect l="l" t="t" r="r" b="b"/>
              <a:pathLst>
                <a:path w="279" h="266">
                  <a:moveTo>
                    <a:pt x="87" y="79"/>
                  </a:moveTo>
                  <a:cubicBezTo>
                    <a:pt x="159" y="79"/>
                    <a:pt x="159" y="79"/>
                    <a:pt x="159" y="79"/>
                  </a:cubicBezTo>
                  <a:cubicBezTo>
                    <a:pt x="159" y="53"/>
                    <a:pt x="159" y="53"/>
                    <a:pt x="159" y="53"/>
                  </a:cubicBezTo>
                  <a:cubicBezTo>
                    <a:pt x="216" y="28"/>
                    <a:pt x="216" y="28"/>
                    <a:pt x="216" y="28"/>
                  </a:cubicBezTo>
                  <a:cubicBezTo>
                    <a:pt x="222" y="28"/>
                    <a:pt x="222" y="28"/>
                    <a:pt x="222" y="28"/>
                  </a:cubicBezTo>
                  <a:cubicBezTo>
                    <a:pt x="222" y="79"/>
                    <a:pt x="222" y="79"/>
                    <a:pt x="222" y="79"/>
                  </a:cubicBezTo>
                  <a:cubicBezTo>
                    <a:pt x="279" y="79"/>
                    <a:pt x="279" y="79"/>
                    <a:pt x="279" y="79"/>
                  </a:cubicBezTo>
                  <a:cubicBezTo>
                    <a:pt x="279" y="118"/>
                    <a:pt x="279" y="118"/>
                    <a:pt x="279" y="118"/>
                  </a:cubicBezTo>
                  <a:cubicBezTo>
                    <a:pt x="222" y="118"/>
                    <a:pt x="222" y="118"/>
                    <a:pt x="222" y="118"/>
                  </a:cubicBezTo>
                  <a:cubicBezTo>
                    <a:pt x="222" y="198"/>
                    <a:pt x="222" y="198"/>
                    <a:pt x="222" y="198"/>
                  </a:cubicBezTo>
                  <a:cubicBezTo>
                    <a:pt x="222" y="198"/>
                    <a:pt x="221" y="223"/>
                    <a:pt x="248" y="221"/>
                  </a:cubicBezTo>
                  <a:cubicBezTo>
                    <a:pt x="248" y="221"/>
                    <a:pt x="260" y="222"/>
                    <a:pt x="273" y="216"/>
                  </a:cubicBezTo>
                  <a:cubicBezTo>
                    <a:pt x="279" y="216"/>
                    <a:pt x="279" y="216"/>
                    <a:pt x="279" y="216"/>
                  </a:cubicBezTo>
                  <a:cubicBezTo>
                    <a:pt x="279" y="255"/>
                    <a:pt x="279" y="255"/>
                    <a:pt x="279" y="255"/>
                  </a:cubicBezTo>
                  <a:cubicBezTo>
                    <a:pt x="279" y="255"/>
                    <a:pt x="245" y="266"/>
                    <a:pt x="201" y="258"/>
                  </a:cubicBezTo>
                  <a:cubicBezTo>
                    <a:pt x="201" y="258"/>
                    <a:pt x="173" y="253"/>
                    <a:pt x="164" y="229"/>
                  </a:cubicBezTo>
                  <a:cubicBezTo>
                    <a:pt x="164" y="229"/>
                    <a:pt x="159" y="218"/>
                    <a:pt x="159" y="205"/>
                  </a:cubicBezTo>
                  <a:cubicBezTo>
                    <a:pt x="159" y="118"/>
                    <a:pt x="159" y="118"/>
                    <a:pt x="159" y="118"/>
                  </a:cubicBezTo>
                  <a:cubicBezTo>
                    <a:pt x="88" y="118"/>
                    <a:pt x="88" y="118"/>
                    <a:pt x="88" y="118"/>
                  </a:cubicBezTo>
                  <a:cubicBezTo>
                    <a:pt x="88" y="257"/>
                    <a:pt x="88" y="257"/>
                    <a:pt x="88" y="257"/>
                  </a:cubicBezTo>
                  <a:cubicBezTo>
                    <a:pt x="26" y="257"/>
                    <a:pt x="26" y="257"/>
                    <a:pt x="26" y="257"/>
                  </a:cubicBezTo>
                  <a:cubicBezTo>
                    <a:pt x="26" y="118"/>
                    <a:pt x="26" y="118"/>
                    <a:pt x="26" y="118"/>
                  </a:cubicBezTo>
                  <a:cubicBezTo>
                    <a:pt x="0" y="118"/>
                    <a:pt x="0" y="118"/>
                    <a:pt x="0" y="118"/>
                  </a:cubicBezTo>
                  <a:cubicBezTo>
                    <a:pt x="0" y="79"/>
                    <a:pt x="0" y="79"/>
                    <a:pt x="0" y="79"/>
                  </a:cubicBezTo>
                  <a:cubicBezTo>
                    <a:pt x="27" y="79"/>
                    <a:pt x="27" y="79"/>
                    <a:pt x="27" y="79"/>
                  </a:cubicBezTo>
                  <a:cubicBezTo>
                    <a:pt x="27" y="79"/>
                    <a:pt x="23" y="41"/>
                    <a:pt x="48" y="23"/>
                  </a:cubicBezTo>
                  <a:cubicBezTo>
                    <a:pt x="48" y="23"/>
                    <a:pt x="76" y="0"/>
                    <a:pt x="147" y="13"/>
                  </a:cubicBezTo>
                  <a:cubicBezTo>
                    <a:pt x="147" y="53"/>
                    <a:pt x="147" y="53"/>
                    <a:pt x="147" y="53"/>
                  </a:cubicBezTo>
                  <a:cubicBezTo>
                    <a:pt x="142" y="53"/>
                    <a:pt x="142" y="53"/>
                    <a:pt x="142" y="53"/>
                  </a:cubicBezTo>
                  <a:cubicBezTo>
                    <a:pt x="142" y="53"/>
                    <a:pt x="99" y="40"/>
                    <a:pt x="89" y="60"/>
                  </a:cubicBezTo>
                  <a:cubicBezTo>
                    <a:pt x="89" y="60"/>
                    <a:pt x="85" y="69"/>
                    <a:pt x="87" y="79"/>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13" name="文本框 12"/>
          <p:cNvSpPr txBox="1"/>
          <p:nvPr/>
        </p:nvSpPr>
        <p:spPr>
          <a:xfrm>
            <a:off x="2141658" y="5499048"/>
            <a:ext cx="4714211" cy="385933"/>
          </a:xfrm>
          <a:prstGeom prst="rect">
            <a:avLst/>
          </a:prstGeom>
          <a:noFill/>
        </p:spPr>
        <p:txBody>
          <a:bodyPr wrap="square" lIns="121915" tIns="60957" rIns="121915" bIns="60957" rtlCol="0">
            <a:spAutoFit/>
          </a:bodyPr>
          <a:lstStyle/>
          <a:p>
            <a:pPr defTabSz="608965">
              <a:lnSpc>
                <a:spcPct val="80000"/>
              </a:lnSpc>
            </a:pPr>
            <a:r>
              <a:rPr kumimoji="1" lang="zh-CN" altLang="en-US" sz="2135" b="1" dirty="0" smtClean="0">
                <a:solidFill>
                  <a:srgbClr val="002060"/>
                </a:solidFill>
                <a:latin typeface="微软雅黑" panose="020B0503020204020204" pitchFamily="34" charset="-122"/>
                <a:ea typeface="微软雅黑" panose="020B0503020204020204" pitchFamily="34" charset="-122"/>
              </a:rPr>
              <a:t>授课讲师</a:t>
            </a:r>
            <a:r>
              <a:rPr kumimoji="1" lang="en-US" altLang="zh-CN" sz="2135" b="1" dirty="0" smtClean="0">
                <a:solidFill>
                  <a:srgbClr val="002060"/>
                </a:solidFill>
                <a:latin typeface="微软雅黑" panose="020B0503020204020204" pitchFamily="34" charset="-122"/>
                <a:ea typeface="微软雅黑" panose="020B0503020204020204" pitchFamily="34" charset="-122"/>
              </a:rPr>
              <a:t>- </a:t>
            </a:r>
            <a:r>
              <a:rPr kumimoji="1" lang="zh-CN" altLang="en-US" sz="2135" b="1" dirty="0" smtClean="0">
                <a:solidFill>
                  <a:srgbClr val="002060"/>
                </a:solidFill>
                <a:latin typeface="微软雅黑" panose="020B0503020204020204" pitchFamily="34" charset="-122"/>
                <a:ea typeface="微软雅黑" panose="020B0503020204020204" pitchFamily="34" charset="-122"/>
              </a:rPr>
              <a:t>王延磊</a:t>
            </a:r>
            <a:r>
              <a:rPr kumimoji="1" lang="en-US" altLang="zh-CN" sz="2135" b="1" dirty="0" smtClean="0">
                <a:solidFill>
                  <a:srgbClr val="002060"/>
                </a:solidFill>
                <a:latin typeface="微软雅黑" panose="020B0503020204020204" pitchFamily="34" charset="-122"/>
                <a:ea typeface="微软雅黑" panose="020B0503020204020204" pitchFamily="34" charset="-122"/>
              </a:rPr>
              <a:t>         </a:t>
            </a:r>
            <a:r>
              <a:rPr kumimoji="1" lang="zh-CN" altLang="en-US" sz="2135" b="1" dirty="0" smtClean="0">
                <a:solidFill>
                  <a:srgbClr val="002060"/>
                </a:solidFill>
                <a:latin typeface="微软雅黑" panose="020B0503020204020204" pitchFamily="34" charset="-122"/>
                <a:ea typeface="微软雅黑" panose="020B0503020204020204" pitchFamily="34" charset="-122"/>
              </a:rPr>
              <a:t>授课时间</a:t>
            </a:r>
            <a:r>
              <a:rPr kumimoji="1" lang="en-US" altLang="zh-CN" sz="2135" b="1" dirty="0">
                <a:solidFill>
                  <a:srgbClr val="002060"/>
                </a:solidFill>
                <a:latin typeface="微软雅黑" panose="020B0503020204020204" pitchFamily="34" charset="-122"/>
                <a:ea typeface="微软雅黑" panose="020B0503020204020204" pitchFamily="34" charset="-122"/>
              </a:rPr>
              <a:t>-</a:t>
            </a:r>
            <a:endParaRPr kumimoji="1" lang="zh-CN" altLang="en-US" sz="2135"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工作中几种常见的优化</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600" dirty="0" smtClean="0">
                <a:sym typeface="+mn-ea"/>
              </a:rPr>
              <a:t>7.</a:t>
            </a:r>
            <a:r>
              <a:rPr lang="en-US" altLang="zh-CN" sz="1600" dirty="0" smtClean="0"/>
              <a:t>不使用ORDER BY RAND</a:t>
            </a:r>
            <a:endParaRPr lang="en-US" altLang="zh-CN" sz="1600" dirty="0" smtClean="0"/>
          </a:p>
          <a:p>
            <a:pPr marL="0" indent="0">
              <a:buNone/>
            </a:pPr>
            <a:endParaRPr lang="en-US" altLang="zh-CN" sz="1600" dirty="0" smtClean="0"/>
          </a:p>
          <a:p>
            <a:pPr marL="0" indent="0">
              <a:buNone/>
            </a:pPr>
            <a:r>
              <a:rPr lang="en-US" altLang="zh-CN" sz="1600" dirty="0" smtClean="0"/>
              <a:t>select id from `dynamic` order by rand limit 1000;</a:t>
            </a:r>
            <a:endParaRPr lang="en-US" altLang="zh-CN" sz="1600" dirty="0" smtClean="0"/>
          </a:p>
          <a:p>
            <a:pPr marL="0" indent="0">
              <a:buNone/>
            </a:pPr>
            <a:r>
              <a:rPr lang="en-US" altLang="zh-CN" sz="1600" dirty="0" smtClean="0"/>
              <a:t>上面的SQL语句，可优化为：</a:t>
            </a:r>
            <a:endParaRPr lang="en-US" altLang="zh-CN" sz="1600" dirty="0" smtClean="0"/>
          </a:p>
          <a:p>
            <a:pPr marL="0" indent="0">
              <a:buNone/>
            </a:pPr>
            <a:r>
              <a:rPr lang="en-US" altLang="zh-CN" sz="1600" dirty="0" smtClean="0"/>
              <a:t>select id from `dynamic` t1 join (select rand * (select max(id) from `dynamic`) as nid) t2 on t1.id &gt; t2.nidlimit 1000;</a:t>
            </a:r>
            <a:endParaRPr lang="en-US" altLang="zh-CN" sz="1600" dirty="0" smtClean="0"/>
          </a:p>
          <a:p>
            <a:pPr marL="0" indent="0">
              <a:buNone/>
            </a:pPr>
            <a:endParaRPr lang="en-US" altLang="zh-CN" sz="1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工作中几种常见的优化</a:t>
            </a:r>
            <a:endParaRPr lang="zh-CN" altLang="en-US" dirty="0"/>
          </a:p>
        </p:txBody>
      </p:sp>
      <p:sp>
        <p:nvSpPr>
          <p:cNvPr id="3" name="内容占位符 2"/>
          <p:cNvSpPr>
            <a:spLocks noGrp="1"/>
          </p:cNvSpPr>
          <p:nvPr>
            <p:ph idx="1"/>
          </p:nvPr>
        </p:nvSpPr>
        <p:spPr/>
        <p:txBody>
          <a:bodyPr>
            <a:noAutofit/>
          </a:bodyPr>
          <a:lstStyle/>
          <a:p>
            <a:pPr marL="0" indent="0">
              <a:buNone/>
            </a:pPr>
            <a:endParaRPr lang="en-US" altLang="zh-CN" sz="1600" dirty="0" smtClean="0"/>
          </a:p>
          <a:p>
            <a:pPr marL="0" indent="0">
              <a:buNone/>
            </a:pPr>
            <a:r>
              <a:rPr lang="en-US" altLang="zh-CN" sz="1600" dirty="0" smtClean="0">
                <a:sym typeface="+mn-ea"/>
              </a:rPr>
              <a:t>8.</a:t>
            </a:r>
            <a:r>
              <a:rPr lang="en-US" altLang="zh-CN" sz="1600" dirty="0" smtClean="0"/>
              <a:t>区分in和exists、not in和not existsselect * from 表A where id in (select id from 表B)上面SQL语句相当于select * from 表A where exists(select * from 表B where 表B.id=表A.id)区分in和exists主要是造成了驱动顺序的改变（这是性能变化的关键），如果是exists，那么以外层表为驱动表，先被访问，如果是IN，那么先执行子查询。所以IN适合于外表大而内表小的情况；EXISTS适合于外表小而内表大的情况。关于not in和not exists，推荐使用not exists，不仅仅是效率问题，not in可能存在逻辑问题。如何高效的写出一个替代not exists的SQL语句？</a:t>
            </a:r>
            <a:endParaRPr lang="en-US" altLang="zh-CN" sz="1600" dirty="0" smtClean="0"/>
          </a:p>
          <a:p>
            <a:pPr marL="0" indent="0">
              <a:buNone/>
            </a:pPr>
            <a:r>
              <a:rPr lang="en-US" altLang="zh-CN" sz="1600" dirty="0" smtClean="0"/>
              <a:t>原SQL语句：select colname … from A表 where a.id not in (select b.id from B表)</a:t>
            </a:r>
            <a:endParaRPr lang="en-US" altLang="zh-CN" sz="1600" dirty="0" smtClean="0"/>
          </a:p>
          <a:p>
            <a:pPr marL="0" indent="0">
              <a:buNone/>
            </a:pPr>
            <a:r>
              <a:rPr lang="en-US" altLang="zh-CN" sz="1600" dirty="0" smtClean="0"/>
              <a:t>高效的SQL语句：</a:t>
            </a:r>
            <a:endParaRPr lang="en-US" altLang="zh-CN" sz="1600" dirty="0" smtClean="0"/>
          </a:p>
          <a:p>
            <a:pPr marL="0" indent="0">
              <a:buNone/>
            </a:pPr>
            <a:r>
              <a:rPr lang="en-US" altLang="zh-CN" sz="1600" dirty="0" smtClean="0"/>
              <a:t>select colname … from A表 Left join B表 </a:t>
            </a:r>
            <a:endParaRPr lang="en-US" altLang="zh-CN" sz="1600" dirty="0" smtClean="0"/>
          </a:p>
          <a:p>
            <a:pPr marL="0" indent="0">
              <a:buNone/>
            </a:pPr>
            <a:r>
              <a:rPr lang="en-US" altLang="zh-CN" sz="1600" dirty="0" smtClean="0"/>
              <a:t>on where a.id = b.id where b.id is</a:t>
            </a:r>
            <a:endParaRPr lang="en-US" altLang="zh-CN" sz="1600" dirty="0" smtClean="0"/>
          </a:p>
        </p:txBody>
      </p:sp>
      <p:pic>
        <p:nvPicPr>
          <p:cNvPr id="4" name="图片 3"/>
          <p:cNvPicPr>
            <a:picLocks noChangeAspect="1"/>
          </p:cNvPicPr>
          <p:nvPr/>
        </p:nvPicPr>
        <p:blipFill>
          <a:blip r:embed="rId1"/>
          <a:stretch>
            <a:fillRect/>
          </a:stretch>
        </p:blipFill>
        <p:spPr>
          <a:xfrm>
            <a:off x="7110095" y="4194175"/>
            <a:ext cx="4191000" cy="1943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工作中几种常见的优化</a:t>
            </a:r>
            <a:endParaRPr lang="zh-CN" altLang="en-US" dirty="0"/>
          </a:p>
        </p:txBody>
      </p:sp>
      <p:sp>
        <p:nvSpPr>
          <p:cNvPr id="3" name="内容占位符 2"/>
          <p:cNvSpPr>
            <a:spLocks noGrp="1"/>
          </p:cNvSpPr>
          <p:nvPr>
            <p:ph idx="1"/>
          </p:nvPr>
        </p:nvSpPr>
        <p:spPr/>
        <p:txBody>
          <a:bodyPr>
            <a:noAutofit/>
          </a:bodyPr>
          <a:lstStyle/>
          <a:p>
            <a:pPr marL="0" indent="0">
              <a:buNone/>
            </a:pPr>
            <a:r>
              <a:rPr lang="en-US" sz="1600" dirty="0" smtClean="0"/>
              <a:t>9.</a:t>
            </a:r>
            <a:r>
              <a:rPr sz="1600" dirty="0" smtClean="0"/>
              <a:t>使用合理的分页方式以提高分页的效率</a:t>
            </a:r>
            <a:endParaRPr sz="1600" dirty="0" smtClean="0"/>
          </a:p>
          <a:p>
            <a:pPr marL="0" indent="0">
              <a:buNone/>
            </a:pPr>
            <a:r>
              <a:rPr sz="1600" dirty="0" smtClean="0"/>
              <a:t>select id,name from product limit 866613, 20</a:t>
            </a:r>
            <a:endParaRPr sz="1600" dirty="0" smtClean="0"/>
          </a:p>
          <a:p>
            <a:pPr marL="0" indent="0">
              <a:buNone/>
            </a:pPr>
            <a:r>
              <a:rPr sz="1600" dirty="0" smtClean="0"/>
              <a:t>使用上述SQL语句做分页的时候，可能有人会发现，随着表数据量的增加，直接使用limit分页查询会越来越慢。</a:t>
            </a:r>
            <a:endParaRPr sz="1600" dirty="0" smtClean="0"/>
          </a:p>
          <a:p>
            <a:pPr marL="0" indent="0">
              <a:buNone/>
            </a:pPr>
            <a:r>
              <a:rPr sz="1600" dirty="0" smtClean="0"/>
              <a:t>优化的方法如下：可以取前一页的最大行数的id，然后根据这个最大的id来限制下一页的起点。比如此列中，上一页最大的id是866612。SQL可以采用如下的写法：</a:t>
            </a:r>
            <a:endParaRPr sz="1600" dirty="0" smtClean="0"/>
          </a:p>
          <a:p>
            <a:pPr marL="0" indent="0">
              <a:buNone/>
            </a:pPr>
            <a:r>
              <a:rPr sz="1600" dirty="0" smtClean="0"/>
              <a:t>select id,name from product where id&gt; 866612 limit 20</a:t>
            </a:r>
            <a:endParaRPr sz="1600" dirty="0" smtClean="0"/>
          </a:p>
          <a:p>
            <a:pPr marL="0" indent="0">
              <a:buNone/>
            </a:pPr>
            <a:r>
              <a:rPr lang="en-US" sz="1600" dirty="0" smtClean="0"/>
              <a:t>10.</a:t>
            </a:r>
            <a:r>
              <a:rPr sz="1600" dirty="0" smtClean="0"/>
              <a:t>分段查询</a:t>
            </a:r>
            <a:endParaRPr sz="1600" dirty="0" smtClean="0"/>
          </a:p>
          <a:p>
            <a:pPr marL="0" indent="0">
              <a:buNone/>
            </a:pPr>
            <a:r>
              <a:rPr sz="1600" dirty="0" smtClean="0"/>
              <a:t>在一些用户选择页面中，可能一些用户选择的时间范围过大，造成查询缓慢。主要的原因是扫描行数过多。这个时候可以通过程序，分段进行查询，循环遍历，将结果合并处理进行展示。</a:t>
            </a:r>
            <a:endParaRPr sz="1600" dirty="0" smtClean="0"/>
          </a:p>
          <a:p>
            <a:pPr marL="0" indent="0">
              <a:buNone/>
            </a:pPr>
            <a:r>
              <a:rPr sz="1600" dirty="0" smtClean="0"/>
              <a:t>如下图这个SQL语句，扫描的行数成百万级以上的时候就可以使用分段查询：</a:t>
            </a:r>
            <a:endParaRPr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工作中几种常见的优化</a:t>
            </a:r>
            <a:endParaRPr lang="zh-CN" altLang="en-US" dirty="0"/>
          </a:p>
        </p:txBody>
      </p:sp>
      <p:sp>
        <p:nvSpPr>
          <p:cNvPr id="3" name="内容占位符 2"/>
          <p:cNvSpPr>
            <a:spLocks noGrp="1"/>
          </p:cNvSpPr>
          <p:nvPr>
            <p:ph idx="1"/>
          </p:nvPr>
        </p:nvSpPr>
        <p:spPr/>
        <p:txBody>
          <a:bodyPr>
            <a:noAutofit/>
          </a:bodyPr>
          <a:lstStyle/>
          <a:p>
            <a:pPr marL="0" indent="0">
              <a:buNone/>
            </a:pPr>
            <a:r>
              <a:rPr lang="en-US" sz="1600" dirty="0" smtClean="0"/>
              <a:t>11.</a:t>
            </a:r>
            <a:r>
              <a:rPr sz="1600" dirty="0" smtClean="0"/>
              <a:t>避免在where子句中对字段进行值判断</a:t>
            </a:r>
            <a:endParaRPr sz="1600" dirty="0" smtClean="0"/>
          </a:p>
          <a:p>
            <a:pPr marL="0" indent="0">
              <a:buNone/>
            </a:pPr>
            <a:r>
              <a:rPr sz="1600" dirty="0" smtClean="0"/>
              <a:t>对于的判断会导致引擎放弃使用索引而进行全表扫描。</a:t>
            </a:r>
            <a:endParaRPr sz="1600" dirty="0" smtClean="0"/>
          </a:p>
          <a:p>
            <a:pPr marL="0" indent="0">
              <a:buNone/>
            </a:pPr>
            <a:r>
              <a:rPr sz="1600" dirty="0" smtClean="0"/>
              <a:t>不建议使用%前缀模糊查询</a:t>
            </a:r>
            <a:endParaRPr sz="1600" dirty="0" smtClean="0"/>
          </a:p>
          <a:p>
            <a:pPr marL="0" indent="0">
              <a:buNone/>
            </a:pPr>
            <a:r>
              <a:rPr sz="1600" dirty="0" smtClean="0"/>
              <a:t>    例如LIKE“%name”或者LIKE“%name%”，这种查询会导致索引失效而进行全表扫描。但是可以使用LIKE “name%”。</a:t>
            </a:r>
            <a:endParaRPr sz="1600" dirty="0" smtClean="0"/>
          </a:p>
          <a:p>
            <a:pPr marL="0" indent="0">
              <a:buNone/>
            </a:pPr>
            <a:r>
              <a:rPr lang="en-US" sz="1600" dirty="0" smtClean="0"/>
              <a:t>12.</a:t>
            </a:r>
            <a:r>
              <a:rPr sz="1600" dirty="0" smtClean="0"/>
              <a:t>避免在where子句中对字段进行表达式操作</a:t>
            </a:r>
            <a:endParaRPr sz="1600" dirty="0" smtClean="0"/>
          </a:p>
          <a:p>
            <a:pPr marL="0" indent="0">
              <a:buNone/>
            </a:pPr>
            <a:r>
              <a:rPr sz="1600" dirty="0" smtClean="0"/>
              <a:t>比如：</a:t>
            </a:r>
            <a:endParaRPr sz="1600" dirty="0" smtClean="0"/>
          </a:p>
          <a:p>
            <a:pPr marL="0" indent="0">
              <a:buNone/>
            </a:pPr>
            <a:r>
              <a:rPr sz="1600" dirty="0" smtClean="0"/>
              <a:t>select user_id,user_project from user_base where age*2=36;</a:t>
            </a:r>
            <a:endParaRPr sz="1600" dirty="0" smtClean="0"/>
          </a:p>
          <a:p>
            <a:pPr marL="0" indent="0">
              <a:buNone/>
            </a:pPr>
            <a:r>
              <a:rPr sz="1600" dirty="0" smtClean="0"/>
              <a:t>中对字段就行了算术运算，这会造成引擎放弃使用索引，建议改成：</a:t>
            </a:r>
            <a:endParaRPr sz="1600" dirty="0" smtClean="0"/>
          </a:p>
          <a:p>
            <a:pPr marL="0" indent="0">
              <a:buNone/>
            </a:pPr>
            <a:r>
              <a:rPr sz="1600" dirty="0" smtClean="0"/>
              <a:t>select user_id,user_project from user_base where age=36/2;</a:t>
            </a:r>
            <a:endParaRPr sz="1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如何避免低效率</a:t>
            </a:r>
            <a:r>
              <a:rPr lang="en-US" altLang="zh-CN" dirty="0" smtClean="0"/>
              <a:t>SQL</a:t>
            </a:r>
            <a:endParaRPr lang="zh-CN" altLang="en-US" dirty="0"/>
          </a:p>
        </p:txBody>
      </p:sp>
      <p:sp>
        <p:nvSpPr>
          <p:cNvPr id="3" name="内容占位符 2"/>
          <p:cNvSpPr>
            <a:spLocks noGrp="1"/>
          </p:cNvSpPr>
          <p:nvPr>
            <p:ph idx="1"/>
          </p:nvPr>
        </p:nvSpPr>
        <p:spPr/>
        <p:txBody>
          <a:bodyPr>
            <a:normAutofit/>
          </a:bodyPr>
          <a:lstStyle/>
          <a:p>
            <a:r>
              <a:rPr lang="zh-CN" altLang="en-US" b="1" dirty="0"/>
              <a:t>使用连接（</a:t>
            </a:r>
            <a:r>
              <a:rPr lang="en-US" altLang="zh-CN" b="1" dirty="0" smtClean="0"/>
              <a:t>JOIN</a:t>
            </a:r>
            <a:r>
              <a:rPr lang="zh-CN" altLang="en-US" b="1" dirty="0" smtClean="0"/>
              <a:t>）</a:t>
            </a:r>
            <a:r>
              <a:rPr lang="zh-CN" altLang="en-US" b="1" dirty="0"/>
              <a:t>来代替子查询</a:t>
            </a:r>
            <a:r>
              <a:rPr lang="en-US" altLang="zh-CN" b="1" dirty="0"/>
              <a:t>(Sub-Queries</a:t>
            </a:r>
            <a:r>
              <a:rPr lang="en-US" altLang="zh-CN" b="1" dirty="0" smtClean="0"/>
              <a:t>)</a:t>
            </a:r>
            <a:br>
              <a:rPr lang="en-US" altLang="zh-CN" b="1" dirty="0" smtClean="0"/>
            </a:br>
            <a:br>
              <a:rPr lang="en-US" altLang="zh-CN" b="1" dirty="0" smtClean="0"/>
            </a:br>
            <a:br>
              <a:rPr lang="en-US" altLang="zh-CN" dirty="0"/>
            </a:br>
            <a:endParaRPr lang="en-US" altLang="zh-CN" dirty="0" smtClean="0"/>
          </a:p>
        </p:txBody>
      </p:sp>
      <p:pic>
        <p:nvPicPr>
          <p:cNvPr id="4" name="图片 3"/>
          <p:cNvPicPr>
            <a:picLocks noChangeAspect="1"/>
          </p:cNvPicPr>
          <p:nvPr/>
        </p:nvPicPr>
        <p:blipFill>
          <a:blip r:embed="rId1"/>
          <a:stretch>
            <a:fillRect/>
          </a:stretch>
        </p:blipFill>
        <p:spPr>
          <a:xfrm>
            <a:off x="1154723" y="1865870"/>
            <a:ext cx="7618574" cy="1680519"/>
          </a:xfrm>
          <a:prstGeom prst="rect">
            <a:avLst/>
          </a:prstGeom>
        </p:spPr>
      </p:pic>
      <p:pic>
        <p:nvPicPr>
          <p:cNvPr id="6" name="图片 5"/>
          <p:cNvPicPr>
            <a:picLocks noChangeAspect="1"/>
          </p:cNvPicPr>
          <p:nvPr/>
        </p:nvPicPr>
        <p:blipFill>
          <a:blip r:embed="rId2"/>
          <a:stretch>
            <a:fillRect/>
          </a:stretch>
        </p:blipFill>
        <p:spPr>
          <a:xfrm>
            <a:off x="1204941" y="4126025"/>
            <a:ext cx="6802237" cy="15709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a:t>
            </a:r>
            <a:r>
              <a:rPr lang="en-US" altLang="zh-CN" dirty="0"/>
              <a:t>SQL</a:t>
            </a:r>
            <a:r>
              <a:rPr lang="zh-CN" altLang="en-US" dirty="0"/>
              <a:t>时尽量不要对字段进行运算操作</a:t>
            </a:r>
            <a:endParaRPr lang="zh-CN" altLang="en-US" dirty="0"/>
          </a:p>
        </p:txBody>
      </p:sp>
      <p:sp>
        <p:nvSpPr>
          <p:cNvPr id="3" name="内容占位符 2"/>
          <p:cNvSpPr>
            <a:spLocks noGrp="1"/>
          </p:cNvSpPr>
          <p:nvPr>
            <p:ph idx="1"/>
          </p:nvPr>
        </p:nvSpPr>
        <p:spPr/>
        <p:txBody>
          <a:bodyPr/>
          <a:lstStyle/>
          <a:p>
            <a:r>
              <a:rPr lang="zh-CN" altLang="en-US" dirty="0"/>
              <a:t>请看下面</a:t>
            </a:r>
            <a:r>
              <a:rPr lang="en-US" altLang="zh-CN" dirty="0"/>
              <a:t>SQL</a:t>
            </a:r>
            <a:r>
              <a:rPr lang="zh-CN" altLang="en-US" dirty="0"/>
              <a:t>的执行效率</a:t>
            </a:r>
            <a:r>
              <a:rPr lang="zh-CN" altLang="en-US" dirty="0" smtClean="0"/>
              <a:t>：</a:t>
            </a:r>
            <a:endParaRPr lang="en-US" altLang="zh-CN" dirty="0" smtClean="0"/>
          </a:p>
          <a:p>
            <a:endParaRPr lang="en-US" altLang="zh-CN" dirty="0"/>
          </a:p>
          <a:p>
            <a:endParaRPr lang="en-US" altLang="zh-CN" dirty="0" smtClean="0"/>
          </a:p>
          <a:p>
            <a:endParaRPr lang="zh-CN" altLang="en-US" dirty="0"/>
          </a:p>
          <a:p>
            <a:r>
              <a:rPr lang="zh-CN" altLang="en-US" dirty="0" smtClean="0"/>
              <a:t>当</a:t>
            </a:r>
            <a:r>
              <a:rPr lang="zh-CN" altLang="en-US" dirty="0"/>
              <a:t>改写成下面的</a:t>
            </a:r>
            <a:r>
              <a:rPr lang="en-US" altLang="zh-CN" dirty="0"/>
              <a:t>SQL</a:t>
            </a:r>
            <a:r>
              <a:rPr lang="zh-CN" altLang="en-US" dirty="0"/>
              <a:t>语句时效率明显提高了</a:t>
            </a:r>
            <a:r>
              <a:rPr lang="zh-CN" altLang="en-US" dirty="0" smtClean="0"/>
              <a:t>：</a:t>
            </a:r>
            <a:endParaRPr lang="en-US" altLang="zh-CN" dirty="0" smtClean="0"/>
          </a:p>
          <a:p>
            <a:pPr marL="0" indent="0">
              <a:buNone/>
            </a:pPr>
            <a:endParaRPr lang="zh-CN" altLang="en-US" dirty="0"/>
          </a:p>
          <a:p>
            <a:pPr marL="0" indent="0">
              <a:buNone/>
            </a:pPr>
            <a:r>
              <a:rPr lang="en-US" altLang="zh-CN" dirty="0" smtClean="0"/>
              <a:t>   </a:t>
            </a:r>
            <a:r>
              <a:rPr lang="zh-CN" altLang="en-US" dirty="0" smtClean="0"/>
              <a:t>     </a:t>
            </a:r>
            <a:endParaRPr lang="zh-CN" altLang="en-US" dirty="0"/>
          </a:p>
        </p:txBody>
      </p:sp>
      <p:sp>
        <p:nvSpPr>
          <p:cNvPr id="4" name="MH_SubTitle_2"/>
          <p:cNvSpPr>
            <a:spLocks noChangeArrowheads="1"/>
          </p:cNvSpPr>
          <p:nvPr>
            <p:custDataLst>
              <p:tags r:id="rId1"/>
            </p:custDataLst>
          </p:nvPr>
        </p:nvSpPr>
        <p:spPr bwMode="gray">
          <a:xfrm>
            <a:off x="785445" y="2364145"/>
            <a:ext cx="9255469" cy="647700"/>
          </a:xfrm>
          <a:prstGeom prst="roundRect">
            <a:avLst>
              <a:gd name="adj" fmla="val 50000"/>
            </a:avLst>
          </a:prstGeom>
          <a:solidFill>
            <a:schemeClr val="accent3"/>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hangingPunct="1">
              <a:spcBef>
                <a:spcPct val="0"/>
              </a:spcBef>
              <a:buNone/>
              <a:defRPr/>
            </a:pPr>
            <a:r>
              <a:rPr lang="en-US" altLang="zh-CN" sz="1800" b="0" dirty="0" smtClean="0">
                <a:solidFill>
                  <a:srgbClr val="FFFFFF"/>
                </a:solidFill>
                <a:latin typeface="+mn-lt"/>
                <a:ea typeface="+mn-ea"/>
              </a:rPr>
              <a:t>   </a:t>
            </a:r>
            <a:r>
              <a:rPr lang="en-US" altLang="zh-CN" sz="1800" b="0" dirty="0" smtClean="0">
                <a:solidFill>
                  <a:srgbClr val="FFFFFF"/>
                </a:solidFill>
                <a:latin typeface="Consolas" panose="020B0609020204030204" pitchFamily="49" charset="0"/>
                <a:ea typeface="+mn-ea"/>
              </a:rPr>
              <a:t>select * from </a:t>
            </a:r>
            <a:r>
              <a:rPr lang="en-US" altLang="zh-CN" sz="1800" b="0" dirty="0" err="1" smtClean="0">
                <a:solidFill>
                  <a:srgbClr val="FFFFFF"/>
                </a:solidFill>
                <a:latin typeface="Consolas" panose="020B0609020204030204" pitchFamily="49" charset="0"/>
                <a:ea typeface="+mn-ea"/>
              </a:rPr>
              <a:t>iroomtypeprice</a:t>
            </a:r>
            <a:r>
              <a:rPr lang="en-US" altLang="zh-CN" sz="1800" b="0" dirty="0" smtClean="0">
                <a:solidFill>
                  <a:srgbClr val="FFFFFF"/>
                </a:solidFill>
                <a:latin typeface="Consolas" panose="020B0609020204030204" pitchFamily="49" charset="0"/>
                <a:ea typeface="+mn-ea"/>
              </a:rPr>
              <a:t> where amount/30&lt; 1000            </a:t>
            </a:r>
            <a:r>
              <a:rPr lang="zh-CN" altLang="en-US" sz="1800" b="0" dirty="0" smtClean="0">
                <a:solidFill>
                  <a:srgbClr val="FFFFFF"/>
                </a:solidFill>
                <a:latin typeface="Consolas" panose="020B0609020204030204" pitchFamily="49" charset="0"/>
                <a:ea typeface="+mn-ea"/>
              </a:rPr>
              <a:t>（</a:t>
            </a:r>
            <a:r>
              <a:rPr lang="en-US" altLang="zh-CN" sz="1800" b="0" dirty="0" smtClean="0">
                <a:solidFill>
                  <a:srgbClr val="FFFFFF"/>
                </a:solidFill>
                <a:latin typeface="Consolas" panose="020B0609020204030204" pitchFamily="49" charset="0"/>
                <a:ea typeface="+mn-ea"/>
              </a:rPr>
              <a:t>11</a:t>
            </a:r>
            <a:r>
              <a:rPr lang="zh-CN" altLang="en-US" sz="1800" b="0" dirty="0" smtClean="0">
                <a:solidFill>
                  <a:srgbClr val="FFFFFF"/>
                </a:solidFill>
                <a:latin typeface="Consolas" panose="020B0609020204030204" pitchFamily="49" charset="0"/>
                <a:ea typeface="+mn-ea"/>
              </a:rPr>
              <a:t>秒）</a:t>
            </a:r>
            <a:endParaRPr lang="zh-TW" altLang="en-US" sz="1800" b="0" dirty="0">
              <a:solidFill>
                <a:srgbClr val="FFFFFF"/>
              </a:solidFill>
              <a:latin typeface="Consolas" panose="020B0609020204030204" pitchFamily="49" charset="0"/>
              <a:ea typeface="+mn-ea"/>
            </a:endParaRPr>
          </a:p>
        </p:txBody>
      </p:sp>
      <p:sp>
        <p:nvSpPr>
          <p:cNvPr id="5" name="MH_SubTitle_4"/>
          <p:cNvSpPr>
            <a:spLocks noChangeArrowheads="1"/>
          </p:cNvSpPr>
          <p:nvPr>
            <p:custDataLst>
              <p:tags r:id="rId2"/>
            </p:custDataLst>
          </p:nvPr>
        </p:nvSpPr>
        <p:spPr bwMode="gray">
          <a:xfrm>
            <a:off x="785445" y="4831124"/>
            <a:ext cx="9255469" cy="646112"/>
          </a:xfrm>
          <a:prstGeom prst="roundRect">
            <a:avLst>
              <a:gd name="adj" fmla="val 50000"/>
            </a:avLst>
          </a:prstGeom>
          <a:solidFill>
            <a:schemeClr val="accent5"/>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hangingPunct="1">
              <a:spcBef>
                <a:spcPct val="0"/>
              </a:spcBef>
              <a:buNone/>
              <a:defRPr/>
            </a:pPr>
            <a:r>
              <a:rPr lang="en-US" altLang="zh-CN" sz="1800" b="0" dirty="0" smtClean="0">
                <a:solidFill>
                  <a:srgbClr val="FFFFFF"/>
                </a:solidFill>
                <a:latin typeface="+mn-lt"/>
                <a:ea typeface="+mn-ea"/>
              </a:rPr>
              <a:t>   select * from </a:t>
            </a:r>
            <a:r>
              <a:rPr lang="en-US" altLang="zh-CN" sz="1800" b="0" dirty="0" err="1" smtClean="0">
                <a:solidFill>
                  <a:srgbClr val="FFFFFF"/>
                </a:solidFill>
                <a:latin typeface="+mn-lt"/>
                <a:ea typeface="+mn-ea"/>
              </a:rPr>
              <a:t>iroomtypeprice</a:t>
            </a:r>
            <a:r>
              <a:rPr lang="en-US" altLang="zh-CN" sz="1800" b="0" dirty="0" smtClean="0">
                <a:solidFill>
                  <a:srgbClr val="FFFFFF"/>
                </a:solidFill>
                <a:latin typeface="+mn-lt"/>
                <a:ea typeface="+mn-ea"/>
              </a:rPr>
              <a:t> where amount&lt; 1000*30                                           </a:t>
            </a:r>
            <a:r>
              <a:rPr lang="zh-CN" altLang="en-US" sz="1800" b="0" dirty="0" smtClean="0">
                <a:solidFill>
                  <a:srgbClr val="FFFFFF"/>
                </a:solidFill>
                <a:latin typeface="+mn-lt"/>
                <a:ea typeface="+mn-ea"/>
              </a:rPr>
              <a:t>（</a:t>
            </a:r>
            <a:r>
              <a:rPr lang="en-US" altLang="zh-CN" sz="1800" b="0" dirty="0" smtClean="0">
                <a:solidFill>
                  <a:srgbClr val="FFFFFF"/>
                </a:solidFill>
                <a:latin typeface="+mn-lt"/>
                <a:ea typeface="+mn-ea"/>
              </a:rPr>
              <a:t>&lt;1</a:t>
            </a:r>
            <a:r>
              <a:rPr lang="zh-CN" altLang="en-US" sz="1800" b="0" dirty="0" smtClean="0">
                <a:solidFill>
                  <a:srgbClr val="FFFFFF"/>
                </a:solidFill>
                <a:latin typeface="+mn-lt"/>
                <a:ea typeface="+mn-ea"/>
              </a:rPr>
              <a:t>秒）</a:t>
            </a:r>
            <a:endParaRPr lang="zh-TW" altLang="en-US" sz="1800" b="0" dirty="0">
              <a:solidFill>
                <a:srgbClr val="FFFFFF"/>
              </a:solidFill>
              <a:latin typeface="+mn-lt"/>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b="1" dirty="0"/>
              <a:t>尽可能的使用 </a:t>
            </a:r>
            <a:r>
              <a:rPr lang="en-US" altLang="zh-CN" b="1" dirty="0"/>
              <a:t>NOT </a:t>
            </a:r>
            <a:r>
              <a:rPr lang="en-US" altLang="zh-CN" b="1" dirty="0" smtClean="0"/>
              <a:t>NULL</a:t>
            </a:r>
            <a:br>
              <a:rPr lang="en-US" altLang="zh-CN" b="1" dirty="0" smtClean="0"/>
            </a:br>
            <a:r>
              <a:rPr lang="zh-CN" altLang="en-US" dirty="0"/>
              <a:t>除非你有一个很特别的原因去使用 </a:t>
            </a:r>
            <a:r>
              <a:rPr lang="en-US" altLang="zh-CN" dirty="0"/>
              <a:t>NULL </a:t>
            </a:r>
            <a:r>
              <a:rPr lang="zh-CN" altLang="en-US" dirty="0"/>
              <a:t>值，你应该总是让你的字段保持 </a:t>
            </a:r>
            <a:r>
              <a:rPr lang="en-US" altLang="zh-CN" dirty="0"/>
              <a:t>NOT NULL</a:t>
            </a:r>
            <a:r>
              <a:rPr lang="zh-CN" altLang="en-US" dirty="0"/>
              <a:t>。这看起来好像有点争议，请往下看</a:t>
            </a:r>
            <a:r>
              <a:rPr lang="zh-CN" altLang="en-US" dirty="0" smtClean="0"/>
              <a:t>。</a:t>
            </a:r>
            <a:r>
              <a:rPr lang="zh-CN" altLang="en-US" dirty="0"/>
              <a:t>首先，问问你自己“</a:t>
            </a:r>
            <a:r>
              <a:rPr lang="en-US" altLang="zh-CN" dirty="0"/>
              <a:t>Empty”</a:t>
            </a:r>
            <a:r>
              <a:rPr lang="zh-CN" altLang="en-US" dirty="0"/>
              <a:t>和“</a:t>
            </a:r>
            <a:r>
              <a:rPr lang="en-US" altLang="zh-CN" dirty="0"/>
              <a:t>NULL”</a:t>
            </a:r>
            <a:r>
              <a:rPr lang="zh-CN" altLang="en-US" dirty="0"/>
              <a:t>有多大的区别（如果是</a:t>
            </a:r>
            <a:r>
              <a:rPr lang="en-US" altLang="zh-CN" dirty="0"/>
              <a:t>INT</a:t>
            </a:r>
            <a:r>
              <a:rPr lang="zh-CN" altLang="en-US" dirty="0"/>
              <a:t>，那就是</a:t>
            </a:r>
            <a:r>
              <a:rPr lang="en-US" altLang="zh-CN" dirty="0"/>
              <a:t>0</a:t>
            </a:r>
            <a:r>
              <a:rPr lang="zh-CN" altLang="en-US" dirty="0"/>
              <a:t>和</a:t>
            </a:r>
            <a:r>
              <a:rPr lang="en-US" altLang="zh-CN" dirty="0"/>
              <a:t>NULL</a:t>
            </a:r>
            <a:r>
              <a:rPr lang="zh-CN" altLang="en-US" dirty="0"/>
              <a:t>）？如果你觉得它们之间没有什么区别，那么你就不要使用</a:t>
            </a:r>
            <a:r>
              <a:rPr lang="en-US" altLang="zh-CN" dirty="0"/>
              <a:t>NULL</a:t>
            </a:r>
            <a:r>
              <a:rPr lang="zh-CN" altLang="en-US" dirty="0"/>
              <a:t>。（你知道吗？在 </a:t>
            </a:r>
            <a:r>
              <a:rPr lang="en-US" altLang="zh-CN" dirty="0"/>
              <a:t>Oracle </a:t>
            </a:r>
            <a:r>
              <a:rPr lang="zh-CN" altLang="en-US" dirty="0"/>
              <a:t>里，</a:t>
            </a:r>
            <a:r>
              <a:rPr lang="en-US" altLang="zh-CN" dirty="0"/>
              <a:t>NULL </a:t>
            </a:r>
            <a:r>
              <a:rPr lang="zh-CN" altLang="en-US" dirty="0"/>
              <a:t>和 </a:t>
            </a:r>
            <a:r>
              <a:rPr lang="en-US" altLang="zh-CN" dirty="0"/>
              <a:t>Empty </a:t>
            </a:r>
            <a:r>
              <a:rPr lang="zh-CN" altLang="en-US" dirty="0"/>
              <a:t>的字符串是一样的！</a:t>
            </a:r>
            <a:r>
              <a:rPr lang="en-US" altLang="zh-CN" dirty="0"/>
              <a:t>)</a:t>
            </a:r>
            <a:endParaRPr lang="en-US" altLang="zh-CN" dirty="0"/>
          </a:p>
          <a:p>
            <a:r>
              <a:rPr lang="zh-CN" altLang="en-US" dirty="0"/>
              <a:t>不要以为 </a:t>
            </a:r>
            <a:r>
              <a:rPr lang="en-US" altLang="zh-CN" dirty="0"/>
              <a:t>NULL </a:t>
            </a:r>
            <a:r>
              <a:rPr lang="zh-CN" altLang="en-US" dirty="0"/>
              <a:t>不需要空间，其需要额外的空间，并且，在你进行比较的时候，你的程序会更复杂。 当然，这里并不是说你就不能使用</a:t>
            </a:r>
            <a:r>
              <a:rPr lang="en-US" altLang="zh-CN" dirty="0"/>
              <a:t>NULL</a:t>
            </a:r>
            <a:r>
              <a:rPr lang="zh-CN" altLang="en-US" dirty="0"/>
              <a:t>了，现实情况是很复杂的，依然会有些情况下，你需要使用</a:t>
            </a:r>
            <a:r>
              <a:rPr lang="en-US" altLang="zh-CN" dirty="0"/>
              <a:t>NULL</a:t>
            </a:r>
            <a:r>
              <a:rPr lang="zh-CN" altLang="en-US" dirty="0"/>
              <a:t>值</a:t>
            </a:r>
            <a:r>
              <a:rPr lang="zh-CN" altLang="en-US" dirty="0" smtClean="0"/>
              <a:t>。</a:t>
            </a:r>
            <a:endParaRPr lang="en-US" altLang="zh-CN" dirty="0" smtClean="0"/>
          </a:p>
          <a:p>
            <a:r>
              <a:rPr lang="zh-CN" altLang="en-US" dirty="0"/>
              <a:t>下面摘自</a:t>
            </a:r>
            <a:r>
              <a:rPr lang="en-US" altLang="zh-CN" dirty="0"/>
              <a:t>MySQL</a:t>
            </a:r>
            <a:r>
              <a:rPr lang="zh-CN" altLang="en-US" dirty="0"/>
              <a:t>自己的</a:t>
            </a:r>
            <a:r>
              <a:rPr lang="zh-CN" altLang="en-US" dirty="0" smtClean="0"/>
              <a:t>文档</a:t>
            </a:r>
            <a:r>
              <a:rPr lang="en-US" altLang="zh-CN" dirty="0" smtClean="0"/>
              <a:t>:</a:t>
            </a:r>
            <a:endParaRPr lang="en-US" altLang="zh-CN" dirty="0" smtClean="0"/>
          </a:p>
          <a:p>
            <a:r>
              <a:rPr lang="en-US" altLang="zh-CN" dirty="0"/>
              <a:t>NULL columns require additional space in the row to record whether their values are NULL. For </a:t>
            </a:r>
            <a:r>
              <a:rPr lang="en-US" altLang="zh-CN" dirty="0" err="1"/>
              <a:t>MyISAM</a:t>
            </a:r>
            <a:r>
              <a:rPr lang="en-US" altLang="zh-CN" dirty="0"/>
              <a:t> tables, each NULL column takes one bit extra, rounded up to the nearest byte</a:t>
            </a:r>
            <a:endParaRPr lang="zh-CN" altLang="en-US" dirty="0"/>
          </a:p>
          <a:p>
            <a:endParaRPr lang="en-US" altLang="zh-CN" b="1"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注意索引被弃用</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like</a:t>
            </a:r>
            <a:r>
              <a:rPr lang="zh-CN" altLang="en-US" b="1" dirty="0"/>
              <a:t>语句</a:t>
            </a:r>
            <a:r>
              <a:rPr lang="zh-CN" altLang="en-US" b="1" dirty="0" smtClean="0"/>
              <a:t>优化</a:t>
            </a:r>
            <a:br>
              <a:rPr lang="en-US" altLang="zh-CN" b="1" dirty="0"/>
            </a:br>
            <a:r>
              <a:rPr lang="en-US" altLang="zh-CN" b="1" dirty="0"/>
              <a:t>SELECT id FROM A WHERE name like '%</a:t>
            </a:r>
            <a:r>
              <a:rPr lang="en-US" altLang="zh-CN" b="1" dirty="0" err="1"/>
              <a:t>abc</a:t>
            </a:r>
            <a:r>
              <a:rPr lang="en-US" altLang="zh-CN" b="1" dirty="0" smtClean="0"/>
              <a:t>%‘</a:t>
            </a:r>
            <a:endParaRPr lang="en-US" altLang="zh-CN" b="1" dirty="0" smtClean="0"/>
          </a:p>
          <a:p>
            <a:r>
              <a:rPr lang="zh-CN" altLang="en-US" dirty="0"/>
              <a:t>由于</a:t>
            </a:r>
            <a:r>
              <a:rPr lang="en-US" altLang="zh-CN" dirty="0" err="1"/>
              <a:t>abc</a:t>
            </a:r>
            <a:r>
              <a:rPr lang="zh-CN" altLang="en-US" dirty="0"/>
              <a:t>前面用了“</a:t>
            </a:r>
            <a:r>
              <a:rPr lang="en-US" altLang="zh-CN" dirty="0"/>
              <a:t>%”</a:t>
            </a:r>
            <a:r>
              <a:rPr lang="zh-CN" altLang="en-US" dirty="0"/>
              <a:t>，因此该查询必然走全表查询，除非必要，否则不要在关键词前加</a:t>
            </a:r>
            <a:r>
              <a:rPr lang="en-US" altLang="zh-CN" dirty="0"/>
              <a:t>%</a:t>
            </a:r>
            <a:r>
              <a:rPr lang="zh-CN" altLang="en-US" dirty="0"/>
              <a:t>，优化成</a:t>
            </a:r>
            <a:r>
              <a:rPr lang="zh-CN" altLang="en-US" dirty="0" smtClean="0"/>
              <a:t>如下</a:t>
            </a:r>
            <a:endParaRPr lang="en-US" altLang="zh-CN" dirty="0" smtClean="0"/>
          </a:p>
          <a:p>
            <a:r>
              <a:rPr lang="en-US" altLang="zh-CN" b="1" dirty="0"/>
              <a:t>SELECT id FROM A WHERE name like '</a:t>
            </a:r>
            <a:r>
              <a:rPr lang="en-US" altLang="zh-CN" b="1" dirty="0" err="1"/>
              <a:t>abc</a:t>
            </a:r>
            <a:r>
              <a:rPr lang="en-US" altLang="zh-CN" b="1" dirty="0" smtClean="0"/>
              <a:t>%‘</a:t>
            </a:r>
            <a:endParaRPr lang="en-US" altLang="zh-CN" b="1" dirty="0" smtClean="0"/>
          </a:p>
          <a:p>
            <a:r>
              <a:rPr lang="zh-CN" altLang="en-US" dirty="0"/>
              <a:t>在</a:t>
            </a:r>
            <a:r>
              <a:rPr lang="en-US" altLang="zh-CN" dirty="0"/>
              <a:t>where</a:t>
            </a:r>
            <a:r>
              <a:rPr lang="zh-CN" altLang="en-US" dirty="0"/>
              <a:t>子句中使用 ！</a:t>
            </a:r>
            <a:r>
              <a:rPr lang="en-US" altLang="zh-CN" dirty="0"/>
              <a:t>= </a:t>
            </a:r>
            <a:r>
              <a:rPr lang="zh-CN" altLang="en-US" dirty="0"/>
              <a:t>或 </a:t>
            </a:r>
            <a:r>
              <a:rPr lang="en-US" altLang="zh-CN" dirty="0"/>
              <a:t>&lt;&gt;</a:t>
            </a:r>
            <a:r>
              <a:rPr lang="zh-CN" altLang="en-US" dirty="0"/>
              <a:t>操作符，索引将被放弃使用，会进行全表查询</a:t>
            </a:r>
            <a:r>
              <a:rPr lang="zh-CN" altLang="en-US" dirty="0" smtClean="0"/>
              <a:t>。</a:t>
            </a:r>
            <a:endParaRPr lang="en-US" altLang="zh-CN" dirty="0" smtClean="0"/>
          </a:p>
          <a:p>
            <a:r>
              <a:rPr lang="zh-CN" altLang="en-US" b="1" dirty="0"/>
              <a:t>如</a:t>
            </a:r>
            <a:r>
              <a:rPr lang="en-US" altLang="zh-CN" b="1" dirty="0"/>
              <a:t>SQL:SELECT id FROM A WHERE ID != 5</a:t>
            </a:r>
            <a:endParaRPr lang="en-US" altLang="zh-CN" b="1" dirty="0"/>
          </a:p>
          <a:p>
            <a:r>
              <a:rPr lang="en-US" altLang="zh-CN" b="1" dirty="0"/>
              <a:t> </a:t>
            </a:r>
            <a:endParaRPr lang="en-US" altLang="zh-CN" b="1" dirty="0"/>
          </a:p>
          <a:p>
            <a:r>
              <a:rPr lang="zh-CN" altLang="en-US" b="1" dirty="0"/>
              <a:t>优化成：</a:t>
            </a:r>
            <a:r>
              <a:rPr lang="en-US" altLang="zh-CN" b="1" dirty="0"/>
              <a:t>SELECT id FROM A WHERE ID&gt;5 OR </a:t>
            </a:r>
            <a:r>
              <a:rPr lang="en-US" altLang="zh-CN" b="1" dirty="0" smtClean="0"/>
              <a:t>ID&lt;5</a:t>
            </a:r>
            <a:endParaRPr lang="en-US" altLang="zh-CN" b="1" dirty="0" smtClean="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a:t>很多时候使用</a:t>
            </a:r>
            <a:r>
              <a:rPr lang="en-US" altLang="zh-CN" dirty="0"/>
              <a:t>union all </a:t>
            </a:r>
            <a:r>
              <a:rPr lang="zh-CN" altLang="en-US" dirty="0"/>
              <a:t>或 </a:t>
            </a:r>
            <a:r>
              <a:rPr lang="en-US" altLang="zh-CN" dirty="0" err="1"/>
              <a:t>nuin</a:t>
            </a:r>
            <a:r>
              <a:rPr lang="en-US" altLang="zh-CN" dirty="0"/>
              <a:t>(</a:t>
            </a:r>
            <a:r>
              <a:rPr lang="zh-CN" altLang="en-US" dirty="0"/>
              <a:t>必要的时候</a:t>
            </a:r>
            <a:r>
              <a:rPr lang="en-US" altLang="zh-CN" dirty="0"/>
              <a:t>)</a:t>
            </a:r>
            <a:r>
              <a:rPr lang="zh-CN" altLang="en-US" dirty="0"/>
              <a:t>的方式替换“</a:t>
            </a:r>
            <a:r>
              <a:rPr lang="en-US" altLang="zh-CN" dirty="0"/>
              <a:t>or”</a:t>
            </a:r>
            <a:r>
              <a:rPr lang="zh-CN" altLang="en-US" dirty="0"/>
              <a:t>会得到更好的效果。</a:t>
            </a:r>
            <a:r>
              <a:rPr lang="en-US" altLang="zh-CN" dirty="0"/>
              <a:t>where</a:t>
            </a:r>
            <a:r>
              <a:rPr lang="zh-CN" altLang="en-US" dirty="0"/>
              <a:t>子句中使用了</a:t>
            </a:r>
            <a:r>
              <a:rPr lang="en-US" altLang="zh-CN" dirty="0"/>
              <a:t>or,</a:t>
            </a:r>
            <a:r>
              <a:rPr lang="zh-CN" altLang="en-US" dirty="0"/>
              <a:t>索引将被放弃使用。</a:t>
            </a:r>
            <a:endParaRPr lang="en-US" altLang="zh-CN" dirty="0"/>
          </a:p>
          <a:p>
            <a:r>
              <a:rPr lang="zh-CN" altLang="en-US" dirty="0"/>
              <a:t>如</a:t>
            </a:r>
            <a:r>
              <a:rPr lang="en-US" altLang="zh-CN" dirty="0"/>
              <a:t>SQL:SELECT id FROM A WHERE </a:t>
            </a:r>
            <a:r>
              <a:rPr lang="en-US" altLang="zh-CN" dirty="0" err="1"/>
              <a:t>num</a:t>
            </a:r>
            <a:r>
              <a:rPr lang="en-US" altLang="zh-CN" dirty="0"/>
              <a:t> =10 or </a:t>
            </a:r>
            <a:r>
              <a:rPr lang="en-US" altLang="zh-CN" dirty="0" err="1"/>
              <a:t>num</a:t>
            </a:r>
            <a:r>
              <a:rPr lang="en-US" altLang="zh-CN" dirty="0"/>
              <a:t> = 20</a:t>
            </a:r>
            <a:endParaRPr lang="en-US" altLang="zh-CN" dirty="0"/>
          </a:p>
          <a:p>
            <a:r>
              <a:rPr lang="en-US" altLang="zh-CN" dirty="0"/>
              <a:t> </a:t>
            </a:r>
            <a:endParaRPr lang="en-US" altLang="zh-CN" dirty="0"/>
          </a:p>
          <a:p>
            <a:r>
              <a:rPr lang="zh-CN" altLang="en-US" dirty="0"/>
              <a:t>优化成：</a:t>
            </a:r>
            <a:r>
              <a:rPr lang="en-US" altLang="zh-CN" dirty="0"/>
              <a:t>SELECT id FROM A WHERE </a:t>
            </a:r>
            <a:r>
              <a:rPr lang="en-US" altLang="zh-CN" dirty="0" err="1"/>
              <a:t>num</a:t>
            </a:r>
            <a:r>
              <a:rPr lang="en-US" altLang="zh-CN" dirty="0"/>
              <a:t> = 10 union all SELECT id FROM A WHERE </a:t>
            </a:r>
            <a:r>
              <a:rPr lang="en-US" altLang="zh-CN" dirty="0" err="1"/>
              <a:t>num</a:t>
            </a:r>
            <a:r>
              <a:rPr lang="en-US" altLang="zh-CN" dirty="0"/>
              <a:t>=20</a:t>
            </a:r>
            <a:endParaRPr lang="en-US" altLang="zh-CN" dirty="0"/>
          </a:p>
          <a:p>
            <a:r>
              <a:rPr lang="en-US" altLang="zh-CN" dirty="0"/>
              <a:t>in</a:t>
            </a:r>
            <a:r>
              <a:rPr lang="zh-CN" altLang="en-US" dirty="0"/>
              <a:t>和</a:t>
            </a:r>
            <a:r>
              <a:rPr lang="en-US" altLang="zh-CN" dirty="0"/>
              <a:t>not in </a:t>
            </a:r>
            <a:r>
              <a:rPr lang="zh-CN" altLang="en-US" dirty="0"/>
              <a:t>也要慎用，否则也会导致全表扫描</a:t>
            </a:r>
            <a:endParaRPr lang="en-US" altLang="zh-CN" dirty="0"/>
          </a:p>
          <a:p>
            <a:r>
              <a:rPr lang="zh-CN" altLang="en-US" dirty="0"/>
              <a:t>如</a:t>
            </a:r>
            <a:r>
              <a:rPr lang="en-US" altLang="zh-CN" dirty="0"/>
              <a:t>SQL:SELECT id FROM A WHERE </a:t>
            </a:r>
            <a:r>
              <a:rPr lang="en-US" altLang="zh-CN" dirty="0" err="1"/>
              <a:t>num</a:t>
            </a:r>
            <a:r>
              <a:rPr lang="en-US" altLang="zh-CN" dirty="0"/>
              <a:t> in(1,2,3)</a:t>
            </a:r>
            <a:endParaRPr lang="en-US" altLang="zh-CN" dirty="0"/>
          </a:p>
          <a:p>
            <a:r>
              <a:rPr lang="en-US" altLang="zh-CN" dirty="0"/>
              <a:t> </a:t>
            </a:r>
            <a:endParaRPr lang="en-US" altLang="zh-CN" dirty="0"/>
          </a:p>
          <a:p>
            <a:r>
              <a:rPr lang="zh-CN" altLang="en-US" dirty="0"/>
              <a:t>优化成：</a:t>
            </a:r>
            <a:r>
              <a:rPr lang="en-US" altLang="zh-CN" dirty="0"/>
              <a:t>SELECT id FROM A WHERE </a:t>
            </a:r>
            <a:r>
              <a:rPr lang="en-US" altLang="zh-CN" dirty="0" err="1"/>
              <a:t>num</a:t>
            </a:r>
            <a:r>
              <a:rPr lang="en-US" altLang="zh-CN" dirty="0"/>
              <a:t> between 1 and 3</a:t>
            </a:r>
            <a:endParaRPr lang="en-US"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实际工作中遇到问题解决思路</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b="1" dirty="0"/>
              <a:t>一般应急调优的思路：</a:t>
            </a:r>
            <a:r>
              <a:rPr lang="zh-CN" altLang="en-US" dirty="0"/>
              <a:t>针对突然的业务办理卡顿，无法进行正常的业务处理，需要马上解决的场景</a:t>
            </a:r>
            <a:r>
              <a:rPr lang="zh-CN" altLang="en-US" dirty="0" smtClean="0"/>
              <a:t>。</a:t>
            </a:r>
            <a:endParaRPr lang="en-US" altLang="zh-CN" dirty="0" smtClean="0"/>
          </a:p>
          <a:p>
            <a:r>
              <a:rPr lang="en-US" altLang="zh-CN" dirty="0"/>
              <a:t>1</a:t>
            </a:r>
            <a:r>
              <a:rPr lang="zh-CN" altLang="en-US" dirty="0"/>
              <a:t>、</a:t>
            </a:r>
            <a:r>
              <a:rPr lang="en-US" altLang="zh-CN" dirty="0"/>
              <a:t>show </a:t>
            </a:r>
            <a:r>
              <a:rPr lang="en-US" altLang="zh-CN" dirty="0" err="1"/>
              <a:t>processlist</a:t>
            </a:r>
            <a:endParaRPr lang="en-US" altLang="zh-CN" dirty="0"/>
          </a:p>
          <a:p>
            <a:r>
              <a:rPr lang="en-US" altLang="zh-CN" dirty="0"/>
              <a:t>2</a:t>
            </a:r>
            <a:r>
              <a:rPr lang="zh-CN" altLang="en-US" dirty="0"/>
              <a:t>、</a:t>
            </a:r>
            <a:r>
              <a:rPr lang="en-US" altLang="zh-CN" dirty="0"/>
              <a:t>explain  select id ,name from </a:t>
            </a:r>
            <a:r>
              <a:rPr lang="en-US" altLang="zh-CN" dirty="0" err="1"/>
              <a:t>stu</a:t>
            </a:r>
            <a:r>
              <a:rPr lang="en-US" altLang="zh-CN" dirty="0"/>
              <a:t> where name='</a:t>
            </a:r>
            <a:r>
              <a:rPr lang="en-US" altLang="zh-CN" dirty="0" err="1"/>
              <a:t>clsn</a:t>
            </a:r>
            <a:r>
              <a:rPr lang="en-US" altLang="zh-CN" dirty="0"/>
              <a:t>'; # ALL  id name age  sex</a:t>
            </a:r>
            <a:endParaRPr lang="en-US" altLang="zh-CN" dirty="0"/>
          </a:p>
          <a:p>
            <a:r>
              <a:rPr lang="en-US" altLang="zh-CN" dirty="0"/>
              <a:t>            select </a:t>
            </a:r>
            <a:r>
              <a:rPr lang="en-US" altLang="zh-CN" dirty="0" err="1"/>
              <a:t>id,name</a:t>
            </a:r>
            <a:r>
              <a:rPr lang="en-US" altLang="zh-CN" dirty="0"/>
              <a:t> from </a:t>
            </a:r>
            <a:r>
              <a:rPr lang="en-US" altLang="zh-CN" dirty="0" err="1"/>
              <a:t>stu</a:t>
            </a:r>
            <a:r>
              <a:rPr lang="en-US" altLang="zh-CN" dirty="0"/>
              <a:t>  where id=2-1 </a:t>
            </a:r>
            <a:r>
              <a:rPr lang="zh-CN" altLang="en-US" dirty="0"/>
              <a:t>函数 结果集</a:t>
            </a:r>
            <a:r>
              <a:rPr lang="en-US" altLang="zh-CN" dirty="0"/>
              <a:t>&gt;30;</a:t>
            </a:r>
            <a:endParaRPr lang="en-US" altLang="zh-CN" dirty="0"/>
          </a:p>
          <a:p>
            <a:r>
              <a:rPr lang="zh-CN" altLang="en-US" dirty="0"/>
              <a:t>　　　 </a:t>
            </a:r>
            <a:r>
              <a:rPr lang="en-US" altLang="zh-CN" dirty="0"/>
              <a:t>show index from table;</a:t>
            </a:r>
            <a:endParaRPr lang="en-US" altLang="zh-CN" dirty="0"/>
          </a:p>
          <a:p>
            <a:r>
              <a:rPr lang="en-US" altLang="zh-CN" dirty="0"/>
              <a:t>3</a:t>
            </a:r>
            <a:r>
              <a:rPr lang="zh-CN" altLang="en-US" dirty="0"/>
              <a:t>、通过执行计划判断，索引问题（有没有、合不合理）或者语句本身问题</a:t>
            </a:r>
            <a:endParaRPr lang="zh-CN" altLang="en-US" dirty="0"/>
          </a:p>
          <a:p>
            <a:r>
              <a:rPr lang="en-US" altLang="zh-CN" dirty="0"/>
              <a:t>4</a:t>
            </a:r>
            <a:r>
              <a:rPr lang="zh-CN" altLang="en-US" dirty="0"/>
              <a:t>、</a:t>
            </a:r>
            <a:r>
              <a:rPr lang="en-US" altLang="zh-CN" dirty="0"/>
              <a:t>show status  like '%lock%';    # </a:t>
            </a:r>
            <a:r>
              <a:rPr lang="zh-CN" altLang="en-US" dirty="0"/>
              <a:t>查询锁状态</a:t>
            </a:r>
            <a:endParaRPr lang="zh-CN" altLang="en-US" dirty="0"/>
          </a:p>
          <a:p>
            <a:r>
              <a:rPr lang="zh-CN" altLang="en-US" dirty="0"/>
              <a:t>　　</a:t>
            </a:r>
            <a:r>
              <a:rPr lang="en-US" altLang="zh-CN" dirty="0"/>
              <a:t>kill SESSION_ID;   # </a:t>
            </a:r>
            <a:r>
              <a:rPr lang="zh-CN" altLang="en-US" dirty="0"/>
              <a:t>杀掉有问题的</a:t>
            </a:r>
            <a:r>
              <a:rPr lang="en-US" altLang="zh-CN" dirty="0"/>
              <a:t>session</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查询过程</a:t>
            </a:r>
            <a:endParaRPr lang="zh-CN" altLang="en-US" dirty="0"/>
          </a:p>
        </p:txBody>
      </p:sp>
      <p:pic>
        <p:nvPicPr>
          <p:cNvPr id="4" name="图片 3"/>
          <p:cNvPicPr>
            <a:picLocks noChangeAspect="1"/>
          </p:cNvPicPr>
          <p:nvPr/>
        </p:nvPicPr>
        <p:blipFill>
          <a:blip r:embed="rId1"/>
          <a:stretch>
            <a:fillRect/>
          </a:stretch>
        </p:blipFill>
        <p:spPr>
          <a:xfrm>
            <a:off x="1245235" y="879475"/>
            <a:ext cx="9076055" cy="545973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实际工作中遇到问题解决思路</a:t>
            </a:r>
            <a:endParaRPr lang="zh-CN" altLang="en-US"/>
          </a:p>
        </p:txBody>
      </p:sp>
      <p:sp>
        <p:nvSpPr>
          <p:cNvPr id="3" name="内容占位符 2"/>
          <p:cNvSpPr>
            <a:spLocks noGrp="1"/>
          </p:cNvSpPr>
          <p:nvPr>
            <p:ph idx="1"/>
          </p:nvPr>
        </p:nvSpPr>
        <p:spPr/>
        <p:txBody>
          <a:bodyPr/>
          <a:lstStyle/>
          <a:p>
            <a:r>
              <a:rPr lang="zh-CN" altLang="en-US" b="1" dirty="0"/>
              <a:t>常规调优思路：</a:t>
            </a:r>
            <a:r>
              <a:rPr lang="zh-CN" altLang="en-US" dirty="0"/>
              <a:t>针对业务周期性的卡顿，例如在每天 </a:t>
            </a:r>
            <a:r>
              <a:rPr lang="en-US" altLang="zh-CN" dirty="0"/>
              <a:t>10-11 </a:t>
            </a:r>
            <a:r>
              <a:rPr lang="zh-CN" altLang="en-US" dirty="0"/>
              <a:t>点业务特别慢，但是还能够使用，过了这段时间就好了</a:t>
            </a:r>
            <a:r>
              <a:rPr lang="zh-CN" altLang="en-US" dirty="0" smtClean="0"/>
              <a:t>。</a:t>
            </a:r>
            <a:endParaRPr lang="en-US" altLang="zh-CN" dirty="0" smtClean="0"/>
          </a:p>
          <a:p>
            <a:r>
              <a:rPr lang="en-US" altLang="zh-CN" dirty="0"/>
              <a:t>1</a:t>
            </a:r>
            <a:r>
              <a:rPr lang="zh-CN" altLang="en-US" dirty="0"/>
              <a:t>）查看</a:t>
            </a:r>
            <a:r>
              <a:rPr lang="en-US" altLang="zh-CN" dirty="0" err="1"/>
              <a:t>slowlog</a:t>
            </a:r>
            <a:r>
              <a:rPr lang="zh-CN" altLang="en-US" dirty="0"/>
              <a:t>，分析</a:t>
            </a:r>
            <a:r>
              <a:rPr lang="en-US" altLang="zh-CN" dirty="0" err="1"/>
              <a:t>slowlog</a:t>
            </a:r>
            <a:r>
              <a:rPr lang="zh-CN" altLang="en-US" dirty="0"/>
              <a:t>，分析出查询慢的语句；</a:t>
            </a:r>
            <a:endParaRPr lang="zh-CN" altLang="en-US" dirty="0"/>
          </a:p>
          <a:p>
            <a:r>
              <a:rPr lang="en-US" altLang="zh-CN" dirty="0"/>
              <a:t>2</a:t>
            </a:r>
            <a:r>
              <a:rPr lang="zh-CN" altLang="en-US" dirty="0"/>
              <a:t>）按照一定优先级，一个一个排查所有慢语句；</a:t>
            </a:r>
            <a:endParaRPr lang="zh-CN" altLang="en-US" dirty="0"/>
          </a:p>
          <a:p>
            <a:r>
              <a:rPr lang="en-US" altLang="zh-CN" dirty="0"/>
              <a:t>3</a:t>
            </a:r>
            <a:r>
              <a:rPr lang="zh-CN" altLang="en-US" dirty="0"/>
              <a:t>）分析</a:t>
            </a:r>
            <a:r>
              <a:rPr lang="en-US" altLang="zh-CN" dirty="0"/>
              <a:t>top SQL</a:t>
            </a:r>
            <a:r>
              <a:rPr lang="zh-CN" altLang="en-US" dirty="0"/>
              <a:t>，进行</a:t>
            </a:r>
            <a:r>
              <a:rPr lang="en-US" altLang="zh-CN" dirty="0"/>
              <a:t>explain</a:t>
            </a:r>
            <a:r>
              <a:rPr lang="zh-CN" altLang="en-US" dirty="0"/>
              <a:t>调试，查看语句执行时间；</a:t>
            </a:r>
            <a:endParaRPr lang="zh-CN" altLang="en-US" dirty="0"/>
          </a:p>
          <a:p>
            <a:r>
              <a:rPr lang="en-US" altLang="zh-CN" dirty="0"/>
              <a:t>4</a:t>
            </a:r>
            <a:r>
              <a:rPr lang="zh-CN" altLang="en-US" dirty="0"/>
              <a:t>）调整索引或语句本身。</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dirty="0"/>
            </a:b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造成查询慢的一些因素</a:t>
            </a:r>
            <a:endParaRPr lang="en-US" altLang="zh-CN" dirty="0" smtClean="0"/>
          </a:p>
          <a:p>
            <a:r>
              <a:rPr lang="zh-CN" altLang="en-US" dirty="0"/>
              <a:t> </a:t>
            </a:r>
            <a:r>
              <a:rPr lang="en-US" altLang="zh-CN" dirty="0"/>
              <a:t>1</a:t>
            </a:r>
            <a:r>
              <a:rPr lang="zh-CN" altLang="en-US" dirty="0"/>
              <a:t>、没有索引或者没有用到索引</a:t>
            </a:r>
            <a:r>
              <a:rPr lang="en-US" altLang="zh-CN" dirty="0"/>
              <a:t>(</a:t>
            </a:r>
            <a:r>
              <a:rPr lang="zh-CN" altLang="en-US" dirty="0"/>
              <a:t>这是查询慢最常见的问题，是程序设计的缺陷</a:t>
            </a:r>
            <a:r>
              <a:rPr lang="en-US" altLang="zh-CN" dirty="0"/>
              <a:t>) </a:t>
            </a:r>
            <a:endParaRPr lang="en-US" altLang="zh-CN" dirty="0" smtClean="0"/>
          </a:p>
          <a:p>
            <a:r>
              <a:rPr lang="en-US" altLang="zh-CN" dirty="0"/>
              <a:t>2</a:t>
            </a:r>
            <a:r>
              <a:rPr lang="zh-CN" altLang="en-US" dirty="0"/>
              <a:t>、</a:t>
            </a:r>
            <a:r>
              <a:rPr lang="en-US" altLang="zh-CN" dirty="0"/>
              <a:t>I/O</a:t>
            </a:r>
            <a:r>
              <a:rPr lang="zh-CN" altLang="en-US" dirty="0"/>
              <a:t>吞吐量小，形成了瓶颈效应。    </a:t>
            </a:r>
            <a:endParaRPr lang="en-US" altLang="zh-CN" dirty="0" smtClean="0"/>
          </a:p>
          <a:p>
            <a:r>
              <a:rPr lang="en-US" altLang="zh-CN" dirty="0" smtClean="0"/>
              <a:t>3</a:t>
            </a:r>
            <a:r>
              <a:rPr lang="zh-CN" altLang="en-US" dirty="0"/>
              <a:t>、没有创建计算列导致查询不优化。    </a:t>
            </a:r>
            <a:endParaRPr lang="en-US" altLang="zh-CN" dirty="0" smtClean="0"/>
          </a:p>
          <a:p>
            <a:r>
              <a:rPr lang="en-US" altLang="zh-CN" dirty="0" smtClean="0"/>
              <a:t>4</a:t>
            </a:r>
            <a:r>
              <a:rPr lang="zh-CN" altLang="en-US" dirty="0"/>
              <a:t>、内存不足   </a:t>
            </a:r>
            <a:endParaRPr lang="en-US" altLang="zh-CN" dirty="0" smtClean="0"/>
          </a:p>
          <a:p>
            <a:r>
              <a:rPr lang="zh-CN" altLang="en-US" dirty="0" smtClean="0"/>
              <a:t> </a:t>
            </a:r>
            <a:r>
              <a:rPr lang="en-US" altLang="zh-CN" dirty="0"/>
              <a:t>5</a:t>
            </a:r>
            <a:r>
              <a:rPr lang="zh-CN" altLang="en-US" dirty="0"/>
              <a:t>、网络速度慢  </a:t>
            </a:r>
            <a:endParaRPr lang="en-US" altLang="zh-CN" dirty="0" smtClean="0"/>
          </a:p>
          <a:p>
            <a:r>
              <a:rPr lang="zh-CN" altLang="en-US" dirty="0"/>
              <a:t>  </a:t>
            </a:r>
            <a:r>
              <a:rPr lang="en-US" altLang="zh-CN" dirty="0"/>
              <a:t>6</a:t>
            </a:r>
            <a:r>
              <a:rPr lang="zh-CN" altLang="en-US" dirty="0"/>
              <a:t>、查询出的数据量过大（可以采用多次查询，其他的方法降低数据量）    </a:t>
            </a:r>
            <a:endParaRPr lang="en-US" altLang="zh-CN" dirty="0" smtClean="0"/>
          </a:p>
          <a:p>
            <a:r>
              <a:rPr lang="en-US" altLang="zh-CN" dirty="0" smtClean="0"/>
              <a:t>7</a:t>
            </a:r>
            <a:r>
              <a:rPr lang="zh-CN" altLang="en-US" dirty="0"/>
              <a:t>、锁或者死锁</a:t>
            </a:r>
            <a:r>
              <a:rPr lang="en-US" altLang="zh-CN" dirty="0"/>
              <a:t>(</a:t>
            </a:r>
            <a:r>
              <a:rPr lang="zh-CN" altLang="en-US" dirty="0"/>
              <a:t>这也是查询慢最常见的问题，是程序设计的缺陷</a:t>
            </a:r>
            <a:r>
              <a:rPr lang="en-US" altLang="zh-CN" dirty="0"/>
              <a:t>)    </a:t>
            </a:r>
            <a:endParaRPr lang="en-US" altLang="zh-CN" dirty="0" smtClean="0"/>
          </a:p>
          <a:p>
            <a:r>
              <a:rPr lang="en-US" altLang="zh-CN" dirty="0" smtClean="0"/>
              <a:t>8</a:t>
            </a:r>
            <a:r>
              <a:rPr lang="zh-CN" altLang="en-US" dirty="0"/>
              <a:t>、</a:t>
            </a:r>
            <a:r>
              <a:rPr lang="en-US" altLang="zh-CN" dirty="0" err="1"/>
              <a:t>sp_lock,sp_who</a:t>
            </a:r>
            <a:r>
              <a:rPr lang="en-US" altLang="zh-CN" dirty="0"/>
              <a:t>,</a:t>
            </a:r>
            <a:r>
              <a:rPr lang="zh-CN" altLang="en-US" dirty="0"/>
              <a:t>活动的用户查看</a:t>
            </a:r>
            <a:r>
              <a:rPr lang="en-US" altLang="zh-CN" dirty="0"/>
              <a:t>,</a:t>
            </a:r>
            <a:r>
              <a:rPr lang="zh-CN" altLang="en-US" dirty="0"/>
              <a:t>原因是读写竞争资源。    </a:t>
            </a:r>
            <a:endParaRPr lang="en-US" altLang="zh-CN" dirty="0" smtClean="0"/>
          </a:p>
          <a:p>
            <a:r>
              <a:rPr lang="en-US" altLang="zh-CN" dirty="0" smtClean="0"/>
              <a:t>9</a:t>
            </a:r>
            <a:r>
              <a:rPr lang="zh-CN" altLang="en-US" dirty="0"/>
              <a:t>、返回了不必要的行和列    </a:t>
            </a:r>
            <a:endParaRPr lang="en-US" altLang="zh-CN" dirty="0" smtClean="0"/>
          </a:p>
          <a:p>
            <a:r>
              <a:rPr lang="en-US" altLang="zh-CN" dirty="0" smtClean="0"/>
              <a:t>10</a:t>
            </a:r>
            <a:r>
              <a:rPr lang="zh-CN" altLang="en-US" dirty="0"/>
              <a:t>、查询语句不好，没有优化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了解</a:t>
            </a:r>
            <a:r>
              <a:rPr lang="en-US" altLang="zh-CN" dirty="0" smtClean="0"/>
              <a:t>MYSQL</a:t>
            </a:r>
            <a:r>
              <a:rPr lang="zh-CN" altLang="en-US" dirty="0" smtClean="0"/>
              <a:t>优化的四个方向</a:t>
            </a:r>
            <a:endParaRPr lang="en-US" altLang="zh-CN" dirty="0" smtClean="0"/>
          </a:p>
          <a:p>
            <a:r>
              <a:rPr lang="zh-CN" altLang="en-US" dirty="0" smtClean="0"/>
              <a:t>避免写出低效</a:t>
            </a:r>
            <a:r>
              <a:rPr lang="en-US" altLang="zh-CN" dirty="0" smtClean="0"/>
              <a:t>SQL</a:t>
            </a:r>
            <a:endParaRPr lang="en-US" altLang="zh-CN" dirty="0" smtClean="0"/>
          </a:p>
          <a:p>
            <a:r>
              <a:rPr lang="zh-CN" altLang="en-US" dirty="0" smtClean="0"/>
              <a:t>遇到特备慢的</a:t>
            </a:r>
            <a:r>
              <a:rPr lang="en-US" altLang="zh-CN" dirty="0" smtClean="0"/>
              <a:t>SQL </a:t>
            </a:r>
            <a:r>
              <a:rPr lang="zh-CN" altLang="en-US" dirty="0" smtClean="0"/>
              <a:t>如何分析优化</a:t>
            </a:r>
            <a:endParaRPr lang="en-US" altLang="zh-CN"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5400000">
            <a:off x="-1500188" y="1500188"/>
            <a:ext cx="6858000" cy="385762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5" name="直接连接符 4"/>
          <p:cNvCxnSpPr>
            <a:stCxn id="3" idx="0"/>
          </p:cNvCxnSpPr>
          <p:nvPr/>
        </p:nvCxnSpPr>
        <p:spPr>
          <a:xfrm>
            <a:off x="3857624" y="3429000"/>
            <a:ext cx="7206928"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57624" y="3900487"/>
            <a:ext cx="914401" cy="9144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矩形 6"/>
          <p:cNvSpPr/>
          <p:nvPr/>
        </p:nvSpPr>
        <p:spPr>
          <a:xfrm>
            <a:off x="4772025" y="4814888"/>
            <a:ext cx="914401" cy="91440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矩形 7"/>
          <p:cNvSpPr/>
          <p:nvPr/>
        </p:nvSpPr>
        <p:spPr>
          <a:xfrm>
            <a:off x="5686426" y="3900487"/>
            <a:ext cx="914401" cy="9144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矩形 8"/>
          <p:cNvSpPr/>
          <p:nvPr/>
        </p:nvSpPr>
        <p:spPr>
          <a:xfrm>
            <a:off x="6600827" y="3900486"/>
            <a:ext cx="914401" cy="91440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矩形 9"/>
          <p:cNvSpPr/>
          <p:nvPr/>
        </p:nvSpPr>
        <p:spPr>
          <a:xfrm>
            <a:off x="6600826" y="4829171"/>
            <a:ext cx="914401" cy="9144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矩形 10"/>
          <p:cNvSpPr/>
          <p:nvPr/>
        </p:nvSpPr>
        <p:spPr>
          <a:xfrm>
            <a:off x="7515226" y="4832568"/>
            <a:ext cx="914401" cy="9144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矩形 11"/>
          <p:cNvSpPr/>
          <p:nvPr/>
        </p:nvSpPr>
        <p:spPr>
          <a:xfrm>
            <a:off x="8429628" y="3929053"/>
            <a:ext cx="914401" cy="9144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4" name="文本框 13"/>
          <p:cNvSpPr txBox="1"/>
          <p:nvPr/>
        </p:nvSpPr>
        <p:spPr>
          <a:xfrm>
            <a:off x="366712" y="2756322"/>
            <a:ext cx="2462212"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a:t>
            </a:r>
            <a:r>
              <a:rPr kumimoji="0" lang="en-US" altLang="zh-CN" sz="4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3228201" y="2461725"/>
            <a:ext cx="8540245" cy="1050925"/>
          </a:xfrm>
          <a:prstGeom prst="rect">
            <a:avLst/>
          </a:prstGeom>
        </p:spPr>
        <p:txBody>
          <a:bodyPr wrap="square">
            <a:spAutoFit/>
          </a:bodyPr>
          <a:lstStyle/>
          <a:p>
            <a:pPr lvl="0" algn="ctr">
              <a:lnSpc>
                <a:spcPct val="130000"/>
              </a:lnSpc>
              <a:defRPr/>
            </a:pPr>
            <a:r>
              <a:rPr lang="zh-CN" altLang="en-US" sz="4800" b="1" spc="100" dirty="0" smtClean="0">
                <a:solidFill>
                  <a:prstClr val="black">
                    <a:lumMod val="75000"/>
                    <a:lumOff val="25000"/>
                  </a:prstClr>
                </a:solidFill>
                <a:latin typeface="微软雅黑" panose="020B0503020204020204" pitchFamily="34" charset="-122"/>
                <a:ea typeface="微软雅黑" panose="020B0503020204020204" pitchFamily="34" charset="-122"/>
              </a:rPr>
              <a:t>课后作业</a:t>
            </a:r>
            <a:endParaRPr lang="zh-CN" altLang="en-US" sz="4800" b="1" spc="100"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41120" y="0"/>
            <a:ext cx="10850880" cy="6858000"/>
          </a:xfrm>
          <a:prstGeom prst="rect">
            <a:avLst/>
          </a:prstGeom>
        </p:spPr>
      </p:pic>
      <p:sp>
        <p:nvSpPr>
          <p:cNvPr id="8" name="任意多边形 2"/>
          <p:cNvSpPr/>
          <p:nvPr/>
        </p:nvSpPr>
        <p:spPr>
          <a:xfrm>
            <a:off x="0" y="0"/>
            <a:ext cx="5561344" cy="6858000"/>
          </a:xfrm>
          <a:custGeom>
            <a:avLst/>
            <a:gdLst>
              <a:gd name="connsiteX0" fmla="*/ 0 w 5561344"/>
              <a:gd name="connsiteY0" fmla="*/ 0 h 6858000"/>
              <a:gd name="connsiteX1" fmla="*/ 3723749 w 5561344"/>
              <a:gd name="connsiteY1" fmla="*/ 0 h 6858000"/>
              <a:gd name="connsiteX2" fmla="*/ 5561344 w 5561344"/>
              <a:gd name="connsiteY2" fmla="*/ 6858000 h 6858000"/>
              <a:gd name="connsiteX3" fmla="*/ 0 w 55613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561344" h="6858000">
                <a:moveTo>
                  <a:pt x="0" y="0"/>
                </a:moveTo>
                <a:lnTo>
                  <a:pt x="3723749" y="0"/>
                </a:lnTo>
                <a:lnTo>
                  <a:pt x="5561344"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31" name="组合 30"/>
          <p:cNvGrpSpPr/>
          <p:nvPr/>
        </p:nvGrpSpPr>
        <p:grpSpPr>
          <a:xfrm>
            <a:off x="1030821" y="2942485"/>
            <a:ext cx="2479619" cy="486515"/>
            <a:chOff x="4214813" y="3940176"/>
            <a:chExt cx="5146676" cy="1009650"/>
          </a:xfrm>
        </p:grpSpPr>
        <p:sp>
          <p:nvSpPr>
            <p:cNvPr id="32" name="Freeform 5"/>
            <p:cNvSpPr/>
            <p:nvPr/>
          </p:nvSpPr>
          <p:spPr bwMode="auto">
            <a:xfrm>
              <a:off x="4214813" y="4019551"/>
              <a:ext cx="873125" cy="895350"/>
            </a:xfrm>
            <a:custGeom>
              <a:avLst/>
              <a:gdLst/>
              <a:ahLst/>
              <a:cxnLst/>
              <a:rect l="l" t="t" r="r" b="b"/>
              <a:pathLst>
                <a:path w="550" h="564">
                  <a:moveTo>
                    <a:pt x="550" y="564"/>
                  </a:moveTo>
                  <a:lnTo>
                    <a:pt x="400" y="564"/>
                  </a:lnTo>
                  <a:lnTo>
                    <a:pt x="142" y="177"/>
                  </a:lnTo>
                  <a:lnTo>
                    <a:pt x="142" y="564"/>
                  </a:lnTo>
                  <a:lnTo>
                    <a:pt x="0" y="564"/>
                  </a:lnTo>
                  <a:lnTo>
                    <a:pt x="0" y="0"/>
                  </a:lnTo>
                  <a:lnTo>
                    <a:pt x="185" y="0"/>
                  </a:lnTo>
                  <a:lnTo>
                    <a:pt x="408" y="325"/>
                  </a:lnTo>
                  <a:lnTo>
                    <a:pt x="408" y="0"/>
                  </a:lnTo>
                  <a:lnTo>
                    <a:pt x="550" y="0"/>
                  </a:lnTo>
                  <a:lnTo>
                    <a:pt x="550" y="564"/>
                  </a:lnTo>
                  <a:lnTo>
                    <a:pt x="550" y="564"/>
                  </a:ln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 name="Freeform 6"/>
            <p:cNvSpPr>
              <a:spLocks noEditPoints="1"/>
            </p:cNvSpPr>
            <p:nvPr/>
          </p:nvSpPr>
          <p:spPr bwMode="auto">
            <a:xfrm>
              <a:off x="5146676" y="4221163"/>
              <a:ext cx="766763" cy="712788"/>
            </a:xfrm>
            <a:custGeom>
              <a:avLst/>
              <a:gdLst/>
              <a:ahLst/>
              <a:cxnLst/>
              <a:rect l="l" t="t" r="r" b="b"/>
              <a:pathLst>
                <a:path w="204" h="188">
                  <a:moveTo>
                    <a:pt x="204" y="105"/>
                  </a:moveTo>
                  <a:cubicBezTo>
                    <a:pt x="62" y="105"/>
                    <a:pt x="62" y="105"/>
                    <a:pt x="62" y="105"/>
                  </a:cubicBezTo>
                  <a:cubicBezTo>
                    <a:pt x="63" y="119"/>
                    <a:pt x="69" y="130"/>
                    <a:pt x="80" y="137"/>
                  </a:cubicBezTo>
                  <a:cubicBezTo>
                    <a:pt x="90" y="145"/>
                    <a:pt x="106" y="148"/>
                    <a:pt x="126" y="148"/>
                  </a:cubicBezTo>
                  <a:cubicBezTo>
                    <a:pt x="139" y="148"/>
                    <a:pt x="152" y="146"/>
                    <a:pt x="164" y="142"/>
                  </a:cubicBezTo>
                  <a:cubicBezTo>
                    <a:pt x="177" y="137"/>
                    <a:pt x="186" y="132"/>
                    <a:pt x="193" y="127"/>
                  </a:cubicBezTo>
                  <a:cubicBezTo>
                    <a:pt x="200" y="127"/>
                    <a:pt x="200" y="127"/>
                    <a:pt x="200" y="127"/>
                  </a:cubicBezTo>
                  <a:cubicBezTo>
                    <a:pt x="200" y="173"/>
                    <a:pt x="200" y="173"/>
                    <a:pt x="200" y="173"/>
                  </a:cubicBezTo>
                  <a:cubicBezTo>
                    <a:pt x="186" y="178"/>
                    <a:pt x="173" y="182"/>
                    <a:pt x="161" y="184"/>
                  </a:cubicBezTo>
                  <a:cubicBezTo>
                    <a:pt x="149" y="187"/>
                    <a:pt x="135" y="188"/>
                    <a:pt x="120" y="188"/>
                  </a:cubicBezTo>
                  <a:cubicBezTo>
                    <a:pt x="81" y="188"/>
                    <a:pt x="52" y="180"/>
                    <a:pt x="31" y="164"/>
                  </a:cubicBezTo>
                  <a:cubicBezTo>
                    <a:pt x="11" y="148"/>
                    <a:pt x="0" y="125"/>
                    <a:pt x="0" y="95"/>
                  </a:cubicBezTo>
                  <a:cubicBezTo>
                    <a:pt x="0" y="66"/>
                    <a:pt x="10" y="43"/>
                    <a:pt x="30" y="25"/>
                  </a:cubicBezTo>
                  <a:cubicBezTo>
                    <a:pt x="49" y="8"/>
                    <a:pt x="76" y="0"/>
                    <a:pt x="110" y="0"/>
                  </a:cubicBezTo>
                  <a:cubicBezTo>
                    <a:pt x="141" y="0"/>
                    <a:pt x="165" y="7"/>
                    <a:pt x="180" y="22"/>
                  </a:cubicBezTo>
                  <a:cubicBezTo>
                    <a:pt x="196" y="36"/>
                    <a:pt x="204" y="57"/>
                    <a:pt x="204" y="85"/>
                  </a:cubicBezTo>
                  <a:cubicBezTo>
                    <a:pt x="204" y="105"/>
                    <a:pt x="204" y="105"/>
                    <a:pt x="204" y="105"/>
                  </a:cubicBezTo>
                  <a:close/>
                  <a:moveTo>
                    <a:pt x="142" y="71"/>
                  </a:moveTo>
                  <a:cubicBezTo>
                    <a:pt x="142" y="59"/>
                    <a:pt x="138" y="50"/>
                    <a:pt x="132" y="44"/>
                  </a:cubicBezTo>
                  <a:cubicBezTo>
                    <a:pt x="126" y="38"/>
                    <a:pt x="117" y="35"/>
                    <a:pt x="104" y="35"/>
                  </a:cubicBezTo>
                  <a:cubicBezTo>
                    <a:pt x="92" y="35"/>
                    <a:pt x="83" y="38"/>
                    <a:pt x="75" y="44"/>
                  </a:cubicBezTo>
                  <a:cubicBezTo>
                    <a:pt x="67" y="49"/>
                    <a:pt x="63" y="59"/>
                    <a:pt x="62" y="71"/>
                  </a:cubicBezTo>
                  <a:cubicBezTo>
                    <a:pt x="142" y="71"/>
                    <a:pt x="142" y="71"/>
                    <a:pt x="142" y="71"/>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 name="Freeform 7"/>
            <p:cNvSpPr/>
            <p:nvPr/>
          </p:nvSpPr>
          <p:spPr bwMode="auto">
            <a:xfrm>
              <a:off x="5973763" y="4238626"/>
              <a:ext cx="725488" cy="695325"/>
            </a:xfrm>
            <a:custGeom>
              <a:avLst/>
              <a:gdLst/>
              <a:ahLst/>
              <a:cxnLst/>
              <a:rect l="l" t="t" r="r" b="b"/>
              <a:pathLst>
                <a:path w="193" h="183">
                  <a:moveTo>
                    <a:pt x="193" y="178"/>
                  </a:moveTo>
                  <a:cubicBezTo>
                    <a:pt x="131" y="178"/>
                    <a:pt x="131" y="178"/>
                    <a:pt x="131" y="178"/>
                  </a:cubicBezTo>
                  <a:cubicBezTo>
                    <a:pt x="131" y="159"/>
                    <a:pt x="131" y="159"/>
                    <a:pt x="131" y="159"/>
                  </a:cubicBezTo>
                  <a:cubicBezTo>
                    <a:pt x="120" y="167"/>
                    <a:pt x="110" y="173"/>
                    <a:pt x="100" y="177"/>
                  </a:cubicBezTo>
                  <a:cubicBezTo>
                    <a:pt x="91" y="181"/>
                    <a:pt x="80" y="183"/>
                    <a:pt x="66" y="183"/>
                  </a:cubicBezTo>
                  <a:cubicBezTo>
                    <a:pt x="45" y="183"/>
                    <a:pt x="29" y="178"/>
                    <a:pt x="18" y="166"/>
                  </a:cubicBezTo>
                  <a:cubicBezTo>
                    <a:pt x="6" y="155"/>
                    <a:pt x="0" y="138"/>
                    <a:pt x="0" y="116"/>
                  </a:cubicBezTo>
                  <a:cubicBezTo>
                    <a:pt x="0" y="0"/>
                    <a:pt x="0" y="0"/>
                    <a:pt x="0" y="0"/>
                  </a:cubicBezTo>
                  <a:cubicBezTo>
                    <a:pt x="62" y="0"/>
                    <a:pt x="62" y="0"/>
                    <a:pt x="62" y="0"/>
                  </a:cubicBezTo>
                  <a:cubicBezTo>
                    <a:pt x="62" y="89"/>
                    <a:pt x="62" y="89"/>
                    <a:pt x="62" y="89"/>
                  </a:cubicBezTo>
                  <a:cubicBezTo>
                    <a:pt x="62" y="98"/>
                    <a:pt x="63" y="105"/>
                    <a:pt x="63" y="111"/>
                  </a:cubicBezTo>
                  <a:cubicBezTo>
                    <a:pt x="64" y="117"/>
                    <a:pt x="65" y="122"/>
                    <a:pt x="68" y="126"/>
                  </a:cubicBezTo>
                  <a:cubicBezTo>
                    <a:pt x="70" y="130"/>
                    <a:pt x="73" y="133"/>
                    <a:pt x="78" y="135"/>
                  </a:cubicBezTo>
                  <a:cubicBezTo>
                    <a:pt x="82" y="136"/>
                    <a:pt x="88" y="137"/>
                    <a:pt x="96" y="137"/>
                  </a:cubicBezTo>
                  <a:cubicBezTo>
                    <a:pt x="101" y="137"/>
                    <a:pt x="107" y="136"/>
                    <a:pt x="113" y="135"/>
                  </a:cubicBezTo>
                  <a:cubicBezTo>
                    <a:pt x="119" y="133"/>
                    <a:pt x="126" y="130"/>
                    <a:pt x="131" y="127"/>
                  </a:cubicBezTo>
                  <a:cubicBezTo>
                    <a:pt x="131" y="0"/>
                    <a:pt x="131" y="0"/>
                    <a:pt x="131" y="0"/>
                  </a:cubicBezTo>
                  <a:cubicBezTo>
                    <a:pt x="193" y="0"/>
                    <a:pt x="193" y="0"/>
                    <a:pt x="193" y="0"/>
                  </a:cubicBezTo>
                  <a:cubicBezTo>
                    <a:pt x="193" y="178"/>
                    <a:pt x="193" y="178"/>
                    <a:pt x="193" y="178"/>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 name="Freeform 8"/>
            <p:cNvSpPr/>
            <p:nvPr/>
          </p:nvSpPr>
          <p:spPr bwMode="auto">
            <a:xfrm>
              <a:off x="6764338" y="4221163"/>
              <a:ext cx="676275" cy="712788"/>
            </a:xfrm>
            <a:custGeom>
              <a:avLst/>
              <a:gdLst/>
              <a:ahLst/>
              <a:cxnLst/>
              <a:rect l="l" t="t" r="r" b="b"/>
              <a:pathLst>
                <a:path w="180" h="188">
                  <a:moveTo>
                    <a:pt x="180" y="127"/>
                  </a:moveTo>
                  <a:cubicBezTo>
                    <a:pt x="180" y="145"/>
                    <a:pt x="171" y="160"/>
                    <a:pt x="154" y="171"/>
                  </a:cubicBezTo>
                  <a:cubicBezTo>
                    <a:pt x="136" y="183"/>
                    <a:pt x="111" y="188"/>
                    <a:pt x="80" y="188"/>
                  </a:cubicBezTo>
                  <a:cubicBezTo>
                    <a:pt x="63" y="188"/>
                    <a:pt x="48" y="187"/>
                    <a:pt x="34" y="184"/>
                  </a:cubicBezTo>
                  <a:cubicBezTo>
                    <a:pt x="20" y="181"/>
                    <a:pt x="8" y="178"/>
                    <a:pt x="0" y="174"/>
                  </a:cubicBezTo>
                  <a:cubicBezTo>
                    <a:pt x="0" y="127"/>
                    <a:pt x="0" y="127"/>
                    <a:pt x="0" y="127"/>
                  </a:cubicBezTo>
                  <a:cubicBezTo>
                    <a:pt x="6" y="127"/>
                    <a:pt x="6" y="127"/>
                    <a:pt x="6" y="127"/>
                  </a:cubicBezTo>
                  <a:cubicBezTo>
                    <a:pt x="9" y="129"/>
                    <a:pt x="12" y="131"/>
                    <a:pt x="16" y="134"/>
                  </a:cubicBezTo>
                  <a:cubicBezTo>
                    <a:pt x="21" y="136"/>
                    <a:pt x="26" y="139"/>
                    <a:pt x="34" y="141"/>
                  </a:cubicBezTo>
                  <a:cubicBezTo>
                    <a:pt x="40" y="144"/>
                    <a:pt x="47" y="146"/>
                    <a:pt x="56" y="148"/>
                  </a:cubicBezTo>
                  <a:cubicBezTo>
                    <a:pt x="64" y="149"/>
                    <a:pt x="72" y="150"/>
                    <a:pt x="82" y="150"/>
                  </a:cubicBezTo>
                  <a:cubicBezTo>
                    <a:pt x="94" y="150"/>
                    <a:pt x="103" y="149"/>
                    <a:pt x="109" y="146"/>
                  </a:cubicBezTo>
                  <a:cubicBezTo>
                    <a:pt x="115" y="144"/>
                    <a:pt x="118" y="140"/>
                    <a:pt x="118" y="136"/>
                  </a:cubicBezTo>
                  <a:cubicBezTo>
                    <a:pt x="118" y="131"/>
                    <a:pt x="116" y="128"/>
                    <a:pt x="112" y="126"/>
                  </a:cubicBezTo>
                  <a:cubicBezTo>
                    <a:pt x="109" y="124"/>
                    <a:pt x="102" y="122"/>
                    <a:pt x="93" y="121"/>
                  </a:cubicBezTo>
                  <a:cubicBezTo>
                    <a:pt x="88" y="120"/>
                    <a:pt x="82" y="119"/>
                    <a:pt x="74" y="117"/>
                  </a:cubicBezTo>
                  <a:cubicBezTo>
                    <a:pt x="66" y="116"/>
                    <a:pt x="59" y="115"/>
                    <a:pt x="53" y="113"/>
                  </a:cubicBezTo>
                  <a:cubicBezTo>
                    <a:pt x="35" y="109"/>
                    <a:pt x="22" y="103"/>
                    <a:pt x="14" y="94"/>
                  </a:cubicBezTo>
                  <a:cubicBezTo>
                    <a:pt x="5" y="85"/>
                    <a:pt x="1" y="74"/>
                    <a:pt x="1" y="60"/>
                  </a:cubicBezTo>
                  <a:cubicBezTo>
                    <a:pt x="1" y="43"/>
                    <a:pt x="10" y="29"/>
                    <a:pt x="27" y="18"/>
                  </a:cubicBezTo>
                  <a:cubicBezTo>
                    <a:pt x="45" y="6"/>
                    <a:pt x="69" y="0"/>
                    <a:pt x="99" y="0"/>
                  </a:cubicBezTo>
                  <a:cubicBezTo>
                    <a:pt x="114" y="0"/>
                    <a:pt x="127" y="2"/>
                    <a:pt x="141" y="5"/>
                  </a:cubicBezTo>
                  <a:cubicBezTo>
                    <a:pt x="154" y="7"/>
                    <a:pt x="164" y="10"/>
                    <a:pt x="172" y="13"/>
                  </a:cubicBezTo>
                  <a:cubicBezTo>
                    <a:pt x="172" y="58"/>
                    <a:pt x="172" y="58"/>
                    <a:pt x="172" y="58"/>
                  </a:cubicBezTo>
                  <a:cubicBezTo>
                    <a:pt x="166" y="58"/>
                    <a:pt x="166" y="58"/>
                    <a:pt x="166" y="58"/>
                  </a:cubicBezTo>
                  <a:cubicBezTo>
                    <a:pt x="157" y="53"/>
                    <a:pt x="147" y="48"/>
                    <a:pt x="135" y="44"/>
                  </a:cubicBezTo>
                  <a:cubicBezTo>
                    <a:pt x="123" y="41"/>
                    <a:pt x="111" y="39"/>
                    <a:pt x="99" y="39"/>
                  </a:cubicBezTo>
                  <a:cubicBezTo>
                    <a:pt x="89" y="39"/>
                    <a:pt x="81" y="40"/>
                    <a:pt x="74" y="42"/>
                  </a:cubicBezTo>
                  <a:cubicBezTo>
                    <a:pt x="67" y="45"/>
                    <a:pt x="64" y="49"/>
                    <a:pt x="64" y="53"/>
                  </a:cubicBezTo>
                  <a:cubicBezTo>
                    <a:pt x="64" y="57"/>
                    <a:pt x="65" y="61"/>
                    <a:pt x="69" y="63"/>
                  </a:cubicBezTo>
                  <a:cubicBezTo>
                    <a:pt x="72" y="65"/>
                    <a:pt x="79" y="67"/>
                    <a:pt x="90" y="69"/>
                  </a:cubicBezTo>
                  <a:cubicBezTo>
                    <a:pt x="97" y="71"/>
                    <a:pt x="103" y="72"/>
                    <a:pt x="111" y="73"/>
                  </a:cubicBezTo>
                  <a:cubicBezTo>
                    <a:pt x="118" y="74"/>
                    <a:pt x="125" y="75"/>
                    <a:pt x="133" y="77"/>
                  </a:cubicBezTo>
                  <a:cubicBezTo>
                    <a:pt x="149" y="81"/>
                    <a:pt x="161" y="87"/>
                    <a:pt x="169" y="96"/>
                  </a:cubicBezTo>
                  <a:cubicBezTo>
                    <a:pt x="176" y="104"/>
                    <a:pt x="180" y="114"/>
                    <a:pt x="180" y="127"/>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 name="Freeform 9"/>
            <p:cNvSpPr>
              <a:spLocks noEditPoints="1"/>
            </p:cNvSpPr>
            <p:nvPr/>
          </p:nvSpPr>
          <p:spPr bwMode="auto">
            <a:xfrm>
              <a:off x="7489826" y="4221163"/>
              <a:ext cx="792163" cy="717550"/>
            </a:xfrm>
            <a:custGeom>
              <a:avLst/>
              <a:gdLst/>
              <a:ahLst/>
              <a:cxnLst/>
              <a:rect l="l" t="t" r="r" b="b"/>
              <a:pathLst>
                <a:path w="211" h="189">
                  <a:moveTo>
                    <a:pt x="211" y="94"/>
                  </a:moveTo>
                  <a:cubicBezTo>
                    <a:pt x="211" y="124"/>
                    <a:pt x="202" y="147"/>
                    <a:pt x="183" y="164"/>
                  </a:cubicBezTo>
                  <a:cubicBezTo>
                    <a:pt x="165" y="180"/>
                    <a:pt x="139" y="189"/>
                    <a:pt x="105" y="189"/>
                  </a:cubicBezTo>
                  <a:cubicBezTo>
                    <a:pt x="72" y="189"/>
                    <a:pt x="46" y="180"/>
                    <a:pt x="27" y="164"/>
                  </a:cubicBezTo>
                  <a:cubicBezTo>
                    <a:pt x="9" y="147"/>
                    <a:pt x="0" y="124"/>
                    <a:pt x="0" y="94"/>
                  </a:cubicBezTo>
                  <a:cubicBezTo>
                    <a:pt x="0" y="65"/>
                    <a:pt x="9" y="42"/>
                    <a:pt x="28" y="25"/>
                  </a:cubicBezTo>
                  <a:cubicBezTo>
                    <a:pt x="46" y="8"/>
                    <a:pt x="72" y="0"/>
                    <a:pt x="105" y="0"/>
                  </a:cubicBezTo>
                  <a:cubicBezTo>
                    <a:pt x="139" y="0"/>
                    <a:pt x="165" y="8"/>
                    <a:pt x="183" y="25"/>
                  </a:cubicBezTo>
                  <a:cubicBezTo>
                    <a:pt x="202" y="42"/>
                    <a:pt x="211" y="65"/>
                    <a:pt x="211" y="94"/>
                  </a:cubicBezTo>
                  <a:close/>
                  <a:moveTo>
                    <a:pt x="135" y="138"/>
                  </a:moveTo>
                  <a:cubicBezTo>
                    <a:pt x="139" y="133"/>
                    <a:pt x="142" y="128"/>
                    <a:pt x="144" y="121"/>
                  </a:cubicBezTo>
                  <a:cubicBezTo>
                    <a:pt x="146" y="115"/>
                    <a:pt x="147" y="106"/>
                    <a:pt x="147" y="95"/>
                  </a:cubicBezTo>
                  <a:cubicBezTo>
                    <a:pt x="147" y="84"/>
                    <a:pt x="146" y="75"/>
                    <a:pt x="144" y="68"/>
                  </a:cubicBezTo>
                  <a:cubicBezTo>
                    <a:pt x="142" y="61"/>
                    <a:pt x="139" y="55"/>
                    <a:pt x="135" y="51"/>
                  </a:cubicBezTo>
                  <a:cubicBezTo>
                    <a:pt x="132" y="47"/>
                    <a:pt x="127" y="44"/>
                    <a:pt x="122" y="42"/>
                  </a:cubicBezTo>
                  <a:cubicBezTo>
                    <a:pt x="117" y="40"/>
                    <a:pt x="111" y="39"/>
                    <a:pt x="105" y="39"/>
                  </a:cubicBezTo>
                  <a:cubicBezTo>
                    <a:pt x="99" y="39"/>
                    <a:pt x="94" y="40"/>
                    <a:pt x="89" y="41"/>
                  </a:cubicBezTo>
                  <a:cubicBezTo>
                    <a:pt x="85" y="43"/>
                    <a:pt x="80" y="46"/>
                    <a:pt x="76" y="50"/>
                  </a:cubicBezTo>
                  <a:cubicBezTo>
                    <a:pt x="72" y="55"/>
                    <a:pt x="69" y="60"/>
                    <a:pt x="67" y="67"/>
                  </a:cubicBezTo>
                  <a:cubicBezTo>
                    <a:pt x="65" y="75"/>
                    <a:pt x="64" y="84"/>
                    <a:pt x="64" y="95"/>
                  </a:cubicBezTo>
                  <a:cubicBezTo>
                    <a:pt x="64" y="104"/>
                    <a:pt x="65" y="113"/>
                    <a:pt x="67" y="120"/>
                  </a:cubicBezTo>
                  <a:cubicBezTo>
                    <a:pt x="68" y="127"/>
                    <a:pt x="71" y="133"/>
                    <a:pt x="75" y="137"/>
                  </a:cubicBezTo>
                  <a:cubicBezTo>
                    <a:pt x="79" y="141"/>
                    <a:pt x="83" y="144"/>
                    <a:pt x="88" y="146"/>
                  </a:cubicBezTo>
                  <a:cubicBezTo>
                    <a:pt x="93" y="148"/>
                    <a:pt x="99" y="149"/>
                    <a:pt x="106" y="149"/>
                  </a:cubicBezTo>
                  <a:cubicBezTo>
                    <a:pt x="111" y="149"/>
                    <a:pt x="117" y="148"/>
                    <a:pt x="122" y="147"/>
                  </a:cubicBezTo>
                  <a:cubicBezTo>
                    <a:pt x="127" y="145"/>
                    <a:pt x="131" y="142"/>
                    <a:pt x="135" y="138"/>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 name="Freeform 10"/>
            <p:cNvSpPr/>
            <p:nvPr/>
          </p:nvSpPr>
          <p:spPr bwMode="auto">
            <a:xfrm>
              <a:off x="8312151" y="3940176"/>
              <a:ext cx="1049338" cy="1009650"/>
            </a:xfrm>
            <a:custGeom>
              <a:avLst/>
              <a:gdLst/>
              <a:ahLst/>
              <a:cxnLst/>
              <a:rect l="l" t="t" r="r" b="b"/>
              <a:pathLst>
                <a:path w="279" h="266">
                  <a:moveTo>
                    <a:pt x="87" y="79"/>
                  </a:moveTo>
                  <a:cubicBezTo>
                    <a:pt x="159" y="79"/>
                    <a:pt x="159" y="79"/>
                    <a:pt x="159" y="79"/>
                  </a:cubicBezTo>
                  <a:cubicBezTo>
                    <a:pt x="159" y="53"/>
                    <a:pt x="159" y="53"/>
                    <a:pt x="159" y="53"/>
                  </a:cubicBezTo>
                  <a:cubicBezTo>
                    <a:pt x="216" y="28"/>
                    <a:pt x="216" y="28"/>
                    <a:pt x="216" y="28"/>
                  </a:cubicBezTo>
                  <a:cubicBezTo>
                    <a:pt x="222" y="28"/>
                    <a:pt x="222" y="28"/>
                    <a:pt x="222" y="28"/>
                  </a:cubicBezTo>
                  <a:cubicBezTo>
                    <a:pt x="222" y="79"/>
                    <a:pt x="222" y="79"/>
                    <a:pt x="222" y="79"/>
                  </a:cubicBezTo>
                  <a:cubicBezTo>
                    <a:pt x="279" y="79"/>
                    <a:pt x="279" y="79"/>
                    <a:pt x="279" y="79"/>
                  </a:cubicBezTo>
                  <a:cubicBezTo>
                    <a:pt x="279" y="118"/>
                    <a:pt x="279" y="118"/>
                    <a:pt x="279" y="118"/>
                  </a:cubicBezTo>
                  <a:cubicBezTo>
                    <a:pt x="222" y="118"/>
                    <a:pt x="222" y="118"/>
                    <a:pt x="222" y="118"/>
                  </a:cubicBezTo>
                  <a:cubicBezTo>
                    <a:pt x="222" y="198"/>
                    <a:pt x="222" y="198"/>
                    <a:pt x="222" y="198"/>
                  </a:cubicBezTo>
                  <a:cubicBezTo>
                    <a:pt x="222" y="198"/>
                    <a:pt x="221" y="223"/>
                    <a:pt x="248" y="221"/>
                  </a:cubicBezTo>
                  <a:cubicBezTo>
                    <a:pt x="248" y="221"/>
                    <a:pt x="260" y="222"/>
                    <a:pt x="273" y="216"/>
                  </a:cubicBezTo>
                  <a:cubicBezTo>
                    <a:pt x="279" y="216"/>
                    <a:pt x="279" y="216"/>
                    <a:pt x="279" y="216"/>
                  </a:cubicBezTo>
                  <a:cubicBezTo>
                    <a:pt x="279" y="255"/>
                    <a:pt x="279" y="255"/>
                    <a:pt x="279" y="255"/>
                  </a:cubicBezTo>
                  <a:cubicBezTo>
                    <a:pt x="279" y="255"/>
                    <a:pt x="245" y="266"/>
                    <a:pt x="201" y="258"/>
                  </a:cubicBezTo>
                  <a:cubicBezTo>
                    <a:pt x="201" y="258"/>
                    <a:pt x="173" y="253"/>
                    <a:pt x="164" y="229"/>
                  </a:cubicBezTo>
                  <a:cubicBezTo>
                    <a:pt x="164" y="229"/>
                    <a:pt x="159" y="218"/>
                    <a:pt x="159" y="205"/>
                  </a:cubicBezTo>
                  <a:cubicBezTo>
                    <a:pt x="159" y="118"/>
                    <a:pt x="159" y="118"/>
                    <a:pt x="159" y="118"/>
                  </a:cubicBezTo>
                  <a:cubicBezTo>
                    <a:pt x="88" y="118"/>
                    <a:pt x="88" y="118"/>
                    <a:pt x="88" y="118"/>
                  </a:cubicBezTo>
                  <a:cubicBezTo>
                    <a:pt x="88" y="257"/>
                    <a:pt x="88" y="257"/>
                    <a:pt x="88" y="257"/>
                  </a:cubicBezTo>
                  <a:cubicBezTo>
                    <a:pt x="26" y="257"/>
                    <a:pt x="26" y="257"/>
                    <a:pt x="26" y="257"/>
                  </a:cubicBezTo>
                  <a:cubicBezTo>
                    <a:pt x="26" y="118"/>
                    <a:pt x="26" y="118"/>
                    <a:pt x="26" y="118"/>
                  </a:cubicBezTo>
                  <a:cubicBezTo>
                    <a:pt x="0" y="118"/>
                    <a:pt x="0" y="118"/>
                    <a:pt x="0" y="118"/>
                  </a:cubicBezTo>
                  <a:cubicBezTo>
                    <a:pt x="0" y="79"/>
                    <a:pt x="0" y="79"/>
                    <a:pt x="0" y="79"/>
                  </a:cubicBezTo>
                  <a:cubicBezTo>
                    <a:pt x="27" y="79"/>
                    <a:pt x="27" y="79"/>
                    <a:pt x="27" y="79"/>
                  </a:cubicBezTo>
                  <a:cubicBezTo>
                    <a:pt x="27" y="79"/>
                    <a:pt x="23" y="41"/>
                    <a:pt x="48" y="23"/>
                  </a:cubicBezTo>
                  <a:cubicBezTo>
                    <a:pt x="48" y="23"/>
                    <a:pt x="76" y="0"/>
                    <a:pt x="147" y="13"/>
                  </a:cubicBezTo>
                  <a:cubicBezTo>
                    <a:pt x="147" y="53"/>
                    <a:pt x="147" y="53"/>
                    <a:pt x="147" y="53"/>
                  </a:cubicBezTo>
                  <a:cubicBezTo>
                    <a:pt x="142" y="53"/>
                    <a:pt x="142" y="53"/>
                    <a:pt x="142" y="53"/>
                  </a:cubicBezTo>
                  <a:cubicBezTo>
                    <a:pt x="142" y="53"/>
                    <a:pt x="99" y="40"/>
                    <a:pt x="89" y="60"/>
                  </a:cubicBezTo>
                  <a:cubicBezTo>
                    <a:pt x="89" y="60"/>
                    <a:pt x="85" y="69"/>
                    <a:pt x="87" y="79"/>
                  </a:cubicBezTo>
                  <a:close/>
                </a:path>
              </a:pathLst>
            </a:custGeom>
            <a:solidFill>
              <a:srgbClr val="005BAC"/>
            </a:solidFill>
            <a:ln>
              <a:noFill/>
            </a:ln>
          </p:spPr>
          <p:txBody>
            <a:bodyPr vert="horz"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41" name="TextBox 3"/>
          <p:cNvSpPr txBox="1"/>
          <p:nvPr/>
        </p:nvSpPr>
        <p:spPr>
          <a:xfrm>
            <a:off x="390705" y="3582524"/>
            <a:ext cx="3959417" cy="369332"/>
          </a:xfrm>
          <a:prstGeom prst="rect">
            <a:avLst/>
          </a:prstGeom>
          <a:noFill/>
        </p:spPr>
        <p:txBody>
          <a:bodyPr wrap="none" rtlCol="0">
            <a:spAutoFit/>
          </a:bodyPr>
          <a:lstStyle/>
          <a:p>
            <a:pPr algn="ctr"/>
            <a:r>
              <a:rPr lang="zh-CN" altLang="en-US" b="1" spc="290" dirty="0">
                <a:solidFill>
                  <a:srgbClr val="17375E"/>
                </a:solidFill>
                <a:latin typeface="微软雅黑" panose="020B0503020204020204" pitchFamily="34" charset="-122"/>
                <a:ea typeface="微软雅黑" panose="020B0503020204020204" pitchFamily="34" charset="-122"/>
                <a:sym typeface="Aparajita" panose="020B0604020202020204" pitchFamily="34" charset="0"/>
              </a:rPr>
              <a:t>中国数字化人才教育服务引领者</a:t>
            </a:r>
            <a:endParaRPr lang="zh-CN" altLang="en-US" b="1" spc="290" dirty="0">
              <a:solidFill>
                <a:srgbClr val="17375E"/>
              </a:solidFill>
              <a:latin typeface="微软雅黑" panose="020B0503020204020204" pitchFamily="34" charset="-122"/>
              <a:ea typeface="微软雅黑" panose="020B0503020204020204" pitchFamily="34" charset="-122"/>
              <a:sym typeface="Aparajita" panose="020B0604020202020204" pitchFamily="34" charset="0"/>
            </a:endParaRPr>
          </a:p>
        </p:txBody>
      </p:sp>
      <p:sp>
        <p:nvSpPr>
          <p:cNvPr id="13" name="Rectangle 14"/>
          <p:cNvSpPr txBox="1">
            <a:spLocks noChangeArrowheads="1"/>
          </p:cNvSpPr>
          <p:nvPr/>
        </p:nvSpPr>
        <p:spPr>
          <a:xfrm>
            <a:off x="708101" y="5433299"/>
            <a:ext cx="3427935" cy="25860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defRPr/>
            </a:pPr>
            <a:r>
              <a:rPr lang="en-US" altLang="zh-CN" sz="1000" b="0" kern="0" dirty="0" smtClean="0">
                <a:solidFill>
                  <a:schemeClr val="tx1">
                    <a:lumMod val="75000"/>
                    <a:lumOff val="25000"/>
                  </a:schemeClr>
                </a:solidFill>
                <a:latin typeface="Verdana" panose="020B0604030504040204" pitchFamily="34" charset="0"/>
                <a:ea typeface="微软雅黑" panose="020B0503020204020204" pitchFamily="34" charset="-122"/>
              </a:rPr>
              <a:t>Copyright © 2018  Neusoft Edu Tech Corporation </a:t>
            </a:r>
            <a:endParaRPr lang="en-US" altLang="zh-CN" sz="1000" b="0" kern="0" dirty="0" smtClean="0">
              <a:solidFill>
                <a:schemeClr val="tx1">
                  <a:lumMod val="75000"/>
                  <a:lumOff val="25000"/>
                </a:schemeClr>
              </a:solidFill>
              <a:latin typeface="Verdana" panose="020B060403050404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优化维度</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数据库优化维度有如下四个：</a:t>
            </a:r>
            <a:endParaRPr lang="zh-CN" altLang="en-US" dirty="0"/>
          </a:p>
          <a:p>
            <a:r>
              <a:rPr lang="zh-CN" altLang="en-US" b="1" dirty="0"/>
              <a:t>硬件</a:t>
            </a:r>
            <a:endParaRPr lang="zh-CN" altLang="en-US" dirty="0"/>
          </a:p>
          <a:p>
            <a:r>
              <a:rPr lang="zh-CN" altLang="en-US" b="1" dirty="0"/>
              <a:t>系统配置</a:t>
            </a:r>
            <a:endParaRPr lang="zh-CN" altLang="en-US" dirty="0"/>
          </a:p>
          <a:p>
            <a:r>
              <a:rPr lang="zh-CN" altLang="en-US" b="1" dirty="0"/>
              <a:t>数据库表结构</a:t>
            </a:r>
            <a:endParaRPr lang="zh-CN" altLang="en-US" dirty="0"/>
          </a:p>
          <a:p>
            <a:r>
              <a:rPr lang="en-US" altLang="zh-CN" b="1" dirty="0"/>
              <a:t>SQL </a:t>
            </a:r>
            <a:r>
              <a:rPr lang="zh-CN" altLang="en-US" b="1" dirty="0"/>
              <a:t>及</a:t>
            </a:r>
            <a:r>
              <a:rPr lang="zh-CN" altLang="en-US" b="1" dirty="0" smtClean="0"/>
              <a:t>索引</a:t>
            </a:r>
            <a:endParaRPr lang="zh-CN" altLang="en-US" dirty="0"/>
          </a:p>
          <a:p>
            <a:pPr marL="0" indent="0">
              <a:buNone/>
            </a:pPr>
            <a:r>
              <a:rPr lang="zh-CN" altLang="en-US" dirty="0"/>
              <a:t>优化选择：</a:t>
            </a:r>
            <a:endParaRPr lang="zh-CN" altLang="en-US" dirty="0"/>
          </a:p>
          <a:p>
            <a:r>
              <a:rPr lang="zh-CN" altLang="en-US" b="1" dirty="0"/>
              <a:t>优化成本：</a:t>
            </a:r>
            <a:r>
              <a:rPr lang="zh-CN" altLang="en-US" dirty="0"/>
              <a:t>硬件</a:t>
            </a:r>
            <a:r>
              <a:rPr lang="en-US" altLang="zh-CN" dirty="0"/>
              <a:t>&gt;</a:t>
            </a:r>
            <a:r>
              <a:rPr lang="zh-CN" altLang="en-US" dirty="0"/>
              <a:t>系统配置</a:t>
            </a:r>
            <a:r>
              <a:rPr lang="en-US" altLang="zh-CN" dirty="0"/>
              <a:t>&gt;</a:t>
            </a:r>
            <a:r>
              <a:rPr lang="zh-CN" altLang="en-US" dirty="0"/>
              <a:t>数据库表结构</a:t>
            </a:r>
            <a:r>
              <a:rPr lang="en-US" altLang="zh-CN" dirty="0"/>
              <a:t>&gt;SQL </a:t>
            </a:r>
            <a:r>
              <a:rPr lang="zh-CN" altLang="en-US" dirty="0"/>
              <a:t>及索引。</a:t>
            </a:r>
            <a:endParaRPr lang="zh-CN" altLang="en-US" dirty="0"/>
          </a:p>
          <a:p>
            <a:r>
              <a:rPr lang="zh-CN" altLang="en-US" b="1" dirty="0"/>
              <a:t>优化效果：</a:t>
            </a:r>
            <a:r>
              <a:rPr lang="zh-CN" altLang="en-US" dirty="0"/>
              <a:t>硬件</a:t>
            </a:r>
            <a:r>
              <a:rPr lang="en-US" altLang="zh-CN" dirty="0"/>
              <a:t>&lt;</a:t>
            </a:r>
            <a:r>
              <a:rPr lang="zh-CN" altLang="en-US" dirty="0"/>
              <a:t>系统配置</a:t>
            </a:r>
            <a:r>
              <a:rPr lang="en-US" altLang="zh-CN" dirty="0"/>
              <a:t>&lt;</a:t>
            </a:r>
            <a:r>
              <a:rPr lang="zh-CN" altLang="en-US" dirty="0"/>
              <a:t>数据库表结构</a:t>
            </a:r>
            <a:r>
              <a:rPr lang="en-US" altLang="zh-CN" dirty="0"/>
              <a:t>&lt;SQL </a:t>
            </a:r>
            <a:r>
              <a:rPr lang="zh-CN" altLang="en-US" dirty="0"/>
              <a:t>及索引。</a:t>
            </a:r>
            <a:endParaRPr lang="zh-CN" altLang="en-US" dirty="0"/>
          </a:p>
        </p:txBody>
      </p:sp>
      <p:pic>
        <p:nvPicPr>
          <p:cNvPr id="4" name="图片 3"/>
          <p:cNvPicPr>
            <a:picLocks noChangeAspect="1"/>
          </p:cNvPicPr>
          <p:nvPr/>
        </p:nvPicPr>
        <p:blipFill>
          <a:blip r:embed="rId1"/>
          <a:stretch>
            <a:fillRect/>
          </a:stretch>
        </p:blipFill>
        <p:spPr>
          <a:xfrm>
            <a:off x="4844561" y="1368191"/>
            <a:ext cx="6641123" cy="34368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优化前后查询结果耗时对比</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注意：表内数据量为</a:t>
            </a:r>
            <a:r>
              <a:rPr lang="en-US" altLang="zh-CN" dirty="0" smtClean="0"/>
              <a:t>300</a:t>
            </a:r>
            <a:r>
              <a:rPr lang="zh-CN" altLang="en-US" dirty="0" smtClean="0"/>
              <a:t>万条</a:t>
            </a:r>
            <a:endParaRPr lang="en-US" altLang="zh-CN" dirty="0" smtClean="0"/>
          </a:p>
          <a:p>
            <a:pPr marL="0" indent="0">
              <a:buNone/>
            </a:pPr>
            <a:r>
              <a:rPr lang="zh-CN" altLang="en-US" dirty="0" smtClean="0"/>
              <a:t>优化之前：</a:t>
            </a: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优化后：</a:t>
            </a:r>
            <a:endParaRPr lang="en-US" altLang="zh-CN" dirty="0" smtClean="0"/>
          </a:p>
          <a:p>
            <a:pPr marL="0" indent="0">
              <a:buNone/>
            </a:pPr>
            <a:endParaRPr lang="en-US" altLang="zh-CN" dirty="0" smtClean="0"/>
          </a:p>
          <a:p>
            <a:pPr marL="0" indent="0">
              <a:buNone/>
            </a:pPr>
            <a:endParaRPr lang="en-US" altLang="zh-CN" dirty="0"/>
          </a:p>
        </p:txBody>
      </p:sp>
      <p:pic>
        <p:nvPicPr>
          <p:cNvPr id="4" name="图片 3"/>
          <p:cNvPicPr>
            <a:picLocks noChangeAspect="1"/>
          </p:cNvPicPr>
          <p:nvPr>
            <p:custDataLst>
              <p:tags r:id="rId1"/>
            </p:custDataLst>
          </p:nvPr>
        </p:nvPicPr>
        <p:blipFill>
          <a:blip r:embed="rId2"/>
          <a:stretch>
            <a:fillRect/>
          </a:stretch>
        </p:blipFill>
        <p:spPr>
          <a:xfrm>
            <a:off x="2349500" y="1955800"/>
            <a:ext cx="6981825" cy="225742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421255" y="4545965"/>
            <a:ext cx="6838950" cy="20707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学会分析</a:t>
            </a:r>
            <a:r>
              <a:rPr lang="en-US" altLang="zh-CN" dirty="0" smtClean="0"/>
              <a:t>SQL</a:t>
            </a:r>
            <a:r>
              <a:rPr lang="zh-CN" altLang="en-US" dirty="0" smtClean="0"/>
              <a:t>执行计划</a:t>
            </a:r>
            <a:endParaRPr lang="zh-CN" altLang="en-US" dirty="0"/>
          </a:p>
        </p:txBody>
      </p:sp>
      <p:sp>
        <p:nvSpPr>
          <p:cNvPr id="3" name="内容占位符 2"/>
          <p:cNvSpPr>
            <a:spLocks noGrp="1"/>
          </p:cNvSpPr>
          <p:nvPr>
            <p:ph idx="1"/>
          </p:nvPr>
        </p:nvSpPr>
        <p:spPr>
          <a:xfrm>
            <a:off x="734645" y="956345"/>
            <a:ext cx="10515600" cy="4944466"/>
          </a:xfrm>
        </p:spPr>
        <p:txBody>
          <a:bodyPr/>
          <a:lstStyle/>
          <a:p>
            <a:pPr marL="0" indent="0">
              <a:buNone/>
            </a:pPr>
            <a:r>
              <a:rPr lang="zh-CN" altLang="en-US" dirty="0"/>
              <a:t>通过</a:t>
            </a:r>
            <a:r>
              <a:rPr lang="en-US" altLang="zh-CN" dirty="0"/>
              <a:t>EXPLAIN</a:t>
            </a:r>
            <a:r>
              <a:rPr lang="zh-CN" altLang="en-US" dirty="0"/>
              <a:t>分析慢</a:t>
            </a:r>
            <a:r>
              <a:rPr lang="en-US" altLang="zh-CN" dirty="0"/>
              <a:t>SQL</a:t>
            </a:r>
            <a:endParaRPr lang="zh-CN" altLang="en-US" dirty="0"/>
          </a:p>
        </p:txBody>
      </p:sp>
      <p:pic>
        <p:nvPicPr>
          <p:cNvPr id="4" name="图片 3"/>
          <p:cNvPicPr>
            <a:picLocks noChangeAspect="1"/>
          </p:cNvPicPr>
          <p:nvPr/>
        </p:nvPicPr>
        <p:blipFill>
          <a:blip r:embed="rId1"/>
          <a:stretch>
            <a:fillRect/>
          </a:stretch>
        </p:blipFill>
        <p:spPr>
          <a:xfrm>
            <a:off x="1163955" y="1733550"/>
            <a:ext cx="10086340" cy="1842770"/>
          </a:xfrm>
          <a:prstGeom prst="rect">
            <a:avLst/>
          </a:prstGeom>
        </p:spPr>
      </p:pic>
      <p:pic>
        <p:nvPicPr>
          <p:cNvPr id="5" name="图片 4"/>
          <p:cNvPicPr>
            <a:picLocks noChangeAspect="1"/>
          </p:cNvPicPr>
          <p:nvPr/>
        </p:nvPicPr>
        <p:blipFill>
          <a:blip r:embed="rId2"/>
          <a:stretch>
            <a:fillRect/>
          </a:stretch>
        </p:blipFill>
        <p:spPr>
          <a:xfrm>
            <a:off x="1162685" y="3576320"/>
            <a:ext cx="10498455" cy="1419860"/>
          </a:xfrm>
          <a:prstGeom prst="rect">
            <a:avLst/>
          </a:prstGeom>
        </p:spPr>
      </p:pic>
      <p:sp>
        <p:nvSpPr>
          <p:cNvPr id="6" name="文本框 5"/>
          <p:cNvSpPr txBox="1"/>
          <p:nvPr/>
        </p:nvSpPr>
        <p:spPr>
          <a:xfrm>
            <a:off x="1154430" y="4996180"/>
            <a:ext cx="9537700" cy="1476375"/>
          </a:xfrm>
          <a:prstGeom prst="rect">
            <a:avLst/>
          </a:prstGeom>
          <a:noFill/>
        </p:spPr>
        <p:txBody>
          <a:bodyPr wrap="square" rtlCol="0" anchor="t">
            <a:spAutoFit/>
          </a:bodyPr>
          <a:p>
            <a:r>
              <a:rPr lang="zh-CN" altLang="en-US"/>
              <a:t>type列，连接类型。一个好的SQL语句至少要达到range级别。杜绝出现all级别。</a:t>
            </a:r>
            <a:endParaRPr lang="zh-CN" altLang="en-US"/>
          </a:p>
          <a:p>
            <a:r>
              <a:rPr lang="zh-CN" altLang="en-US"/>
              <a:t>key列，使用到的索引名。如果没有选择索引，值是。可以采取强制索引方式。</a:t>
            </a:r>
            <a:endParaRPr lang="zh-CN" altLang="en-US"/>
          </a:p>
          <a:p>
            <a:r>
              <a:rPr lang="zh-CN" altLang="en-US"/>
              <a:t>key_len列，索引长度。</a:t>
            </a:r>
            <a:endParaRPr lang="zh-CN" altLang="en-US"/>
          </a:p>
          <a:p>
            <a:r>
              <a:rPr lang="zh-CN" altLang="en-US"/>
              <a:t>rows列，扫描行数。该值是个预估值。</a:t>
            </a:r>
            <a:endParaRPr lang="zh-CN" altLang="en-US"/>
          </a:p>
          <a:p>
            <a:r>
              <a:rPr lang="zh-CN" altLang="en-US"/>
              <a:t>extra列，详细说明。注意，常见的不太友好的值，如下：Using filesort，Using temporary。</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查询类型择优</a:t>
            </a:r>
            <a:endParaRPr lang="zh-CN" altLang="en-US" dirty="0"/>
          </a:p>
        </p:txBody>
      </p:sp>
      <p:sp>
        <p:nvSpPr>
          <p:cNvPr id="3" name="内容占位符 2"/>
          <p:cNvSpPr>
            <a:spLocks noGrp="1"/>
          </p:cNvSpPr>
          <p:nvPr>
            <p:ph idx="1"/>
          </p:nvPr>
        </p:nvSpPr>
        <p:spPr>
          <a:xfrm>
            <a:off x="709295" y="849630"/>
            <a:ext cx="10515600" cy="5376545"/>
          </a:xfrm>
        </p:spPr>
        <p:txBody>
          <a:bodyPr>
            <a:noAutofit/>
          </a:bodyPr>
          <a:lstStyle/>
          <a:p>
            <a:pPr marL="0" indent="0">
              <a:buNone/>
            </a:pPr>
            <a:r>
              <a:rPr lang="en-US" altLang="zh-CN" sz="1400" b="1" dirty="0" err="1"/>
              <a:t>select_type</a:t>
            </a:r>
            <a:r>
              <a:rPr lang="zh-CN" altLang="en-US" sz="1400" dirty="0"/>
              <a:t>：表示</a:t>
            </a:r>
            <a:r>
              <a:rPr lang="en-US" altLang="zh-CN" sz="1400" dirty="0"/>
              <a:t>SELECT</a:t>
            </a:r>
            <a:r>
              <a:rPr lang="zh-CN" altLang="en-US" sz="1400" dirty="0"/>
              <a:t>的类型，常见的取值有</a:t>
            </a:r>
            <a:r>
              <a:rPr lang="en-US" altLang="zh-CN" sz="1400" dirty="0"/>
              <a:t>SIMPLE(</a:t>
            </a:r>
            <a:r>
              <a:rPr lang="zh-CN" altLang="en-US" sz="1400" dirty="0"/>
              <a:t>简单表，即不使用表连接或者子查询</a:t>
            </a:r>
            <a:r>
              <a:rPr lang="en-US" altLang="zh-CN" sz="1400" dirty="0"/>
              <a:t>)</a:t>
            </a:r>
            <a:r>
              <a:rPr lang="zh-CN" altLang="en-US" sz="1400" dirty="0"/>
              <a:t>、</a:t>
            </a:r>
            <a:r>
              <a:rPr lang="en-US" altLang="zh-CN" sz="1400" dirty="0"/>
              <a:t>PRIMARY(</a:t>
            </a:r>
            <a:r>
              <a:rPr lang="zh-CN" altLang="en-US" sz="1400" dirty="0"/>
              <a:t>主查询，即外层的查询</a:t>
            </a:r>
            <a:r>
              <a:rPr lang="en-US" altLang="zh-CN" sz="1400" dirty="0"/>
              <a:t>)</a:t>
            </a:r>
            <a:r>
              <a:rPr lang="zh-CN" altLang="en-US" sz="1400" dirty="0"/>
              <a:t>、</a:t>
            </a:r>
            <a:r>
              <a:rPr lang="en-US" altLang="zh-CN" sz="1400" dirty="0"/>
              <a:t>UNION(UNION</a:t>
            </a:r>
            <a:r>
              <a:rPr lang="zh-CN" altLang="en-US" sz="1400" dirty="0"/>
              <a:t>中的第二个或者后面的查询语句</a:t>
            </a:r>
            <a:r>
              <a:rPr lang="en-US" altLang="zh-CN" sz="1400" dirty="0"/>
              <a:t>)</a:t>
            </a:r>
            <a:r>
              <a:rPr lang="zh-CN" altLang="en-US" sz="1400" dirty="0"/>
              <a:t>、</a:t>
            </a:r>
            <a:r>
              <a:rPr lang="en-US" altLang="zh-CN" sz="1400" dirty="0"/>
              <a:t>SUBQUERY(</a:t>
            </a:r>
            <a:r>
              <a:rPr lang="zh-CN" altLang="en-US" sz="1400" dirty="0"/>
              <a:t>子查询中的第一个</a:t>
            </a:r>
            <a:r>
              <a:rPr lang="en-US" altLang="zh-CN" sz="1400" dirty="0"/>
              <a:t>SELECT)</a:t>
            </a:r>
            <a:r>
              <a:rPr lang="zh-CN" altLang="en-US" sz="1400" dirty="0"/>
              <a:t>等</a:t>
            </a:r>
            <a:r>
              <a:rPr lang="zh-CN" altLang="en-US" sz="1400" dirty="0" smtClean="0"/>
              <a:t>。</a:t>
            </a:r>
            <a:endParaRPr lang="zh-CN" altLang="en-US" sz="1400" dirty="0" smtClean="0"/>
          </a:p>
          <a:p>
            <a:pPr marL="0" indent="0">
              <a:buNone/>
            </a:pPr>
            <a:r>
              <a:rPr lang="en-US" altLang="zh-CN" sz="1400" b="1" dirty="0" smtClean="0"/>
              <a:t>type</a:t>
            </a:r>
            <a:r>
              <a:rPr lang="zh-CN" altLang="en-US" sz="1400" b="1" dirty="0"/>
              <a:t>：</a:t>
            </a:r>
            <a:r>
              <a:rPr lang="zh-CN" altLang="en-US" sz="1400" dirty="0"/>
              <a:t>表示</a:t>
            </a:r>
            <a:r>
              <a:rPr lang="en-US" altLang="zh-CN" sz="1400" dirty="0"/>
              <a:t>MySQL</a:t>
            </a:r>
            <a:r>
              <a:rPr lang="zh-CN" altLang="en-US" sz="1400" dirty="0"/>
              <a:t>在表中找到所需行的方式，或者叫访问类型</a:t>
            </a:r>
            <a:endParaRPr lang="zh-CN" altLang="en-US" sz="1400" dirty="0"/>
          </a:p>
          <a:p>
            <a:r>
              <a:rPr lang="zh-CN" altLang="en-US" sz="1400" dirty="0"/>
              <a:t>        常见的有</a:t>
            </a:r>
            <a:r>
              <a:rPr lang="zh-CN" altLang="en-US" sz="1400" dirty="0" smtClean="0"/>
              <a:t>：</a:t>
            </a:r>
            <a:r>
              <a:rPr lang="en-US" altLang="zh-CN" sz="1400" dirty="0" smtClean="0"/>
              <a:t>all&lt; index</a:t>
            </a:r>
            <a:r>
              <a:rPr lang="en-US" altLang="zh-CN" sz="1400" dirty="0"/>
              <a:t> &lt;</a:t>
            </a:r>
            <a:r>
              <a:rPr lang="en-US" altLang="zh-CN" sz="1400" dirty="0" smtClean="0"/>
              <a:t> range </a:t>
            </a:r>
            <a:r>
              <a:rPr lang="en-US" altLang="zh-CN" sz="1400" dirty="0"/>
              <a:t>&lt; </a:t>
            </a:r>
            <a:r>
              <a:rPr lang="en-US" altLang="zh-CN" sz="1400" dirty="0" smtClean="0"/>
              <a:t>ref </a:t>
            </a:r>
            <a:r>
              <a:rPr lang="en-US" altLang="zh-CN" sz="1400" dirty="0"/>
              <a:t>&lt; </a:t>
            </a:r>
            <a:r>
              <a:rPr lang="en-US" altLang="zh-CN" sz="1400" dirty="0" err="1" smtClean="0"/>
              <a:t>eq_ref</a:t>
            </a:r>
            <a:r>
              <a:rPr lang="en-US" altLang="zh-CN" sz="1400" dirty="0" smtClean="0"/>
              <a:t> </a:t>
            </a:r>
            <a:r>
              <a:rPr lang="en-US" altLang="zh-CN" sz="1400" dirty="0"/>
              <a:t>&lt; </a:t>
            </a:r>
            <a:r>
              <a:rPr lang="en-US" altLang="zh-CN" sz="1400" dirty="0" err="1" smtClean="0"/>
              <a:t>const</a:t>
            </a:r>
            <a:r>
              <a:rPr lang="en-US" altLang="zh-CN" sz="1400" dirty="0" smtClean="0"/>
              <a:t>/system </a:t>
            </a:r>
            <a:r>
              <a:rPr lang="en-US" altLang="zh-CN" sz="1400" dirty="0"/>
              <a:t>&lt;</a:t>
            </a:r>
            <a:r>
              <a:rPr lang="en-US" altLang="zh-CN" sz="1400" dirty="0" smtClean="0"/>
              <a:t> null</a:t>
            </a:r>
            <a:r>
              <a:rPr lang="zh-CN" altLang="en-US" sz="1400" dirty="0" smtClean="0"/>
              <a:t>，性能</a:t>
            </a:r>
            <a:r>
              <a:rPr lang="zh-CN" altLang="en-US" sz="1400" dirty="0"/>
              <a:t>由最差到最好。</a:t>
            </a:r>
            <a:endParaRPr lang="zh-CN" altLang="en-US" sz="1400" dirty="0"/>
          </a:p>
          <a:p>
            <a:r>
              <a:rPr lang="zh-CN" altLang="en-US" sz="1400" dirty="0"/>
              <a:t>        </a:t>
            </a:r>
            <a:r>
              <a:rPr lang="en-US" altLang="zh-CN" sz="1400" dirty="0"/>
              <a:t>type=ALL</a:t>
            </a:r>
            <a:r>
              <a:rPr lang="zh-CN" altLang="en-US" sz="1400" dirty="0"/>
              <a:t>：全表扫描。</a:t>
            </a:r>
            <a:endParaRPr lang="zh-CN" altLang="en-US" sz="1400" dirty="0"/>
          </a:p>
          <a:p>
            <a:r>
              <a:rPr lang="zh-CN" altLang="en-US" sz="1400" dirty="0"/>
              <a:t>        </a:t>
            </a:r>
            <a:r>
              <a:rPr lang="en-US" altLang="zh-CN" sz="1400" dirty="0"/>
              <a:t>type=index</a:t>
            </a:r>
            <a:r>
              <a:rPr lang="zh-CN" altLang="en-US" sz="1400" dirty="0"/>
              <a:t>：索引全扫描，</a:t>
            </a:r>
            <a:r>
              <a:rPr lang="en-US" altLang="zh-CN" sz="1400" dirty="0"/>
              <a:t>MySQL</a:t>
            </a:r>
            <a:r>
              <a:rPr lang="zh-CN" altLang="en-US" sz="1400" dirty="0"/>
              <a:t>遍历整个索引来查询。</a:t>
            </a:r>
            <a:endParaRPr lang="zh-CN" altLang="en-US" sz="1400" dirty="0"/>
          </a:p>
          <a:p>
            <a:r>
              <a:rPr lang="zh-CN" altLang="en-US" sz="1400" dirty="0"/>
              <a:t>        </a:t>
            </a:r>
            <a:r>
              <a:rPr lang="en-US" altLang="zh-CN" sz="1400" dirty="0"/>
              <a:t>type=range</a:t>
            </a:r>
            <a:r>
              <a:rPr lang="zh-CN" altLang="en-US" sz="1400" dirty="0"/>
              <a:t>：索引范围扫描，常见于</a:t>
            </a:r>
            <a:r>
              <a:rPr lang="en-US" altLang="zh-CN" sz="1400" dirty="0"/>
              <a:t>&lt;</a:t>
            </a:r>
            <a:r>
              <a:rPr lang="zh-CN" altLang="en-US" sz="1400" dirty="0"/>
              <a:t>、</a:t>
            </a:r>
            <a:r>
              <a:rPr lang="en-US" altLang="zh-CN" sz="1400" dirty="0"/>
              <a:t>&lt;=</a:t>
            </a:r>
            <a:r>
              <a:rPr lang="zh-CN" altLang="en-US" sz="1400" dirty="0"/>
              <a:t>、</a:t>
            </a:r>
            <a:r>
              <a:rPr lang="en-US" altLang="zh-CN" sz="1400" dirty="0"/>
              <a:t>&gt;</a:t>
            </a:r>
            <a:r>
              <a:rPr lang="zh-CN" altLang="en-US" sz="1400" dirty="0"/>
              <a:t>、 </a:t>
            </a:r>
            <a:r>
              <a:rPr lang="en-US" altLang="zh-CN" sz="1400" dirty="0"/>
              <a:t>&gt;=</a:t>
            </a:r>
            <a:r>
              <a:rPr lang="zh-CN" altLang="en-US" sz="1400" dirty="0"/>
              <a:t>、 </a:t>
            </a:r>
            <a:r>
              <a:rPr lang="en-US" altLang="zh-CN" sz="1400" dirty="0"/>
              <a:t>between</a:t>
            </a:r>
            <a:r>
              <a:rPr lang="zh-CN" altLang="en-US" sz="1400" dirty="0"/>
              <a:t>。</a:t>
            </a:r>
            <a:endParaRPr lang="zh-CN" altLang="en-US" sz="1400" dirty="0"/>
          </a:p>
          <a:p>
            <a:r>
              <a:rPr lang="zh-CN" altLang="en-US" sz="1400" dirty="0"/>
              <a:t>        </a:t>
            </a:r>
            <a:r>
              <a:rPr lang="en-US" altLang="zh-CN" sz="1400" dirty="0"/>
              <a:t>type=ref</a:t>
            </a:r>
            <a:r>
              <a:rPr lang="zh-CN" altLang="en-US" sz="1400" dirty="0"/>
              <a:t>：使用非唯一索引扫描或唯一索引的前缀扫描，返回匹配某个单独值的记录。</a:t>
            </a:r>
            <a:endParaRPr lang="zh-CN" altLang="en-US" sz="1400" dirty="0"/>
          </a:p>
          <a:p>
            <a:r>
              <a:rPr lang="zh-CN" altLang="en-US" sz="1400" dirty="0"/>
              <a:t>        </a:t>
            </a:r>
            <a:r>
              <a:rPr lang="en-US" altLang="zh-CN" sz="1400" dirty="0"/>
              <a:t>type=</a:t>
            </a:r>
            <a:r>
              <a:rPr lang="en-US" altLang="zh-CN" sz="1400" dirty="0" err="1"/>
              <a:t>eq_ref</a:t>
            </a:r>
            <a:r>
              <a:rPr lang="zh-CN" altLang="en-US" sz="1400" dirty="0"/>
              <a:t>：类似</a:t>
            </a:r>
            <a:r>
              <a:rPr lang="en-US" altLang="zh-CN" sz="1400" dirty="0"/>
              <a:t>ref</a:t>
            </a:r>
            <a:r>
              <a:rPr lang="zh-CN" altLang="en-US" sz="1400" dirty="0"/>
              <a:t>，区别就在使用的索引是唯一索引，对于每个索引键值，表中只有一条记录匹配，简单来说，就是多表连接中使用</a:t>
            </a:r>
            <a:r>
              <a:rPr lang="en-US" altLang="zh-CN" sz="1400" dirty="0"/>
              <a:t>primary key</a:t>
            </a:r>
            <a:r>
              <a:rPr lang="zh-CN" altLang="en-US" sz="1400" dirty="0"/>
              <a:t>或者</a:t>
            </a:r>
            <a:r>
              <a:rPr lang="en-US" altLang="zh-CN" sz="1400" dirty="0"/>
              <a:t>unique index</a:t>
            </a:r>
            <a:r>
              <a:rPr lang="zh-CN" altLang="en-US" sz="1400" dirty="0"/>
              <a:t>作为关联条件。</a:t>
            </a:r>
            <a:endParaRPr lang="zh-CN" altLang="en-US" sz="1400" dirty="0"/>
          </a:p>
          <a:p>
            <a:r>
              <a:rPr lang="zh-CN" altLang="en-US" sz="1400" dirty="0"/>
              <a:t>        </a:t>
            </a:r>
            <a:r>
              <a:rPr lang="en-US" altLang="zh-CN" sz="1400" dirty="0"/>
              <a:t>type=</a:t>
            </a:r>
            <a:r>
              <a:rPr lang="en-US" altLang="zh-CN" sz="1400" dirty="0" err="1"/>
              <a:t>const</a:t>
            </a:r>
            <a:r>
              <a:rPr lang="en-US" altLang="zh-CN" sz="1400" dirty="0"/>
              <a:t>/system</a:t>
            </a:r>
            <a:r>
              <a:rPr lang="zh-CN" altLang="en-US" sz="1400" dirty="0"/>
              <a:t>：单表中最多有一个匹配行，查询起来非常迅速，一般主键</a:t>
            </a:r>
            <a:r>
              <a:rPr lang="en-US" altLang="zh-CN" sz="1400" dirty="0"/>
              <a:t>primary key</a:t>
            </a:r>
            <a:r>
              <a:rPr lang="zh-CN" altLang="en-US" sz="1400" dirty="0"/>
              <a:t>或者唯一索引</a:t>
            </a:r>
            <a:r>
              <a:rPr lang="en-US" altLang="zh-CN" sz="1400" dirty="0"/>
              <a:t>unique index</a:t>
            </a:r>
            <a:r>
              <a:rPr lang="zh-CN" altLang="en-US" sz="1400" dirty="0"/>
              <a:t>进行的查询，通过唯一索引</a:t>
            </a:r>
            <a:r>
              <a:rPr lang="en-US" altLang="zh-CN" sz="1400" dirty="0" err="1"/>
              <a:t>uk_email</a:t>
            </a:r>
            <a:r>
              <a:rPr lang="zh-CN" altLang="en-US" sz="1400" dirty="0"/>
              <a:t>访问的时候，类型</a:t>
            </a:r>
            <a:r>
              <a:rPr lang="en-US" altLang="zh-CN" sz="1400" dirty="0"/>
              <a:t>type</a:t>
            </a:r>
            <a:r>
              <a:rPr lang="zh-CN" altLang="en-US" sz="1400" dirty="0"/>
              <a:t>为</a:t>
            </a:r>
            <a:r>
              <a:rPr lang="en-US" altLang="zh-CN" sz="1400" dirty="0" err="1"/>
              <a:t>const</a:t>
            </a:r>
            <a:r>
              <a:rPr lang="zh-CN" altLang="en-US" sz="1400" dirty="0"/>
              <a:t>；而从我们构造的仅有一条记录的</a:t>
            </a:r>
            <a:r>
              <a:rPr lang="en-US" altLang="zh-CN" sz="1400" dirty="0"/>
              <a:t>a</a:t>
            </a:r>
            <a:r>
              <a:rPr lang="zh-CN" altLang="en-US" sz="1400" dirty="0"/>
              <a:t>表中检索时，类型</a:t>
            </a:r>
            <a:r>
              <a:rPr lang="en-US" altLang="zh-CN" sz="1400" dirty="0"/>
              <a:t>type</a:t>
            </a:r>
            <a:r>
              <a:rPr lang="zh-CN" altLang="en-US" sz="1400" dirty="0"/>
              <a:t>为</a:t>
            </a:r>
            <a:r>
              <a:rPr lang="en-US" altLang="zh-CN" sz="1400" dirty="0"/>
              <a:t>system</a:t>
            </a:r>
            <a:r>
              <a:rPr lang="zh-CN" altLang="en-US" sz="1400" dirty="0"/>
              <a:t>。</a:t>
            </a:r>
            <a:endParaRPr lang="zh-CN" altLang="en-US" sz="1400" dirty="0"/>
          </a:p>
          <a:p>
            <a:r>
              <a:rPr lang="zh-CN" altLang="en-US" sz="1400" dirty="0"/>
              <a:t>    </a:t>
            </a:r>
            <a:r>
              <a:rPr lang="en-US" altLang="zh-CN" sz="1400" dirty="0" smtClean="0"/>
              <a:t>type=null</a:t>
            </a:r>
            <a:r>
              <a:rPr lang="zh-CN" altLang="en-US" sz="1400" dirty="0" smtClean="0"/>
              <a:t>：</a:t>
            </a:r>
            <a:r>
              <a:rPr lang="en-US" altLang="zh-CN" sz="1400" dirty="0"/>
              <a:t>MySQL</a:t>
            </a:r>
            <a:r>
              <a:rPr lang="zh-CN" altLang="en-US" sz="1400" dirty="0"/>
              <a:t>不用访问表或者索引，就能直接得到结果。</a:t>
            </a:r>
            <a:endParaRPr lang="zh-CN" altLang="en-US" sz="1400" dirty="0"/>
          </a:p>
          <a:p>
            <a:endParaRPr lang="zh-CN" alt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通过索引提高查询效率</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lang="zh-CN" altLang="en-US" sz="3800" b="1" dirty="0" smtClean="0"/>
              <a:t>什么是索引 ？</a:t>
            </a:r>
            <a:br>
              <a:rPr lang="en-US" altLang="zh-CN" dirty="0"/>
            </a:br>
            <a:r>
              <a:rPr lang="en-US" altLang="zh-CN" sz="2900" dirty="0" smtClean="0"/>
              <a:t>     MySQL</a:t>
            </a:r>
            <a:r>
              <a:rPr lang="zh-CN" altLang="en-US" sz="2900" dirty="0"/>
              <a:t>官方对索引的定义为：索引</a:t>
            </a:r>
            <a:r>
              <a:rPr lang="en-US" altLang="zh-CN" sz="2900" dirty="0"/>
              <a:t>(Index)</a:t>
            </a:r>
            <a:r>
              <a:rPr lang="zh-CN" altLang="en-US" sz="2900" dirty="0"/>
              <a:t>是帮助</a:t>
            </a:r>
            <a:r>
              <a:rPr lang="en-US" altLang="zh-CN" sz="2900" dirty="0"/>
              <a:t>MySQL</a:t>
            </a:r>
            <a:r>
              <a:rPr lang="zh-CN" altLang="en-US" sz="2900" dirty="0"/>
              <a:t>高效获取数据的数据结构。我们可以简单理解为：快速查找排好序的一种数据结构。</a:t>
            </a:r>
            <a:endParaRPr lang="en-US" altLang="zh-CN" sz="2900" dirty="0" smtClean="0"/>
          </a:p>
          <a:p>
            <a:pPr marL="0" indent="0">
              <a:buNone/>
            </a:pPr>
            <a:r>
              <a:rPr lang="zh-CN" altLang="en-US" sz="3790" b="1" dirty="0" smtClean="0"/>
              <a:t>哪些字段适合建立索引：</a:t>
            </a:r>
            <a:endParaRPr lang="en-US" altLang="zh-CN" sz="3790" b="1" dirty="0" smtClean="0"/>
          </a:p>
          <a:p>
            <a:pPr marL="0" indent="0">
              <a:buNone/>
            </a:pPr>
            <a:r>
              <a:rPr lang="zh-CN" altLang="en-US" sz="2900" dirty="0" smtClean="0"/>
              <a:t>    </a:t>
            </a:r>
            <a:r>
              <a:rPr lang="en-US" altLang="zh-CN" sz="2900" dirty="0" smtClean="0"/>
              <a:t>1. </a:t>
            </a:r>
            <a:r>
              <a:rPr lang="zh-CN" altLang="en-US" sz="2900" dirty="0" smtClean="0"/>
              <a:t>表</a:t>
            </a:r>
            <a:r>
              <a:rPr lang="zh-CN" altLang="en-US" sz="2900" dirty="0"/>
              <a:t>的某个字段值得离散度越高，该字段越适合选作索引的</a:t>
            </a:r>
            <a:r>
              <a:rPr lang="zh-CN" altLang="en-US" sz="2900" dirty="0" smtClean="0"/>
              <a:t>关键</a:t>
            </a:r>
            <a:endParaRPr lang="en-US" altLang="zh-CN" sz="2900" dirty="0" smtClean="0"/>
          </a:p>
          <a:p>
            <a:pPr marL="0" indent="0">
              <a:buNone/>
            </a:pPr>
            <a:r>
              <a:rPr lang="en-US" altLang="zh-CN" sz="2900" dirty="0"/>
              <a:t> </a:t>
            </a:r>
            <a:r>
              <a:rPr lang="en-US" altLang="zh-CN" sz="2900" dirty="0" smtClean="0"/>
              <a:t>   2.</a:t>
            </a:r>
            <a:r>
              <a:rPr lang="zh-CN" altLang="en-US" sz="2900" dirty="0"/>
              <a:t> </a:t>
            </a:r>
            <a:r>
              <a:rPr lang="en-US" altLang="zh-CN" sz="2900" dirty="0"/>
              <a:t>Where </a:t>
            </a:r>
            <a:r>
              <a:rPr lang="zh-CN" altLang="en-US" sz="2900" dirty="0"/>
              <a:t>子句中经常使用的字段应该创建</a:t>
            </a:r>
            <a:r>
              <a:rPr lang="zh-CN" altLang="en-US" sz="2900" dirty="0" smtClean="0"/>
              <a:t>索引</a:t>
            </a:r>
            <a:endParaRPr lang="en-US" altLang="zh-CN" sz="2900" dirty="0" smtClean="0"/>
          </a:p>
          <a:p>
            <a:pPr marL="0" indent="0">
              <a:buNone/>
            </a:pPr>
            <a:r>
              <a:rPr lang="en-US" altLang="zh-CN" sz="2900" dirty="0" smtClean="0"/>
              <a:t>   3. </a:t>
            </a:r>
            <a:r>
              <a:rPr lang="zh-CN" altLang="en-US" sz="2900" dirty="0" smtClean="0"/>
              <a:t>查询</a:t>
            </a:r>
            <a:r>
              <a:rPr lang="zh-CN" altLang="en-US" sz="2900" dirty="0"/>
              <a:t>中与其他表关联的字段，外键关系建立索引</a:t>
            </a:r>
            <a:br>
              <a:rPr lang="en-US" altLang="zh-CN" dirty="0" smtClean="0"/>
            </a:br>
            <a:r>
              <a:rPr lang="en-US" altLang="zh-CN" dirty="0" smtClean="0"/>
              <a:t> </a:t>
            </a:r>
            <a:endParaRPr lang="en-US" altLang="zh-CN" dirty="0" smtClean="0"/>
          </a:p>
          <a:p>
            <a:pPr marL="0" indent="0">
              <a:buNone/>
            </a:pPr>
            <a:r>
              <a:rPr lang="zh-CN" altLang="en-US" sz="3790" b="1" dirty="0" smtClean="0"/>
              <a:t>哪些字段不适合建立索引</a:t>
            </a:r>
            <a:r>
              <a:rPr lang="en-US" altLang="zh-CN" sz="3790" b="1" dirty="0" smtClean="0"/>
              <a:t>:</a:t>
            </a:r>
            <a:endParaRPr lang="en-US" altLang="zh-CN" sz="3790" b="1" dirty="0" smtClean="0"/>
          </a:p>
          <a:p>
            <a:pPr marL="0" indent="0">
              <a:buNone/>
            </a:pPr>
            <a:r>
              <a:rPr lang="zh-CN" altLang="en-US" sz="3400" dirty="0" smtClean="0"/>
              <a:t>   </a:t>
            </a:r>
            <a:r>
              <a:rPr lang="en-US" altLang="zh-CN" sz="3400" dirty="0" smtClean="0"/>
              <a:t>1. </a:t>
            </a:r>
            <a:r>
              <a:rPr lang="zh-CN" altLang="en-US" sz="3400" dirty="0" smtClean="0"/>
              <a:t>重复</a:t>
            </a:r>
            <a:r>
              <a:rPr lang="zh-CN" altLang="en-US" sz="3400" dirty="0"/>
              <a:t>度高的字段，例如</a:t>
            </a:r>
            <a:r>
              <a:rPr lang="zh-CN" altLang="en-US" sz="3400" dirty="0" smtClean="0"/>
              <a:t>性别</a:t>
            </a:r>
            <a:endParaRPr lang="en-US" altLang="zh-CN" sz="3400" dirty="0" smtClean="0"/>
          </a:p>
          <a:p>
            <a:pPr marL="0" indent="0">
              <a:buNone/>
            </a:pPr>
            <a:r>
              <a:rPr lang="en-US" altLang="zh-CN" sz="3400" dirty="0"/>
              <a:t> </a:t>
            </a:r>
            <a:r>
              <a:rPr lang="en-US" altLang="zh-CN" sz="3400" dirty="0" smtClean="0"/>
              <a:t>  2. </a:t>
            </a:r>
            <a:r>
              <a:rPr lang="zh-CN" altLang="en-US" sz="3400" dirty="0" smtClean="0"/>
              <a:t>索引</a:t>
            </a:r>
            <a:r>
              <a:rPr lang="zh-CN" altLang="en-US" sz="3400" dirty="0"/>
              <a:t>应该建在小字段上，对于大的文本字段甚至超长字段，不要建索引</a:t>
            </a:r>
            <a:endParaRPr lang="en-US" altLang="zh-CN" sz="3400" dirty="0" smtClean="0"/>
          </a:p>
          <a:p>
            <a:pPr marL="0" indent="0">
              <a:buNone/>
            </a:pPr>
            <a:r>
              <a:rPr lang="en-US" altLang="zh-CN" sz="3400" dirty="0" smtClean="0"/>
              <a:t>   3. </a:t>
            </a:r>
            <a:r>
              <a:rPr lang="zh-CN" altLang="en-US" sz="3400" dirty="0" smtClean="0"/>
              <a:t>更新</a:t>
            </a:r>
            <a:r>
              <a:rPr lang="zh-CN" altLang="en-US" sz="3400" dirty="0"/>
              <a:t>频繁的字段不适合创建</a:t>
            </a:r>
            <a:r>
              <a:rPr lang="zh-CN" altLang="en-US" sz="3400" dirty="0" smtClean="0"/>
              <a:t>索引</a:t>
            </a:r>
            <a:endParaRPr lang="en-US" altLang="zh-CN" sz="3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工作中几种常见的优化</a:t>
            </a:r>
            <a:endParaRPr lang="zh-CN" altLang="en-US" dirty="0"/>
          </a:p>
        </p:txBody>
      </p:sp>
      <p:sp>
        <p:nvSpPr>
          <p:cNvPr id="3" name="内容占位符 2"/>
          <p:cNvSpPr>
            <a:spLocks noGrp="1"/>
          </p:cNvSpPr>
          <p:nvPr>
            <p:ph idx="1"/>
          </p:nvPr>
        </p:nvSpPr>
        <p:spPr/>
        <p:txBody>
          <a:bodyPr>
            <a:normAutofit/>
          </a:bodyPr>
          <a:lstStyle/>
          <a:p>
            <a:endParaRPr lang="zh-CN" altLang="en-US" dirty="0" smtClean="0"/>
          </a:p>
          <a:p>
            <a:endParaRPr lang="zh-CN" altLang="en-US" dirty="0" smtClean="0"/>
          </a:p>
          <a:p>
            <a:endParaRPr lang="zh-CN" altLang="en-US" dirty="0" smtClean="0"/>
          </a:p>
          <a:p>
            <a:pPr marL="0" indent="0">
              <a:buNone/>
            </a:pPr>
            <a:br>
              <a:rPr lang="en-US" altLang="zh-CN" b="1" dirty="0" smtClean="0"/>
            </a:br>
            <a:br>
              <a:rPr lang="en-US" altLang="zh-CN" b="1" dirty="0" smtClean="0"/>
            </a:br>
            <a:endParaRPr lang="en-US" altLang="zh-CN" dirty="0" smtClean="0"/>
          </a:p>
          <a:p>
            <a:endParaRPr lang="zh-CN" altLang="en-US" dirty="0"/>
          </a:p>
        </p:txBody>
      </p:sp>
      <p:sp>
        <p:nvSpPr>
          <p:cNvPr id="4" name="文本框 3"/>
          <p:cNvSpPr txBox="1"/>
          <p:nvPr/>
        </p:nvSpPr>
        <p:spPr>
          <a:xfrm>
            <a:off x="1154430" y="1456690"/>
            <a:ext cx="9930765" cy="4523105"/>
          </a:xfrm>
          <a:prstGeom prst="rect">
            <a:avLst/>
          </a:prstGeom>
          <a:noFill/>
        </p:spPr>
        <p:txBody>
          <a:bodyPr wrap="square" rtlCol="0" anchor="t">
            <a:spAutoFit/>
          </a:bodyPr>
          <a:p>
            <a:r>
              <a:rPr lang="en-US" altLang="zh-CN"/>
              <a:t>1.</a:t>
            </a:r>
            <a:r>
              <a:rPr lang="zh-CN" altLang="en-US"/>
              <a:t>SQL语句中IN包含的值不应过多</a:t>
            </a:r>
            <a:endParaRPr lang="zh-CN" altLang="en-US"/>
          </a:p>
          <a:p>
            <a:endParaRPr lang="zh-CN" altLang="en-US"/>
          </a:p>
          <a:p>
            <a:r>
              <a:rPr lang="zh-CN" altLang="en-US"/>
              <a:t>MySQL对于IN做了相应的优化，即将IN中的常量全部存储在一个数组里面，而且这个数组是排好序的。但是如果数值较多，产生的消耗也是比较大的。</a:t>
            </a:r>
            <a:endParaRPr lang="zh-CN" altLang="en-US"/>
          </a:p>
          <a:p>
            <a:r>
              <a:rPr lang="zh-CN" altLang="en-US"/>
              <a:t>再例如：select id from t where num in(1,2,3) 对于连续的数值，能用between就不要用in了；再或者使用连接来替换</a:t>
            </a:r>
            <a:endParaRPr lang="zh-CN" altLang="en-US"/>
          </a:p>
          <a:p>
            <a:endParaRPr lang="zh-CN" altLang="en-US"/>
          </a:p>
          <a:p>
            <a:endParaRPr lang="zh-CN" altLang="en-US"/>
          </a:p>
          <a:p>
            <a:endParaRPr lang="zh-CN" altLang="en-US"/>
          </a:p>
          <a:p>
            <a:pPr marL="0" indent="0">
              <a:buNone/>
            </a:pPr>
            <a:r>
              <a:rPr lang="en-US" altLang="zh-CN" dirty="0" smtClean="0">
                <a:sym typeface="+mn-ea"/>
              </a:rPr>
              <a:t>2.SELECT语句务必指明字段名称</a:t>
            </a:r>
            <a:endParaRPr lang="en-US" altLang="zh-CN" dirty="0" smtClean="0"/>
          </a:p>
          <a:p>
            <a:pPr marL="0" indent="0">
              <a:buNone/>
            </a:pPr>
            <a:r>
              <a:rPr lang="en-US" altLang="zh-CN" dirty="0" smtClean="0">
                <a:sym typeface="+mn-ea"/>
              </a:rPr>
              <a:t>SELECT*增加很多不必要的消耗（CPU、IO、内存、网络带宽）；增加了使用覆盖索引的可能性；当表结构发生改变时，前断也需要更新。所以要求直接在select后面接上字段名。</a:t>
            </a:r>
            <a:endParaRPr lang="en-US" altLang="zh-CN" dirty="0" smtClean="0">
              <a:sym typeface="+mn-ea"/>
            </a:endParaRPr>
          </a:p>
          <a:p>
            <a:pPr marL="0" indent="0">
              <a:buNone/>
            </a:pPr>
            <a:r>
              <a:rPr lang="zh-CN" altLang="en-US" dirty="0" smtClean="0">
                <a:sym typeface="+mn-ea"/>
              </a:rPr>
              <a:t>从</a:t>
            </a:r>
            <a:r>
              <a:rPr lang="zh-CN" altLang="en-US" dirty="0">
                <a:sym typeface="+mn-ea"/>
              </a:rPr>
              <a:t>数据库里读出越多的数据，那么查询就会变得越慢。并且，如果你的数据库服务器和</a:t>
            </a:r>
            <a:r>
              <a:rPr lang="en-US" altLang="zh-CN" dirty="0">
                <a:sym typeface="+mn-ea"/>
              </a:rPr>
              <a:t>WEB</a:t>
            </a:r>
            <a:r>
              <a:rPr lang="zh-CN" altLang="en-US" dirty="0">
                <a:sym typeface="+mn-ea"/>
              </a:rPr>
              <a:t>服务器是两台独立的服务器的话，这还会增加网络传输的负载。所以，你应该养成一个需要什么就取什么的好的习惯。</a:t>
            </a:r>
            <a:endParaRPr lang="zh-CN" altLang="en-US" dirty="0"/>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工作中几种常见的优化</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700" dirty="0" smtClean="0">
                <a:sym typeface="+mn-ea"/>
              </a:rPr>
              <a:t>3.</a:t>
            </a:r>
            <a:r>
              <a:rPr lang="zh-CN" altLang="en-US" sz="1700" dirty="0" smtClean="0"/>
              <a:t>当只需要一条数据的时候，使用limit 1</a:t>
            </a:r>
            <a:endParaRPr lang="zh-CN" altLang="en-US" sz="1700" dirty="0" smtClean="0"/>
          </a:p>
          <a:p>
            <a:pPr marL="0" indent="0">
              <a:buNone/>
            </a:pPr>
            <a:r>
              <a:rPr lang="zh-CN" altLang="en-US" sz="1700" dirty="0" smtClean="0"/>
              <a:t>          这是为了使EXPLAIN中type列达到const类型</a:t>
            </a:r>
            <a:endParaRPr lang="zh-CN" altLang="en-US" sz="1700" dirty="0" smtClean="0"/>
          </a:p>
          <a:p>
            <a:pPr marL="0" indent="0">
              <a:buNone/>
            </a:pPr>
            <a:r>
              <a:rPr lang="en-US" altLang="zh-CN" sz="1700" dirty="0" smtClean="0"/>
              <a:t>4.</a:t>
            </a:r>
            <a:r>
              <a:rPr lang="zh-CN" altLang="en-US" sz="1700" dirty="0" smtClean="0"/>
              <a:t>如果排序字段没有用到索引，就尽量少排序</a:t>
            </a:r>
            <a:endParaRPr lang="zh-CN" altLang="en-US" sz="1700" dirty="0" smtClean="0"/>
          </a:p>
          <a:p>
            <a:pPr marL="0" indent="0">
              <a:buNone/>
            </a:pPr>
            <a:r>
              <a:rPr lang="en-US" altLang="zh-CN" sz="1700" dirty="0" smtClean="0">
                <a:sym typeface="+mn-ea"/>
              </a:rPr>
              <a:t>5.</a:t>
            </a:r>
            <a:r>
              <a:rPr lang="zh-CN" altLang="en-US" sz="1700" dirty="0" smtClean="0"/>
              <a:t>如果限制条件中其他字段没有索引，尽量少用or</a:t>
            </a:r>
            <a:endParaRPr lang="zh-CN" altLang="en-US" sz="1700" dirty="0" smtClean="0"/>
          </a:p>
          <a:p>
            <a:pPr marL="0" indent="0">
              <a:buNone/>
            </a:pPr>
            <a:r>
              <a:rPr lang="zh-CN" altLang="en-US" sz="1700" dirty="0" smtClean="0"/>
              <a:t>     or两边的字段中，如果有一个不是索引字段，而其他条件也不是索引字段，会造成该查询不走索引的情况。很多时候使用union all或者是union（必要的时候）的方式来代替“or”会得到更好的效果。</a:t>
            </a:r>
            <a:endParaRPr lang="zh-CN" altLang="en-US" sz="1700" dirty="0" smtClean="0"/>
          </a:p>
          <a:p>
            <a:pPr marL="0" indent="0">
              <a:buNone/>
            </a:pPr>
            <a:r>
              <a:rPr lang="en-US" altLang="zh-CN" sz="1700" dirty="0" smtClean="0">
                <a:sym typeface="+mn-ea"/>
              </a:rPr>
              <a:t>6.</a:t>
            </a:r>
            <a:r>
              <a:rPr lang="en-US" altLang="zh-CN" sz="1700" dirty="0"/>
              <a:t>尽量用union all代替union</a:t>
            </a:r>
            <a:endParaRPr lang="en-US" altLang="zh-CN" sz="1700" dirty="0"/>
          </a:p>
          <a:p>
            <a:pPr marL="0" indent="0">
              <a:buNone/>
            </a:pPr>
            <a:r>
              <a:rPr lang="en-US" altLang="zh-CN" sz="1700" dirty="0"/>
              <a:t>      </a:t>
            </a:r>
            <a:r>
              <a:rPr lang="en-US" altLang="zh-CN" sz="1700" dirty="0" smtClean="0"/>
              <a:t>union和union all的差异主要是前者需要将结果集合并后再进行唯一性过滤操作，这就会涉及到排序，增加大量的CPU运算，加大资源消耗及延迟。当然，union all的前提条件是两个结果集没有重复数据。</a:t>
            </a:r>
            <a:br>
              <a:rPr lang="en-US" altLang="zh-CN" sz="1700" b="1" dirty="0" smtClean="0"/>
            </a:br>
            <a:br>
              <a:rPr lang="en-US" altLang="zh-CN" sz="1700" b="1" dirty="0" smtClean="0"/>
            </a:br>
            <a:endParaRPr lang="en-US" altLang="zh-CN" sz="1700" dirty="0" smtClean="0"/>
          </a:p>
          <a:p>
            <a:endParaRPr lang="en-US" altLang="zh-CN" sz="500" dirty="0" smtClean="0"/>
          </a:p>
        </p:txBody>
      </p:sp>
    </p:spTree>
  </p:cSld>
  <p:clrMapOvr>
    <a:masterClrMapping/>
  </p:clrMapOvr>
</p:sld>
</file>

<file path=ppt/tags/tag1.xml><?xml version="1.0" encoding="utf-8"?>
<p:tagLst xmlns:p="http://schemas.openxmlformats.org/presentationml/2006/main">
  <p:tag name="KSO_WM_UNIT_PLACING_PICTURE_USER_VIEWPORT" val="{&quot;height&quot;:3555,&quot;width&quot;:10995}"/>
</p:tagLst>
</file>

<file path=ppt/tags/tag2.xml><?xml version="1.0" encoding="utf-8"?>
<p:tagLst xmlns:p="http://schemas.openxmlformats.org/presentationml/2006/main">
  <p:tag name="KSO_WM_UNIT_PLACING_PICTURE_USER_VIEWPORT" val="{&quot;height&quot;:3540,&quot;width&quot;:10770}"/>
</p:tagLst>
</file>

<file path=ppt/tags/tag3.xml><?xml version="1.0" encoding="utf-8"?>
<p:tagLst xmlns:p="http://schemas.openxmlformats.org/presentationml/2006/main">
  <p:tag name="MH" val="20190823171441"/>
  <p:tag name="MH_LIBRARY" val="GRAPHIC"/>
  <p:tag name="MH_TYPE" val="SubTitle"/>
  <p:tag name="MH_ORDER" val="2"/>
</p:tagLst>
</file>

<file path=ppt/tags/tag4.xml><?xml version="1.0" encoding="utf-8"?>
<p:tagLst xmlns:p="http://schemas.openxmlformats.org/presentationml/2006/main">
  <p:tag name="MH" val="20190823171441"/>
  <p:tag name="MH_LIBRARY" val="GRAPHIC"/>
  <p:tag name="MH_TYPE" val="SubTitle"/>
  <p:tag name="MH_ORDER" val="4"/>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5703</Words>
  <Application>WPS 演示</Application>
  <PresentationFormat>宽屏</PresentationFormat>
  <Paragraphs>230</Paragraphs>
  <Slides>24</Slides>
  <Notes>19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宋体</vt:lpstr>
      <vt:lpstr>Wingdings</vt:lpstr>
      <vt:lpstr>Arial</vt:lpstr>
      <vt:lpstr>微软雅黑</vt:lpstr>
      <vt:lpstr>Segoe UI Black</vt:lpstr>
      <vt:lpstr>Microsoft JhengHei</vt:lpstr>
      <vt:lpstr>PMingLiU</vt:lpstr>
      <vt:lpstr>PMingLiU-ExtB</vt:lpstr>
      <vt:lpstr>Consolas</vt:lpstr>
      <vt:lpstr>等线</vt:lpstr>
      <vt:lpstr>Arial Unicode MS</vt:lpstr>
      <vt:lpstr>Calibri</vt:lpstr>
      <vt:lpstr>Aparajita</vt:lpstr>
      <vt:lpstr>Nirmala UI</vt:lpstr>
      <vt:lpstr>Verdana</vt:lpstr>
      <vt:lpstr>自定义设计方案</vt:lpstr>
      <vt:lpstr>PowerPoint 演示文稿</vt:lpstr>
      <vt:lpstr>SQL查询过程</vt:lpstr>
      <vt:lpstr>优化维度</vt:lpstr>
      <vt:lpstr>优化前后查询结果耗时对比</vt:lpstr>
      <vt:lpstr>学会分析SQL执行计划</vt:lpstr>
      <vt:lpstr>查询类型择优</vt:lpstr>
      <vt:lpstr>通过索引提高查询效率</vt:lpstr>
      <vt:lpstr>工作中几种常见的优化</vt:lpstr>
      <vt:lpstr>工作中几种常见的优化</vt:lpstr>
      <vt:lpstr>工作中几种常见的优化</vt:lpstr>
      <vt:lpstr>工作中几种常见的优化</vt:lpstr>
      <vt:lpstr>工作中几种常见的优化</vt:lpstr>
      <vt:lpstr>工作中几种常见的优化</vt:lpstr>
      <vt:lpstr>如何避免低效率SQL</vt:lpstr>
      <vt:lpstr>写SQL时尽量不要对字段进行运算操作</vt:lpstr>
      <vt:lpstr>PowerPoint 演示文稿</vt:lpstr>
      <vt:lpstr>注意索引被弃用</vt:lpstr>
      <vt:lpstr>PowerPoint 演示文稿</vt:lpstr>
      <vt:lpstr>实际工作中遇到问题解决思路</vt:lpstr>
      <vt:lpstr>PowerPoint 演示文稿</vt:lpstr>
      <vt:lpstr> </vt:lpstr>
      <vt:lpstr>总结</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dc:creator>
  <cp:lastModifiedBy>Stronger</cp:lastModifiedBy>
  <cp:revision>1964</cp:revision>
  <cp:lastPrinted>2018-09-26T14:17:00Z</cp:lastPrinted>
  <dcterms:created xsi:type="dcterms:W3CDTF">2015-08-12T02:19:00Z</dcterms:created>
  <dcterms:modified xsi:type="dcterms:W3CDTF">2020-09-23T16:06:42Z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