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4" r:id="rId6"/>
    <p:sldId id="273" r:id="rId7"/>
    <p:sldId id="260" r:id="rId8"/>
    <p:sldId id="275" r:id="rId9"/>
    <p:sldId id="261" r:id="rId10"/>
    <p:sldId id="271" r:id="rId11"/>
    <p:sldId id="262" r:id="rId12"/>
    <p:sldId id="263" r:id="rId13"/>
    <p:sldId id="264" r:id="rId14"/>
    <p:sldId id="265" r:id="rId15"/>
    <p:sldId id="270" r:id="rId16"/>
    <p:sldId id="266" r:id="rId17"/>
    <p:sldId id="276" r:id="rId18"/>
    <p:sldId id="278" r:id="rId19"/>
    <p:sldId id="279" r:id="rId20"/>
    <p:sldId id="277" r:id="rId21"/>
    <p:sldId id="267" r:id="rId22"/>
    <p:sldId id="268" r:id="rId23"/>
    <p:sldId id="269" r:id="rId24"/>
    <p:sldId id="272" r:id="rId2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81" autoAdjust="0"/>
    <p:restoredTop sz="77413" autoAdjust="0"/>
  </p:normalViewPr>
  <p:slideViewPr>
    <p:cSldViewPr snapToGrid="0">
      <p:cViewPr>
        <p:scale>
          <a:sx n="50" d="100"/>
          <a:sy n="50" d="100"/>
        </p:scale>
        <p:origin x="-2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933B1CD-856F-4CBB-A372-8ED5B8F07E6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09F1368-F828-4EFF-86F0-A9E3BF2F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F1368-F828-4EFF-86F0-A9E3BF2F1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performance: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are known to be effective at classifying images, and may be able to achieve good performance on skin disease detection tasks.</a:t>
            </a:r>
          </a:p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features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they are able to learn robust features from images, which can be useful for detecting subtle differences between different skin diseases.</a:t>
            </a:r>
          </a:p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 of training: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are relatively easy to train, which can make it faster and easier to develop a skin disease detection system using these models.</a:t>
            </a:r>
          </a:p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Widely used: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are both widely used in the field of computer vision, and there is a wealth of resources and knowledge available for using these models.</a:t>
            </a:r>
          </a:p>
          <a:p>
            <a:pPr algn="l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F1368-F828-4EFF-86F0-A9E3BF2F1A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F1368-F828-4EFF-86F0-A9E3BF2F1A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F1368-F828-4EFF-86F0-A9E3BF2F1A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3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64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1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en-US" b="1" dirty="0">
                <a:effectLst/>
              </a:rPr>
              <a:t>Detection of multiple skin disorders</a:t>
            </a:r>
            <a:endParaRPr lang="en-US" dirty="0">
              <a:effectLst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8816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Capstone Project Phase </a:t>
            </a:r>
            <a:r>
              <a:rPr lang="en-US" sz="2400" dirty="0" smtClean="0">
                <a:effectLst/>
              </a:rPr>
              <a:t>A</a:t>
            </a:r>
          </a:p>
          <a:p>
            <a:endParaRPr lang="en-US" sz="2400" dirty="0" smtClean="0">
              <a:effectLst/>
            </a:endParaRPr>
          </a:p>
          <a:p>
            <a:r>
              <a:rPr lang="en-US" b="1" dirty="0" smtClean="0">
                <a:effectLst/>
              </a:rPr>
              <a:t>Supervisor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> (Dr.) Zakharia Frenkel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  </a:t>
            </a:r>
            <a:r>
              <a:rPr lang="en-US" b="1" dirty="0" smtClean="0">
                <a:effectLst/>
              </a:rPr>
              <a:t>Team </a:t>
            </a:r>
            <a:r>
              <a:rPr lang="en-US" b="1" dirty="0">
                <a:effectLst/>
              </a:rPr>
              <a:t>members:</a:t>
            </a:r>
            <a:r>
              <a:rPr lang="en-US" dirty="0">
                <a:effectLst/>
              </a:rPr>
              <a:t> Oudai Salameh </a:t>
            </a:r>
            <a:r>
              <a:rPr lang="en-US" dirty="0" smtClean="0">
                <a:effectLst/>
              </a:rPr>
              <a:t>   Or Mizrachi</a:t>
            </a:r>
            <a:endParaRPr lang="en-US" sz="2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0" y="358486"/>
            <a:ext cx="4006599" cy="945780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11279134" y="6101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certain challenges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Understanding complicated medical papers that talk about skin diseases</a:t>
            </a:r>
          </a:p>
          <a:p>
            <a:endParaRPr lang="en-US" sz="2400" dirty="0" smtClean="0"/>
          </a:p>
          <a:p>
            <a:r>
              <a:rPr lang="en-US" sz="2400" dirty="0" smtClean="0"/>
              <a:t>Collecting all the images for our large databases</a:t>
            </a:r>
          </a:p>
          <a:p>
            <a:endParaRPr lang="en-US" sz="2400" dirty="0"/>
          </a:p>
          <a:p>
            <a:r>
              <a:rPr lang="en-US" sz="2400" dirty="0" smtClean="0"/>
              <a:t>Researching the best and most suitable architecture for our project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6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skin diseases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smtClean="0"/>
              <a:t>We want to classify over 250 types of disorders and diseases </a:t>
            </a:r>
          </a:p>
          <a:p>
            <a:endParaRPr lang="en-US" sz="2400" dirty="0" smtClean="0"/>
          </a:p>
          <a:p>
            <a:r>
              <a:rPr lang="en-US" sz="2400" dirty="0"/>
              <a:t>Using Categorical cross entropy loss </a:t>
            </a:r>
            <a:r>
              <a:rPr lang="en-US" sz="2400" dirty="0" smtClean="0"/>
              <a:t>for </a:t>
            </a:r>
            <a:r>
              <a:rPr lang="en-US" sz="2400" dirty="0"/>
              <a:t>the CNN score for each class</a:t>
            </a:r>
          </a:p>
          <a:p>
            <a:endParaRPr lang="en-US" sz="2400" dirty="0" smtClean="0"/>
          </a:p>
          <a:p>
            <a:r>
              <a:rPr lang="en-US" sz="2400" dirty="0" smtClean="0"/>
              <a:t>Applying softmax function to each score to be in range [0,1]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6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Solves </a:t>
            </a:r>
            <a:r>
              <a:rPr lang="en-US" sz="2400" dirty="0"/>
              <a:t>complicated classification for large </a:t>
            </a:r>
            <a:r>
              <a:rPr lang="en-US" sz="2400" dirty="0" smtClean="0"/>
              <a:t>database.</a:t>
            </a:r>
          </a:p>
          <a:p>
            <a:endParaRPr lang="en-US" sz="2400" dirty="0" smtClean="0"/>
          </a:p>
          <a:p>
            <a:r>
              <a:rPr lang="en-US" sz="2400" dirty="0" smtClean="0"/>
              <a:t>Analyzing visual imagery: image classification, medical image analysis, etc..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28" y="3628474"/>
            <a:ext cx="4377022" cy="28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ResNetV2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4350" y="1732449"/>
            <a:ext cx="10753207" cy="4058751"/>
          </a:xfrm>
        </p:spPr>
        <p:txBody>
          <a:bodyPr>
            <a:noAutofit/>
          </a:bodyPr>
          <a:lstStyle/>
          <a:p>
            <a:r>
              <a:rPr lang="en-US" sz="2800" dirty="0" smtClean="0"/>
              <a:t>Version of the ResNet CNN : </a:t>
            </a:r>
          </a:p>
          <a:p>
            <a:pPr lvl="1"/>
            <a:r>
              <a:rPr lang="en-US" sz="2400" b="1" dirty="0" smtClean="0">
                <a:effectLst/>
              </a:rPr>
              <a:t>Good performance</a:t>
            </a:r>
          </a:p>
          <a:p>
            <a:pPr lvl="1"/>
            <a:r>
              <a:rPr lang="en-US" sz="2400" b="1" dirty="0" smtClean="0">
                <a:effectLst/>
              </a:rPr>
              <a:t>Robust features</a:t>
            </a:r>
            <a:endParaRPr lang="en-US" sz="2400" dirty="0">
              <a:effectLst/>
            </a:endParaRPr>
          </a:p>
          <a:p>
            <a:pPr lvl="1"/>
            <a:r>
              <a:rPr lang="en-US" sz="2400" b="1" dirty="0">
                <a:effectLst/>
              </a:rPr>
              <a:t>Ease of </a:t>
            </a:r>
            <a:r>
              <a:rPr lang="en-US" sz="2400" b="1" dirty="0" smtClean="0">
                <a:effectLst/>
              </a:rPr>
              <a:t>training</a:t>
            </a:r>
          </a:p>
          <a:p>
            <a:pPr lvl="1"/>
            <a:r>
              <a:rPr lang="en-US" sz="2400" b="1" dirty="0" smtClean="0">
                <a:effectLst/>
              </a:rPr>
              <a:t>Widely used</a:t>
            </a:r>
          </a:p>
          <a:p>
            <a:endParaRPr lang="en-US" sz="2800" dirty="0"/>
          </a:p>
          <a:p>
            <a:pPr marL="342900" lvl="1" indent="-306000">
              <a:buFont typeface="Wingdings 2" charset="2"/>
              <a:buChar char=""/>
            </a:pPr>
            <a:r>
              <a:rPr lang="en-US" sz="2400" dirty="0"/>
              <a:t>Uses skip connections that allows the network to </a:t>
            </a:r>
            <a:r>
              <a:rPr lang="en-US" sz="2400" dirty="0" smtClean="0"/>
              <a:t>learn</a:t>
            </a:r>
          </a:p>
          <a:p>
            <a:pPr marL="36900" lvl="1" indent="0">
              <a:buNone/>
            </a:pPr>
            <a:r>
              <a:rPr lang="en-US" sz="2400" dirty="0" smtClean="0"/>
              <a:t>      </a:t>
            </a:r>
            <a:r>
              <a:rPr lang="en-US" sz="2400" dirty="0"/>
              <a:t>more complex function and improve it’s performance</a:t>
            </a:r>
          </a:p>
          <a:p>
            <a:pPr marL="36900" indent="0">
              <a:buNone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809" y="1580050"/>
            <a:ext cx="220058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DenseNet121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51845" y="1580050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Version of DenseNet</a:t>
            </a:r>
          </a:p>
          <a:p>
            <a:endParaRPr lang="en-US" sz="2400" dirty="0" smtClean="0"/>
          </a:p>
          <a:p>
            <a:r>
              <a:rPr lang="en-US" sz="2400" dirty="0" smtClean="0"/>
              <a:t>Faster to train and easier to use</a:t>
            </a:r>
          </a:p>
          <a:p>
            <a:endParaRPr lang="en-US" sz="2400" dirty="0" smtClean="0"/>
          </a:p>
          <a:p>
            <a:r>
              <a:rPr lang="en-US" sz="2400" dirty="0" smtClean="0"/>
              <a:t>Base model for image classification tasks</a:t>
            </a:r>
          </a:p>
          <a:p>
            <a:endParaRPr lang="en-US" sz="2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4184195"/>
            <a:ext cx="6962257" cy="22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attention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Increases the </a:t>
            </a:r>
            <a:r>
              <a:rPr lang="en-US" sz="2400" dirty="0">
                <a:effectLst/>
              </a:rPr>
              <a:t>prediction rates and focusing on relevant features of the </a:t>
            </a:r>
            <a:r>
              <a:rPr lang="en-US" sz="2400" dirty="0" smtClean="0">
                <a:effectLst/>
              </a:rPr>
              <a:t>image</a:t>
            </a:r>
          </a:p>
          <a:p>
            <a:endParaRPr lang="en-US" sz="2400" dirty="0" smtClean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Ignoring other features that are less relevant </a:t>
            </a:r>
          </a:p>
          <a:p>
            <a:endParaRPr lang="en-US" sz="2400" dirty="0" smtClean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Giving high weight close to 1 with relevant features and low weights close to 0 to less relevant 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4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8131" y="228600"/>
            <a:ext cx="10353762" cy="970450"/>
          </a:xfrm>
        </p:spPr>
        <p:txBody>
          <a:bodyPr/>
          <a:lstStyle/>
          <a:p>
            <a:r>
              <a:rPr lang="en-US" dirty="0" smtClean="0"/>
              <a:t>The network</a:t>
            </a:r>
            <a:endParaRPr lang="en-US" dirty="0"/>
          </a:p>
        </p:txBody>
      </p:sp>
      <p:pic>
        <p:nvPicPr>
          <p:cNvPr id="4" name="תמונה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34933" r="28551" b="20375"/>
          <a:stretch/>
        </p:blipFill>
        <p:spPr bwMode="auto">
          <a:xfrm>
            <a:off x="1190668" y="1199050"/>
            <a:ext cx="9801225" cy="5335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78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4" name="תמונה 3" descr="C:\Users\user\Desktop\Deployment Diagram-Detection of skin diseas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52" y="2114232"/>
            <a:ext cx="9056688" cy="3806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2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93755" y="472440"/>
            <a:ext cx="10353762" cy="97045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תמונה 3" descr="C:\Users\user\Desktop\Class Diagram- Detection of skin diseas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63" y="1442890"/>
            <a:ext cx="7413625" cy="501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4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תמונה 3" descr="C:\Users\user\Desktop\UML Detection of skin disorder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32" y="1851977"/>
            <a:ext cx="7911265" cy="3954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9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1500" y="355431"/>
            <a:ext cx="10353762" cy="970450"/>
          </a:xfrm>
        </p:spPr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>For </a:t>
            </a:r>
            <a:r>
              <a:rPr lang="en-US" dirty="0"/>
              <a:t>The Project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1501" y="1325881"/>
            <a:ext cx="7612380" cy="48920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 Skin </a:t>
            </a:r>
            <a:r>
              <a:rPr lang="en-US" sz="2800" dirty="0">
                <a:effectLst/>
              </a:rPr>
              <a:t>disorders </a:t>
            </a:r>
            <a:r>
              <a:rPr lang="en-US" sz="2800" dirty="0" smtClean="0">
                <a:effectLst/>
              </a:rPr>
              <a:t>affect </a:t>
            </a:r>
            <a:r>
              <a:rPr lang="en-US" sz="2800" dirty="0">
                <a:effectLst/>
              </a:rPr>
              <a:t>as many as one in </a:t>
            </a:r>
            <a:r>
              <a:rPr lang="en-US" sz="2800" dirty="0" smtClean="0">
                <a:effectLst/>
              </a:rPr>
              <a:t> three </a:t>
            </a:r>
            <a:r>
              <a:rPr lang="en-US" sz="2800" dirty="0">
                <a:effectLst/>
              </a:rPr>
              <a:t>Americans at any given </a:t>
            </a:r>
            <a:r>
              <a:rPr lang="en-US" sz="2800" dirty="0" smtClean="0">
                <a:effectLst/>
              </a:rPr>
              <a:t>time</a:t>
            </a:r>
          </a:p>
          <a:p>
            <a:endParaRPr lang="en-US" sz="2800" dirty="0" smtClean="0">
              <a:effectLst/>
            </a:endParaRPr>
          </a:p>
          <a:p>
            <a:r>
              <a:rPr lang="en-US" sz="2800" dirty="0">
                <a:effectLst/>
              </a:rPr>
              <a:t>Skin has high potential to get infected by various infections </a:t>
            </a:r>
            <a:endParaRPr lang="en-US" sz="2800" dirty="0" smtClean="0">
              <a:effectLst/>
            </a:endParaRPr>
          </a:p>
          <a:p>
            <a:endParaRPr lang="en-US" sz="2800" dirty="0" smtClean="0">
              <a:effectLst/>
            </a:endParaRPr>
          </a:p>
          <a:p>
            <a:r>
              <a:rPr lang="en-US" sz="2800" dirty="0" smtClean="0"/>
              <a:t>help users </a:t>
            </a:r>
            <a:r>
              <a:rPr lang="en-US" sz="2800" dirty="0"/>
              <a:t>to get an early indication of various skin diseases </a:t>
            </a:r>
          </a:p>
          <a:p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1" y="2044871"/>
            <a:ext cx="3786482" cy="2641429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1279134" y="6101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User Flow-chart</a:t>
            </a:r>
            <a:endParaRPr lang="en-US" dirty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3795" y="1580050"/>
            <a:ext cx="9758796" cy="46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1026" name="Picture 2" descr="https://o.remove.bg/downloads/e3cc22c8-845f-4a00-a6d2-a46c73f46956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580051"/>
            <a:ext cx="3956897" cy="46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69c84b79-f340-4081-a8b3-63983c64b7db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41" y="1580050"/>
            <a:ext cx="3956897" cy="47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2050" name="Picture 2" descr="https://o.remove.bg/downloads/f58d919d-ce50-4f4d-8d29-14e49971a3eb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541941"/>
            <a:ext cx="4378325" cy="48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o.remove.bg/downloads/b5666da4-5741-48bc-971f-6a93894d20a4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17" y="1580050"/>
            <a:ext cx="4124610" cy="484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5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350" y="228600"/>
            <a:ext cx="10353762" cy="970450"/>
          </a:xfrm>
        </p:spPr>
        <p:txBody>
          <a:bodyPr/>
          <a:lstStyle/>
          <a:p>
            <a:r>
              <a:rPr lang="en-US" dirty="0" smtClean="0"/>
              <a:t>Verification plan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05" y="1199050"/>
            <a:ext cx="6787652" cy="51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51894" y="2533650"/>
            <a:ext cx="10744805" cy="127525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Thanks for listening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19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we want to solve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3794" y="1732449"/>
            <a:ext cx="10859105" cy="4058751"/>
          </a:xfrm>
        </p:spPr>
        <p:txBody>
          <a:bodyPr>
            <a:noAutofit/>
          </a:bodyPr>
          <a:lstStyle/>
          <a:p>
            <a:r>
              <a:rPr lang="en-US" sz="2600" dirty="0" smtClean="0"/>
              <a:t>Predicting all types of skin diseases and disorders</a:t>
            </a:r>
          </a:p>
          <a:p>
            <a:endParaRPr lang="en-US" sz="2600" dirty="0" smtClean="0"/>
          </a:p>
          <a:p>
            <a:r>
              <a:rPr lang="en-US" sz="2600" dirty="0" smtClean="0"/>
              <a:t>Handling low-resolution and quality images that are taken by mobile devices</a:t>
            </a:r>
          </a:p>
          <a:p>
            <a:endParaRPr lang="en-US" sz="2600" dirty="0" smtClean="0"/>
          </a:p>
          <a:p>
            <a:r>
              <a:rPr lang="en-US" sz="2600" dirty="0" smtClean="0"/>
              <a:t>Identifying diseases with different lightning conditions and different skin colors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מלבן 3"/>
          <p:cNvSpPr/>
          <p:nvPr/>
        </p:nvSpPr>
        <p:spPr>
          <a:xfrm>
            <a:off x="11279134" y="6101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9928" y="610689"/>
            <a:ext cx="10353762" cy="9704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Background and related work	 </a:t>
            </a:r>
            <a:r>
              <a:rPr lang="en-US" sz="3600" dirty="0" smtClean="0"/>
              <a:t>- Research</a:t>
            </a:r>
            <a:endParaRPr lang="en-US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Reviewed researches </a:t>
            </a:r>
            <a:r>
              <a:rPr lang="en-US" sz="2400" dirty="0" smtClean="0"/>
              <a:t>about </a:t>
            </a:r>
            <a:r>
              <a:rPr lang="en-US" sz="2400" dirty="0" smtClean="0"/>
              <a:t>classification of skin diseases</a:t>
            </a:r>
          </a:p>
          <a:p>
            <a:endParaRPr lang="en-US" sz="2400" dirty="0" smtClean="0"/>
          </a:p>
          <a:p>
            <a:r>
              <a:rPr lang="en-US" sz="2400" dirty="0" smtClean="0"/>
              <a:t>Most of the researches used CNN, SVM,MobileNetV2,GoogleNetV3.</a:t>
            </a:r>
          </a:p>
          <a:p>
            <a:endParaRPr lang="en-US" sz="2400" dirty="0" smtClean="0"/>
          </a:p>
          <a:p>
            <a:r>
              <a:rPr lang="en-US" sz="2400" dirty="0" smtClean="0"/>
              <a:t>Reviewed several m</a:t>
            </a:r>
            <a:r>
              <a:rPr lang="en-US" sz="2400" dirty="0" smtClean="0"/>
              <a:t>edical papers.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80" y="5048940"/>
            <a:ext cx="4489991" cy="11116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79" y="4775904"/>
            <a:ext cx="1638470" cy="16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42942" y="1784096"/>
            <a:ext cx="10353762" cy="4058751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The Easy-to-use apps helps offers suggested conditions to the disorder’s image </a:t>
            </a:r>
            <a:r>
              <a:rPr lang="en-US" dirty="0" smtClean="0">
                <a:effectLst/>
              </a:rPr>
              <a:t>uploaded</a:t>
            </a:r>
          </a:p>
          <a:p>
            <a:pPr lvl="0"/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Gives automatic 24/7 service</a:t>
            </a:r>
            <a:r>
              <a:rPr lang="en-US" dirty="0" smtClean="0">
                <a:effectLst/>
              </a:rPr>
              <a:t>.</a:t>
            </a:r>
          </a:p>
          <a:p>
            <a:pPr lvl="0"/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Provides dermatologist reviewed information</a:t>
            </a:r>
            <a:r>
              <a:rPr lang="en-US" dirty="0" smtClean="0">
                <a:effectLst/>
              </a:rPr>
              <a:t>.</a:t>
            </a:r>
          </a:p>
          <a:p>
            <a:pPr lvl="0"/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Ask </a:t>
            </a:r>
            <a:r>
              <a:rPr lang="en-US" dirty="0">
                <a:effectLst/>
              </a:rPr>
              <a:t>questions like age, sex, location, race and skin types.</a:t>
            </a:r>
          </a:p>
          <a:p>
            <a:endParaRPr lang="en-US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942942" y="573108"/>
            <a:ext cx="10295467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Background and related work 	</a:t>
            </a:r>
            <a:r>
              <a:rPr lang="en-US" sz="3600" dirty="0"/>
              <a:t> - </a:t>
            </a:r>
            <a:r>
              <a:rPr lang="en-US" sz="3600" dirty="0" smtClean="0"/>
              <a:t>Similar </a:t>
            </a:r>
            <a:r>
              <a:rPr lang="en-US" sz="3600" dirty="0"/>
              <a:t>programs</a:t>
            </a:r>
          </a:p>
        </p:txBody>
      </p:sp>
      <p:sp>
        <p:nvSpPr>
          <p:cNvPr id="2" name="מלבן 1"/>
          <p:cNvSpPr/>
          <p:nvPr/>
        </p:nvSpPr>
        <p:spPr>
          <a:xfrm>
            <a:off x="8417443" y="2700639"/>
            <a:ext cx="3038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Skin Check: Dermatology App</a:t>
            </a:r>
            <a:endParaRPr lang="en-US" dirty="0"/>
          </a:p>
        </p:txBody>
      </p:sp>
      <p:pic>
        <p:nvPicPr>
          <p:cNvPr id="5" name="תמונה 4"/>
          <p:cNvPicPr/>
          <p:nvPr/>
        </p:nvPicPr>
        <p:blipFill rotWithShape="1">
          <a:blip r:embed="rId2"/>
          <a:srcRect r="6098" b="3448"/>
          <a:stretch/>
        </p:blipFill>
        <p:spPr bwMode="auto">
          <a:xfrm>
            <a:off x="7713164" y="2620621"/>
            <a:ext cx="571500" cy="471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תמונה 5"/>
          <p:cNvPicPr/>
          <p:nvPr/>
        </p:nvPicPr>
        <p:blipFill>
          <a:blip r:embed="rId3"/>
          <a:stretch>
            <a:fillRect/>
          </a:stretch>
        </p:blipFill>
        <p:spPr>
          <a:xfrm>
            <a:off x="7727470" y="3311898"/>
            <a:ext cx="1190625" cy="552450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8918095" y="3355451"/>
            <a:ext cx="1830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Aysa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Application </a:t>
            </a:r>
            <a:endParaRPr lang="en-US" dirty="0"/>
          </a:p>
        </p:txBody>
      </p:sp>
      <p:sp>
        <p:nvSpPr>
          <p:cNvPr id="10" name="מלבן 9"/>
          <p:cNvSpPr/>
          <p:nvPr/>
        </p:nvSpPr>
        <p:spPr>
          <a:xfrm>
            <a:off x="7612320" y="4149828"/>
            <a:ext cx="4442242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457200" lvl="2" algn="just" rtl="0">
              <a:lnSpc>
                <a:spcPct val="107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AI Dermatologist skin scanner</a:t>
            </a: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תמונה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713164" y="4083931"/>
            <a:ext cx="6667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 and related work</a:t>
            </a:r>
            <a:r>
              <a:rPr lang="en-US" sz="3600" dirty="0" smtClean="0"/>
              <a:t> 	</a:t>
            </a:r>
            <a:r>
              <a:rPr lang="en-US" sz="3600" dirty="0"/>
              <a:t> - Previous </a:t>
            </a:r>
            <a:r>
              <a:rPr lang="en-US" sz="3600" dirty="0" smtClean="0"/>
              <a:t>fellows</a:t>
            </a:r>
            <a:endParaRPr lang="en-US" sz="3600" dirty="0"/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previous fellow </a:t>
            </a:r>
            <a:r>
              <a:rPr lang="en-US" dirty="0" err="1" smtClean="0"/>
              <a:t>Lipaz</a:t>
            </a:r>
            <a:r>
              <a:rPr lang="en-US" dirty="0" smtClean="0"/>
              <a:t> and </a:t>
            </a:r>
            <a:r>
              <a:rPr lang="en-US" dirty="0" err="1" smtClean="0"/>
              <a:t>Mor</a:t>
            </a:r>
            <a:r>
              <a:rPr lang="en-US" dirty="0" smtClean="0"/>
              <a:t> project was to predict and classify only 7 skin cancer types</a:t>
            </a:r>
          </a:p>
          <a:p>
            <a:pPr marL="36900" indent="0">
              <a:buNone/>
            </a:pPr>
            <a:r>
              <a:rPr lang="en-US" dirty="0" smtClean="0"/>
              <a:t>	 </a:t>
            </a:r>
            <a:r>
              <a:rPr lang="en-US" dirty="0"/>
              <a:t>U</a:t>
            </a:r>
            <a:r>
              <a:rPr lang="en-US" dirty="0" smtClean="0"/>
              <a:t>sing ResNet50 and DenseNet121</a:t>
            </a:r>
          </a:p>
          <a:p>
            <a:endParaRPr lang="en-US" dirty="0"/>
          </a:p>
          <a:p>
            <a:r>
              <a:rPr lang="en-US" dirty="0" smtClean="0"/>
              <a:t>The first previous fellows Or and </a:t>
            </a:r>
            <a:r>
              <a:rPr lang="en-US" dirty="0" err="1" smtClean="0"/>
              <a:t>Niv</a:t>
            </a:r>
            <a:r>
              <a:rPr lang="en-US" dirty="0" smtClean="0"/>
              <a:t> project was to get better prediction and accuracy of the same 7 skin cancer diseases </a:t>
            </a:r>
            <a:r>
              <a:rPr lang="en-US" dirty="0" err="1" smtClean="0"/>
              <a:t>Lipaz</a:t>
            </a:r>
            <a:r>
              <a:rPr lang="en-US" dirty="0" smtClean="0"/>
              <a:t> and </a:t>
            </a:r>
            <a:r>
              <a:rPr lang="en-US" dirty="0" err="1" smtClean="0"/>
              <a:t>Mor</a:t>
            </a:r>
            <a:r>
              <a:rPr lang="en-US" dirty="0" smtClean="0"/>
              <a:t> had.</a:t>
            </a:r>
          </a:p>
          <a:p>
            <a:pPr marL="36900" indent="0">
              <a:buNone/>
            </a:pPr>
            <a:r>
              <a:rPr lang="en-US" dirty="0" smtClean="0"/>
              <a:t>	Using ResNetV2 and DenseNet121</a:t>
            </a:r>
            <a:endParaRPr lang="en-US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83" y="5000492"/>
            <a:ext cx="543953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 a system to detect all types of skin diseases and disorders</a:t>
            </a:r>
          </a:p>
          <a:p>
            <a:endParaRPr lang="en-US" sz="2400" dirty="0"/>
          </a:p>
          <a:p>
            <a:r>
              <a:rPr lang="en-US" sz="2400" dirty="0" smtClean="0"/>
              <a:t>We use the CNN architecture based on Inception ResNetV2 and DenseNet121</a:t>
            </a:r>
          </a:p>
          <a:p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 smtClean="0"/>
              <a:t>expand and continue </a:t>
            </a:r>
            <a:r>
              <a:rPr lang="en-US" sz="2400" dirty="0" smtClean="0"/>
              <a:t>the previous fellows project </a:t>
            </a:r>
            <a:r>
              <a:rPr lang="en-US" sz="2400" dirty="0" smtClean="0"/>
              <a:t>which they as said earlier </a:t>
            </a:r>
            <a:r>
              <a:rPr lang="en-US" sz="2400" dirty="0" smtClean="0"/>
              <a:t>detected only skin </a:t>
            </a:r>
            <a:r>
              <a:rPr lang="en-US" sz="2400" dirty="0" smtClean="0"/>
              <a:t>cancer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8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functionality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The system that </a:t>
            </a:r>
            <a:r>
              <a:rPr lang="en-US" dirty="0"/>
              <a:t>will have the ability to classify all types of diseases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It will ask the user to upload\take an image, and background information (Age, Sex, Disease Area..)</a:t>
            </a:r>
          </a:p>
          <a:p>
            <a:endParaRPr lang="en-US" dirty="0"/>
          </a:p>
          <a:p>
            <a:r>
              <a:rPr lang="en-US" dirty="0" smtClean="0"/>
              <a:t>It will display </a:t>
            </a:r>
            <a:r>
              <a:rPr lang="en-US" dirty="0"/>
              <a:t>a list of closest </a:t>
            </a:r>
            <a:r>
              <a:rPr lang="en-US" dirty="0" smtClean="0"/>
              <a:t>diseases by accuracy sorted </a:t>
            </a:r>
            <a:r>
              <a:rPr lang="en-US" dirty="0"/>
              <a:t>with a description for </a:t>
            </a:r>
            <a:r>
              <a:rPr lang="en-US" dirty="0" smtClean="0"/>
              <a:t>each</a:t>
            </a:r>
          </a:p>
          <a:p>
            <a:endParaRPr lang="en-US" dirty="0" smtClean="0"/>
          </a:p>
          <a:p>
            <a:r>
              <a:rPr lang="en-US" dirty="0" smtClean="0"/>
              <a:t>It will save the user’s </a:t>
            </a:r>
            <a:r>
              <a:rPr lang="en-US" dirty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Collected massive skin disorders and diseases images from DermNet</a:t>
            </a:r>
          </a:p>
          <a:p>
            <a:endParaRPr lang="en-US" sz="2400" dirty="0"/>
          </a:p>
          <a:p>
            <a:r>
              <a:rPr lang="en-US" sz="2400" dirty="0" smtClean="0"/>
              <a:t>Kaggle’s skin disorder dataset</a:t>
            </a:r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12" y="3666265"/>
            <a:ext cx="3434037" cy="201695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3666265"/>
            <a:ext cx="5891556" cy="20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פחה">
  <a:themeElements>
    <a:clrScheme name="צפחה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צפחה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צפח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215</TotalTime>
  <Words>637</Words>
  <Application>Microsoft Office PowerPoint</Application>
  <PresentationFormat>מסך רחב</PresentationFormat>
  <Paragraphs>124</Paragraphs>
  <Slides>24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Calisto MT</vt:lpstr>
      <vt:lpstr>Times New Roman</vt:lpstr>
      <vt:lpstr>Trebuchet MS</vt:lpstr>
      <vt:lpstr>Wingdings 2</vt:lpstr>
      <vt:lpstr>צפחה</vt:lpstr>
      <vt:lpstr>Detection of multiple skin disorders</vt:lpstr>
      <vt:lpstr>Motivation For The Project</vt:lpstr>
      <vt:lpstr>The problem we want to solve</vt:lpstr>
      <vt:lpstr>Background and related work  - Research</vt:lpstr>
      <vt:lpstr>מצגת של PowerPoint‏</vt:lpstr>
      <vt:lpstr>Background and related work   - Previous fellows</vt:lpstr>
      <vt:lpstr>Our Solution</vt:lpstr>
      <vt:lpstr>Desirable functionality</vt:lpstr>
      <vt:lpstr>Datasets</vt:lpstr>
      <vt:lpstr>Overcoming certain challenges</vt:lpstr>
      <vt:lpstr>Classification of skin diseases</vt:lpstr>
      <vt:lpstr>Convolutional neural network</vt:lpstr>
      <vt:lpstr>Inception ResNetV2</vt:lpstr>
      <vt:lpstr>DenseNet121</vt:lpstr>
      <vt:lpstr>Soft attention</vt:lpstr>
      <vt:lpstr>The network</vt:lpstr>
      <vt:lpstr>Deployment Diagram</vt:lpstr>
      <vt:lpstr>Class diagram</vt:lpstr>
      <vt:lpstr>Use Case Diagram</vt:lpstr>
      <vt:lpstr>Simple User Flow-chart</vt:lpstr>
      <vt:lpstr>GUI</vt:lpstr>
      <vt:lpstr>GUI</vt:lpstr>
      <vt:lpstr>Verification plan</vt:lpstr>
      <vt:lpstr>Thanks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multiple skin disorders</dc:title>
  <dc:creator>oudai salameh</dc:creator>
  <cp:lastModifiedBy>oudai salameh</cp:lastModifiedBy>
  <cp:revision>70</cp:revision>
  <dcterms:created xsi:type="dcterms:W3CDTF">2023-01-23T10:16:26Z</dcterms:created>
  <dcterms:modified xsi:type="dcterms:W3CDTF">2023-01-23T20:06:42Z</dcterms:modified>
</cp:coreProperties>
</file>