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70" r:id="rId13"/>
    <p:sldId id="266" r:id="rId14"/>
    <p:sldId id="267" r:id="rId15"/>
    <p:sldId id="268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81" autoAdjust="0"/>
    <p:restoredTop sz="77413" autoAdjust="0"/>
  </p:normalViewPr>
  <p:slideViewPr>
    <p:cSldViewPr snapToGrid="0">
      <p:cViewPr>
        <p:scale>
          <a:sx n="50" d="100"/>
          <a:sy n="50" d="100"/>
        </p:scale>
        <p:origin x="145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F933B1CD-856F-4CBB-A372-8ED5B8F07E6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E09F1368-F828-4EFF-86F0-A9E3BF2F1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8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 rt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performance: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 are known to be effective at classifying images, and may be able to achieve good performance on skin disease detection tasks.</a:t>
            </a:r>
          </a:p>
          <a:p>
            <a:pPr lvl="0" algn="l" rt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 features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they are able to learn robust features from images, which can be useful for detecting subtle differences between different skin diseases.</a:t>
            </a:r>
          </a:p>
          <a:p>
            <a:pPr lvl="0" algn="l" rt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Ease of training: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 are relatively easy to train, which can make it faster and easier to develop a skin disease detection system using these models.</a:t>
            </a:r>
          </a:p>
          <a:p>
            <a:pPr lvl="0" algn="l" rt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Widely used: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 are both widely used in the field of computer vision, and there is a wealth of resources and knowledge available for using these models.</a:t>
            </a:r>
          </a:p>
          <a:p>
            <a:pPr algn="l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F1368-F828-4EFF-86F0-A9E3BF2F1A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84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F1368-F828-4EFF-86F0-A9E3BF2F1A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66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F1368-F828-4EFF-86F0-A9E3BF2F1A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6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1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2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53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0646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6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8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9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74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3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9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8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5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6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1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1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6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5F0550C-6C08-489C-AEEF-0AE93A717578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0BE1362-4273-46AD-8F25-C097E49E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35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en-US" b="1" dirty="0">
                <a:effectLst/>
              </a:rPr>
              <a:t>Detection of multiple skin disorders</a:t>
            </a:r>
            <a:endParaRPr lang="en-US" dirty="0">
              <a:effectLst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688161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</a:rPr>
              <a:t>Capstone Project Phase </a:t>
            </a:r>
            <a:r>
              <a:rPr lang="en-US" sz="2400" dirty="0" smtClean="0">
                <a:effectLst/>
              </a:rPr>
              <a:t>A</a:t>
            </a:r>
          </a:p>
          <a:p>
            <a:endParaRPr lang="en-US" sz="2400" dirty="0" smtClean="0">
              <a:effectLst/>
            </a:endParaRPr>
          </a:p>
          <a:p>
            <a:r>
              <a:rPr lang="en-US" b="1" dirty="0" smtClean="0">
                <a:effectLst/>
              </a:rPr>
              <a:t>Supervisor</a:t>
            </a:r>
            <a:r>
              <a:rPr lang="en-US" b="1" dirty="0">
                <a:effectLst/>
              </a:rPr>
              <a:t>:</a:t>
            </a:r>
            <a:r>
              <a:rPr lang="en-US" dirty="0">
                <a:effectLst/>
              </a:rPr>
              <a:t> (Dr.) Zakharia Frenkel 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  </a:t>
            </a:r>
            <a:r>
              <a:rPr lang="en-US" b="1" dirty="0" smtClean="0">
                <a:effectLst/>
              </a:rPr>
              <a:t>Team </a:t>
            </a:r>
            <a:r>
              <a:rPr lang="en-US" b="1" dirty="0">
                <a:effectLst/>
              </a:rPr>
              <a:t>members:</a:t>
            </a:r>
            <a:r>
              <a:rPr lang="en-US" dirty="0">
                <a:effectLst/>
              </a:rPr>
              <a:t> Oudai Salameh </a:t>
            </a:r>
            <a:r>
              <a:rPr lang="en-US" dirty="0" smtClean="0">
                <a:effectLst/>
              </a:rPr>
              <a:t>   Or Mizrachi</a:t>
            </a:r>
            <a:endParaRPr lang="en-US" sz="2400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80" y="358486"/>
            <a:ext cx="4006599" cy="945780"/>
          </a:xfrm>
          <a:prstGeom prst="rect">
            <a:avLst/>
          </a:prstGeom>
        </p:spPr>
      </p:pic>
      <p:sp>
        <p:nvSpPr>
          <p:cNvPr id="8" name="מלבן 7"/>
          <p:cNvSpPr/>
          <p:nvPr/>
        </p:nvSpPr>
        <p:spPr>
          <a:xfrm>
            <a:off x="11279134" y="61018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7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Inception ResNetV2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4350" y="1732449"/>
            <a:ext cx="10753207" cy="4058751"/>
          </a:xfrm>
        </p:spPr>
        <p:txBody>
          <a:bodyPr>
            <a:noAutofit/>
          </a:bodyPr>
          <a:lstStyle/>
          <a:p>
            <a:r>
              <a:rPr lang="en-US" sz="2800" dirty="0" smtClean="0"/>
              <a:t>Version of the ResNet CNN : </a:t>
            </a:r>
          </a:p>
          <a:p>
            <a:pPr lvl="1"/>
            <a:r>
              <a:rPr lang="en-US" sz="2400" b="1" dirty="0" smtClean="0">
                <a:effectLst/>
              </a:rPr>
              <a:t>Good performance</a:t>
            </a:r>
          </a:p>
          <a:p>
            <a:pPr lvl="1"/>
            <a:r>
              <a:rPr lang="en-US" sz="2400" b="1" dirty="0" smtClean="0">
                <a:effectLst/>
              </a:rPr>
              <a:t>Robust features</a:t>
            </a:r>
            <a:endParaRPr lang="en-US" sz="2400" dirty="0">
              <a:effectLst/>
            </a:endParaRPr>
          </a:p>
          <a:p>
            <a:pPr lvl="1"/>
            <a:r>
              <a:rPr lang="en-US" sz="2400" b="1" dirty="0">
                <a:effectLst/>
              </a:rPr>
              <a:t>Ease of </a:t>
            </a:r>
            <a:r>
              <a:rPr lang="en-US" sz="2400" b="1" dirty="0" smtClean="0">
                <a:effectLst/>
              </a:rPr>
              <a:t>training</a:t>
            </a:r>
          </a:p>
          <a:p>
            <a:pPr lvl="1"/>
            <a:r>
              <a:rPr lang="en-US" sz="2400" b="1" dirty="0" smtClean="0">
                <a:effectLst/>
              </a:rPr>
              <a:t>Widely used</a:t>
            </a:r>
          </a:p>
          <a:p>
            <a:endParaRPr lang="en-US" sz="2800" dirty="0"/>
          </a:p>
          <a:p>
            <a:pPr marL="342900" lvl="1" indent="-306000">
              <a:buFont typeface="Wingdings 2" charset="2"/>
              <a:buChar char=""/>
            </a:pPr>
            <a:r>
              <a:rPr lang="en-US" sz="2400" dirty="0"/>
              <a:t>Uses skip connections that allows the network to </a:t>
            </a:r>
            <a:r>
              <a:rPr lang="en-US" sz="2400" dirty="0" smtClean="0"/>
              <a:t>learn</a:t>
            </a:r>
          </a:p>
          <a:p>
            <a:pPr marL="36900" lvl="1" indent="0">
              <a:buNone/>
            </a:pPr>
            <a:r>
              <a:rPr lang="en-US" sz="2400" dirty="0" smtClean="0"/>
              <a:t>      </a:t>
            </a:r>
            <a:r>
              <a:rPr lang="en-US" sz="2400" dirty="0"/>
              <a:t>more complex function and improve it’s performance</a:t>
            </a:r>
          </a:p>
          <a:p>
            <a:pPr marL="36900" indent="0">
              <a:buNone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809" y="1580050"/>
            <a:ext cx="2200582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DenseNet121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51845" y="1580050"/>
            <a:ext cx="10353762" cy="40587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Version of DenseNet</a:t>
            </a:r>
          </a:p>
          <a:p>
            <a:endParaRPr lang="en-US" sz="2400" dirty="0" smtClean="0"/>
          </a:p>
          <a:p>
            <a:r>
              <a:rPr lang="en-US" sz="2400" dirty="0" smtClean="0"/>
              <a:t>Faster to train and easier to use</a:t>
            </a:r>
          </a:p>
          <a:p>
            <a:endParaRPr lang="en-US" sz="2400" dirty="0" smtClean="0"/>
          </a:p>
          <a:p>
            <a:r>
              <a:rPr lang="en-US" sz="2400" dirty="0" smtClean="0"/>
              <a:t>Base model for image classification tasks</a:t>
            </a:r>
          </a:p>
          <a:p>
            <a:endParaRPr lang="en-US" sz="24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4184195"/>
            <a:ext cx="6962257" cy="225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attention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ffectLst/>
              </a:rPr>
              <a:t>Increases the </a:t>
            </a:r>
            <a:r>
              <a:rPr lang="en-US" sz="2400" dirty="0">
                <a:effectLst/>
              </a:rPr>
              <a:t>prediction rates and focusing on relevant features of the </a:t>
            </a:r>
            <a:r>
              <a:rPr lang="en-US" sz="2400" dirty="0" smtClean="0">
                <a:effectLst/>
              </a:rPr>
              <a:t>image</a:t>
            </a:r>
          </a:p>
          <a:p>
            <a:endParaRPr lang="en-US" sz="2400" dirty="0" smtClean="0">
              <a:effectLst/>
            </a:endParaRPr>
          </a:p>
          <a:p>
            <a:endParaRPr lang="en-US" sz="2400" dirty="0">
              <a:effectLst/>
            </a:endParaRPr>
          </a:p>
          <a:p>
            <a:r>
              <a:rPr lang="en-US" sz="2400" dirty="0" smtClean="0">
                <a:effectLst/>
              </a:rPr>
              <a:t>Ignoring other features that are less relevant </a:t>
            </a:r>
          </a:p>
          <a:p>
            <a:endParaRPr lang="en-US" sz="2400" dirty="0" smtClean="0">
              <a:effectLst/>
            </a:endParaRPr>
          </a:p>
          <a:p>
            <a:endParaRPr lang="en-US" sz="2400" dirty="0">
              <a:effectLst/>
            </a:endParaRPr>
          </a:p>
          <a:p>
            <a:r>
              <a:rPr lang="en-US" sz="2400" dirty="0" smtClean="0">
                <a:effectLst/>
              </a:rPr>
              <a:t>Giving high weight close to 1 with relevant features and low weights close to 0 to less relevant ones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64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8131" y="228600"/>
            <a:ext cx="10353762" cy="970450"/>
          </a:xfrm>
        </p:spPr>
        <p:txBody>
          <a:bodyPr/>
          <a:lstStyle/>
          <a:p>
            <a:r>
              <a:rPr lang="en-US" dirty="0" smtClean="0"/>
              <a:t>The network</a:t>
            </a:r>
            <a:endParaRPr lang="en-US" dirty="0"/>
          </a:p>
        </p:txBody>
      </p:sp>
      <p:pic>
        <p:nvPicPr>
          <p:cNvPr id="4" name="תמונה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1" t="34933" r="28551" b="20375"/>
          <a:stretch/>
        </p:blipFill>
        <p:spPr bwMode="auto">
          <a:xfrm>
            <a:off x="1190668" y="1199050"/>
            <a:ext cx="9801225" cy="5335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7785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1026" name="Picture 2" descr="https://o.remove.bg/downloads/e3cc22c8-845f-4a00-a6d2-a46c73f46956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580051"/>
            <a:ext cx="3956897" cy="469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o.remove.bg/downloads/69c84b79-f340-4081-a8b3-63983c64b7db/image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541" y="1580050"/>
            <a:ext cx="3956897" cy="470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2050" name="Picture 2" descr="https://o.remove.bg/downloads/f58d919d-ce50-4f4d-8d29-14e49971a3eb/image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541941"/>
            <a:ext cx="4378325" cy="488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o.remove.bg/downloads/b5666da4-5741-48bc-971f-6a93894d20a4/image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917" y="1580050"/>
            <a:ext cx="4124610" cy="484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55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350" y="228600"/>
            <a:ext cx="10353762" cy="970450"/>
          </a:xfrm>
        </p:spPr>
        <p:txBody>
          <a:bodyPr/>
          <a:lstStyle/>
          <a:p>
            <a:r>
              <a:rPr lang="en-US" dirty="0" smtClean="0"/>
              <a:t>Verification plan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05" y="1199050"/>
            <a:ext cx="6787652" cy="516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51894" y="2533650"/>
            <a:ext cx="10744805" cy="127525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Thanks for listening 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3191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71500" y="355431"/>
            <a:ext cx="10353762" cy="970450"/>
          </a:xfrm>
        </p:spPr>
        <p:txBody>
          <a:bodyPr/>
          <a:lstStyle/>
          <a:p>
            <a:r>
              <a:rPr lang="en-US" dirty="0"/>
              <a:t>Motivation </a:t>
            </a:r>
            <a:r>
              <a:rPr lang="en-US" dirty="0" smtClean="0"/>
              <a:t>For </a:t>
            </a:r>
            <a:r>
              <a:rPr lang="en-US" dirty="0"/>
              <a:t>The Project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71501" y="1325881"/>
            <a:ext cx="7612380" cy="4892040"/>
          </a:xfrm>
        </p:spPr>
        <p:txBody>
          <a:bodyPr>
            <a:normAutofit/>
          </a:bodyPr>
          <a:lstStyle/>
          <a:p>
            <a:r>
              <a:rPr lang="en-US" sz="2800" dirty="0" smtClean="0">
                <a:effectLst/>
              </a:rPr>
              <a:t> Skin </a:t>
            </a:r>
            <a:r>
              <a:rPr lang="en-US" sz="2800" dirty="0">
                <a:effectLst/>
              </a:rPr>
              <a:t>disorders </a:t>
            </a:r>
            <a:r>
              <a:rPr lang="en-US" sz="2800" dirty="0" smtClean="0">
                <a:effectLst/>
              </a:rPr>
              <a:t>affect </a:t>
            </a:r>
            <a:r>
              <a:rPr lang="en-US" sz="2800" dirty="0">
                <a:effectLst/>
              </a:rPr>
              <a:t>as many as one in </a:t>
            </a:r>
            <a:r>
              <a:rPr lang="en-US" sz="2800" dirty="0" smtClean="0">
                <a:effectLst/>
              </a:rPr>
              <a:t> three </a:t>
            </a:r>
            <a:r>
              <a:rPr lang="en-US" sz="2800" dirty="0">
                <a:effectLst/>
              </a:rPr>
              <a:t>Americans at any given </a:t>
            </a:r>
            <a:r>
              <a:rPr lang="en-US" sz="2800" dirty="0" smtClean="0">
                <a:effectLst/>
              </a:rPr>
              <a:t>time</a:t>
            </a:r>
          </a:p>
          <a:p>
            <a:endParaRPr lang="en-US" sz="2800" dirty="0" smtClean="0">
              <a:effectLst/>
            </a:endParaRPr>
          </a:p>
          <a:p>
            <a:r>
              <a:rPr lang="en-US" sz="2800" dirty="0">
                <a:effectLst/>
              </a:rPr>
              <a:t>Skin has high potential to get infected by various infections </a:t>
            </a:r>
            <a:endParaRPr lang="en-US" sz="2800" dirty="0" smtClean="0">
              <a:effectLst/>
            </a:endParaRPr>
          </a:p>
          <a:p>
            <a:endParaRPr lang="en-US" sz="2800" dirty="0" smtClean="0">
              <a:effectLst/>
            </a:endParaRPr>
          </a:p>
          <a:p>
            <a:r>
              <a:rPr lang="en-US" sz="2800" dirty="0" smtClean="0"/>
              <a:t>help users </a:t>
            </a:r>
            <a:r>
              <a:rPr lang="en-US" sz="2800" dirty="0"/>
              <a:t>to get an early indication of various skin diseases </a:t>
            </a:r>
          </a:p>
          <a:p>
            <a:endParaRPr lang="en-US" sz="28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881" y="2044871"/>
            <a:ext cx="3786482" cy="2641429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11279134" y="61018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we want to solve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13794" y="1732449"/>
            <a:ext cx="10859105" cy="4058751"/>
          </a:xfrm>
        </p:spPr>
        <p:txBody>
          <a:bodyPr>
            <a:noAutofit/>
          </a:bodyPr>
          <a:lstStyle/>
          <a:p>
            <a:r>
              <a:rPr lang="en-US" sz="2600" dirty="0" smtClean="0"/>
              <a:t>Predicting all types of skin diseases and disorders</a:t>
            </a:r>
          </a:p>
          <a:p>
            <a:endParaRPr lang="en-US" sz="2600" dirty="0" smtClean="0"/>
          </a:p>
          <a:p>
            <a:r>
              <a:rPr lang="en-US" sz="2600" dirty="0" smtClean="0"/>
              <a:t>Handling low-resolution and quality images that are taken by mobile devices</a:t>
            </a:r>
          </a:p>
          <a:p>
            <a:endParaRPr lang="en-US" sz="2600" dirty="0" smtClean="0"/>
          </a:p>
          <a:p>
            <a:r>
              <a:rPr lang="en-US" sz="2600" dirty="0" smtClean="0"/>
              <a:t>Identifying diseases with different lightning conditions and different skin colors</a:t>
            </a:r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4" name="מלבן 3"/>
          <p:cNvSpPr/>
          <p:nvPr/>
        </p:nvSpPr>
        <p:spPr>
          <a:xfrm>
            <a:off x="11279134" y="61018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related work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Reviewed researches and medical papers related to skin diseases</a:t>
            </a:r>
          </a:p>
          <a:p>
            <a:endParaRPr lang="en-US" sz="2400" dirty="0"/>
          </a:p>
          <a:p>
            <a:r>
              <a:rPr lang="en-US" sz="2400" dirty="0" smtClean="0"/>
              <a:t>Collected huge database images from medical websites </a:t>
            </a:r>
          </a:p>
          <a:p>
            <a:endParaRPr lang="en-US" sz="2400" dirty="0"/>
          </a:p>
          <a:p>
            <a:r>
              <a:rPr lang="en-US" sz="2400" dirty="0" smtClean="0"/>
              <a:t>Searched for the best architectures that is suitable for classifying enormous classes of diseases- CNN, SVM, InceptionResNetV2, DenseNet121..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680" y="5048940"/>
            <a:ext cx="4489991" cy="111160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379" y="4775904"/>
            <a:ext cx="1638470" cy="165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Develop a system to detect all types of skin diseases and disorders</a:t>
            </a:r>
          </a:p>
          <a:p>
            <a:endParaRPr lang="en-US" sz="2400" dirty="0"/>
          </a:p>
          <a:p>
            <a:r>
              <a:rPr lang="en-US" sz="2400" dirty="0" smtClean="0"/>
              <a:t>We use the CNN architecture based on Inception ResNetV2 and DenseNet121</a:t>
            </a:r>
          </a:p>
          <a:p>
            <a:endParaRPr lang="en-US" sz="2400" dirty="0"/>
          </a:p>
          <a:p>
            <a:r>
              <a:rPr lang="en-US" sz="2400" dirty="0" smtClean="0"/>
              <a:t>We continue the previous fellows project which detected only skin cancer, So ours will have the ability to classify all types of diseases and displaying a list of closest diseases with a description for each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28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Collected massive skin disorders and diseases images from DermNet</a:t>
            </a:r>
          </a:p>
          <a:p>
            <a:endParaRPr lang="en-US" sz="2400" dirty="0"/>
          </a:p>
          <a:p>
            <a:r>
              <a:rPr lang="en-US" sz="2400" dirty="0" smtClean="0"/>
              <a:t>Kaggle’s skin disorder dataset</a:t>
            </a:r>
            <a:endParaRPr lang="en-US" sz="24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212" y="3666265"/>
            <a:ext cx="3434037" cy="2016953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4" y="3666265"/>
            <a:ext cx="5891556" cy="201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9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Overcoming certain challenges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Understanding complicated medical papers that talk about skin diseases</a:t>
            </a:r>
          </a:p>
          <a:p>
            <a:endParaRPr lang="en-US" sz="2400" dirty="0" smtClean="0"/>
          </a:p>
          <a:p>
            <a:r>
              <a:rPr lang="en-US" sz="2400" dirty="0" smtClean="0"/>
              <a:t>Collecting all the images for our large databases</a:t>
            </a:r>
          </a:p>
          <a:p>
            <a:endParaRPr lang="en-US" sz="2400" dirty="0"/>
          </a:p>
          <a:p>
            <a:r>
              <a:rPr lang="en-US" sz="2400" dirty="0" smtClean="0"/>
              <a:t>Researching the best and most suitable architecture for our project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067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skin diseases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smtClean="0"/>
              <a:t>We want to classify over 250 types of disorders and diseases </a:t>
            </a:r>
          </a:p>
          <a:p>
            <a:endParaRPr lang="en-US" sz="2400" dirty="0" smtClean="0"/>
          </a:p>
          <a:p>
            <a:r>
              <a:rPr lang="en-US" sz="2400" dirty="0"/>
              <a:t>Using Categorical cross entropy loss </a:t>
            </a:r>
            <a:r>
              <a:rPr lang="en-US" sz="2400" dirty="0" smtClean="0"/>
              <a:t>for </a:t>
            </a:r>
            <a:r>
              <a:rPr lang="en-US" sz="2400" dirty="0"/>
              <a:t>the CNN score for each class</a:t>
            </a:r>
          </a:p>
          <a:p>
            <a:endParaRPr lang="en-US" sz="2400" dirty="0" smtClean="0"/>
          </a:p>
          <a:p>
            <a:r>
              <a:rPr lang="en-US" sz="2400" dirty="0" smtClean="0"/>
              <a:t>Applying softmax function to each score to be in range [0,1]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960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Solves </a:t>
            </a:r>
            <a:r>
              <a:rPr lang="en-US" sz="2400" dirty="0"/>
              <a:t>complicated classification for large </a:t>
            </a:r>
            <a:r>
              <a:rPr lang="en-US" sz="2400" dirty="0" smtClean="0"/>
              <a:t>database.</a:t>
            </a:r>
          </a:p>
          <a:p>
            <a:endParaRPr lang="en-US" sz="2400" dirty="0" smtClean="0"/>
          </a:p>
          <a:p>
            <a:r>
              <a:rPr lang="en-US" sz="2400" dirty="0" smtClean="0"/>
              <a:t>Analyzing visual imagery: image classification, medical image analysis, etc..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828" y="3628474"/>
            <a:ext cx="4377022" cy="280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2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צפחה">
  <a:themeElements>
    <a:clrScheme name="צפחה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צפחה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צפח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TM04033929[[fn=צפחה]]</Template>
  <TotalTime>141</TotalTime>
  <Words>528</Words>
  <Application>Microsoft Office PowerPoint</Application>
  <PresentationFormat>מסך רחב</PresentationFormat>
  <Paragraphs>93</Paragraphs>
  <Slides>17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Calisto MT</vt:lpstr>
      <vt:lpstr>Trebuchet MS</vt:lpstr>
      <vt:lpstr>Wingdings 2</vt:lpstr>
      <vt:lpstr>צפחה</vt:lpstr>
      <vt:lpstr>Detection of multiple skin disorders</vt:lpstr>
      <vt:lpstr>Motivation For The Project</vt:lpstr>
      <vt:lpstr>The problem we want to solve</vt:lpstr>
      <vt:lpstr>Background and related work</vt:lpstr>
      <vt:lpstr>Our Solution</vt:lpstr>
      <vt:lpstr>Datasets</vt:lpstr>
      <vt:lpstr>Overcoming certain challenges</vt:lpstr>
      <vt:lpstr>Classification of skin diseases</vt:lpstr>
      <vt:lpstr>Convolutional neural network</vt:lpstr>
      <vt:lpstr>Inception ResNetV2</vt:lpstr>
      <vt:lpstr>DenseNet121</vt:lpstr>
      <vt:lpstr>Soft attention</vt:lpstr>
      <vt:lpstr>The network</vt:lpstr>
      <vt:lpstr>GUI</vt:lpstr>
      <vt:lpstr>GUI</vt:lpstr>
      <vt:lpstr>Verification plan</vt:lpstr>
      <vt:lpstr>Thanks for listening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multiple skin disorders</dc:title>
  <dc:creator>oudai salameh</dc:creator>
  <cp:lastModifiedBy>oudai salameh</cp:lastModifiedBy>
  <cp:revision>51</cp:revision>
  <dcterms:created xsi:type="dcterms:W3CDTF">2023-01-23T10:16:26Z</dcterms:created>
  <dcterms:modified xsi:type="dcterms:W3CDTF">2023-01-23T12:38:08Z</dcterms:modified>
</cp:coreProperties>
</file>